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9" r:id="rId8"/>
    <p:sldId id="270" r:id="rId9"/>
    <p:sldId id="271" r:id="rId10"/>
    <p:sldId id="272" r:id="rId11"/>
    <p:sldId id="275" r:id="rId12"/>
    <p:sldId id="273" r:id="rId13"/>
    <p:sldId id="274" r:id="rId14"/>
    <p:sldId id="263" r:id="rId15"/>
    <p:sldId id="262" r:id="rId16"/>
    <p:sldId id="264" r:id="rId17"/>
    <p:sldId id="267" r:id="rId18"/>
    <p:sldId id="265" r:id="rId19"/>
    <p:sldId id="268" r:id="rId20"/>
    <p:sldId id="266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1CF7-D491-48EC-A1D3-2F8246EA0C6E}" type="datetimeFigureOut">
              <a:rPr lang="es-MX" smtClean="0"/>
              <a:t>09/12/2016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517C-0CFE-49DB-A641-DA4FF7EDF28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9255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1CF7-D491-48EC-A1D3-2F8246EA0C6E}" type="datetimeFigureOut">
              <a:rPr lang="es-MX" smtClean="0"/>
              <a:t>09/12/2016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517C-0CFE-49DB-A641-DA4FF7EDF28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127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1CF7-D491-48EC-A1D3-2F8246EA0C6E}" type="datetimeFigureOut">
              <a:rPr lang="es-MX" smtClean="0"/>
              <a:t>09/12/2016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517C-0CFE-49DB-A641-DA4FF7EDF28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2743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1CF7-D491-48EC-A1D3-2F8246EA0C6E}" type="datetimeFigureOut">
              <a:rPr lang="es-MX" smtClean="0"/>
              <a:t>09/12/2016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517C-0CFE-49DB-A641-DA4FF7EDF28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837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1CF7-D491-48EC-A1D3-2F8246EA0C6E}" type="datetimeFigureOut">
              <a:rPr lang="es-MX" smtClean="0"/>
              <a:t>09/12/2016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517C-0CFE-49DB-A641-DA4FF7EDF28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0974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1CF7-D491-48EC-A1D3-2F8246EA0C6E}" type="datetimeFigureOut">
              <a:rPr lang="es-MX" smtClean="0"/>
              <a:t>09/12/2016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517C-0CFE-49DB-A641-DA4FF7EDF28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5653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1CF7-D491-48EC-A1D3-2F8246EA0C6E}" type="datetimeFigureOut">
              <a:rPr lang="es-MX" smtClean="0"/>
              <a:t>09/12/2016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517C-0CFE-49DB-A641-DA4FF7EDF28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2962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1CF7-D491-48EC-A1D3-2F8246EA0C6E}" type="datetimeFigureOut">
              <a:rPr lang="es-MX" smtClean="0"/>
              <a:t>09/12/2016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517C-0CFE-49DB-A641-DA4FF7EDF28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4930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1CF7-D491-48EC-A1D3-2F8246EA0C6E}" type="datetimeFigureOut">
              <a:rPr lang="es-MX" smtClean="0"/>
              <a:t>09/12/2016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517C-0CFE-49DB-A641-DA4FF7EDF28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732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1CF7-D491-48EC-A1D3-2F8246EA0C6E}" type="datetimeFigureOut">
              <a:rPr lang="es-MX" smtClean="0"/>
              <a:t>09/12/2016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517C-0CFE-49DB-A641-DA4FF7EDF28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972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51CF7-D491-48EC-A1D3-2F8246EA0C6E}" type="datetimeFigureOut">
              <a:rPr lang="es-MX" smtClean="0"/>
              <a:t>09/12/2016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7517C-0CFE-49DB-A641-DA4FF7EDF28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3004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MX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MX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51CF7-D491-48EC-A1D3-2F8246EA0C6E}" type="datetimeFigureOut">
              <a:rPr lang="es-MX" smtClean="0"/>
              <a:t>09/12/2016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7517C-0CFE-49DB-A641-DA4FF7EDF284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7247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tenosis" TargetMode="External"/><Relationship Id="rId2" Type="http://schemas.openxmlformats.org/officeDocument/2006/relationships/hyperlink" Target="https://en.wikipedia.org/wiki/Collateral_circulation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en.wikipedia.org/wiki/Ischemia" TargetMode="External"/><Relationship Id="rId4" Type="http://schemas.openxmlformats.org/officeDocument/2006/relationships/hyperlink" Target="https://en.wikipedia.org/wiki/Blood_vesse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Glymphatics</a:t>
            </a:r>
            <a:endParaRPr lang="es-MX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1935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143000"/>
            <a:ext cx="8610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 smtClean="0"/>
              <a:t>Importancia</a:t>
            </a:r>
            <a:r>
              <a:rPr lang="en-US" sz="2000" b="1" dirty="0" smtClean="0"/>
              <a:t> del </a:t>
            </a:r>
            <a:r>
              <a:rPr lang="en-US" sz="2000" b="1" dirty="0" err="1" smtClean="0"/>
              <a:t>glymphatics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en</a:t>
            </a:r>
            <a:r>
              <a:rPr lang="en-US" sz="2000" b="1" dirty="0" smtClean="0"/>
              <a:t> el </a:t>
            </a:r>
            <a:r>
              <a:rPr lang="en-US" sz="2000" b="1" dirty="0" err="1" smtClean="0"/>
              <a:t>metabolismo</a:t>
            </a:r>
            <a:r>
              <a:rPr lang="en-US" sz="2000" b="1" dirty="0" smtClean="0"/>
              <a:t> de </a:t>
            </a:r>
            <a:r>
              <a:rPr lang="en-US" sz="2000" b="1" dirty="0" err="1" smtClean="0"/>
              <a:t>los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lipidos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cerebrales</a:t>
            </a:r>
            <a:endParaRPr lang="en-US" sz="2000" b="1" dirty="0" smtClean="0"/>
          </a:p>
          <a:p>
            <a:pPr algn="just"/>
            <a:endParaRPr lang="en-US" dirty="0"/>
          </a:p>
          <a:p>
            <a:pPr algn="just"/>
            <a:r>
              <a:rPr lang="en-US" dirty="0"/>
              <a:t>The human brain weighs 2 % of the body’s total weight </a:t>
            </a:r>
            <a:r>
              <a:rPr lang="en-US" dirty="0" smtClean="0"/>
              <a:t>but contains </a:t>
            </a:r>
            <a:r>
              <a:rPr lang="en-US" dirty="0"/>
              <a:t>25 % of the cholesterol in the human body [56</a:t>
            </a:r>
            <a:r>
              <a:rPr lang="en-US" dirty="0" smtClean="0"/>
              <a:t>]. Despite </a:t>
            </a:r>
            <a:r>
              <a:rPr lang="en-US" dirty="0"/>
              <a:t>the brain being highly enriched in cholesterol, </a:t>
            </a:r>
            <a:r>
              <a:rPr lang="en-US" dirty="0" smtClean="0"/>
              <a:t>the blood–brain-barrier </a:t>
            </a:r>
            <a:r>
              <a:rPr lang="en-US" dirty="0"/>
              <a:t>prevents influx of lipids and </a:t>
            </a:r>
            <a:r>
              <a:rPr lang="en-US" dirty="0" smtClean="0"/>
              <a:t>lipoproteins, including </a:t>
            </a:r>
            <a:r>
              <a:rPr lang="en-US" dirty="0"/>
              <a:t>cholesterol, from the blood to the brain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Unlike peripheral tissues, which obtain </a:t>
            </a:r>
            <a:r>
              <a:rPr lang="en-US" dirty="0" smtClean="0"/>
              <a:t>blood-borne cholesterol </a:t>
            </a:r>
            <a:r>
              <a:rPr lang="en-US" dirty="0"/>
              <a:t>secreted by the liver, the brain synthesizes </a:t>
            </a:r>
            <a:r>
              <a:rPr lang="en-US" dirty="0" smtClean="0"/>
              <a:t>all its </a:t>
            </a:r>
            <a:r>
              <a:rPr lang="en-US" dirty="0"/>
              <a:t>cholesterol de novo. Excess </a:t>
            </a:r>
            <a:r>
              <a:rPr lang="en-US" dirty="0" smtClean="0"/>
              <a:t>chol</a:t>
            </a:r>
            <a:r>
              <a:rPr lang="en-US" dirty="0"/>
              <a:t>e</a:t>
            </a:r>
            <a:r>
              <a:rPr lang="en-US" dirty="0" smtClean="0"/>
              <a:t>sterol </a:t>
            </a:r>
            <a:r>
              <a:rPr lang="en-US" dirty="0"/>
              <a:t>is </a:t>
            </a:r>
            <a:r>
              <a:rPr lang="en-US" dirty="0" smtClean="0"/>
              <a:t>eliminated from </a:t>
            </a:r>
            <a:r>
              <a:rPr lang="en-US" dirty="0"/>
              <a:t>the brain by hydroxylation of cholesterol to </a:t>
            </a:r>
            <a:r>
              <a:rPr lang="en-US" dirty="0" smtClean="0"/>
              <a:t>24-OH cholesterol</a:t>
            </a:r>
            <a:r>
              <a:rPr lang="en-US" dirty="0"/>
              <a:t>. In fact, 80 % of the 24-OH cholesterol in </a:t>
            </a:r>
            <a:r>
              <a:rPr lang="en-US" dirty="0" smtClean="0"/>
              <a:t>the body </a:t>
            </a:r>
            <a:r>
              <a:rPr lang="en-US" dirty="0"/>
              <a:t>is found in the brain and the circulatory system acts </a:t>
            </a:r>
            <a:r>
              <a:rPr lang="en-US" dirty="0" smtClean="0"/>
              <a:t>as sink </a:t>
            </a:r>
            <a:r>
              <a:rPr lang="en-US" dirty="0"/>
              <a:t>for excess cholesterol produced in the </a:t>
            </a:r>
            <a:r>
              <a:rPr lang="en-US" dirty="0" smtClean="0"/>
              <a:t>brain</a:t>
            </a:r>
          </a:p>
          <a:p>
            <a:pPr algn="just"/>
            <a:endParaRPr lang="en-US" dirty="0"/>
          </a:p>
          <a:p>
            <a:pPr algn="just"/>
            <a:r>
              <a:rPr lang="es-MX" dirty="0" err="1" smtClean="0"/>
              <a:t>Thus</a:t>
            </a:r>
            <a:r>
              <a:rPr lang="es-MX" dirty="0" smtClean="0"/>
              <a:t>, </a:t>
            </a:r>
            <a:r>
              <a:rPr lang="en-US" dirty="0" smtClean="0"/>
              <a:t>Apolipoprotein </a:t>
            </a:r>
            <a:r>
              <a:rPr lang="en-US" dirty="0"/>
              <a:t>E production is co-localized with </a:t>
            </a:r>
            <a:r>
              <a:rPr lang="en-US" dirty="0" smtClean="0"/>
              <a:t>CSF production </a:t>
            </a:r>
            <a:r>
              <a:rPr lang="en-US" dirty="0"/>
              <a:t>sites and transport pathways suggesting </a:t>
            </a:r>
            <a:r>
              <a:rPr lang="en-US" dirty="0" smtClean="0"/>
              <a:t>that lipids </a:t>
            </a:r>
            <a:r>
              <a:rPr lang="en-US" dirty="0"/>
              <a:t>are transported by the </a:t>
            </a:r>
            <a:r>
              <a:rPr lang="en-US" dirty="0" err="1"/>
              <a:t>glymphatic</a:t>
            </a:r>
            <a:r>
              <a:rPr lang="en-US" dirty="0"/>
              <a:t> system.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18247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136339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Circle of Willis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arrangement of the brain's arteries into the circle of Willis creates redundancies or </a:t>
            </a:r>
            <a:r>
              <a:rPr lang="en-US" dirty="0">
                <a:hlinkClick r:id="rId2" tooltip="Collateral circulation"/>
              </a:rPr>
              <a:t>collaterals</a:t>
            </a:r>
            <a:r>
              <a:rPr lang="en-US" dirty="0"/>
              <a:t> in the cerebral circulation. If one part of the circle becomes blocked or narrowed (</a:t>
            </a:r>
            <a:r>
              <a:rPr lang="en-US" dirty="0" err="1">
                <a:hlinkClick r:id="rId3" tooltip="Stenosis"/>
              </a:rPr>
              <a:t>stenosed</a:t>
            </a:r>
            <a:r>
              <a:rPr lang="en-US" dirty="0"/>
              <a:t>) or one of the arteries supplying the circle is blocked or narrowed, blood flow from the other </a:t>
            </a:r>
            <a:r>
              <a:rPr lang="en-US" dirty="0">
                <a:hlinkClick r:id="rId4" tooltip="Blood vessel"/>
              </a:rPr>
              <a:t>blood vessels</a:t>
            </a:r>
            <a:r>
              <a:rPr lang="en-US" dirty="0"/>
              <a:t> can often preserve the cerebral perfusion well enough to avoid the symptoms of </a:t>
            </a:r>
            <a:r>
              <a:rPr lang="en-US" dirty="0">
                <a:hlinkClick r:id="rId5" tooltip="Ischemia"/>
              </a:rPr>
              <a:t>ischemia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2161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81000"/>
            <a:ext cx="7848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Virchow Robin space</a:t>
            </a:r>
          </a:p>
          <a:p>
            <a:endParaRPr lang="en-US" sz="2400" b="1" dirty="0"/>
          </a:p>
          <a:p>
            <a:pPr algn="just"/>
            <a:r>
              <a:rPr lang="en-US" sz="2400" b="1" dirty="0" smtClean="0"/>
              <a:t>As </a:t>
            </a:r>
            <a:r>
              <a:rPr lang="en-US" sz="2400" b="1" dirty="0" err="1"/>
              <a:t>pial</a:t>
            </a:r>
            <a:r>
              <a:rPr lang="en-US" sz="2400" b="1" dirty="0"/>
              <a:t> arteries dive down into the </a:t>
            </a:r>
            <a:r>
              <a:rPr lang="en-US" sz="2400" b="1" dirty="0" smtClean="0"/>
              <a:t>brain parenchyma </a:t>
            </a:r>
            <a:r>
              <a:rPr lang="en-US" sz="2400" b="1" dirty="0"/>
              <a:t>they transition into penetrating </a:t>
            </a:r>
            <a:r>
              <a:rPr lang="en-US" sz="2400" b="1" dirty="0" smtClean="0"/>
              <a:t>arterioles and </a:t>
            </a:r>
            <a:r>
              <a:rPr lang="en-US" sz="2400" b="1" dirty="0"/>
              <a:t>create a perivascular space, known as </a:t>
            </a:r>
            <a:r>
              <a:rPr lang="en-US" sz="2400" b="1" dirty="0" smtClean="0"/>
              <a:t>the Virchow-Robin </a:t>
            </a:r>
            <a:r>
              <a:rPr lang="en-US" sz="2400" b="1" dirty="0"/>
              <a:t>space. </a:t>
            </a:r>
            <a:endParaRPr lang="en-US" sz="2400" b="1" dirty="0" smtClean="0"/>
          </a:p>
          <a:p>
            <a:pPr algn="just"/>
            <a:endParaRPr lang="en-US" sz="2400" b="1" dirty="0"/>
          </a:p>
          <a:p>
            <a:pPr algn="just"/>
            <a:r>
              <a:rPr lang="en-US" sz="2400" b="1" dirty="0" smtClean="0"/>
              <a:t>The </a:t>
            </a:r>
            <a:r>
              <a:rPr lang="en-US" sz="2400" b="1" dirty="0"/>
              <a:t>Virchow-Robin spaces are </a:t>
            </a:r>
            <a:r>
              <a:rPr lang="en-US" sz="2400" b="1" dirty="0" smtClean="0"/>
              <a:t>filled with </a:t>
            </a:r>
            <a:r>
              <a:rPr lang="en-US" sz="2400" b="1" dirty="0"/>
              <a:t>CSF and </a:t>
            </a:r>
            <a:r>
              <a:rPr lang="en-US" sz="2400" b="1" dirty="0" smtClean="0"/>
              <a:t> bordered </a:t>
            </a:r>
            <a:r>
              <a:rPr lang="en-US" sz="2400" b="1" dirty="0"/>
              <a:t>by a leptomeningeal cell layer </a:t>
            </a:r>
            <a:r>
              <a:rPr lang="en-US" sz="2400" b="1" dirty="0" smtClean="0"/>
              <a:t>on both </a:t>
            </a:r>
            <a:r>
              <a:rPr lang="en-US" sz="2400" b="1" dirty="0"/>
              <a:t>the inner wall facing the vessel and on the outer </a:t>
            </a:r>
            <a:r>
              <a:rPr lang="en-US" sz="2400" b="1" dirty="0" smtClean="0"/>
              <a:t>wall </a:t>
            </a:r>
            <a:r>
              <a:rPr lang="es-MX" sz="2400" b="1" dirty="0" err="1" smtClean="0"/>
              <a:t>facing</a:t>
            </a:r>
            <a:r>
              <a:rPr lang="es-MX" sz="2400" b="1" dirty="0" smtClean="0"/>
              <a:t> </a:t>
            </a:r>
            <a:r>
              <a:rPr lang="es-MX" sz="2400" b="1" dirty="0" err="1"/>
              <a:t>perivascular</a:t>
            </a:r>
            <a:r>
              <a:rPr lang="es-MX" sz="2400" b="1" dirty="0"/>
              <a:t> </a:t>
            </a:r>
            <a:r>
              <a:rPr lang="es-MX" sz="2400" b="1" dirty="0" err="1"/>
              <a:t>astrocytic</a:t>
            </a:r>
            <a:r>
              <a:rPr lang="es-MX" sz="2400" b="1" dirty="0"/>
              <a:t> </a:t>
            </a:r>
            <a:r>
              <a:rPr lang="es-MX" sz="2400" b="1" dirty="0" err="1"/>
              <a:t>endfeet</a:t>
            </a:r>
            <a:r>
              <a:rPr lang="es-MX" sz="2400" b="1" dirty="0" smtClean="0"/>
              <a:t>.</a:t>
            </a:r>
          </a:p>
          <a:p>
            <a:pPr algn="just"/>
            <a:endParaRPr lang="en-US" sz="2400" b="1" dirty="0"/>
          </a:p>
          <a:p>
            <a:r>
              <a:rPr lang="en-US" sz="2400" b="1" dirty="0">
                <a:solidFill>
                  <a:srgbClr val="FF0000"/>
                </a:solidFill>
              </a:rPr>
              <a:t>convective movement of </a:t>
            </a:r>
            <a:r>
              <a:rPr lang="en-US" sz="2400" b="1" dirty="0" err="1">
                <a:solidFill>
                  <a:srgbClr val="FF0000"/>
                </a:solidFill>
              </a:rPr>
              <a:t>periarterial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CSF into </a:t>
            </a:r>
            <a:r>
              <a:rPr lang="en-US" sz="2400" b="1" dirty="0">
                <a:solidFill>
                  <a:srgbClr val="FF0000"/>
                </a:solidFill>
              </a:rPr>
              <a:t>and through the brain parenchyma facilitated </a:t>
            </a:r>
            <a:r>
              <a:rPr lang="en-US" sz="2400" b="1" dirty="0" smtClean="0">
                <a:solidFill>
                  <a:srgbClr val="FF0000"/>
                </a:solidFill>
              </a:rPr>
              <a:t>the clearance </a:t>
            </a:r>
            <a:r>
              <a:rPr lang="en-US" sz="2400" b="1" dirty="0">
                <a:solidFill>
                  <a:srgbClr val="FF0000"/>
                </a:solidFill>
              </a:rPr>
              <a:t>of interstitial solutes to </a:t>
            </a:r>
            <a:r>
              <a:rPr lang="en-US" sz="2400" b="1" dirty="0" err="1">
                <a:solidFill>
                  <a:srgbClr val="FF0000"/>
                </a:solidFill>
              </a:rPr>
              <a:t>perivenous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drainage </a:t>
            </a:r>
            <a:r>
              <a:rPr lang="es-MX" sz="2400" b="1" dirty="0" err="1" smtClean="0">
                <a:solidFill>
                  <a:srgbClr val="FF0000"/>
                </a:solidFill>
              </a:rPr>
              <a:t>pathways</a:t>
            </a:r>
            <a:endParaRPr lang="es-MX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1615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2161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static-content.springer.com/image/art%3A10.1007%2Fs11064-015-1581-6/MediaObjects/11064_2015_1581_Fig3_HTM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"/>
            <a:ext cx="5810250" cy="595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984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219" y="609600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b="1" dirty="0" err="1"/>
              <a:t>What</a:t>
            </a:r>
            <a:r>
              <a:rPr lang="es-MX" sz="2800" b="1" dirty="0"/>
              <a:t> Drives </a:t>
            </a:r>
            <a:r>
              <a:rPr lang="es-MX" sz="2800" b="1" dirty="0" err="1"/>
              <a:t>Glymphatic</a:t>
            </a:r>
            <a:r>
              <a:rPr lang="es-MX" sz="2800" b="1" dirty="0"/>
              <a:t> </a:t>
            </a:r>
            <a:r>
              <a:rPr lang="es-MX" sz="2800" b="1" dirty="0" err="1"/>
              <a:t>Influx</a:t>
            </a:r>
            <a:r>
              <a:rPr lang="es-MX" sz="2800" b="1" dirty="0" smtClean="0"/>
              <a:t>?</a:t>
            </a:r>
          </a:p>
          <a:p>
            <a:pPr algn="just"/>
            <a:endParaRPr lang="es-MX" sz="2800" b="1" dirty="0"/>
          </a:p>
          <a:p>
            <a:pPr algn="just"/>
            <a:r>
              <a:rPr lang="en-US" sz="2000" b="1" dirty="0" err="1"/>
              <a:t>Glymphatic</a:t>
            </a:r>
            <a:r>
              <a:rPr lang="en-US" sz="2000" b="1" dirty="0"/>
              <a:t> transport of CSF along the </a:t>
            </a:r>
            <a:r>
              <a:rPr lang="en-US" sz="2000" b="1" dirty="0" err="1"/>
              <a:t>periarterial</a:t>
            </a:r>
            <a:r>
              <a:rPr lang="en-US" sz="2000" b="1" dirty="0"/>
              <a:t> </a:t>
            </a:r>
            <a:r>
              <a:rPr lang="en-US" sz="2000" b="1" dirty="0" smtClean="0"/>
              <a:t>spaces, followed </a:t>
            </a:r>
            <a:r>
              <a:rPr lang="en-US" sz="2000" b="1" dirty="0"/>
              <a:t>by convective flow through the brain </a:t>
            </a:r>
            <a:r>
              <a:rPr lang="en-US" sz="2000" b="1" dirty="0" smtClean="0"/>
              <a:t>parenchyma, and </a:t>
            </a:r>
            <a:r>
              <a:rPr lang="en-US" sz="2000" b="1" dirty="0"/>
              <a:t>exit of interstitial fluid (ISF) along the </a:t>
            </a:r>
            <a:r>
              <a:rPr lang="en-US" sz="2000" b="1" dirty="0" err="1" smtClean="0"/>
              <a:t>perivenous</a:t>
            </a:r>
            <a:r>
              <a:rPr lang="en-US" sz="2000" b="1" dirty="0" smtClean="0"/>
              <a:t> space </a:t>
            </a:r>
            <a:r>
              <a:rPr lang="en-US" sz="2000" b="1" dirty="0"/>
              <a:t>to the cervical lymph system, is an energy </a:t>
            </a:r>
            <a:r>
              <a:rPr lang="en-US" sz="2000" b="1" dirty="0" smtClean="0"/>
              <a:t>requiring process </a:t>
            </a:r>
            <a:r>
              <a:rPr lang="en-US" sz="2000" b="1" dirty="0"/>
              <a:t>that is driven by multiple mechanisms</a:t>
            </a:r>
            <a:r>
              <a:rPr lang="en-US" sz="2000" b="1" dirty="0" smtClean="0"/>
              <a:t>.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 smtClean="0"/>
              <a:t>The constant production </a:t>
            </a:r>
            <a:r>
              <a:rPr lang="en-US" sz="2000" b="1" dirty="0"/>
              <a:t>of CSF by the choroid plexus creates </a:t>
            </a:r>
            <a:r>
              <a:rPr lang="en-US" sz="2000" b="1" dirty="0" smtClean="0"/>
              <a:t>a pressure </a:t>
            </a:r>
            <a:r>
              <a:rPr lang="en-US" sz="2000" b="1" dirty="0"/>
              <a:t>that dictates the direction of the fluid flow </a:t>
            </a:r>
            <a:r>
              <a:rPr lang="en-US" sz="2000" b="1" dirty="0" smtClean="0"/>
              <a:t>through the </a:t>
            </a:r>
            <a:r>
              <a:rPr lang="en-US" sz="2000" b="1" dirty="0"/>
              <a:t>ventricular system to the subarachnoid space. In </a:t>
            </a:r>
            <a:r>
              <a:rPr lang="en-US" sz="2000" b="1" dirty="0" smtClean="0"/>
              <a:t>addition, several </a:t>
            </a:r>
            <a:r>
              <a:rPr lang="en-US" sz="2000" b="1" dirty="0"/>
              <a:t>lines of work show that respiration is </a:t>
            </a:r>
            <a:r>
              <a:rPr lang="en-US" sz="2000" b="1" dirty="0" smtClean="0"/>
              <a:t>instrumental in </a:t>
            </a:r>
            <a:r>
              <a:rPr lang="en-US" sz="2000" b="1" dirty="0"/>
              <a:t>movement of CSF through the </a:t>
            </a:r>
            <a:r>
              <a:rPr lang="en-US" sz="2000" b="1" dirty="0" smtClean="0"/>
              <a:t>aqueduct.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 smtClean="0"/>
              <a:t>Entry </a:t>
            </a:r>
            <a:r>
              <a:rPr lang="en-US" sz="2000" b="1" dirty="0"/>
              <a:t>of CSF along the perivascular space is crucial </a:t>
            </a:r>
            <a:r>
              <a:rPr lang="en-US" sz="2000" b="1" dirty="0" smtClean="0"/>
              <a:t>for facilitating </a:t>
            </a:r>
            <a:r>
              <a:rPr lang="en-US" sz="2000" b="1" dirty="0" err="1"/>
              <a:t>glymphatic</a:t>
            </a:r>
            <a:r>
              <a:rPr lang="en-US" sz="2000" b="1" dirty="0"/>
              <a:t> ISF–CSF exchange and </a:t>
            </a:r>
            <a:r>
              <a:rPr lang="en-US" sz="2000" b="1" dirty="0" smtClean="0"/>
              <a:t>clearance </a:t>
            </a:r>
            <a:r>
              <a:rPr lang="es-MX" sz="2000" b="1" dirty="0" err="1" smtClean="0"/>
              <a:t>function</a:t>
            </a:r>
            <a:r>
              <a:rPr lang="es-MX" sz="2000" b="1" dirty="0" smtClean="0"/>
              <a:t>.</a:t>
            </a:r>
          </a:p>
          <a:p>
            <a:pPr algn="just"/>
            <a:endParaRPr lang="en-US" sz="2000" b="1" dirty="0"/>
          </a:p>
          <a:p>
            <a:r>
              <a:rPr lang="en-US" sz="2400" b="1" dirty="0" err="1">
                <a:solidFill>
                  <a:srgbClr val="FF0000"/>
                </a:solidFill>
              </a:rPr>
              <a:t>glymphatic</a:t>
            </a:r>
            <a:r>
              <a:rPr lang="en-US" sz="2400" b="1" dirty="0">
                <a:solidFill>
                  <a:srgbClr val="FF0000"/>
                </a:solidFill>
              </a:rPr>
              <a:t> activity, at least in part, is driven by </a:t>
            </a:r>
            <a:r>
              <a:rPr lang="en-US" sz="2400" b="1" dirty="0" smtClean="0">
                <a:solidFill>
                  <a:srgbClr val="FF0000"/>
                </a:solidFill>
              </a:rPr>
              <a:t>arterial </a:t>
            </a:r>
            <a:r>
              <a:rPr lang="en-US" sz="2400" b="1" dirty="0" err="1" smtClean="0">
                <a:solidFill>
                  <a:srgbClr val="FF0000"/>
                </a:solidFill>
              </a:rPr>
              <a:t>pulsatility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and explains why perivascular influx </a:t>
            </a:r>
            <a:r>
              <a:rPr lang="en-US" sz="2400" b="1" dirty="0" smtClean="0">
                <a:solidFill>
                  <a:srgbClr val="FF0000"/>
                </a:solidFill>
              </a:rPr>
              <a:t>occurs preferentially </a:t>
            </a:r>
            <a:r>
              <a:rPr lang="en-US" sz="2400" b="1" dirty="0">
                <a:solidFill>
                  <a:srgbClr val="FF0000"/>
                </a:solidFill>
              </a:rPr>
              <a:t>around pulsating arteries and not </a:t>
            </a:r>
            <a:r>
              <a:rPr lang="en-US" sz="2400" b="1" dirty="0" smtClean="0">
                <a:solidFill>
                  <a:srgbClr val="FF0000"/>
                </a:solidFill>
              </a:rPr>
              <a:t>cerebral </a:t>
            </a:r>
            <a:r>
              <a:rPr lang="es-MX" sz="2400" b="1" dirty="0" err="1" smtClean="0">
                <a:solidFill>
                  <a:srgbClr val="FF0000"/>
                </a:solidFill>
              </a:rPr>
              <a:t>veins</a:t>
            </a:r>
            <a:r>
              <a:rPr lang="es-MX" sz="2400" b="1" dirty="0">
                <a:solidFill>
                  <a:srgbClr val="FF0000"/>
                </a:solidFill>
              </a:rPr>
              <a:t>.</a:t>
            </a:r>
            <a:endParaRPr lang="es-MX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984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static-content.springer.com/image/art%3A10.1007%2Fs11064-015-1581-6/MediaObjects/11064_2015_1581_Fig4_HTM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7" y="685800"/>
            <a:ext cx="6753225" cy="4362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984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746606"/>
            <a:ext cx="7239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The </a:t>
            </a:r>
            <a:r>
              <a:rPr lang="en-US" sz="2400" b="1" dirty="0" err="1">
                <a:solidFill>
                  <a:srgbClr val="FF0000"/>
                </a:solidFill>
              </a:rPr>
              <a:t>Glymphatic</a:t>
            </a:r>
            <a:r>
              <a:rPr lang="en-US" sz="2400" b="1" dirty="0">
                <a:solidFill>
                  <a:srgbClr val="FF0000"/>
                </a:solidFill>
              </a:rPr>
              <a:t> System is Turned on During Sleep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the </a:t>
            </a:r>
            <a:r>
              <a:rPr lang="en-US" sz="2400" b="1" dirty="0">
                <a:solidFill>
                  <a:srgbClr val="FF0000"/>
                </a:solidFill>
              </a:rPr>
              <a:t>sleep state is unique in the sense that </a:t>
            </a:r>
            <a:r>
              <a:rPr lang="en-US" sz="2400" b="1" dirty="0" err="1" smtClean="0">
                <a:solidFill>
                  <a:srgbClr val="FF0000"/>
                </a:solidFill>
              </a:rPr>
              <a:t>glymphatic</a:t>
            </a:r>
            <a:r>
              <a:rPr lang="en-US" sz="2400" b="1" dirty="0" smtClean="0">
                <a:solidFill>
                  <a:srgbClr val="FF0000"/>
                </a:solidFill>
              </a:rPr>
              <a:t> activity </a:t>
            </a:r>
            <a:r>
              <a:rPr lang="en-US" sz="2400" b="1" dirty="0">
                <a:solidFill>
                  <a:srgbClr val="FF0000"/>
                </a:solidFill>
              </a:rPr>
              <a:t>is dramatically enhanced, while its function </a:t>
            </a:r>
            <a:r>
              <a:rPr lang="en-US" sz="2400" b="1" dirty="0" smtClean="0">
                <a:solidFill>
                  <a:srgbClr val="FF0000"/>
                </a:solidFill>
              </a:rPr>
              <a:t>is </a:t>
            </a:r>
            <a:r>
              <a:rPr lang="es-MX" sz="2400" b="1" dirty="0" err="1" smtClean="0">
                <a:solidFill>
                  <a:srgbClr val="FF0000"/>
                </a:solidFill>
              </a:rPr>
              <a:t>suppressed</a:t>
            </a:r>
            <a:r>
              <a:rPr lang="es-MX" sz="2400" b="1" dirty="0" smtClean="0">
                <a:solidFill>
                  <a:srgbClr val="FF0000"/>
                </a:solidFill>
              </a:rPr>
              <a:t> </a:t>
            </a:r>
            <a:r>
              <a:rPr lang="es-MX" sz="2400" b="1" dirty="0" err="1">
                <a:solidFill>
                  <a:srgbClr val="FF0000"/>
                </a:solidFill>
              </a:rPr>
              <a:t>during</a:t>
            </a:r>
            <a:r>
              <a:rPr lang="es-MX" sz="2400" b="1" dirty="0">
                <a:solidFill>
                  <a:srgbClr val="FF0000"/>
                </a:solidFill>
              </a:rPr>
              <a:t> </a:t>
            </a:r>
            <a:r>
              <a:rPr lang="es-MX" sz="2400" b="1" dirty="0" err="1">
                <a:solidFill>
                  <a:srgbClr val="FF0000"/>
                </a:solidFill>
              </a:rPr>
              <a:t>wakefulness</a:t>
            </a:r>
            <a:r>
              <a:rPr lang="es-MX" sz="2400" b="1" dirty="0" smtClean="0">
                <a:solidFill>
                  <a:srgbClr val="FF0000"/>
                </a:solidFill>
              </a:rPr>
              <a:t>.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/>
              <a:t>A major driver of </a:t>
            </a:r>
            <a:r>
              <a:rPr lang="en-US" sz="2400" b="1" dirty="0" smtClean="0"/>
              <a:t>arousal is </a:t>
            </a:r>
            <a:r>
              <a:rPr lang="en-US" sz="2400" b="1" dirty="0"/>
              <a:t>the neuromodulator </a:t>
            </a:r>
            <a:r>
              <a:rPr lang="en-US" sz="2400" b="1" u="sng" dirty="0"/>
              <a:t>norepinephrine</a:t>
            </a:r>
            <a:r>
              <a:rPr lang="en-US" sz="2400" b="1" dirty="0"/>
              <a:t> </a:t>
            </a:r>
            <a:r>
              <a:rPr lang="en-US" sz="2400" b="1" dirty="0" smtClean="0"/>
              <a:t>.</a:t>
            </a:r>
          </a:p>
          <a:p>
            <a:endParaRPr lang="en-US" sz="2400" b="1" dirty="0"/>
          </a:p>
          <a:p>
            <a:r>
              <a:rPr lang="en-US" sz="2400" b="1" dirty="0" smtClean="0">
                <a:solidFill>
                  <a:srgbClr val="FF0000"/>
                </a:solidFill>
              </a:rPr>
              <a:t>norepinephrine </a:t>
            </a:r>
            <a:r>
              <a:rPr lang="en-US" sz="2400" b="1" dirty="0">
                <a:solidFill>
                  <a:srgbClr val="FF0000"/>
                </a:solidFill>
              </a:rPr>
              <a:t>also is a key regulator </a:t>
            </a:r>
            <a:r>
              <a:rPr lang="en-US" sz="2400" b="1" dirty="0" smtClean="0">
                <a:solidFill>
                  <a:srgbClr val="FF0000"/>
                </a:solidFill>
              </a:rPr>
              <a:t>of </a:t>
            </a:r>
            <a:r>
              <a:rPr lang="en-US" sz="2400" b="1" dirty="0" err="1" smtClean="0">
                <a:solidFill>
                  <a:srgbClr val="FF0000"/>
                </a:solidFill>
              </a:rPr>
              <a:t>glymphatic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activity and that norepinephrine might be responsible</a:t>
            </a:r>
          </a:p>
          <a:p>
            <a:r>
              <a:rPr lang="en-US" sz="2400" b="1" dirty="0">
                <a:solidFill>
                  <a:srgbClr val="FF0000"/>
                </a:solidFill>
              </a:rPr>
              <a:t>for suppression of </a:t>
            </a:r>
            <a:r>
              <a:rPr lang="en-US" sz="2400" b="1" dirty="0" err="1">
                <a:solidFill>
                  <a:srgbClr val="FF0000"/>
                </a:solidFill>
              </a:rPr>
              <a:t>glymphatic</a:t>
            </a:r>
            <a:r>
              <a:rPr lang="en-US" sz="2400" b="1" dirty="0">
                <a:solidFill>
                  <a:srgbClr val="FF0000"/>
                </a:solidFill>
              </a:rPr>
              <a:t> during wakefulness.</a:t>
            </a:r>
            <a:endParaRPr lang="es-MX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5935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static-content.springer.com/image/art%3A10.1007%2Fs11064-015-1581-6/MediaObjects/11064_2015_1581_Fig5_HTM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533400"/>
            <a:ext cx="3695700" cy="461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9844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75312"/>
            <a:ext cx="8153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Neurological illness and </a:t>
            </a:r>
            <a:r>
              <a:rPr lang="en-US" sz="2400" b="1" dirty="0" err="1" smtClean="0">
                <a:solidFill>
                  <a:srgbClr val="FF0000"/>
                </a:solidFill>
              </a:rPr>
              <a:t>glymphatic</a:t>
            </a:r>
            <a:r>
              <a:rPr lang="en-US" sz="2400" b="1" dirty="0" smtClean="0">
                <a:solidFill>
                  <a:srgbClr val="FF0000"/>
                </a:solidFill>
              </a:rPr>
              <a:t> malfunction</a:t>
            </a: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Alzheimer D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Edema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Hydrocephalus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Trauma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Psychiatric disease</a:t>
            </a:r>
          </a:p>
          <a:p>
            <a:r>
              <a:rPr lang="en-US" sz="2400" b="1" dirty="0" smtClean="0">
                <a:solidFill>
                  <a:srgbClr val="FF0000"/>
                </a:solidFill>
              </a:rPr>
              <a:t>Sleep impairment</a:t>
            </a:r>
          </a:p>
          <a:p>
            <a:endParaRPr lang="en-US" sz="2400" b="1" dirty="0" smtClean="0">
              <a:solidFill>
                <a:srgbClr val="FF0000"/>
              </a:solidFill>
            </a:endParaRPr>
          </a:p>
          <a:p>
            <a:endParaRPr lang="en-US" sz="2400" b="1" dirty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Aging </a:t>
            </a:r>
            <a:r>
              <a:rPr lang="en-US" sz="2400" b="1" dirty="0">
                <a:solidFill>
                  <a:srgbClr val="FF0000"/>
                </a:solidFill>
              </a:rPr>
              <a:t>is also accompanied by stiffening of </a:t>
            </a:r>
            <a:r>
              <a:rPr lang="en-US" sz="2400" b="1" dirty="0" smtClean="0">
                <a:solidFill>
                  <a:srgbClr val="FF0000"/>
                </a:solidFill>
              </a:rPr>
              <a:t>the arterial </a:t>
            </a:r>
            <a:r>
              <a:rPr lang="en-US" sz="2400" b="1" dirty="0">
                <a:solidFill>
                  <a:srgbClr val="FF0000"/>
                </a:solidFill>
              </a:rPr>
              <a:t>wall leading to a reduction in arterial </a:t>
            </a:r>
            <a:r>
              <a:rPr lang="en-US" sz="2400" b="1" dirty="0" err="1">
                <a:solidFill>
                  <a:srgbClr val="FF0000"/>
                </a:solidFill>
              </a:rPr>
              <a:t>pulsatility</a:t>
            </a:r>
            <a:r>
              <a:rPr lang="en-US" sz="2400" b="1" dirty="0" smtClean="0">
                <a:solidFill>
                  <a:srgbClr val="FF0000"/>
                </a:solidFill>
              </a:rPr>
              <a:t>, which </a:t>
            </a:r>
            <a:r>
              <a:rPr lang="en-US" sz="2400" b="1" dirty="0">
                <a:solidFill>
                  <a:srgbClr val="FF0000"/>
                </a:solidFill>
              </a:rPr>
              <a:t>is one of the drivers of </a:t>
            </a:r>
            <a:r>
              <a:rPr lang="en-US" sz="2400" b="1" dirty="0" err="1">
                <a:solidFill>
                  <a:srgbClr val="FF0000"/>
                </a:solidFill>
              </a:rPr>
              <a:t>glymphatic</a:t>
            </a:r>
            <a:r>
              <a:rPr lang="en-US" sz="2400" b="1" dirty="0">
                <a:solidFill>
                  <a:srgbClr val="FF0000"/>
                </a:solidFill>
              </a:rPr>
              <a:t> influx</a:t>
            </a:r>
            <a:endParaRPr lang="es-MX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53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762000"/>
            <a:ext cx="716280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/>
              <a:t>Causas</a:t>
            </a:r>
            <a:r>
              <a:rPr lang="en-US" sz="2400" b="1" dirty="0" smtClean="0"/>
              <a:t> del Dolor de </a:t>
            </a:r>
            <a:r>
              <a:rPr lang="en-US" sz="2400" b="1" dirty="0" err="1" smtClean="0"/>
              <a:t>Cabeza</a:t>
            </a:r>
            <a:r>
              <a:rPr lang="en-US" sz="2400" b="1" dirty="0" smtClean="0"/>
              <a:t>:</a:t>
            </a:r>
          </a:p>
          <a:p>
            <a:endParaRPr lang="en-US" sz="2000" b="1" dirty="0"/>
          </a:p>
          <a:p>
            <a:r>
              <a:rPr lang="en-US" sz="2000" b="1" dirty="0" err="1" smtClean="0"/>
              <a:t>Problema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neurologico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todavia</a:t>
            </a:r>
            <a:r>
              <a:rPr lang="en-US" sz="2000" b="1" dirty="0" smtClean="0"/>
              <a:t> no </a:t>
            </a:r>
            <a:r>
              <a:rPr lang="en-US" sz="2000" b="1" dirty="0" err="1" smtClean="0"/>
              <a:t>bien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comprendido</a:t>
            </a:r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err="1" smtClean="0"/>
              <a:t>Inflamacion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meningea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asociada</a:t>
            </a:r>
            <a:r>
              <a:rPr lang="en-US" sz="2000" b="1" dirty="0" smtClean="0"/>
              <a:t> con</a:t>
            </a:r>
          </a:p>
          <a:p>
            <a:endParaRPr lang="en-US" sz="2000" b="1" dirty="0" smtClean="0"/>
          </a:p>
          <a:p>
            <a:pPr marL="285750" indent="-285750">
              <a:buFontTx/>
              <a:buChar char="-"/>
            </a:pPr>
            <a:r>
              <a:rPr lang="en-US" sz="2000" b="1" dirty="0" err="1" smtClean="0"/>
              <a:t>estancamiento</a:t>
            </a:r>
            <a:r>
              <a:rPr lang="en-US" sz="2000" b="1" dirty="0" smtClean="0"/>
              <a:t> de </a:t>
            </a:r>
            <a:r>
              <a:rPr lang="en-US" sz="2000" b="1" dirty="0" err="1" smtClean="0"/>
              <a:t>productos</a:t>
            </a:r>
            <a:r>
              <a:rPr lang="en-US" sz="2000" b="1" dirty="0" smtClean="0"/>
              <a:t> del </a:t>
            </a:r>
            <a:r>
              <a:rPr lang="en-US" sz="2000" b="1" dirty="0" err="1" smtClean="0"/>
              <a:t>metabolismo</a:t>
            </a:r>
            <a:r>
              <a:rPr lang="en-US" sz="2000" b="1" dirty="0" smtClean="0"/>
              <a:t> cerebral</a:t>
            </a:r>
          </a:p>
          <a:p>
            <a:pPr marL="285750" indent="-285750">
              <a:buFontTx/>
              <a:buChar char="-"/>
            </a:pPr>
            <a:r>
              <a:rPr lang="en-US" sz="2000" b="1" dirty="0" err="1" smtClean="0"/>
              <a:t>Cambio</a:t>
            </a:r>
            <a:r>
              <a:rPr lang="en-US" sz="2000" b="1" dirty="0" smtClean="0"/>
              <a:t> la </a:t>
            </a:r>
            <a:r>
              <a:rPr lang="en-US" sz="2000" b="1" dirty="0" err="1" smtClean="0"/>
              <a:t>permeabilidad</a:t>
            </a:r>
            <a:r>
              <a:rPr lang="en-US" sz="2000" b="1" dirty="0" smtClean="0"/>
              <a:t> de la </a:t>
            </a:r>
            <a:r>
              <a:rPr lang="en-US" sz="2000" b="1" dirty="0" err="1" smtClean="0"/>
              <a:t>barrera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ematoencefalica</a:t>
            </a:r>
            <a:endParaRPr lang="en-US" sz="2000" b="1" dirty="0" smtClean="0"/>
          </a:p>
          <a:p>
            <a:pPr marL="285750" indent="-285750">
              <a:buFontTx/>
              <a:buChar char="-"/>
            </a:pPr>
            <a:r>
              <a:rPr lang="en-US" sz="2000" b="1" dirty="0" err="1" smtClean="0"/>
              <a:t>Aumento</a:t>
            </a:r>
            <a:r>
              <a:rPr lang="en-US" sz="2000" b="1" dirty="0" smtClean="0"/>
              <a:t> de la </a:t>
            </a:r>
            <a:r>
              <a:rPr lang="en-US" sz="2000" b="1" dirty="0" err="1" smtClean="0"/>
              <a:t>produccion</a:t>
            </a:r>
            <a:r>
              <a:rPr lang="en-US" sz="2000" b="1" dirty="0" smtClean="0"/>
              <a:t> de </a:t>
            </a:r>
            <a:r>
              <a:rPr lang="en-US" sz="2000" b="1" dirty="0" err="1" smtClean="0"/>
              <a:t>liquido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cefalo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raquidio</a:t>
            </a:r>
            <a:endParaRPr lang="en-US" sz="2000" b="1" dirty="0" smtClean="0"/>
          </a:p>
          <a:p>
            <a:pPr marL="285750" indent="-285750">
              <a:buFontTx/>
              <a:buChar char="-"/>
            </a:pPr>
            <a:r>
              <a:rPr lang="en-US" sz="2000" b="1" dirty="0" err="1" smtClean="0"/>
              <a:t>Reduccion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en</a:t>
            </a:r>
            <a:r>
              <a:rPr lang="en-US" sz="2000" b="1" dirty="0" smtClean="0"/>
              <a:t> la </a:t>
            </a:r>
            <a:r>
              <a:rPr lang="en-US" sz="2000" b="1" dirty="0" err="1" smtClean="0"/>
              <a:t>reabsorpcion</a:t>
            </a:r>
            <a:r>
              <a:rPr lang="en-US" sz="2000" b="1" dirty="0" smtClean="0"/>
              <a:t> del </a:t>
            </a:r>
            <a:r>
              <a:rPr lang="en-US" sz="2000" b="1" dirty="0" err="1" smtClean="0"/>
              <a:t>liquido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cefalo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raquidio</a:t>
            </a:r>
            <a:endParaRPr lang="en-US" sz="2000" b="1" dirty="0" smtClean="0"/>
          </a:p>
          <a:p>
            <a:pPr marL="285750" indent="-285750">
              <a:buFontTx/>
              <a:buChar char="-"/>
            </a:pPr>
            <a:r>
              <a:rPr lang="en-US" sz="2000" b="1" dirty="0" err="1" smtClean="0"/>
              <a:t>Analogia</a:t>
            </a:r>
            <a:r>
              <a:rPr lang="en-US" sz="2000" b="1" dirty="0" smtClean="0"/>
              <a:t> con el </a:t>
            </a:r>
            <a:r>
              <a:rPr lang="en-US" sz="2000" b="1" dirty="0" err="1" smtClean="0"/>
              <a:t>sistema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linfatico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periferico</a:t>
            </a:r>
            <a:endParaRPr lang="en-US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8864520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static-content.springer.com/image/art%3A10.1007%2Fs11064-015-1581-6/MediaObjects/11064_2015_1581_Fig6_HTM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7" y="1066800"/>
            <a:ext cx="6753225" cy="383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984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Image result for lymphatic system diagram labe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914400"/>
            <a:ext cx="4286250" cy="4476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5397" y="5562600"/>
            <a:ext cx="80732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Los </a:t>
            </a:r>
            <a:r>
              <a:rPr lang="en-US" dirty="0" err="1" smtClean="0"/>
              <a:t>vasos</a:t>
            </a:r>
            <a:r>
              <a:rPr lang="en-US" dirty="0" smtClean="0"/>
              <a:t> </a:t>
            </a:r>
            <a:r>
              <a:rPr lang="en-US" dirty="0" err="1" smtClean="0"/>
              <a:t>linfaticos</a:t>
            </a:r>
            <a:r>
              <a:rPr lang="en-US" dirty="0" smtClean="0"/>
              <a:t> </a:t>
            </a:r>
            <a:r>
              <a:rPr lang="en-US" dirty="0" err="1" smtClean="0"/>
              <a:t>transportan</a:t>
            </a:r>
            <a:r>
              <a:rPr lang="en-US" dirty="0" smtClean="0"/>
              <a:t> la “</a:t>
            </a:r>
            <a:r>
              <a:rPr lang="en-US" dirty="0" err="1" smtClean="0"/>
              <a:t>linfa</a:t>
            </a:r>
            <a:r>
              <a:rPr lang="en-US" dirty="0" smtClean="0"/>
              <a:t>” </a:t>
            </a:r>
            <a:r>
              <a:rPr lang="en-US" dirty="0" err="1" smtClean="0"/>
              <a:t>usando</a:t>
            </a:r>
            <a:r>
              <a:rPr lang="en-US" dirty="0" smtClean="0"/>
              <a:t> la </a:t>
            </a:r>
            <a:r>
              <a:rPr lang="en-US" dirty="0" err="1" smtClean="0"/>
              <a:t>presion</a:t>
            </a:r>
            <a:r>
              <a:rPr lang="en-US" dirty="0" smtClean="0"/>
              <a:t> del </a:t>
            </a:r>
            <a:r>
              <a:rPr lang="en-US" dirty="0" err="1" smtClean="0"/>
              <a:t>corazon</a:t>
            </a:r>
            <a:r>
              <a:rPr lang="en-US" dirty="0" smtClean="0"/>
              <a:t> junto con un </a:t>
            </a:r>
            <a:r>
              <a:rPr lang="en-US" dirty="0" err="1" smtClean="0"/>
              <a:t>sistema</a:t>
            </a:r>
            <a:r>
              <a:rPr lang="en-US" dirty="0" smtClean="0"/>
              <a:t> de </a:t>
            </a:r>
            <a:r>
              <a:rPr lang="en-US" dirty="0" err="1" smtClean="0"/>
              <a:t>valvulas</a:t>
            </a:r>
            <a:endParaRPr lang="en-US" dirty="0" smtClean="0"/>
          </a:p>
          <a:p>
            <a:pPr algn="ctr"/>
            <a:r>
              <a:rPr lang="en-US" sz="2000" b="1" dirty="0" smtClean="0"/>
              <a:t>NO EXISTE EN EL CEREBRO</a:t>
            </a:r>
            <a:endParaRPr lang="es-MX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304800"/>
            <a:ext cx="42721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Movimiento</a:t>
            </a:r>
            <a:r>
              <a:rPr lang="en-US" sz="2400" b="1" dirty="0" smtClean="0"/>
              <a:t> del </a:t>
            </a:r>
            <a:r>
              <a:rPr lang="en-US" sz="2400" b="1" dirty="0" err="1" smtClean="0"/>
              <a:t>liquido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linfatico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420984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tatic-content.springer.com/image/art%3A10.1007%2Fs11064-015-1581-6/MediaObjects/11064_2015_1581_Fig1_HTM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09600"/>
            <a:ext cx="7753350" cy="466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984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static-content.springer.com/image/art%3A10.1007%2Fs11064-015-1581-6/MediaObjects/11064_2015_1581_Fig2_HTM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33400"/>
            <a:ext cx="6781800" cy="5391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0984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543037"/>
            <a:ext cx="89154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/>
              <a:t>Produccion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liquido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cefalo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raquidio</a:t>
            </a:r>
            <a:endParaRPr lang="en-US" sz="2800" b="1" dirty="0" smtClean="0"/>
          </a:p>
          <a:p>
            <a:endParaRPr lang="en-US" sz="2000" b="1" dirty="0" smtClean="0"/>
          </a:p>
          <a:p>
            <a:r>
              <a:rPr lang="en-US" sz="2000" b="1" dirty="0" smtClean="0"/>
              <a:t>The </a:t>
            </a:r>
            <a:r>
              <a:rPr lang="en-US" sz="2000" b="1" dirty="0"/>
              <a:t>final result of these processes at the choroid plexus epithelium </a:t>
            </a:r>
            <a:r>
              <a:rPr lang="en-US" sz="2000" b="1" dirty="0" smtClean="0"/>
              <a:t>is</a:t>
            </a:r>
          </a:p>
          <a:p>
            <a:endParaRPr lang="en-US" sz="2000" b="1" dirty="0"/>
          </a:p>
          <a:p>
            <a:pPr marL="342900" indent="-342900">
              <a:buAutoNum type="arabicParenR"/>
            </a:pPr>
            <a:r>
              <a:rPr lang="en-US" sz="2000" b="1" dirty="0" smtClean="0"/>
              <a:t>a </a:t>
            </a:r>
            <a:r>
              <a:rPr lang="en-US" sz="2000" b="1" dirty="0"/>
              <a:t>net flux of Na</a:t>
            </a:r>
            <a:r>
              <a:rPr lang="en-US" sz="2000" b="1" baseline="30000" dirty="0"/>
              <a:t>+</a:t>
            </a:r>
            <a:r>
              <a:rPr lang="en-US" sz="2000" b="1" dirty="0"/>
              <a:t>, HCO</a:t>
            </a:r>
            <a:r>
              <a:rPr lang="en-US" sz="2000" b="1" baseline="-25000" dirty="0"/>
              <a:t>3</a:t>
            </a:r>
            <a:r>
              <a:rPr lang="en-US" sz="2000" b="1" baseline="30000" dirty="0"/>
              <a:t>−</a:t>
            </a:r>
            <a:r>
              <a:rPr lang="en-US" sz="2000" b="1" dirty="0"/>
              <a:t> and Cl</a:t>
            </a:r>
            <a:r>
              <a:rPr lang="en-US" sz="2000" b="1" baseline="30000" dirty="0"/>
              <a:t>−</a:t>
            </a:r>
            <a:r>
              <a:rPr lang="en-US" sz="2000" b="1" dirty="0"/>
              <a:t> from the blood across the epithelium to the ventricles</a:t>
            </a:r>
            <a:r>
              <a:rPr lang="en-US" sz="2000" b="1" dirty="0" smtClean="0"/>
              <a:t>,</a:t>
            </a:r>
          </a:p>
          <a:p>
            <a:pPr marL="342900" indent="-342900">
              <a:buAutoNum type="arabicParenR"/>
            </a:pPr>
            <a:endParaRPr lang="en-US" sz="2000" b="1" dirty="0" smtClean="0"/>
          </a:p>
          <a:p>
            <a:r>
              <a:rPr lang="en-US" sz="2000" b="1" dirty="0" smtClean="0"/>
              <a:t>2) which generates the osmotic gradient that makes 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3) </a:t>
            </a:r>
            <a:r>
              <a:rPr lang="en-US" sz="2000" b="1" dirty="0" smtClean="0"/>
              <a:t>water move from the blood to the ventricles across the choroid plexus epithelium through AQP1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4) thereby producing the CSF</a:t>
            </a:r>
            <a:endParaRPr lang="es-MX" sz="2000" b="1" dirty="0" smtClean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0984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77779" y="304800"/>
            <a:ext cx="7696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/>
              <a:t>Falta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informacion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sobre</a:t>
            </a:r>
            <a:r>
              <a:rPr lang="en-US" sz="2800" b="1" dirty="0" smtClean="0"/>
              <a:t> la </a:t>
            </a:r>
            <a:r>
              <a:rPr lang="en-US" sz="2800" b="1" dirty="0" err="1" smtClean="0"/>
              <a:t>produccion</a:t>
            </a:r>
            <a:r>
              <a:rPr lang="en-US" sz="2800" b="1" dirty="0" smtClean="0"/>
              <a:t> del LCR</a:t>
            </a:r>
          </a:p>
          <a:p>
            <a:pPr algn="just"/>
            <a:endParaRPr lang="en-US" sz="2400" b="1" dirty="0" smtClean="0"/>
          </a:p>
          <a:p>
            <a:pPr algn="just"/>
            <a:r>
              <a:rPr lang="en-US" sz="2400" b="1" dirty="0" smtClean="0"/>
              <a:t>Despite </a:t>
            </a:r>
            <a:r>
              <a:rPr lang="en-US" sz="2400" b="1" dirty="0"/>
              <a:t>decades of research, </a:t>
            </a:r>
            <a:r>
              <a:rPr lang="en-US" sz="2400" b="1" dirty="0">
                <a:solidFill>
                  <a:srgbClr val="FF0000"/>
                </a:solidFill>
              </a:rPr>
              <a:t>surprisingly little is </a:t>
            </a:r>
            <a:r>
              <a:rPr lang="en-US" sz="2400" b="1" dirty="0" smtClean="0">
                <a:solidFill>
                  <a:srgbClr val="FF0000"/>
                </a:solidFill>
              </a:rPr>
              <a:t>known about </a:t>
            </a:r>
            <a:r>
              <a:rPr lang="en-US" sz="2400" b="1" dirty="0">
                <a:solidFill>
                  <a:srgbClr val="FF0000"/>
                </a:solidFill>
              </a:rPr>
              <a:t>the physiological processes regulating CSF production</a:t>
            </a:r>
            <a:r>
              <a:rPr lang="en-US" sz="2400" b="1" dirty="0" smtClean="0"/>
              <a:t>.</a:t>
            </a:r>
          </a:p>
          <a:p>
            <a:pPr algn="just"/>
            <a:endParaRPr lang="en-US" sz="2400" b="1" dirty="0"/>
          </a:p>
          <a:p>
            <a:pPr algn="just"/>
            <a:r>
              <a:rPr lang="en-US" sz="2400" b="1" dirty="0">
                <a:solidFill>
                  <a:srgbClr val="FF0000"/>
                </a:solidFill>
              </a:rPr>
              <a:t>It is expected that CSF production is regulated </a:t>
            </a:r>
            <a:r>
              <a:rPr lang="en-US" sz="2400" b="1" dirty="0" smtClean="0">
                <a:solidFill>
                  <a:srgbClr val="FF0000"/>
                </a:solidFill>
              </a:rPr>
              <a:t>by intracranial </a:t>
            </a:r>
            <a:r>
              <a:rPr lang="en-US" sz="2400" b="1" dirty="0">
                <a:solidFill>
                  <a:srgbClr val="FF0000"/>
                </a:solidFill>
              </a:rPr>
              <a:t>pressure</a:t>
            </a:r>
            <a:r>
              <a:rPr lang="en-US" sz="2400" b="1" dirty="0"/>
              <a:t>, but existing reports are contradictory</a:t>
            </a:r>
          </a:p>
          <a:p>
            <a:pPr algn="just"/>
            <a:r>
              <a:rPr lang="en-US" sz="2400" b="1" dirty="0"/>
              <a:t>and suggest that </a:t>
            </a:r>
            <a:r>
              <a:rPr lang="en-US" sz="2400" b="1" dirty="0">
                <a:solidFill>
                  <a:srgbClr val="FF0000"/>
                </a:solidFill>
              </a:rPr>
              <a:t>intracranial pressure must be </a:t>
            </a:r>
            <a:r>
              <a:rPr lang="en-US" sz="2400" b="1" dirty="0" smtClean="0">
                <a:solidFill>
                  <a:srgbClr val="FF0000"/>
                </a:solidFill>
              </a:rPr>
              <a:t>increased significantly </a:t>
            </a:r>
            <a:r>
              <a:rPr lang="en-US" sz="2400" b="1" dirty="0">
                <a:solidFill>
                  <a:srgbClr val="FF0000"/>
                </a:solidFill>
              </a:rPr>
              <a:t>or chronically to suppress CSF </a:t>
            </a:r>
            <a:r>
              <a:rPr lang="en-US" sz="2400" b="1" dirty="0" smtClean="0">
                <a:solidFill>
                  <a:srgbClr val="FF0000"/>
                </a:solidFill>
              </a:rPr>
              <a:t>production</a:t>
            </a:r>
          </a:p>
          <a:p>
            <a:pPr algn="just"/>
            <a:endParaRPr lang="en-US" sz="2400" b="1" dirty="0"/>
          </a:p>
          <a:p>
            <a:pPr algn="just"/>
            <a:r>
              <a:rPr lang="en-US" sz="2400" b="1" dirty="0"/>
              <a:t>Additionally, </a:t>
            </a:r>
            <a:r>
              <a:rPr lang="en-US" sz="2400" b="1" dirty="0">
                <a:solidFill>
                  <a:srgbClr val="FF0000"/>
                </a:solidFill>
              </a:rPr>
              <a:t>CSF production might also be </a:t>
            </a:r>
            <a:r>
              <a:rPr lang="en-US" sz="2400" b="1" dirty="0" smtClean="0">
                <a:solidFill>
                  <a:srgbClr val="FF0000"/>
                </a:solidFill>
              </a:rPr>
              <a:t>regulated by </a:t>
            </a:r>
            <a:r>
              <a:rPr lang="en-US" sz="2400" b="1" dirty="0">
                <a:solidFill>
                  <a:srgbClr val="FF0000"/>
                </a:solidFill>
              </a:rPr>
              <a:t>the autonomic nervous system</a:t>
            </a:r>
            <a:r>
              <a:rPr lang="en-US" sz="2400" b="1" dirty="0"/>
              <a:t>, but again the </a:t>
            </a:r>
            <a:r>
              <a:rPr lang="en-US" sz="2400" b="1" dirty="0">
                <a:solidFill>
                  <a:srgbClr val="FF0000"/>
                </a:solidFill>
              </a:rPr>
              <a:t>literature </a:t>
            </a:r>
            <a:r>
              <a:rPr lang="en-US" sz="2400" b="1" dirty="0" smtClean="0">
                <a:solidFill>
                  <a:srgbClr val="FF0000"/>
                </a:solidFill>
              </a:rPr>
              <a:t>is complex</a:t>
            </a:r>
            <a:r>
              <a:rPr lang="en-US" sz="2400" b="1" dirty="0" smtClean="0"/>
              <a:t> </a:t>
            </a:r>
            <a:r>
              <a:rPr lang="en-US" sz="2400" b="1" dirty="0"/>
              <a:t>possibly reflecting the technical limitations </a:t>
            </a:r>
            <a:r>
              <a:rPr lang="en-US" sz="2400" b="1" dirty="0" smtClean="0"/>
              <a:t> associated </a:t>
            </a:r>
            <a:r>
              <a:rPr lang="es-MX" sz="2400" b="1" dirty="0" err="1" smtClean="0"/>
              <a:t>with</a:t>
            </a:r>
            <a:r>
              <a:rPr lang="es-MX" sz="2400" b="1" dirty="0" smtClean="0"/>
              <a:t> </a:t>
            </a:r>
            <a:r>
              <a:rPr lang="es-MX" sz="2400" b="1" dirty="0" err="1"/>
              <a:t>quantifying</a:t>
            </a:r>
            <a:r>
              <a:rPr lang="es-MX" sz="2400" b="1" dirty="0"/>
              <a:t> CSF </a:t>
            </a:r>
            <a:r>
              <a:rPr lang="es-MX" sz="2400" b="1" dirty="0" err="1"/>
              <a:t>production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2506367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74345"/>
            <a:ext cx="8610600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Remocion</a:t>
            </a:r>
            <a:r>
              <a:rPr lang="en-US" sz="2400" b="1" dirty="0" smtClean="0"/>
              <a:t> del LCR</a:t>
            </a:r>
          </a:p>
          <a:p>
            <a:endParaRPr lang="en-US" sz="2000" dirty="0" smtClean="0"/>
          </a:p>
          <a:p>
            <a:pPr algn="just"/>
            <a:r>
              <a:rPr lang="en-US" sz="2000" b="1" dirty="0" smtClean="0"/>
              <a:t>CSF </a:t>
            </a:r>
            <a:r>
              <a:rPr lang="en-US" sz="2000" b="1" dirty="0"/>
              <a:t>is continuously produced. In humans and mice CSF </a:t>
            </a:r>
            <a:r>
              <a:rPr lang="en-US" sz="2000" b="1" dirty="0" smtClean="0"/>
              <a:t>is renewed </a:t>
            </a:r>
            <a:r>
              <a:rPr lang="en-US" sz="2000" b="1" dirty="0"/>
              <a:t>approximately four and 12 times each 24 </a:t>
            </a:r>
            <a:r>
              <a:rPr lang="en-US" sz="2000" b="1" dirty="0" smtClean="0"/>
              <a:t>h, respectively</a:t>
            </a:r>
            <a:r>
              <a:rPr lang="en-US" sz="2000" b="1" dirty="0"/>
              <a:t>, and the total CSF volume of 150–160 mL </a:t>
            </a:r>
            <a:r>
              <a:rPr lang="en-US" sz="2000" b="1" dirty="0" smtClean="0"/>
              <a:t>in human </a:t>
            </a:r>
            <a:r>
              <a:rPr lang="en-US" sz="2000" b="1" dirty="0"/>
              <a:t>and 0.04 mL in mice is kept constant by removal </a:t>
            </a:r>
            <a:r>
              <a:rPr lang="en-US" sz="2000" b="1" dirty="0" smtClean="0"/>
              <a:t>of CSF. 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 smtClean="0"/>
              <a:t>CSF </a:t>
            </a:r>
            <a:r>
              <a:rPr lang="en-US" sz="2000" b="1" dirty="0"/>
              <a:t>is drained into the peripheral </a:t>
            </a:r>
            <a:r>
              <a:rPr lang="en-US" sz="2000" b="1" dirty="0" smtClean="0"/>
              <a:t>lymphatic system </a:t>
            </a:r>
            <a:r>
              <a:rPr lang="en-US" sz="2000" b="1" dirty="0"/>
              <a:t>by efflux via the olfactory bulb and </a:t>
            </a:r>
            <a:r>
              <a:rPr lang="en-US" sz="2000" b="1" dirty="0" smtClean="0"/>
              <a:t>along cranial </a:t>
            </a:r>
            <a:r>
              <a:rPr lang="en-US" sz="2000" b="1" dirty="0"/>
              <a:t>and spinal </a:t>
            </a:r>
            <a:r>
              <a:rPr lang="en-US" sz="2000" b="1" dirty="0" smtClean="0"/>
              <a:t>nerves.</a:t>
            </a:r>
          </a:p>
          <a:p>
            <a:pPr algn="just"/>
            <a:endParaRPr lang="en-US" sz="2000" b="1" dirty="0"/>
          </a:p>
          <a:p>
            <a:pPr algn="just"/>
            <a:r>
              <a:rPr lang="en-US" sz="2000" b="1" dirty="0" smtClean="0"/>
              <a:t>Efflux </a:t>
            </a:r>
            <a:r>
              <a:rPr lang="en-US" sz="2000" b="1" dirty="0"/>
              <a:t>along cranial </a:t>
            </a:r>
            <a:r>
              <a:rPr lang="en-US" sz="2000" b="1" dirty="0" smtClean="0"/>
              <a:t>and spinal </a:t>
            </a:r>
            <a:r>
              <a:rPr lang="en-US" sz="2000" b="1" dirty="0"/>
              <a:t>nerves and the olfactory route might represent </a:t>
            </a:r>
            <a:r>
              <a:rPr lang="en-US" sz="2000" b="1" dirty="0" smtClean="0"/>
              <a:t>the most </a:t>
            </a:r>
            <a:r>
              <a:rPr lang="en-US" sz="2000" b="1" dirty="0"/>
              <a:t>important efflux pathways for </a:t>
            </a:r>
            <a:r>
              <a:rPr lang="en-US" sz="2000" b="1" dirty="0" smtClean="0"/>
              <a:t>CSF.</a:t>
            </a:r>
            <a:endParaRPr lang="es-MX" sz="2000" b="1" dirty="0"/>
          </a:p>
        </p:txBody>
      </p:sp>
    </p:spTree>
    <p:extLst>
      <p:ext uri="{BB962C8B-B14F-4D97-AF65-F5344CB8AC3E}">
        <p14:creationId xmlns:p14="http://schemas.microsoft.com/office/powerpoint/2010/main" val="30101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382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/>
              <a:t>Glymphatics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Drenaje</a:t>
            </a:r>
            <a:endParaRPr lang="en-US" sz="2800" b="1" dirty="0" smtClean="0"/>
          </a:p>
          <a:p>
            <a:pPr algn="just"/>
            <a:endParaRPr lang="en-US" sz="2000" b="1" dirty="0"/>
          </a:p>
          <a:p>
            <a:pPr algn="just"/>
            <a:r>
              <a:rPr lang="en-US" sz="2000" b="1" dirty="0" smtClean="0"/>
              <a:t>CSF </a:t>
            </a:r>
            <a:r>
              <a:rPr lang="en-US" sz="2000" b="1" dirty="0"/>
              <a:t>movement into the parenchyma </a:t>
            </a:r>
            <a:r>
              <a:rPr lang="en-US" sz="2000" b="1" dirty="0" smtClean="0"/>
              <a:t>drives convective interstitial </a:t>
            </a:r>
            <a:r>
              <a:rPr lang="en-US" sz="2000" b="1" dirty="0"/>
              <a:t>fluid fluxes within the tissue toward </a:t>
            </a:r>
            <a:r>
              <a:rPr lang="en-US" sz="2000" b="1" dirty="0" smtClean="0"/>
              <a:t>the </a:t>
            </a:r>
            <a:r>
              <a:rPr lang="en-US" sz="2000" b="1" dirty="0" err="1" smtClean="0"/>
              <a:t>perivenous</a:t>
            </a:r>
            <a:r>
              <a:rPr lang="en-US" sz="2000" b="1" dirty="0" smtClean="0"/>
              <a:t> </a:t>
            </a:r>
            <a:r>
              <a:rPr lang="en-US" sz="2000" b="1" dirty="0"/>
              <a:t>spaces surrounding the large deep veins. </a:t>
            </a:r>
            <a:endParaRPr lang="en-US" sz="2000" b="1" dirty="0" smtClean="0"/>
          </a:p>
          <a:p>
            <a:pPr algn="just"/>
            <a:endParaRPr lang="en-US" sz="2000" b="1" dirty="0"/>
          </a:p>
          <a:p>
            <a:pPr algn="just"/>
            <a:r>
              <a:rPr lang="en-US" sz="2000" b="1" dirty="0" smtClean="0"/>
              <a:t>The interstitial </a:t>
            </a:r>
            <a:r>
              <a:rPr lang="en-US" sz="2000" b="1" dirty="0"/>
              <a:t>fluid is collected in the </a:t>
            </a:r>
            <a:r>
              <a:rPr lang="en-US" sz="2000" b="1" dirty="0" err="1"/>
              <a:t>perivenous</a:t>
            </a:r>
            <a:r>
              <a:rPr lang="en-US" sz="2000" b="1" dirty="0"/>
              <a:t> space </a:t>
            </a:r>
            <a:r>
              <a:rPr lang="en-US" sz="2000" b="1" dirty="0" smtClean="0"/>
              <a:t>from where </a:t>
            </a:r>
            <a:r>
              <a:rPr lang="en-US" sz="2000" b="1" dirty="0"/>
              <a:t>it drains out of the brain toward the cervical </a:t>
            </a:r>
            <a:r>
              <a:rPr lang="en-US" sz="2000" b="1" dirty="0" smtClean="0"/>
              <a:t> lymphatic </a:t>
            </a:r>
            <a:r>
              <a:rPr lang="es-MX" sz="2000" b="1" dirty="0" err="1" smtClean="0"/>
              <a:t>system</a:t>
            </a:r>
            <a:r>
              <a:rPr lang="es-MX" sz="2000" b="1" dirty="0" smtClean="0"/>
              <a:t>. </a:t>
            </a:r>
          </a:p>
          <a:p>
            <a:pPr algn="just"/>
            <a:endParaRPr lang="en-US" sz="2000" b="1" dirty="0"/>
          </a:p>
          <a:p>
            <a:pPr algn="just"/>
            <a:r>
              <a:rPr lang="es-MX" sz="2000" b="1" dirty="0" err="1">
                <a:solidFill>
                  <a:srgbClr val="FF0000"/>
                </a:solidFill>
              </a:rPr>
              <a:t>This</a:t>
            </a:r>
            <a:r>
              <a:rPr lang="es-MX" sz="2000" b="1" dirty="0">
                <a:solidFill>
                  <a:srgbClr val="FF0000"/>
                </a:solidFill>
              </a:rPr>
              <a:t> </a:t>
            </a:r>
            <a:r>
              <a:rPr lang="es-MX" sz="2000" b="1" dirty="0" err="1">
                <a:solidFill>
                  <a:srgbClr val="FF0000"/>
                </a:solidFill>
              </a:rPr>
              <a:t>highly</a:t>
            </a:r>
            <a:r>
              <a:rPr lang="es-MX" sz="2000" b="1" dirty="0">
                <a:solidFill>
                  <a:srgbClr val="FF0000"/>
                </a:solidFill>
              </a:rPr>
              <a:t> </a:t>
            </a:r>
            <a:r>
              <a:rPr lang="es-MX" sz="2000" b="1" dirty="0" err="1">
                <a:solidFill>
                  <a:srgbClr val="FF0000"/>
                </a:solidFill>
              </a:rPr>
              <a:t>polarized</a:t>
            </a:r>
            <a:r>
              <a:rPr lang="es-MX" sz="2000" b="1" dirty="0">
                <a:solidFill>
                  <a:srgbClr val="FF0000"/>
                </a:solidFill>
              </a:rPr>
              <a:t> </a:t>
            </a:r>
            <a:r>
              <a:rPr lang="es-MX" sz="2000" b="1" dirty="0" err="1" smtClean="0">
                <a:solidFill>
                  <a:srgbClr val="FF0000"/>
                </a:solidFill>
              </a:rPr>
              <a:t>macroscopic</a:t>
            </a:r>
            <a:r>
              <a:rPr lang="es-MX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system </a:t>
            </a:r>
            <a:r>
              <a:rPr lang="en-US" sz="2000" b="1" dirty="0">
                <a:solidFill>
                  <a:srgbClr val="FF0000"/>
                </a:solidFill>
              </a:rPr>
              <a:t>of convective fluid fluxes with rapid interchange </a:t>
            </a:r>
            <a:r>
              <a:rPr lang="en-US" sz="2000" b="1" dirty="0" smtClean="0">
                <a:solidFill>
                  <a:srgbClr val="FF0000"/>
                </a:solidFill>
              </a:rPr>
              <a:t>of CSF </a:t>
            </a:r>
            <a:r>
              <a:rPr lang="en-US" sz="2000" b="1" dirty="0">
                <a:solidFill>
                  <a:srgbClr val="FF0000"/>
                </a:solidFill>
              </a:rPr>
              <a:t>and interstitial fluid was entitled </a:t>
            </a:r>
            <a:r>
              <a:rPr lang="en-US" sz="2000" b="1" dirty="0" smtClean="0">
                <a:solidFill>
                  <a:srgbClr val="FF0000"/>
                </a:solidFill>
              </a:rPr>
              <a:t>the</a:t>
            </a:r>
          </a:p>
          <a:p>
            <a:pPr algn="just"/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glymphatic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smtClean="0">
                <a:solidFill>
                  <a:srgbClr val="FF0000"/>
                </a:solidFill>
              </a:rPr>
              <a:t>system </a:t>
            </a:r>
            <a:r>
              <a:rPr lang="en-US" sz="2000" b="1" dirty="0" smtClean="0">
                <a:solidFill>
                  <a:srgbClr val="FF0000"/>
                </a:solidFill>
              </a:rPr>
              <a:t>based </a:t>
            </a:r>
            <a:r>
              <a:rPr lang="en-US" sz="2000" b="1" dirty="0">
                <a:solidFill>
                  <a:srgbClr val="FF0000"/>
                </a:solidFill>
              </a:rPr>
              <a:t>on its similarity to the lymphatic system in </a:t>
            </a:r>
            <a:r>
              <a:rPr lang="en-US" sz="2000" b="1" dirty="0" smtClean="0">
                <a:solidFill>
                  <a:srgbClr val="FF0000"/>
                </a:solidFill>
              </a:rPr>
              <a:t>the peripheral </a:t>
            </a:r>
            <a:r>
              <a:rPr lang="en-US" sz="2000" b="1" dirty="0">
                <a:solidFill>
                  <a:srgbClr val="FF0000"/>
                </a:solidFill>
              </a:rPr>
              <a:t>tissue in function, and on the important role </a:t>
            </a:r>
            <a:r>
              <a:rPr lang="en-US" sz="2000" b="1" dirty="0" smtClean="0">
                <a:solidFill>
                  <a:srgbClr val="FF0000"/>
                </a:solidFill>
              </a:rPr>
              <a:t>of glial </a:t>
            </a:r>
            <a:r>
              <a:rPr lang="en-US" sz="2000" b="1" dirty="0">
                <a:solidFill>
                  <a:srgbClr val="FF0000"/>
                </a:solidFill>
              </a:rPr>
              <a:t>AQP4 channels in the convective fluid transport.</a:t>
            </a:r>
            <a:endParaRPr lang="es-MX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059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890</Words>
  <Application>Microsoft Office PowerPoint</Application>
  <PresentationFormat>On-screen Show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Glymphatics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Glymphatics</dc:title>
  <dc:creator>Marco</dc:creator>
  <cp:lastModifiedBy>Marco</cp:lastModifiedBy>
  <cp:revision>20</cp:revision>
  <dcterms:created xsi:type="dcterms:W3CDTF">2016-12-09T01:18:57Z</dcterms:created>
  <dcterms:modified xsi:type="dcterms:W3CDTF">2016-12-09T17:08:28Z</dcterms:modified>
</cp:coreProperties>
</file>