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3" r:id="rId2"/>
    <p:sldId id="256" r:id="rId3"/>
    <p:sldId id="257" r:id="rId4"/>
    <p:sldId id="258" r:id="rId5"/>
    <p:sldId id="333" r:id="rId6"/>
    <p:sldId id="334" r:id="rId7"/>
    <p:sldId id="335" r:id="rId8"/>
    <p:sldId id="259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329" r:id="rId17"/>
    <p:sldId id="331" r:id="rId18"/>
    <p:sldId id="330" r:id="rId19"/>
    <p:sldId id="332" r:id="rId20"/>
    <p:sldId id="267" r:id="rId21"/>
    <p:sldId id="268" r:id="rId22"/>
    <p:sldId id="269" r:id="rId23"/>
    <p:sldId id="270" r:id="rId24"/>
    <p:sldId id="272" r:id="rId25"/>
    <p:sldId id="277" r:id="rId26"/>
    <p:sldId id="278" r:id="rId27"/>
    <p:sldId id="326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327" r:id="rId36"/>
    <p:sldId id="328" r:id="rId37"/>
    <p:sldId id="350" r:id="rId38"/>
    <p:sldId id="338" r:id="rId39"/>
    <p:sldId id="337" r:id="rId40"/>
    <p:sldId id="339" r:id="rId41"/>
    <p:sldId id="340" r:id="rId42"/>
    <p:sldId id="341" r:id="rId43"/>
    <p:sldId id="349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D7EE-CB2B-4492-8DF6-2023ED9F046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F687-0B73-409A-A87B-6D329B2EFBC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87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A93562-179B-4D2C-AB93-04E53D7A9E5A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D531AE-252E-44E7-BB24-C84B7E87D664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8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21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0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2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51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0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22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9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98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8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8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7CB9-29DD-44D0-863A-CC94C921125C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C65B-08BA-4D6F-B971-83A6C7BC436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6/6d/Homologous_Recombination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tics" TargetMode="External"/><Relationship Id="rId2" Type="http://schemas.openxmlformats.org/officeDocument/2006/relationships/hyperlink" Target="http://en.wikipedia.org/wiki/Bi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Human_dignity" TargetMode="External"/><Relationship Id="rId5" Type="http://schemas.openxmlformats.org/officeDocument/2006/relationships/hyperlink" Target="http://en.wikipedia.org/wiki/Fundamental_freedoms" TargetMode="External"/><Relationship Id="rId4" Type="http://schemas.openxmlformats.org/officeDocument/2006/relationships/hyperlink" Target="http://en.wikipedia.org/wiki/Human_right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cine_circovirus" TargetMode="External"/><Relationship Id="rId7" Type="http://schemas.openxmlformats.org/officeDocument/2006/relationships/hyperlink" Target="http://en.wikipedia.org/wiki/Genome#cite_note-Fiers1976-19" TargetMode="External"/><Relationship Id="rId2" Type="http://schemas.openxmlformats.org/officeDocument/2006/relationships/hyperlink" Target="http://en.wikipedia.org/wiki/Vir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Bacteriophage_MS2" TargetMode="External"/><Relationship Id="rId5" Type="http://schemas.openxmlformats.org/officeDocument/2006/relationships/hyperlink" Target="http://en.wikipedia.org/wiki/Genome#cite_note-Equinexus-18" TargetMode="External"/><Relationship Id="rId4" Type="http://schemas.openxmlformats.org/officeDocument/2006/relationships/hyperlink" Target="http://en.wikipedia.org/wiki/Eukaryotic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97706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nome#cite_note-30" TargetMode="External"/><Relationship Id="rId3" Type="http://schemas.openxmlformats.org/officeDocument/2006/relationships/hyperlink" Target="http://en.wikipedia.org/wiki/Haemophilus_influenzae" TargetMode="External"/><Relationship Id="rId7" Type="http://schemas.openxmlformats.org/officeDocument/2006/relationships/hyperlink" Target="http://en.wikipedia.org/wiki/Buchnera_aphidicola" TargetMode="External"/><Relationship Id="rId2" Type="http://schemas.openxmlformats.org/officeDocument/2006/relationships/hyperlink" Target="http://en.wikipedia.org/wiki/Bacteri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enome#cite_note-29" TargetMode="External"/><Relationship Id="rId11" Type="http://schemas.openxmlformats.org/officeDocument/2006/relationships/hyperlink" Target="http://en.wikipedia.org/wiki/Genome#cite_note-31" TargetMode="External"/><Relationship Id="rId5" Type="http://schemas.openxmlformats.org/officeDocument/2006/relationships/hyperlink" Target="http://en.wikipedia.org/wiki/Carsonella_ruddii" TargetMode="External"/><Relationship Id="rId10" Type="http://schemas.openxmlformats.org/officeDocument/2006/relationships/hyperlink" Target="http://en.wikipedia.org/wiki/Escherichia_coli" TargetMode="External"/><Relationship Id="rId4" Type="http://schemas.openxmlformats.org/officeDocument/2006/relationships/hyperlink" Target="http://en.wikipedia.org/wiki/Genome#cite_note-Fleichmann_1995-28" TargetMode="External"/><Relationship Id="rId9" Type="http://schemas.openxmlformats.org/officeDocument/2006/relationships/hyperlink" Target="http://en.wikipedia.org/wiki/Wigglesworthia_glossinidi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lenopsis_invicta" TargetMode="External"/><Relationship Id="rId13" Type="http://schemas.openxmlformats.org/officeDocument/2006/relationships/hyperlink" Target="http://en.wikipedia.org/wiki/Genome#cite_note-45" TargetMode="External"/><Relationship Id="rId18" Type="http://schemas.openxmlformats.org/officeDocument/2006/relationships/hyperlink" Target="http://en.wikipedia.org/wiki/Homo_sapiens" TargetMode="External"/><Relationship Id="rId3" Type="http://schemas.openxmlformats.org/officeDocument/2006/relationships/hyperlink" Target="http://en.wikipedia.org/wiki/Drosophila_melanogaster" TargetMode="External"/><Relationship Id="rId21" Type="http://schemas.openxmlformats.org/officeDocument/2006/relationships/hyperlink" Target="http://en.wikipedia.org/wiki/Protopterus_aethiopicus" TargetMode="External"/><Relationship Id="rId7" Type="http://schemas.openxmlformats.org/officeDocument/2006/relationships/hyperlink" Target="http://en.wikipedia.org/wiki/Apis_mellifera" TargetMode="External"/><Relationship Id="rId12" Type="http://schemas.openxmlformats.org/officeDocument/2006/relationships/hyperlink" Target="http://en.wikipedia.org/wiki/Genome#cite_note-44" TargetMode="External"/><Relationship Id="rId17" Type="http://schemas.openxmlformats.org/officeDocument/2006/relationships/hyperlink" Target="http://en.wikipedia.org/wiki/Genome#cite_note-47" TargetMode="External"/><Relationship Id="rId2" Type="http://schemas.openxmlformats.org/officeDocument/2006/relationships/hyperlink" Target="http://en.wikipedia.org/wiki/Insect" TargetMode="External"/><Relationship Id="rId16" Type="http://schemas.openxmlformats.org/officeDocument/2006/relationships/hyperlink" Target="http://en.wikipedia.org/wiki/Mus_musculus" TargetMode="External"/><Relationship Id="rId20" Type="http://schemas.openxmlformats.org/officeDocument/2006/relationships/hyperlink" Target="http://en.wikipedia.org/wiki/Genome#cite_note-Analysis_of_human_genome-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enome#cite_note-Bombyxgenome-42" TargetMode="External"/><Relationship Id="rId11" Type="http://schemas.openxmlformats.org/officeDocument/2006/relationships/hyperlink" Target="http://en.wikipedia.org/wiki/Tetraodon_nigroviridis" TargetMode="External"/><Relationship Id="rId5" Type="http://schemas.openxmlformats.org/officeDocument/2006/relationships/hyperlink" Target="http://en.wikipedia.org/wiki/Bombyx_mori" TargetMode="External"/><Relationship Id="rId15" Type="http://schemas.openxmlformats.org/officeDocument/2006/relationships/hyperlink" Target="http://en.wikipedia.org/wiki/Mammal" TargetMode="External"/><Relationship Id="rId10" Type="http://schemas.openxmlformats.org/officeDocument/2006/relationships/hyperlink" Target="http://en.wikipedia.org/wiki/Fish" TargetMode="External"/><Relationship Id="rId19" Type="http://schemas.openxmlformats.org/officeDocument/2006/relationships/hyperlink" Target="http://en.wikipedia.org/wiki/Genome#cite_note-Homo_sapien_genome_size-48" TargetMode="External"/><Relationship Id="rId4" Type="http://schemas.openxmlformats.org/officeDocument/2006/relationships/hyperlink" Target="http://en.wikipedia.org/wiki/Genome#cite_note-Adams_2000-41" TargetMode="External"/><Relationship Id="rId9" Type="http://schemas.openxmlformats.org/officeDocument/2006/relationships/hyperlink" Target="http://en.wikipedia.org/wiki/Genome#cite_note-Wurm_2011-43" TargetMode="External"/><Relationship Id="rId14" Type="http://schemas.openxmlformats.org/officeDocument/2006/relationships/hyperlink" Target="http://en.wikipedia.org/wiki/Genome#cite_note-4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0"/>
            <a:ext cx="502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Manipulacion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genetica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32016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tres</a:t>
            </a:r>
            <a:r>
              <a:rPr lang="en-US" sz="2800" dirty="0" smtClean="0"/>
              <a:t> bases (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 ATG, o ATT, … ) </a:t>
            </a:r>
            <a:r>
              <a:rPr lang="en-US" sz="2800" dirty="0" err="1" smtClean="0"/>
              <a:t>codifican</a:t>
            </a:r>
            <a:r>
              <a:rPr lang="en-US" sz="2800" dirty="0" smtClean="0"/>
              <a:t> la </a:t>
            </a:r>
            <a:r>
              <a:rPr lang="en-US" sz="2800" dirty="0" err="1" smtClean="0"/>
              <a:t>sintesis</a:t>
            </a:r>
            <a:r>
              <a:rPr lang="en-US" sz="2800" dirty="0" smtClean="0"/>
              <a:t> de UN </a:t>
            </a:r>
            <a:r>
              <a:rPr lang="en-US" sz="2800" dirty="0" err="1" smtClean="0"/>
              <a:t>aminoacido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Hay </a:t>
            </a:r>
            <a:r>
              <a:rPr lang="en-US" sz="2800" dirty="0" err="1" smtClean="0"/>
              <a:t>tambien</a:t>
            </a:r>
            <a:r>
              <a:rPr lang="en-US" sz="2800" dirty="0" smtClean="0"/>
              <a:t> </a:t>
            </a:r>
            <a:r>
              <a:rPr lang="en-US" sz="2800" dirty="0" err="1" smtClean="0"/>
              <a:t>secuencias</a:t>
            </a:r>
            <a:r>
              <a:rPr lang="en-US" sz="2800" dirty="0" smtClean="0"/>
              <a:t> de </a:t>
            </a:r>
            <a:r>
              <a:rPr lang="en-US" sz="2800" dirty="0" err="1" smtClean="0"/>
              <a:t>comienco</a:t>
            </a:r>
            <a:r>
              <a:rPr lang="en-US" sz="2800" dirty="0" smtClean="0"/>
              <a:t> y de fin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codifican</a:t>
            </a:r>
            <a:r>
              <a:rPr lang="en-US" sz="2800" dirty="0" smtClean="0"/>
              <a:t> el principio o el fin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proteina</a:t>
            </a:r>
            <a:r>
              <a:rPr lang="en-US" sz="2800" dirty="0" smtClean="0"/>
              <a:t> (o de un gen)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3686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0"/>
            <a:ext cx="9296400" cy="99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Las </a:t>
            </a:r>
            <a:r>
              <a:rPr lang="en-US" dirty="0" err="1" smtClean="0"/>
              <a:t>proteinas</a:t>
            </a:r>
            <a:r>
              <a:rPr lang="en-US" dirty="0" smtClean="0"/>
              <a:t> (y los </a:t>
            </a:r>
            <a:r>
              <a:rPr lang="en-US" dirty="0" err="1" smtClean="0"/>
              <a:t>peptidos</a:t>
            </a:r>
            <a:r>
              <a:rPr lang="en-US" dirty="0" smtClean="0"/>
              <a:t>) son </a:t>
            </a:r>
            <a:r>
              <a:rPr lang="en-US" dirty="0" err="1" smtClean="0"/>
              <a:t>secuencias</a:t>
            </a:r>
            <a:r>
              <a:rPr lang="en-US" dirty="0" smtClean="0"/>
              <a:t> de  20 </a:t>
            </a:r>
            <a:r>
              <a:rPr lang="en-US" dirty="0" err="1" smtClean="0"/>
              <a:t>aminoacidos</a:t>
            </a:r>
            <a:endParaRPr lang="en-US" dirty="0" smtClean="0"/>
          </a:p>
        </p:txBody>
      </p:sp>
      <p:pic>
        <p:nvPicPr>
          <p:cNvPr id="8195" name="Picture 4" descr="BB6699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1608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DD0F9A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762000"/>
            <a:ext cx="431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6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267929"/>
            <a:ext cx="3505200" cy="3733800"/>
          </a:xfrm>
          <a:prstGeom prst="rect">
            <a:avLst/>
          </a:prstGeom>
        </p:spPr>
        <p:txBody>
          <a:bodyPr/>
          <a:lstStyle/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transcripcion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un gen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quiere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decir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el ADN (en 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nucleo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temporalmente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denaturado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abierto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para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crear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multiples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copias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ARN,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sustancialmente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similar al ADN,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pedacitos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cortos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cuales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codifica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solo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un gen.</a:t>
            </a: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 ARN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exportado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nucleo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citosol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donde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los RIBOSOMAS</a:t>
            </a: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en-US" sz="2800" dirty="0">
              <a:latin typeface="+mn-lt"/>
            </a:endParaRP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9219" name="Picture 2" descr="http://stemcells.nih.gov/StaticResources/info/scireport/images/figur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04800"/>
            <a:ext cx="5153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2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7703" y="845662"/>
            <a:ext cx="37805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ribosomas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procesan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el ARN 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usan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aminoacidos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libre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estan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proteinas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y mas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unidos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al RNA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transferencia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7688" indent="-411163" eaLnBrk="0" hangingPunct="0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El ARN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transferencia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secuencias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bases (AGG, ACT, etc.)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eculsivamente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un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aminoacido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en especial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68594" y="63910"/>
            <a:ext cx="8001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7688" indent="-411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 err="1" smtClean="0">
                <a:solidFill>
                  <a:srgbClr val="FF0000"/>
                </a:solidFill>
              </a:rPr>
              <a:t>Traslacion</a:t>
            </a:r>
            <a:r>
              <a:rPr lang="en-US" sz="2800" dirty="0" smtClean="0"/>
              <a:t> </a:t>
            </a:r>
            <a:r>
              <a:rPr lang="en-US" sz="2800" dirty="0" err="1" smtClean="0"/>
              <a:t>quiere</a:t>
            </a:r>
            <a:r>
              <a:rPr lang="en-US" sz="2800" dirty="0" smtClean="0"/>
              <a:t> </a:t>
            </a:r>
            <a:r>
              <a:rPr lang="en-US" sz="2800" dirty="0" err="1" smtClean="0"/>
              <a:t>decir</a:t>
            </a:r>
            <a:r>
              <a:rPr lang="en-US" sz="2800" dirty="0" smtClean="0"/>
              <a:t> </a:t>
            </a:r>
            <a:r>
              <a:rPr lang="en-US" sz="2800" dirty="0" err="1" smtClean="0"/>
              <a:t>usar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secuencias</a:t>
            </a:r>
            <a:r>
              <a:rPr lang="en-US" sz="2800" dirty="0" smtClean="0"/>
              <a:t> ARN para </a:t>
            </a:r>
            <a:r>
              <a:rPr lang="en-US" sz="2800" dirty="0" err="1" smtClean="0"/>
              <a:t>sintetizar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proteina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5912260" cy="51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 3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125"/>
            <a:ext cx="416083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2725" y="498475"/>
            <a:ext cx="428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MX" dirty="0" err="1" smtClean="0"/>
              <a:t>Animales</a:t>
            </a:r>
            <a:r>
              <a:rPr lang="en-US" altLang="es-MX" dirty="0" smtClean="0"/>
              <a:t> </a:t>
            </a:r>
            <a:r>
              <a:rPr lang="en-US" altLang="es-MX" dirty="0" err="1" smtClean="0"/>
              <a:t>transgenicos</a:t>
            </a:r>
            <a:r>
              <a:rPr lang="en-US" altLang="es-MX" dirty="0" smtClean="0"/>
              <a:t> (Knock-in o knock-out) son </a:t>
            </a:r>
            <a:r>
              <a:rPr lang="en-US" altLang="es-MX" dirty="0" err="1" smtClean="0"/>
              <a:t>instrumentos</a:t>
            </a:r>
            <a:r>
              <a:rPr lang="en-US" altLang="es-MX" dirty="0" smtClean="0"/>
              <a:t>  </a:t>
            </a:r>
            <a:r>
              <a:rPr lang="en-US" altLang="es-MX" dirty="0" err="1" smtClean="0"/>
              <a:t>validos</a:t>
            </a:r>
            <a:r>
              <a:rPr lang="en-US" altLang="es-MX" dirty="0" smtClean="0"/>
              <a:t> para la </a:t>
            </a:r>
            <a:r>
              <a:rPr lang="en-US" altLang="es-MX" dirty="0" err="1" smtClean="0"/>
              <a:t>investigacion</a:t>
            </a:r>
            <a:r>
              <a:rPr lang="en-US" altLang="es-MX" dirty="0" smtClean="0"/>
              <a:t> en </a:t>
            </a:r>
            <a:r>
              <a:rPr lang="en-US" altLang="es-MX" dirty="0" err="1" smtClean="0"/>
              <a:t>todas</a:t>
            </a:r>
            <a:r>
              <a:rPr lang="en-US" altLang="es-MX" dirty="0" smtClean="0"/>
              <a:t> </a:t>
            </a:r>
            <a:r>
              <a:rPr lang="en-US" altLang="es-MX" dirty="0" err="1" smtClean="0"/>
              <a:t>las</a:t>
            </a:r>
            <a:r>
              <a:rPr lang="en-US" altLang="es-MX" dirty="0" smtClean="0"/>
              <a:t> </a:t>
            </a:r>
            <a:r>
              <a:rPr lang="en-US" altLang="es-MX" dirty="0" err="1" smtClean="0"/>
              <a:t>ramas</a:t>
            </a:r>
            <a:r>
              <a:rPr lang="en-US" altLang="es-MX" dirty="0" smtClean="0"/>
              <a:t> de la </a:t>
            </a:r>
            <a:r>
              <a:rPr lang="en-US" altLang="es-MX" dirty="0" err="1" smtClean="0"/>
              <a:t>biologia</a:t>
            </a:r>
            <a:endParaRPr lang="en-US" altLang="es-MX" dirty="0" smtClean="0"/>
          </a:p>
          <a:p>
            <a:pPr eaLnBrk="1" hangingPunct="1"/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06425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17693"/>
            <a:ext cx="83978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MX" b="1" dirty="0" smtClean="0"/>
              <a:t>Conditional: </a:t>
            </a:r>
            <a:r>
              <a:rPr lang="en-US" altLang="es-MX" b="1" dirty="0" err="1" smtClean="0"/>
              <a:t>debe</a:t>
            </a:r>
            <a:r>
              <a:rPr lang="en-US" altLang="es-MX" b="1" dirty="0" smtClean="0"/>
              <a:t> de </a:t>
            </a:r>
            <a:r>
              <a:rPr lang="en-US" altLang="es-MX" b="1" dirty="0" err="1" smtClean="0"/>
              <a:t>haber</a:t>
            </a:r>
            <a:r>
              <a:rPr lang="en-US" altLang="es-MX" b="1" dirty="0" smtClean="0"/>
              <a:t> un factor para </a:t>
            </a:r>
            <a:r>
              <a:rPr lang="en-US" altLang="es-MX" b="1" dirty="0" err="1" smtClean="0"/>
              <a:t>inducirlo</a:t>
            </a:r>
            <a:endParaRPr lang="en-US" altLang="es-MX" b="1" dirty="0" smtClean="0"/>
          </a:p>
          <a:p>
            <a:pPr eaLnBrk="1" hangingPunct="1"/>
            <a:endParaRPr lang="en-US" altLang="es-MX" b="1" dirty="0"/>
          </a:p>
          <a:p>
            <a:pPr eaLnBrk="1" hangingPunct="1"/>
            <a:r>
              <a:rPr lang="en-US" altLang="es-MX" b="1" dirty="0" err="1" smtClean="0"/>
              <a:t>Temperatura</a:t>
            </a:r>
            <a:r>
              <a:rPr lang="en-US" altLang="es-MX" b="1" dirty="0" smtClean="0"/>
              <a:t>, </a:t>
            </a:r>
            <a:r>
              <a:rPr lang="en-US" altLang="es-MX" b="1" dirty="0" err="1" smtClean="0"/>
              <a:t>sustancia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quimica</a:t>
            </a:r>
            <a:endParaRPr lang="en-US" altLang="es-MX" b="1" dirty="0"/>
          </a:p>
          <a:p>
            <a:pPr eaLnBrk="1" hangingPunct="1"/>
            <a:endParaRPr lang="en-US" altLang="es-MX" b="1" dirty="0" smtClean="0"/>
          </a:p>
          <a:p>
            <a:pPr eaLnBrk="1" hangingPunct="1"/>
            <a:r>
              <a:rPr lang="en-US" altLang="es-MX" b="1" dirty="0" err="1" smtClean="0"/>
              <a:t>Localizado</a:t>
            </a:r>
            <a:r>
              <a:rPr lang="en-US" altLang="es-MX" b="1" dirty="0" smtClean="0"/>
              <a:t>: solo se </a:t>
            </a:r>
            <a:r>
              <a:rPr lang="en-US" altLang="es-MX" b="1" dirty="0" err="1" smtClean="0"/>
              <a:t>activa</a:t>
            </a:r>
            <a:r>
              <a:rPr lang="en-US" altLang="es-MX" b="1" dirty="0" smtClean="0"/>
              <a:t> con un </a:t>
            </a:r>
            <a:r>
              <a:rPr lang="en-US" altLang="es-MX" b="1" dirty="0" err="1" smtClean="0"/>
              <a:t>cierto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promotor</a:t>
            </a:r>
            <a:r>
              <a:rPr lang="en-US" altLang="es-MX" b="1" dirty="0" smtClean="0"/>
              <a:t> de </a:t>
            </a:r>
            <a:r>
              <a:rPr lang="en-US" altLang="es-MX" b="1" dirty="0" err="1" smtClean="0"/>
              <a:t>otro</a:t>
            </a:r>
            <a:r>
              <a:rPr lang="en-US" altLang="es-MX" b="1" dirty="0" smtClean="0"/>
              <a:t> gen, </a:t>
            </a:r>
            <a:r>
              <a:rPr lang="en-US" altLang="es-MX" b="1" dirty="0" err="1" smtClean="0"/>
              <a:t>por</a:t>
            </a:r>
            <a:r>
              <a:rPr lang="en-US" altLang="es-MX" b="1" dirty="0" smtClean="0"/>
              <a:t> lo </a:t>
            </a:r>
            <a:r>
              <a:rPr lang="en-US" altLang="es-MX" b="1" dirty="0" err="1" smtClean="0"/>
              <a:t>tanto</a:t>
            </a:r>
            <a:r>
              <a:rPr lang="en-US" altLang="es-MX" b="1" dirty="0" smtClean="0"/>
              <a:t> solo se </a:t>
            </a:r>
            <a:r>
              <a:rPr lang="en-US" altLang="es-MX" b="1" dirty="0" err="1" smtClean="0"/>
              <a:t>expresa</a:t>
            </a:r>
            <a:r>
              <a:rPr lang="en-US" altLang="es-MX" b="1" dirty="0" smtClean="0"/>
              <a:t> en </a:t>
            </a:r>
            <a:r>
              <a:rPr lang="en-US" altLang="es-MX" b="1" dirty="0" err="1" smtClean="0"/>
              <a:t>las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celulas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que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expresan</a:t>
            </a:r>
            <a:r>
              <a:rPr lang="en-US" altLang="es-MX" b="1" dirty="0" smtClean="0"/>
              <a:t> un </a:t>
            </a:r>
            <a:r>
              <a:rPr lang="en-US" altLang="es-MX" b="1" dirty="0" err="1" smtClean="0"/>
              <a:t>determinado</a:t>
            </a:r>
            <a:r>
              <a:rPr lang="en-US" altLang="es-MX" b="1" dirty="0" smtClean="0"/>
              <a:t> gen, el </a:t>
            </a:r>
            <a:r>
              <a:rPr lang="en-US" altLang="es-MX" b="1" dirty="0" err="1" smtClean="0"/>
              <a:t>cual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puede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ser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localizado</a:t>
            </a:r>
            <a:r>
              <a:rPr lang="en-US" altLang="es-MX" b="1" dirty="0" smtClean="0"/>
              <a:t> en </a:t>
            </a:r>
            <a:r>
              <a:rPr lang="en-US" altLang="es-MX" b="1" dirty="0" err="1" smtClean="0"/>
              <a:t>una</a:t>
            </a:r>
            <a:r>
              <a:rPr lang="en-US" altLang="es-MX" b="1" dirty="0" smtClean="0"/>
              <a:t> area </a:t>
            </a:r>
            <a:r>
              <a:rPr lang="en-US" altLang="es-MX" b="1" dirty="0" err="1" smtClean="0"/>
              <a:t>precisa</a:t>
            </a:r>
            <a:r>
              <a:rPr lang="en-US" altLang="es-MX" b="1" dirty="0" smtClean="0"/>
              <a:t> o en un </a:t>
            </a:r>
            <a:r>
              <a:rPr lang="en-US" altLang="es-MX" b="1" dirty="0" err="1" smtClean="0"/>
              <a:t>organo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preciso</a:t>
            </a:r>
            <a:endParaRPr lang="en-US" altLang="es-MX" b="1" dirty="0" smtClean="0"/>
          </a:p>
          <a:p>
            <a:pPr eaLnBrk="1" hangingPunct="1"/>
            <a:endParaRPr lang="en-US" altLang="es-MX" b="1" dirty="0"/>
          </a:p>
          <a:p>
            <a:pPr eaLnBrk="1" hangingPunct="1"/>
            <a:r>
              <a:rPr lang="en-US" altLang="es-MX" b="1" dirty="0" smtClean="0"/>
              <a:t>Los </a:t>
            </a:r>
            <a:r>
              <a:rPr lang="en-US" altLang="es-MX" b="1" dirty="0" err="1" smtClean="0"/>
              <a:t>transgenicos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puden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sintetizar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proteinas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fusionadas</a:t>
            </a:r>
            <a:r>
              <a:rPr lang="en-US" altLang="es-MX" b="1" dirty="0" smtClean="0"/>
              <a:t> o </a:t>
            </a:r>
            <a:r>
              <a:rPr lang="en-US" altLang="es-MX" b="1" dirty="0" err="1" smtClean="0"/>
              <a:t>proteinas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independientes</a:t>
            </a:r>
            <a:r>
              <a:rPr lang="en-US" altLang="es-MX" b="1" dirty="0" smtClean="0"/>
              <a:t>, </a:t>
            </a:r>
            <a:r>
              <a:rPr lang="en-US" altLang="es-MX" b="1" dirty="0" err="1" smtClean="0"/>
              <a:t>segun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su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construccion</a:t>
            </a:r>
            <a:endParaRPr lang="en-US" altLang="es-MX" b="1" dirty="0" smtClean="0"/>
          </a:p>
          <a:p>
            <a:pPr eaLnBrk="1" hangingPunct="1"/>
            <a:endParaRPr lang="en-US" altLang="es-MX" b="1" dirty="0" smtClean="0"/>
          </a:p>
          <a:p>
            <a:pPr eaLnBrk="1" hangingPunct="1"/>
            <a:r>
              <a:rPr lang="en-US" altLang="es-MX" b="1" dirty="0" smtClean="0"/>
              <a:t>Se </a:t>
            </a:r>
            <a:r>
              <a:rPr lang="en-US" altLang="es-MX" b="1" dirty="0" err="1" smtClean="0"/>
              <a:t>pueden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integrar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nuevos</a:t>
            </a:r>
            <a:r>
              <a:rPr lang="en-US" altLang="es-MX" b="1" dirty="0" smtClean="0"/>
              <a:t> genes</a:t>
            </a:r>
          </a:p>
          <a:p>
            <a:pPr eaLnBrk="1" hangingPunct="1"/>
            <a:r>
              <a:rPr lang="en-US" altLang="es-MX" b="1" dirty="0" err="1" smtClean="0"/>
              <a:t>Poner</a:t>
            </a:r>
            <a:r>
              <a:rPr lang="en-US" altLang="es-MX" b="1" dirty="0" smtClean="0"/>
              <a:t> genes de </a:t>
            </a:r>
            <a:r>
              <a:rPr lang="en-US" altLang="es-MX" b="1" dirty="0" err="1" smtClean="0"/>
              <a:t>otros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animales</a:t>
            </a:r>
            <a:r>
              <a:rPr lang="en-US" altLang="es-MX" b="1" dirty="0" smtClean="0"/>
              <a:t> (</a:t>
            </a:r>
            <a:r>
              <a:rPr lang="en-US" altLang="es-MX" b="1" dirty="0" err="1" smtClean="0"/>
              <a:t>quimeras</a:t>
            </a:r>
            <a:r>
              <a:rPr lang="en-US" altLang="es-MX" b="1" dirty="0" smtClean="0"/>
              <a:t>)</a:t>
            </a:r>
          </a:p>
          <a:p>
            <a:pPr eaLnBrk="1" hangingPunct="1"/>
            <a:endParaRPr lang="en-US" altLang="es-MX" b="1" dirty="0"/>
          </a:p>
          <a:p>
            <a:pPr eaLnBrk="1" hangingPunct="1"/>
            <a:r>
              <a:rPr lang="en-US" altLang="es-MX" b="1" dirty="0" smtClean="0"/>
              <a:t>La </a:t>
            </a:r>
            <a:r>
              <a:rPr lang="en-US" altLang="es-MX" b="1" dirty="0" err="1" smtClean="0"/>
              <a:t>manipulacion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genetica</a:t>
            </a:r>
            <a:r>
              <a:rPr lang="en-US" altLang="es-MX" b="1" dirty="0" smtClean="0"/>
              <a:t> se </a:t>
            </a:r>
            <a:r>
              <a:rPr lang="en-US" altLang="es-MX" b="1" dirty="0" err="1" smtClean="0"/>
              <a:t>puede</a:t>
            </a:r>
            <a:r>
              <a:rPr lang="en-US" altLang="es-MX" b="1" dirty="0" smtClean="0"/>
              <a:t> </a:t>
            </a:r>
            <a:r>
              <a:rPr lang="en-US" altLang="es-MX" b="1" dirty="0" err="1" smtClean="0"/>
              <a:t>usar</a:t>
            </a:r>
            <a:r>
              <a:rPr lang="en-US" altLang="es-MX" b="1" dirty="0" smtClean="0"/>
              <a:t> en </a:t>
            </a:r>
            <a:r>
              <a:rPr lang="en-US" altLang="es-MX" b="1" dirty="0" err="1" smtClean="0"/>
              <a:t>mamiferos</a:t>
            </a:r>
            <a:r>
              <a:rPr lang="en-US" altLang="es-MX" b="1" dirty="0" smtClean="0"/>
              <a:t> (</a:t>
            </a:r>
            <a:r>
              <a:rPr lang="en-US" altLang="es-MX" b="1" dirty="0" err="1" smtClean="0"/>
              <a:t>oveja</a:t>
            </a:r>
            <a:r>
              <a:rPr lang="en-US" altLang="es-MX" b="1" dirty="0" smtClean="0"/>
              <a:t>, </a:t>
            </a:r>
            <a:r>
              <a:rPr lang="en-US" altLang="es-MX" b="1" dirty="0" err="1" smtClean="0"/>
              <a:t>monos</a:t>
            </a:r>
            <a:r>
              <a:rPr lang="en-US" altLang="es-MX" b="1" dirty="0" smtClean="0"/>
              <a:t>), </a:t>
            </a:r>
            <a:r>
              <a:rPr lang="en-US" altLang="es-MX" b="1" dirty="0" err="1" smtClean="0"/>
              <a:t>moscas</a:t>
            </a:r>
            <a:r>
              <a:rPr lang="en-US" altLang="es-MX" b="1" dirty="0" smtClean="0"/>
              <a:t> (drosophila)</a:t>
            </a:r>
          </a:p>
          <a:p>
            <a:pPr eaLnBrk="1" hangingPunct="1"/>
            <a:r>
              <a:rPr lang="en-US" altLang="es-MX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01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3" y="381000"/>
            <a:ext cx="90043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7972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996"/>
            <a:ext cx="9144000" cy="49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cytogen.com/images/201209031132492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850" y="34290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Conditional Knockout (</a:t>
            </a:r>
            <a:r>
              <a:rPr lang="en-US" dirty="0" err="1"/>
              <a:t>cKO</a:t>
            </a:r>
            <a:r>
              <a:rPr lang="en-US" dirty="0"/>
              <a:t>) is usually realized through the </a:t>
            </a:r>
            <a:r>
              <a:rPr lang="en-US" dirty="0" err="1"/>
              <a:t>Cre-LoxP</a:t>
            </a:r>
            <a:r>
              <a:rPr lang="en-US" dirty="0"/>
              <a:t>/FLP-</a:t>
            </a:r>
            <a:r>
              <a:rPr lang="en-US" dirty="0" err="1"/>
              <a:t>Frt</a:t>
            </a:r>
            <a:r>
              <a:rPr lang="en-US" dirty="0"/>
              <a:t> recombination system. The candidate fragment (to be knocked out) is flanked by </a:t>
            </a:r>
            <a:r>
              <a:rPr lang="en-US" dirty="0" err="1"/>
              <a:t>LoxP</a:t>
            </a:r>
            <a:r>
              <a:rPr lang="en-US" dirty="0"/>
              <a:t> or </a:t>
            </a:r>
            <a:r>
              <a:rPr lang="en-US" dirty="0" err="1"/>
              <a:t>Frt</a:t>
            </a:r>
            <a:r>
              <a:rPr lang="en-US" dirty="0"/>
              <a:t> elements. The </a:t>
            </a:r>
            <a:r>
              <a:rPr lang="en-US" dirty="0" err="1"/>
              <a:t>flox</a:t>
            </a:r>
            <a:r>
              <a:rPr lang="en-US" dirty="0"/>
              <a:t> (</a:t>
            </a:r>
            <a:r>
              <a:rPr lang="en-US" dirty="0" err="1"/>
              <a:t>flamked</a:t>
            </a:r>
            <a:r>
              <a:rPr lang="en-US" dirty="0"/>
              <a:t> by </a:t>
            </a:r>
            <a:r>
              <a:rPr lang="en-US" dirty="0" err="1"/>
              <a:t>loxP</a:t>
            </a:r>
            <a:r>
              <a:rPr lang="en-US" dirty="0"/>
              <a:t>) mice cross breed with the </a:t>
            </a:r>
            <a:r>
              <a:rPr lang="en-US" dirty="0" err="1"/>
              <a:t>Cre</a:t>
            </a:r>
            <a:r>
              <a:rPr lang="en-US" dirty="0"/>
              <a:t> (or </a:t>
            </a:r>
            <a:r>
              <a:rPr lang="en-US" dirty="0" err="1"/>
              <a:t>Flp</a:t>
            </a:r>
            <a:r>
              <a:rPr lang="en-US" dirty="0"/>
              <a:t>) tissue-specific expressing mice so that the flanked sequence will be tissue specifically removed from the </a:t>
            </a:r>
            <a:r>
              <a:rPr lang="en-US" dirty="0" err="1"/>
              <a:t>offsprings</a:t>
            </a:r>
            <a:r>
              <a:rPr lang="en-US" dirty="0"/>
              <a:t>’ genome. For conditional knockout, the </a:t>
            </a:r>
            <a:r>
              <a:rPr lang="en-US" dirty="0" err="1"/>
              <a:t>loxP</a:t>
            </a:r>
            <a:r>
              <a:rPr lang="en-US" dirty="0"/>
              <a:t> fragments are usually inserted into the  introns downstream of the ATG-containing-exon and removal of the flanked exon(s) will result in frame-shift for protein translation.</a:t>
            </a:r>
          </a:p>
          <a:p>
            <a:r>
              <a:rPr lang="en-US" b="1" dirty="0"/>
              <a:t>Catalog number: BCG-CKO-0004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4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de </a:t>
            </a:r>
            <a:r>
              <a:rPr lang="en-US" dirty="0" err="1" smtClean="0"/>
              <a:t>genetica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469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MX" sz="2800" dirty="0" err="1" smtClean="0"/>
              <a:t>Microbiologia</a:t>
            </a:r>
            <a:endParaRPr lang="en-US" altLang="es-MX" sz="2800" dirty="0" smtClean="0"/>
          </a:p>
          <a:p>
            <a:endParaRPr lang="en-US" altLang="es-MX" sz="2800" dirty="0" smtClean="0"/>
          </a:p>
          <a:p>
            <a:r>
              <a:rPr lang="en-US" altLang="es-MX" sz="2800" dirty="0" err="1" smtClean="0"/>
              <a:t>Bacterias</a:t>
            </a:r>
            <a:r>
              <a:rPr lang="en-US" altLang="es-MX" sz="2800" dirty="0" smtClean="0"/>
              <a:t> y virus </a:t>
            </a:r>
            <a:r>
              <a:rPr lang="en-US" altLang="es-MX" sz="2800" dirty="0" err="1" smtClean="0"/>
              <a:t>han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brindado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grandes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oportunidades</a:t>
            </a:r>
            <a:r>
              <a:rPr lang="en-US" altLang="es-MX" sz="2800" dirty="0" smtClean="0"/>
              <a:t> </a:t>
            </a:r>
          </a:p>
          <a:p>
            <a:endParaRPr lang="en-US" altLang="es-MX" sz="2800" dirty="0" smtClean="0"/>
          </a:p>
          <a:p>
            <a:r>
              <a:rPr lang="en-US" altLang="es-MX" sz="2800" dirty="0" err="1" smtClean="0"/>
              <a:t>Parece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que</a:t>
            </a:r>
            <a:r>
              <a:rPr lang="en-US" altLang="es-MX" sz="2800" dirty="0" smtClean="0"/>
              <a:t> un gran </a:t>
            </a:r>
            <a:r>
              <a:rPr lang="en-US" altLang="es-MX" sz="2800" dirty="0" err="1" smtClean="0"/>
              <a:t>porcentaje</a:t>
            </a:r>
            <a:r>
              <a:rPr lang="en-US" altLang="es-MX" sz="2800" dirty="0" smtClean="0"/>
              <a:t> del </a:t>
            </a:r>
            <a:r>
              <a:rPr lang="en-US" altLang="es-MX" sz="2800" dirty="0" err="1" smtClean="0"/>
              <a:t>genoma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humano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es</a:t>
            </a:r>
            <a:r>
              <a:rPr lang="en-US" altLang="es-MX" sz="2800" dirty="0" smtClean="0"/>
              <a:t> el </a:t>
            </a:r>
            <a:r>
              <a:rPr lang="en-US" altLang="es-MX" sz="2800" dirty="0" err="1" smtClean="0"/>
              <a:t>resultado</a:t>
            </a:r>
            <a:r>
              <a:rPr lang="en-US" altLang="es-MX" sz="2800" dirty="0" smtClean="0"/>
              <a:t> de </a:t>
            </a:r>
            <a:r>
              <a:rPr lang="en-US" altLang="es-MX" sz="2800" dirty="0" err="1" smtClean="0"/>
              <a:t>millones</a:t>
            </a:r>
            <a:r>
              <a:rPr lang="en-US" altLang="es-MX" sz="2800" dirty="0" smtClean="0"/>
              <a:t> de </a:t>
            </a:r>
            <a:r>
              <a:rPr lang="en-US" altLang="es-MX" sz="2800" dirty="0" err="1" smtClean="0"/>
              <a:t>años</a:t>
            </a:r>
            <a:r>
              <a:rPr lang="en-US" altLang="es-MX" sz="2800" dirty="0" smtClean="0"/>
              <a:t> de </a:t>
            </a:r>
            <a:r>
              <a:rPr lang="en-US" altLang="es-MX" sz="2800" dirty="0" err="1" smtClean="0"/>
              <a:t>integracion</a:t>
            </a:r>
            <a:r>
              <a:rPr lang="en-US" altLang="es-MX" sz="2800" dirty="0" smtClean="0"/>
              <a:t> de viruses a </a:t>
            </a:r>
            <a:r>
              <a:rPr lang="en-US" altLang="es-MX" sz="2800" dirty="0" err="1" smtClean="0"/>
              <a:t>traves</a:t>
            </a:r>
            <a:r>
              <a:rPr lang="en-US" altLang="es-MX" sz="2800" dirty="0" smtClean="0"/>
              <a:t> de </a:t>
            </a:r>
            <a:r>
              <a:rPr lang="en-US" altLang="es-MX" sz="2800" dirty="0" err="1" smtClean="0"/>
              <a:t>infecciones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2799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63610"/>
            <a:ext cx="4919163" cy="3239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399" y="5105400"/>
            <a:ext cx="773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infeccion</a:t>
            </a:r>
            <a:r>
              <a:rPr lang="en-US" sz="2400" b="1" dirty="0" smtClean="0"/>
              <a:t> viral el virus </a:t>
            </a:r>
            <a:r>
              <a:rPr lang="en-US" sz="2400" b="1" dirty="0" err="1" smtClean="0"/>
              <a:t>inyecta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RNA o DNA en la </a:t>
            </a:r>
            <a:r>
              <a:rPr lang="en-US" sz="2400" b="1" dirty="0" err="1" smtClean="0"/>
              <a:t>celula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cual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mecanismos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reproduccion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expresar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proteinas</a:t>
            </a:r>
            <a:r>
              <a:rPr lang="en-US" sz="2400" b="1" dirty="0" smtClean="0"/>
              <a:t> del virus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48214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m.mx/url?sa=i&amp;source=images&amp;cd=&amp;docid=xMuM1-wdFpWzlM&amp;tbnid=3a6-1Ob8XuzaaM:&amp;ved=0CAUQjBw4Kg&amp;url=http%3A%2F%2Feducation.expasy.org%2Fimages%2FInoviridae_cycle.jpg&amp;ei=yDwBU6qRBM3zoATYtoKIDg&amp;psig=AFQjCNHcQhOqmhBBoMCGs5xWBo6-YN42rQ&amp;ust=1392676424112970"/>
          <p:cNvSpPr>
            <a:spLocks noChangeAspect="1" noChangeArrowheads="1"/>
          </p:cNvSpPr>
          <p:nvPr/>
        </p:nvSpPr>
        <p:spPr bwMode="auto">
          <a:xfrm>
            <a:off x="63500" y="-136525"/>
            <a:ext cx="95250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26477"/>
            <a:ext cx="6129372" cy="419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008" y="304800"/>
            <a:ext cx="689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Integracion</a:t>
            </a:r>
            <a:r>
              <a:rPr lang="en-US" sz="2400" b="1" dirty="0" smtClean="0"/>
              <a:t> de ADN viral en </a:t>
            </a:r>
            <a:r>
              <a:rPr lang="en-US" sz="2400" b="1" dirty="0" err="1" smtClean="0"/>
              <a:t>bacterias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eucariontes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72205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7620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Las </a:t>
            </a:r>
            <a:r>
              <a:rPr lang="en-US" sz="2800" b="1" dirty="0" err="1" smtClean="0"/>
              <a:t>bacterias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alimentadas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apropiadamente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tiene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capacidad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producir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grandes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cantidades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proteinas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veces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estado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puro</a:t>
            </a:r>
            <a:r>
              <a:rPr lang="en-US" sz="2800" b="1" dirty="0" smtClean="0"/>
              <a:t>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Insulina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humana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50652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40494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Manipulacion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genetica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err="1" smtClean="0"/>
              <a:t>Investigacion</a:t>
            </a:r>
            <a:endParaRPr lang="en-US" sz="3200" b="1" dirty="0" smtClean="0"/>
          </a:p>
          <a:p>
            <a:r>
              <a:rPr lang="en-US" sz="3200" b="1" dirty="0" err="1" smtClean="0"/>
              <a:t>Terapia</a:t>
            </a:r>
            <a:endParaRPr lang="en-US" sz="3200" b="1" dirty="0" smtClean="0"/>
          </a:p>
          <a:p>
            <a:r>
              <a:rPr lang="en-US" sz="3200" b="1" dirty="0" err="1" smtClean="0"/>
              <a:t>Transformacion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4981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2935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Recombinacion</a:t>
            </a:r>
            <a:r>
              <a:rPr lang="en-US" dirty="0" smtClean="0"/>
              <a:t> </a:t>
            </a:r>
            <a:r>
              <a:rPr lang="en-US" dirty="0" err="1" smtClean="0"/>
              <a:t>cromosomica</a:t>
            </a:r>
            <a:endParaRPr lang="en-US" dirty="0" smtClean="0"/>
          </a:p>
          <a:p>
            <a:endParaRPr lang="en-US" dirty="0"/>
          </a:p>
          <a:p>
            <a:endParaRPr lang="es-MX" dirty="0"/>
          </a:p>
        </p:txBody>
      </p:sp>
      <p:pic>
        <p:nvPicPr>
          <p:cNvPr id="7170" name="Picture 2" descr="File:Homologous Recomb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32503"/>
            <a:ext cx="37433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google.com.mx/url?sa=i&amp;source=images&amp;cd=&amp;docid=S1ATWEjaQ6VSdM&amp;tbnid=u67-7644YSqLUM:&amp;ved=0CAUQjBw&amp;url=http%3A%2F%2Flaikaspoetnik.files.wordpress.com%2F2008%2F12%2Fvdj-recombination-2.png&amp;ei=p0ABU_SnJJDaoAS8hoJw&amp;psig=AFQjCNHA-b0NqPUS_JpN89TzalaIQixIOw&amp;ust=139267741563808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8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38" y="1676400"/>
            <a:ext cx="4809524" cy="33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838200"/>
            <a:ext cx="59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Recombinacion</a:t>
            </a:r>
            <a:r>
              <a:rPr lang="en-US" sz="2400" b="1" dirty="0" smtClean="0"/>
              <a:t> en la </a:t>
            </a:r>
            <a:r>
              <a:rPr lang="en-US" sz="2400" b="1" dirty="0" err="1" smtClean="0"/>
              <a:t>creacion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anticuerpos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55438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7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00200"/>
            <a:ext cx="356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Biotecnologia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genetica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19691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6824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Fabrica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productos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organicos</a:t>
            </a:r>
            <a:r>
              <a:rPr lang="en-US" sz="2800" b="1" dirty="0" smtClean="0"/>
              <a:t> en gran </a:t>
            </a:r>
            <a:r>
              <a:rPr lang="en-US" sz="2800" b="1" dirty="0" err="1" smtClean="0"/>
              <a:t>escala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Mejora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calidad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alimentos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Produccion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vacunas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7486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La </a:t>
            </a:r>
            <a:r>
              <a:rPr lang="en-US" dirty="0" err="1" smtClean="0"/>
              <a:t>esencia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organismos</a:t>
            </a:r>
            <a:r>
              <a:rPr lang="en-US" dirty="0" smtClean="0"/>
              <a:t> </a:t>
            </a:r>
            <a:r>
              <a:rPr lang="en-US" dirty="0" err="1" smtClean="0"/>
              <a:t>vivientes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genes.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Los genes son </a:t>
            </a:r>
            <a:r>
              <a:rPr lang="en-US" dirty="0" err="1" smtClean="0"/>
              <a:t>secuencias</a:t>
            </a:r>
            <a:r>
              <a:rPr lang="en-US" dirty="0" smtClean="0"/>
              <a:t> de los </a:t>
            </a:r>
            <a:r>
              <a:rPr lang="en-US" dirty="0" err="1" smtClean="0"/>
              <a:t>siguientes</a:t>
            </a:r>
            <a:r>
              <a:rPr lang="en-US" dirty="0" smtClean="0"/>
              <a:t> 4 </a:t>
            </a:r>
            <a:r>
              <a:rPr lang="en-US" dirty="0" err="1" smtClean="0"/>
              <a:t>nucleotidos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Adenina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Timina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Citosina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Guanina</a:t>
            </a:r>
            <a:endParaRPr lang="en-US" dirty="0" smtClean="0"/>
          </a:p>
        </p:txBody>
      </p:sp>
      <p:pic>
        <p:nvPicPr>
          <p:cNvPr id="3075" name="Picture 4" descr="5EC67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114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12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1" y="9144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Tecnicas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Insercion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fragmentos</a:t>
            </a:r>
            <a:r>
              <a:rPr lang="en-US" sz="2400" b="1" dirty="0" smtClean="0"/>
              <a:t> de DNA en </a:t>
            </a:r>
            <a:r>
              <a:rPr lang="en-US" sz="2400" b="1" dirty="0" err="1" smtClean="0"/>
              <a:t>bacterias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huesped</a:t>
            </a:r>
            <a:r>
              <a:rPr lang="en-US" sz="2400" b="1" dirty="0" smtClean="0"/>
              <a:t> para la </a:t>
            </a:r>
            <a:r>
              <a:rPr lang="en-US" sz="2400" b="1" dirty="0" err="1" smtClean="0"/>
              <a:t>produccion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proteina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Ejemplo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produccion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insulina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humana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bacterias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Ejemplo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Empalme</a:t>
            </a:r>
            <a:r>
              <a:rPr lang="en-US" sz="2400" b="1" dirty="0" smtClean="0"/>
              <a:t> de genes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insercion</a:t>
            </a:r>
            <a:r>
              <a:rPr lang="en-US" sz="2400" b="1" dirty="0" smtClean="0"/>
              <a:t> en el ADN en </a:t>
            </a:r>
            <a:r>
              <a:rPr lang="en-US" sz="2400" b="1" dirty="0" err="1" smtClean="0"/>
              <a:t>celulas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madre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78370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Ingenieria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genetica</a:t>
            </a:r>
            <a:endParaRPr lang="en-US" sz="32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Implantar</a:t>
            </a:r>
            <a:r>
              <a:rPr lang="en-US" sz="2400" b="1" dirty="0" smtClean="0"/>
              <a:t> un gen </a:t>
            </a:r>
            <a:r>
              <a:rPr lang="en-US" sz="2400" b="1" dirty="0" err="1" smtClean="0"/>
              <a:t>nuevo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modificado</a:t>
            </a:r>
            <a:r>
              <a:rPr lang="en-US" sz="2400" b="1" dirty="0" smtClean="0"/>
              <a:t> con el </a:t>
            </a:r>
            <a:r>
              <a:rPr lang="en-US" sz="2400" b="1" dirty="0" err="1" smtClean="0"/>
              <a:t>proposito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quitar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vulnerabilidad</a:t>
            </a:r>
            <a:r>
              <a:rPr lang="en-US" sz="2400" b="1" dirty="0" smtClean="0"/>
              <a:t> a un </a:t>
            </a:r>
            <a:r>
              <a:rPr lang="en-US" sz="2400" b="1" dirty="0" err="1" smtClean="0"/>
              <a:t>patogeno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plantas</a:t>
            </a:r>
            <a:r>
              <a:rPr lang="en-US" sz="24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Corregir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enfermedad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Terapia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genica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Modificacion</a:t>
            </a:r>
            <a:r>
              <a:rPr lang="en-US" sz="2400" b="1" dirty="0" smtClean="0"/>
              <a:t> de los genes de un </a:t>
            </a:r>
            <a:r>
              <a:rPr lang="en-US" sz="2400" b="1" dirty="0" err="1" smtClean="0"/>
              <a:t>individuo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enfermedad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transfeccion</a:t>
            </a:r>
            <a:r>
              <a:rPr lang="en-US" sz="2400" b="1" dirty="0" smtClean="0"/>
              <a:t> con un virus</a:t>
            </a:r>
          </a:p>
          <a:p>
            <a:endParaRPr lang="en-US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78370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502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Terapia</a:t>
            </a:r>
            <a:r>
              <a:rPr lang="en-US" sz="2800" b="1" dirty="0"/>
              <a:t> de </a:t>
            </a:r>
            <a:r>
              <a:rPr lang="en-US" sz="2800" b="1" dirty="0" err="1"/>
              <a:t>celula</a:t>
            </a:r>
            <a:r>
              <a:rPr lang="en-US" sz="2800" b="1" dirty="0"/>
              <a:t> </a:t>
            </a:r>
            <a:r>
              <a:rPr lang="en-US" sz="2800" b="1" dirty="0" err="1"/>
              <a:t>somatica</a:t>
            </a:r>
            <a:r>
              <a:rPr lang="en-US" sz="3600" b="1" dirty="0" smtClean="0"/>
              <a:t>:</a:t>
            </a:r>
          </a:p>
          <a:p>
            <a:endParaRPr lang="en-US" sz="3200" b="1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remover un gen </a:t>
            </a:r>
            <a:r>
              <a:rPr lang="en-US" sz="2400" b="1" dirty="0" err="1"/>
              <a:t>defectuoso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err="1"/>
              <a:t>Corregir</a:t>
            </a:r>
            <a:r>
              <a:rPr lang="en-US" sz="2400" b="1" dirty="0"/>
              <a:t> un gen </a:t>
            </a:r>
            <a:r>
              <a:rPr lang="en-US" sz="2400" b="1" dirty="0" err="1"/>
              <a:t>defectuoso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err="1"/>
              <a:t>Implantar</a:t>
            </a:r>
            <a:r>
              <a:rPr lang="en-US" sz="2400" b="1" dirty="0"/>
              <a:t> un </a:t>
            </a:r>
            <a:r>
              <a:rPr lang="en-US" sz="2400" b="1" dirty="0" err="1"/>
              <a:t>nuevo</a:t>
            </a:r>
            <a:r>
              <a:rPr lang="en-US" sz="2400" b="1" dirty="0"/>
              <a:t> </a:t>
            </a:r>
            <a:r>
              <a:rPr lang="en-US" sz="2400" b="1" dirty="0" smtClean="0"/>
              <a:t>gen</a:t>
            </a:r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r>
              <a:rPr lang="en-US" sz="2800" b="1" dirty="0" err="1" smtClean="0"/>
              <a:t>Terapia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celula</a:t>
            </a:r>
            <a:r>
              <a:rPr lang="en-US" sz="2800" b="1" dirty="0" smtClean="0"/>
              <a:t> germinal</a:t>
            </a:r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Modificacion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espermatozoide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Modificacion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ovulo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fecundado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Modificacion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ovulo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fertilizado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r>
              <a:rPr lang="en-US" sz="2400" b="1" dirty="0" err="1" smtClean="0"/>
              <a:t>Escaso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exito</a:t>
            </a:r>
            <a:r>
              <a:rPr lang="en-US" sz="2400" b="1" dirty="0" smtClean="0"/>
              <a:t> hasta </a:t>
            </a:r>
            <a:r>
              <a:rPr lang="en-US" sz="2400" b="1" dirty="0" err="1" smtClean="0"/>
              <a:t>ahora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83708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5925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Peligros</a:t>
            </a:r>
            <a:r>
              <a:rPr lang="en-US" sz="2400" b="1" dirty="0" smtClean="0"/>
              <a:t>:</a:t>
            </a:r>
          </a:p>
          <a:p>
            <a:endParaRPr lang="en-US" b="1" dirty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creacion</a:t>
            </a:r>
            <a:r>
              <a:rPr lang="en-US" b="1" dirty="0" smtClean="0"/>
              <a:t> de </a:t>
            </a:r>
            <a:r>
              <a:rPr lang="en-US" b="1" dirty="0" err="1" smtClean="0"/>
              <a:t>nuevos</a:t>
            </a:r>
            <a:r>
              <a:rPr lang="en-US" b="1" dirty="0" smtClean="0"/>
              <a:t> genes y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insercion</a:t>
            </a:r>
            <a:r>
              <a:rPr lang="en-US" b="1" dirty="0" smtClean="0"/>
              <a:t> en </a:t>
            </a:r>
            <a:r>
              <a:rPr lang="en-US" b="1" dirty="0" err="1" smtClean="0"/>
              <a:t>organismo</a:t>
            </a:r>
            <a:r>
              <a:rPr lang="en-US" b="1" dirty="0" smtClean="0"/>
              <a:t> </a:t>
            </a:r>
            <a:r>
              <a:rPr lang="en-US" b="1" dirty="0" err="1" smtClean="0"/>
              <a:t>vivos</a:t>
            </a:r>
            <a:r>
              <a:rPr lang="en-US" b="1" dirty="0" smtClean="0"/>
              <a:t> (virus, </a:t>
            </a:r>
            <a:r>
              <a:rPr lang="en-US" b="1" dirty="0" err="1" smtClean="0"/>
              <a:t>bacterias</a:t>
            </a:r>
            <a:r>
              <a:rPr lang="en-US" b="1" dirty="0" smtClean="0"/>
              <a:t>, </a:t>
            </a:r>
            <a:r>
              <a:rPr lang="en-US" b="1" dirty="0" err="1" smtClean="0"/>
              <a:t>protozoarios</a:t>
            </a:r>
            <a:r>
              <a:rPr lang="en-US" b="1" dirty="0" smtClean="0"/>
              <a:t>, </a:t>
            </a:r>
            <a:r>
              <a:rPr lang="en-US" b="1" dirty="0" err="1" smtClean="0"/>
              <a:t>hongos</a:t>
            </a:r>
            <a:r>
              <a:rPr lang="en-US" b="1" dirty="0" smtClean="0"/>
              <a:t>, </a:t>
            </a:r>
            <a:r>
              <a:rPr lang="en-US" b="1" dirty="0" err="1" smtClean="0"/>
              <a:t>plantas</a:t>
            </a:r>
            <a:r>
              <a:rPr lang="en-US" b="1" dirty="0" smtClean="0"/>
              <a:t> o </a:t>
            </a:r>
            <a:r>
              <a:rPr lang="en-US" b="1" dirty="0" err="1" smtClean="0"/>
              <a:t>animales</a:t>
            </a:r>
            <a:r>
              <a:rPr lang="en-US" b="1" dirty="0" smtClean="0"/>
              <a:t>), </a:t>
            </a:r>
            <a:r>
              <a:rPr lang="en-US" b="1" u="sng" dirty="0" err="1" smtClean="0">
                <a:solidFill>
                  <a:srgbClr val="FF0000"/>
                </a:solidFill>
              </a:rPr>
              <a:t>puede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producir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patogenos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nuevos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potencialmente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dañinos</a:t>
            </a:r>
            <a:r>
              <a:rPr lang="en-US" b="1" dirty="0" smtClean="0"/>
              <a:t> o hasta </a:t>
            </a:r>
            <a:r>
              <a:rPr lang="en-US" b="1" dirty="0" err="1" smtClean="0"/>
              <a:t>letales</a:t>
            </a:r>
            <a:r>
              <a:rPr lang="en-US" b="1" dirty="0" smtClean="0"/>
              <a:t> para el hombre o para </a:t>
            </a:r>
            <a:r>
              <a:rPr lang="en-US" b="1" dirty="0" err="1" smtClean="0"/>
              <a:t>algunas</a:t>
            </a:r>
            <a:r>
              <a:rPr lang="en-US" b="1" dirty="0" smtClean="0"/>
              <a:t> </a:t>
            </a:r>
            <a:r>
              <a:rPr lang="en-US" b="1" dirty="0" err="1" smtClean="0"/>
              <a:t>especies</a:t>
            </a:r>
            <a:r>
              <a:rPr lang="en-US" b="1" dirty="0" smtClean="0"/>
              <a:t> </a:t>
            </a:r>
            <a:r>
              <a:rPr lang="en-US" b="1" dirty="0" err="1" smtClean="0"/>
              <a:t>existentes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err="1" smtClean="0"/>
              <a:t>Todos</a:t>
            </a:r>
            <a:r>
              <a:rPr lang="en-US" b="1" dirty="0" smtClean="0"/>
              <a:t> los </a:t>
            </a:r>
            <a:r>
              <a:rPr lang="en-US" b="1" dirty="0" err="1" smtClean="0"/>
              <a:t>laboratorios</a:t>
            </a:r>
            <a:r>
              <a:rPr lang="en-US" b="1" dirty="0" smtClean="0"/>
              <a:t> </a:t>
            </a:r>
            <a:r>
              <a:rPr lang="en-US" b="1" dirty="0" err="1" smtClean="0"/>
              <a:t>donde</a:t>
            </a:r>
            <a:r>
              <a:rPr lang="en-US" b="1" dirty="0" smtClean="0"/>
              <a:t> se </a:t>
            </a:r>
            <a:r>
              <a:rPr lang="en-US" b="1" dirty="0" err="1" smtClean="0"/>
              <a:t>conducen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tipo</a:t>
            </a:r>
            <a:r>
              <a:rPr lang="en-US" b="1" dirty="0" smtClean="0"/>
              <a:t> de </a:t>
            </a:r>
            <a:r>
              <a:rPr lang="en-US" b="1" dirty="0" err="1" smtClean="0"/>
              <a:t>experimentos</a:t>
            </a:r>
            <a:r>
              <a:rPr lang="en-US" b="1" dirty="0" smtClean="0"/>
              <a:t> son </a:t>
            </a:r>
            <a:r>
              <a:rPr lang="en-US" b="1" dirty="0" err="1" smtClean="0"/>
              <a:t>sujetos</a:t>
            </a:r>
            <a:r>
              <a:rPr lang="en-US" b="1" dirty="0" smtClean="0"/>
              <a:t> a la </a:t>
            </a:r>
            <a:r>
              <a:rPr lang="en-US" b="1" dirty="0" err="1" smtClean="0"/>
              <a:t>regulacion</a:t>
            </a:r>
            <a:r>
              <a:rPr lang="en-US" b="1" dirty="0" smtClean="0"/>
              <a:t> de </a:t>
            </a:r>
            <a:r>
              <a:rPr lang="en-US" b="1" dirty="0" err="1" smtClean="0"/>
              <a:t>sus</a:t>
            </a:r>
            <a:r>
              <a:rPr lang="en-US" b="1" dirty="0" smtClean="0"/>
              <a:t> </a:t>
            </a:r>
            <a:r>
              <a:rPr lang="en-US" b="1" dirty="0" err="1" smtClean="0"/>
              <a:t>actividades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comites</a:t>
            </a:r>
            <a:r>
              <a:rPr lang="en-US" b="1" dirty="0" smtClean="0"/>
              <a:t> de control.</a:t>
            </a:r>
          </a:p>
          <a:p>
            <a:endParaRPr lang="en-US" b="1" dirty="0"/>
          </a:p>
          <a:p>
            <a:r>
              <a:rPr lang="en-US" b="1" dirty="0" smtClean="0"/>
              <a:t>El </a:t>
            </a:r>
            <a:r>
              <a:rPr lang="en-US" b="1" dirty="0" err="1" smtClean="0"/>
              <a:t>laboratorio</a:t>
            </a:r>
            <a:r>
              <a:rPr lang="en-US" b="1" dirty="0" smtClean="0"/>
              <a:t> </a:t>
            </a:r>
            <a:r>
              <a:rPr lang="en-US" b="1" dirty="0" err="1" smtClean="0"/>
              <a:t>tiene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Someter</a:t>
            </a:r>
            <a:r>
              <a:rPr lang="en-US" b="1" dirty="0" smtClean="0"/>
              <a:t> un </a:t>
            </a:r>
            <a:r>
              <a:rPr lang="en-US" b="1" dirty="0" err="1" smtClean="0"/>
              <a:t>protocolo</a:t>
            </a:r>
            <a:r>
              <a:rPr lang="en-US" b="1" dirty="0" smtClean="0"/>
              <a:t> de </a:t>
            </a:r>
            <a:r>
              <a:rPr lang="en-US" b="1" dirty="0" err="1" smtClean="0"/>
              <a:t>trabajo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tiene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ser</a:t>
            </a:r>
            <a:r>
              <a:rPr lang="en-US" b="1" dirty="0" smtClean="0"/>
              <a:t> </a:t>
            </a:r>
            <a:r>
              <a:rPr lang="en-US" b="1" dirty="0" err="1" smtClean="0"/>
              <a:t>evaluado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el </a:t>
            </a:r>
            <a:r>
              <a:rPr lang="en-US" b="1" dirty="0" err="1" smtClean="0"/>
              <a:t>comite</a:t>
            </a:r>
            <a:r>
              <a:rPr lang="en-US" b="1" dirty="0" smtClean="0"/>
              <a:t>’, en el </a:t>
            </a:r>
            <a:r>
              <a:rPr lang="en-US" b="1" dirty="0" err="1" smtClean="0"/>
              <a:t>cual</a:t>
            </a:r>
            <a:r>
              <a:rPr lang="en-US" b="1" dirty="0" smtClean="0"/>
              <a:t> </a:t>
            </a:r>
            <a:r>
              <a:rPr lang="en-US" b="1" dirty="0" err="1" smtClean="0"/>
              <a:t>protocolo</a:t>
            </a:r>
            <a:r>
              <a:rPr lang="en-US" b="1" dirty="0" smtClean="0"/>
              <a:t> </a:t>
            </a:r>
            <a:r>
              <a:rPr lang="en-US" b="1" dirty="0" err="1" smtClean="0"/>
              <a:t>declara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hace</a:t>
            </a:r>
            <a:r>
              <a:rPr lang="en-US" b="1" dirty="0" smtClean="0"/>
              <a:t> y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medidas</a:t>
            </a:r>
            <a:r>
              <a:rPr lang="en-US" b="1" dirty="0" smtClean="0"/>
              <a:t> </a:t>
            </a:r>
            <a:r>
              <a:rPr lang="en-US" b="1" dirty="0" err="1" smtClean="0"/>
              <a:t>usa</a:t>
            </a:r>
            <a:r>
              <a:rPr lang="en-US" b="1" dirty="0" smtClean="0"/>
              <a:t> para </a:t>
            </a:r>
            <a:r>
              <a:rPr lang="en-US" b="1" dirty="0" err="1" smtClean="0"/>
              <a:t>mantener</a:t>
            </a:r>
            <a:r>
              <a:rPr lang="en-US" b="1" dirty="0" smtClean="0"/>
              <a:t> </a:t>
            </a:r>
            <a:r>
              <a:rPr lang="en-US" b="1" dirty="0" err="1" smtClean="0"/>
              <a:t>bajo</a:t>
            </a:r>
            <a:r>
              <a:rPr lang="en-US" b="1" dirty="0" smtClean="0"/>
              <a:t> control los </a:t>
            </a:r>
            <a:r>
              <a:rPr lang="en-US" b="1" dirty="0" err="1" smtClean="0"/>
              <a:t>potenciales</a:t>
            </a:r>
            <a:r>
              <a:rPr lang="en-US" b="1" dirty="0" smtClean="0"/>
              <a:t> </a:t>
            </a:r>
            <a:r>
              <a:rPr lang="en-US" b="1" dirty="0" err="1" smtClean="0"/>
              <a:t>peligros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El </a:t>
            </a:r>
            <a:r>
              <a:rPr lang="en-US" b="1" dirty="0" err="1" smtClean="0"/>
              <a:t>comite</a:t>
            </a:r>
            <a:r>
              <a:rPr lang="en-US" b="1" dirty="0" smtClean="0"/>
              <a:t> </a:t>
            </a:r>
            <a:r>
              <a:rPr lang="en-US" b="1" dirty="0" err="1" smtClean="0"/>
              <a:t>examina</a:t>
            </a:r>
            <a:r>
              <a:rPr lang="en-US" b="1" dirty="0" smtClean="0"/>
              <a:t> el </a:t>
            </a:r>
            <a:r>
              <a:rPr lang="en-US" b="1" dirty="0" err="1" smtClean="0"/>
              <a:t>protocolo</a:t>
            </a:r>
            <a:r>
              <a:rPr lang="en-US" b="1" dirty="0" smtClean="0"/>
              <a:t> y </a:t>
            </a:r>
            <a:r>
              <a:rPr lang="en-US" b="1" dirty="0" err="1" smtClean="0"/>
              <a:t>puede</a:t>
            </a:r>
            <a:r>
              <a:rPr lang="en-US" b="1" dirty="0" smtClean="0"/>
              <a:t> </a:t>
            </a:r>
            <a:r>
              <a:rPr lang="en-US" b="1" dirty="0" err="1" smtClean="0"/>
              <a:t>pedir</a:t>
            </a:r>
            <a:r>
              <a:rPr lang="en-US" b="1" dirty="0" smtClean="0"/>
              <a:t> </a:t>
            </a:r>
            <a:r>
              <a:rPr lang="en-US" b="1" dirty="0" err="1" smtClean="0"/>
              <a:t>modificaciones</a:t>
            </a:r>
            <a:r>
              <a:rPr lang="en-US" b="1" dirty="0" smtClean="0"/>
              <a:t> o </a:t>
            </a:r>
            <a:r>
              <a:rPr lang="en-US" b="1" dirty="0" err="1" smtClean="0"/>
              <a:t>incluso</a:t>
            </a:r>
            <a:r>
              <a:rPr lang="en-US" b="1" dirty="0" smtClean="0"/>
              <a:t> no </a:t>
            </a:r>
            <a:r>
              <a:rPr lang="en-US" b="1" dirty="0" err="1" smtClean="0"/>
              <a:t>aprobarlo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Permitir</a:t>
            </a:r>
            <a:r>
              <a:rPr lang="en-US" b="1" dirty="0" smtClean="0"/>
              <a:t> </a:t>
            </a:r>
            <a:r>
              <a:rPr lang="en-US" b="1" dirty="0" err="1" smtClean="0"/>
              <a:t>insepcciones</a:t>
            </a:r>
            <a:r>
              <a:rPr lang="en-US" b="1" dirty="0" smtClean="0"/>
              <a:t> de </a:t>
            </a:r>
            <a:r>
              <a:rPr lang="en-US" b="1" dirty="0" err="1" smtClean="0"/>
              <a:t>rutinas</a:t>
            </a:r>
            <a:r>
              <a:rPr lang="en-US" b="1" dirty="0" smtClean="0"/>
              <a:t> o a </a:t>
            </a:r>
            <a:r>
              <a:rPr lang="en-US" b="1" dirty="0" err="1" smtClean="0"/>
              <a:t>sopresa</a:t>
            </a:r>
            <a:r>
              <a:rPr lang="en-US" b="1" dirty="0" smtClean="0"/>
              <a:t> de los </a:t>
            </a:r>
            <a:r>
              <a:rPr lang="en-US" b="1" dirty="0" err="1" smtClean="0"/>
              <a:t>miembros</a:t>
            </a:r>
            <a:r>
              <a:rPr lang="en-US" b="1" dirty="0" smtClean="0"/>
              <a:t> del </a:t>
            </a:r>
            <a:r>
              <a:rPr lang="en-US" b="1" dirty="0" err="1" smtClean="0"/>
              <a:t>comite</a:t>
            </a:r>
            <a:r>
              <a:rPr lang="en-US" b="1" dirty="0" smtClean="0"/>
              <a:t>, para </a:t>
            </a:r>
            <a:r>
              <a:rPr lang="en-US" b="1" dirty="0" err="1" smtClean="0"/>
              <a:t>averiguar</a:t>
            </a:r>
            <a:r>
              <a:rPr lang="en-US" b="1" dirty="0" smtClean="0"/>
              <a:t> el </a:t>
            </a:r>
            <a:r>
              <a:rPr lang="en-US" b="1" dirty="0" err="1" smtClean="0"/>
              <a:t>respeto</a:t>
            </a:r>
            <a:r>
              <a:rPr lang="en-US" b="1" dirty="0" smtClean="0"/>
              <a:t> de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normas</a:t>
            </a:r>
            <a:r>
              <a:rPr lang="en-US" b="1" dirty="0" smtClean="0"/>
              <a:t> de </a:t>
            </a:r>
            <a:r>
              <a:rPr lang="en-US" b="1" dirty="0" err="1" smtClean="0"/>
              <a:t>seguridad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8370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Gripe </a:t>
            </a:r>
            <a:r>
              <a:rPr lang="en-US" dirty="0" err="1" smtClean="0"/>
              <a:t>aviaria</a:t>
            </a:r>
            <a:r>
              <a:rPr lang="en-US" dirty="0" smtClean="0"/>
              <a:t> + HIV</a:t>
            </a:r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cruze</a:t>
            </a:r>
            <a:r>
              <a:rPr lang="en-US" dirty="0" smtClean="0"/>
              <a:t> (</a:t>
            </a:r>
            <a:r>
              <a:rPr lang="en-US" dirty="0" err="1" smtClean="0"/>
              <a:t>voluntario</a:t>
            </a:r>
            <a:r>
              <a:rPr lang="en-US" dirty="0" smtClean="0"/>
              <a:t> o </a:t>
            </a:r>
            <a:r>
              <a:rPr lang="en-US" dirty="0" err="1" smtClean="0"/>
              <a:t>involuntario</a:t>
            </a:r>
            <a:r>
              <a:rPr lang="en-US" dirty="0" smtClean="0"/>
              <a:t>) entre un virus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transmite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areosol</a:t>
            </a:r>
            <a:r>
              <a:rPr lang="en-US" dirty="0" smtClean="0"/>
              <a:t> (gripe) con un retrovirus </a:t>
            </a:r>
            <a:r>
              <a:rPr lang="en-US" dirty="0" err="1" smtClean="0"/>
              <a:t>como</a:t>
            </a:r>
            <a:r>
              <a:rPr lang="en-US" dirty="0" smtClean="0"/>
              <a:t> el HIV, </a:t>
            </a:r>
            <a:r>
              <a:rPr lang="en-US" dirty="0" err="1" smtClean="0"/>
              <a:t>podria</a:t>
            </a:r>
            <a:r>
              <a:rPr lang="en-US" dirty="0" smtClean="0"/>
              <a:t> </a:t>
            </a:r>
            <a:r>
              <a:rPr lang="en-US" dirty="0" err="1" smtClean="0"/>
              <a:t>inducir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epidemia</a:t>
            </a:r>
            <a:r>
              <a:rPr lang="en-US" dirty="0" smtClean="0"/>
              <a:t> </a:t>
            </a:r>
            <a:r>
              <a:rPr lang="en-US" dirty="0" err="1" smtClean="0"/>
              <a:t>incontrolable</a:t>
            </a:r>
            <a:r>
              <a:rPr lang="en-US" dirty="0" smtClean="0"/>
              <a:t> (</a:t>
            </a:r>
            <a:r>
              <a:rPr lang="en-US" dirty="0" err="1" smtClean="0"/>
              <a:t>transmitida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y de la </a:t>
            </a:r>
            <a:r>
              <a:rPr lang="en-US" dirty="0" err="1" smtClean="0"/>
              <a:t>gravedad</a:t>
            </a:r>
            <a:r>
              <a:rPr lang="en-US" dirty="0" smtClean="0"/>
              <a:t> del HIV/SIDA).</a:t>
            </a:r>
          </a:p>
          <a:p>
            <a:endParaRPr lang="en-US" dirty="0"/>
          </a:p>
          <a:p>
            <a:r>
              <a:rPr lang="en-US" dirty="0" smtClean="0"/>
              <a:t>Tales </a:t>
            </a:r>
            <a:r>
              <a:rPr lang="en-US" dirty="0" err="1" smtClean="0"/>
              <a:t>modificaciones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ocurrir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naturalmente</a:t>
            </a:r>
            <a:r>
              <a:rPr lang="en-US" dirty="0" smtClean="0"/>
              <a:t> (sin </a:t>
            </a:r>
            <a:r>
              <a:rPr lang="en-US" dirty="0" err="1" smtClean="0"/>
              <a:t>invervencion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organismos</a:t>
            </a:r>
            <a:r>
              <a:rPr lang="en-US" dirty="0" smtClean="0"/>
              <a:t> de control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en </a:t>
            </a:r>
            <a:r>
              <a:rPr lang="en-US" dirty="0" err="1" smtClean="0"/>
              <a:t>estado</a:t>
            </a:r>
            <a:r>
              <a:rPr lang="en-US" dirty="0" smtClean="0"/>
              <a:t> de </a:t>
            </a:r>
            <a:r>
              <a:rPr lang="en-US" dirty="0" err="1" smtClean="0"/>
              <a:t>alerta</a:t>
            </a:r>
            <a:r>
              <a:rPr lang="en-US" dirty="0" smtClean="0"/>
              <a:t> para </a:t>
            </a:r>
            <a:r>
              <a:rPr lang="en-US" dirty="0" err="1" smtClean="0"/>
              <a:t>monitorear</a:t>
            </a:r>
            <a:r>
              <a:rPr lang="en-US" dirty="0" smtClean="0"/>
              <a:t> la </a:t>
            </a:r>
            <a:r>
              <a:rPr lang="en-US" dirty="0" err="1" smtClean="0"/>
              <a:t>presencia</a:t>
            </a:r>
            <a:r>
              <a:rPr lang="en-US" dirty="0" smtClean="0"/>
              <a:t> de tales </a:t>
            </a:r>
            <a:r>
              <a:rPr lang="en-US" dirty="0" err="1" smtClean="0"/>
              <a:t>enfermedades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Caso</a:t>
            </a:r>
            <a:r>
              <a:rPr lang="en-US" dirty="0" smtClean="0"/>
              <a:t> de gripe </a:t>
            </a:r>
            <a:r>
              <a:rPr lang="en-US" dirty="0" err="1" smtClean="0"/>
              <a:t>aviaria</a:t>
            </a:r>
            <a:r>
              <a:rPr lang="en-US" dirty="0" smtClean="0"/>
              <a:t> en China: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autoridades</a:t>
            </a:r>
            <a:r>
              <a:rPr lang="en-US" dirty="0" smtClean="0"/>
              <a:t> </a:t>
            </a:r>
            <a:r>
              <a:rPr lang="en-US" dirty="0" err="1" smtClean="0"/>
              <a:t>mantuvieron</a:t>
            </a:r>
            <a:r>
              <a:rPr lang="en-US" dirty="0" smtClean="0"/>
              <a:t> </a:t>
            </a:r>
            <a:r>
              <a:rPr lang="en-US" dirty="0" err="1" smtClean="0"/>
              <a:t>secretos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de gripe </a:t>
            </a:r>
            <a:r>
              <a:rPr lang="en-US" dirty="0" err="1" smtClean="0"/>
              <a:t>aviaria</a:t>
            </a:r>
            <a:r>
              <a:rPr lang="en-US" dirty="0" smtClean="0"/>
              <a:t>, con el </a:t>
            </a:r>
            <a:r>
              <a:rPr lang="en-US" dirty="0" err="1" smtClean="0"/>
              <a:t>resutlado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atrazo</a:t>
            </a:r>
            <a:r>
              <a:rPr lang="en-US" dirty="0" smtClean="0"/>
              <a:t>’ el </a:t>
            </a:r>
            <a:r>
              <a:rPr lang="en-US" dirty="0" err="1" smtClean="0"/>
              <a:t>contenimiento</a:t>
            </a:r>
            <a:r>
              <a:rPr lang="en-US" dirty="0" smtClean="0"/>
              <a:t> de la </a:t>
            </a:r>
            <a:r>
              <a:rPr lang="en-US" dirty="0" err="1" smtClean="0"/>
              <a:t>epidemia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Tal </a:t>
            </a:r>
            <a:r>
              <a:rPr lang="en-US" dirty="0" err="1" smtClean="0"/>
              <a:t>negligencia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inducir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pandemia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370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5260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Clonacion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296426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Varios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significados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palabra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clonar</a:t>
            </a:r>
            <a:endParaRPr lang="en-US" sz="2400" b="1" dirty="0" smtClean="0"/>
          </a:p>
          <a:p>
            <a:endParaRPr lang="en-US" dirty="0"/>
          </a:p>
          <a:p>
            <a:r>
              <a:rPr lang="en-US" b="1" dirty="0" err="1" smtClean="0"/>
              <a:t>Clonacion</a:t>
            </a:r>
            <a:r>
              <a:rPr lang="en-US" b="1" dirty="0" smtClean="0"/>
              <a:t> </a:t>
            </a:r>
            <a:r>
              <a:rPr lang="en-US" b="1" dirty="0" err="1" smtClean="0"/>
              <a:t>puede</a:t>
            </a:r>
            <a:r>
              <a:rPr lang="en-US" b="1" dirty="0" smtClean="0"/>
              <a:t> </a:t>
            </a:r>
            <a:r>
              <a:rPr lang="en-US" b="1" dirty="0" err="1" smtClean="0"/>
              <a:t>ser</a:t>
            </a:r>
            <a:r>
              <a:rPr lang="en-US" b="1" dirty="0" smtClean="0"/>
              <a:t> </a:t>
            </a:r>
            <a:r>
              <a:rPr lang="en-US" b="1" dirty="0" err="1" smtClean="0"/>
              <a:t>definida</a:t>
            </a:r>
            <a:r>
              <a:rPr lang="en-US" b="1" dirty="0" smtClean="0"/>
              <a:t> a </a:t>
            </a:r>
            <a:r>
              <a:rPr lang="en-US" b="1" dirty="0" err="1" smtClean="0"/>
              <a:t>nivel</a:t>
            </a:r>
            <a:r>
              <a:rPr lang="en-US" b="1" dirty="0" smtClean="0"/>
              <a:t> del </a:t>
            </a:r>
            <a:r>
              <a:rPr lang="en-US" b="1" dirty="0"/>
              <a:t>DNA, </a:t>
            </a:r>
            <a:r>
              <a:rPr lang="en-US" b="1" dirty="0" smtClean="0"/>
              <a:t>a </a:t>
            </a:r>
            <a:r>
              <a:rPr lang="en-US" b="1" dirty="0" err="1" smtClean="0"/>
              <a:t>nivel</a:t>
            </a:r>
            <a:r>
              <a:rPr lang="en-US" b="1" dirty="0" smtClean="0"/>
              <a:t> de </a:t>
            </a:r>
            <a:r>
              <a:rPr lang="en-US" b="1" dirty="0" err="1" smtClean="0"/>
              <a:t>celula</a:t>
            </a:r>
            <a:r>
              <a:rPr lang="en-US" b="1" dirty="0" smtClean="0"/>
              <a:t>, o a </a:t>
            </a:r>
            <a:r>
              <a:rPr lang="en-US" b="1" dirty="0" err="1" smtClean="0"/>
              <a:t>nivel</a:t>
            </a:r>
            <a:r>
              <a:rPr lang="en-US" b="1" dirty="0" smtClean="0"/>
              <a:t> de </a:t>
            </a:r>
            <a:r>
              <a:rPr lang="en-US" b="1" dirty="0" err="1" smtClean="0"/>
              <a:t>organismo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atencion</a:t>
            </a:r>
            <a:r>
              <a:rPr lang="en-US" b="1" dirty="0" smtClean="0"/>
              <a:t> de la </a:t>
            </a:r>
            <a:r>
              <a:rPr lang="en-US" b="1" dirty="0" err="1" smtClean="0"/>
              <a:t>etica</a:t>
            </a:r>
            <a:r>
              <a:rPr lang="en-US" b="1" dirty="0" smtClean="0"/>
              <a:t> </a:t>
            </a:r>
            <a:r>
              <a:rPr lang="en-US" b="1" dirty="0" err="1" smtClean="0"/>
              <a:t>esta</a:t>
            </a:r>
            <a:r>
              <a:rPr lang="en-US" b="1" dirty="0" smtClean="0"/>
              <a:t>’ </a:t>
            </a:r>
            <a:r>
              <a:rPr lang="en-US" b="1" dirty="0" err="1" smtClean="0"/>
              <a:t>enfocada</a:t>
            </a:r>
            <a:r>
              <a:rPr lang="en-US" b="1" dirty="0" smtClean="0"/>
              <a:t> en el </a:t>
            </a:r>
            <a:r>
              <a:rPr lang="en-US" b="1" dirty="0" err="1" smtClean="0"/>
              <a:t>contexto</a:t>
            </a:r>
            <a:r>
              <a:rPr lang="en-US" b="1" dirty="0" smtClean="0"/>
              <a:t> de la </a:t>
            </a:r>
            <a:r>
              <a:rPr lang="en-US" b="1" dirty="0" err="1" smtClean="0"/>
              <a:t>clonacion</a:t>
            </a:r>
            <a:r>
              <a:rPr lang="en-US" b="1" dirty="0" smtClean="0"/>
              <a:t> del </a:t>
            </a:r>
            <a:r>
              <a:rPr lang="en-US" b="1" dirty="0" err="1" smtClean="0"/>
              <a:t>organismo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El </a:t>
            </a:r>
            <a:r>
              <a:rPr lang="en-US" b="1" dirty="0" err="1" smtClean="0"/>
              <a:t>clonage</a:t>
            </a:r>
            <a:r>
              <a:rPr lang="en-US" b="1" dirty="0" smtClean="0"/>
              <a:t> de </a:t>
            </a:r>
            <a:r>
              <a:rPr lang="en-US" b="1" dirty="0" err="1" smtClean="0"/>
              <a:t>animales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no </a:t>
            </a:r>
            <a:r>
              <a:rPr lang="en-US" b="1" dirty="0" err="1" smtClean="0"/>
              <a:t>eran</a:t>
            </a:r>
            <a:r>
              <a:rPr lang="en-US" b="1" dirty="0" smtClean="0"/>
              <a:t> </a:t>
            </a:r>
            <a:r>
              <a:rPr lang="en-US" b="1" dirty="0" err="1" smtClean="0"/>
              <a:t>mamiferos</a:t>
            </a:r>
            <a:r>
              <a:rPr lang="en-US" b="1" dirty="0" smtClean="0"/>
              <a:t> </a:t>
            </a:r>
            <a:r>
              <a:rPr lang="en-US" b="1" dirty="0" err="1" smtClean="0"/>
              <a:t>nunca</a:t>
            </a:r>
            <a:r>
              <a:rPr lang="en-US" b="1" dirty="0" smtClean="0"/>
              <a:t> </a:t>
            </a:r>
            <a:r>
              <a:rPr lang="en-US" b="1" dirty="0" err="1" smtClean="0"/>
              <a:t>atrajo</a:t>
            </a:r>
            <a:r>
              <a:rPr lang="en-US" b="1" dirty="0" smtClean="0"/>
              <a:t> </a:t>
            </a:r>
            <a:r>
              <a:rPr lang="en-US" b="1" dirty="0" err="1" smtClean="0"/>
              <a:t>mucha</a:t>
            </a:r>
            <a:r>
              <a:rPr lang="en-US" b="1" dirty="0" smtClean="0"/>
              <a:t> </a:t>
            </a:r>
            <a:r>
              <a:rPr lang="en-US" b="1" dirty="0" err="1" smtClean="0"/>
              <a:t>atencio</a:t>
            </a:r>
            <a:r>
              <a:rPr lang="en-US" b="1" dirty="0" smtClean="0"/>
              <a:t>. Sin embargo la </a:t>
            </a:r>
            <a:r>
              <a:rPr lang="en-US" b="1" dirty="0" err="1" smtClean="0"/>
              <a:t>clonacion</a:t>
            </a:r>
            <a:r>
              <a:rPr lang="en-US" b="1" dirty="0" smtClean="0"/>
              <a:t> de la </a:t>
            </a:r>
            <a:r>
              <a:rPr lang="en-US" b="1" dirty="0" err="1" smtClean="0"/>
              <a:t>primera</a:t>
            </a:r>
            <a:r>
              <a:rPr lang="en-US" b="1" dirty="0" smtClean="0"/>
              <a:t> </a:t>
            </a:r>
            <a:r>
              <a:rPr lang="en-US" b="1" dirty="0" err="1" smtClean="0"/>
              <a:t>oveja</a:t>
            </a:r>
            <a:r>
              <a:rPr lang="en-US" b="1" dirty="0" smtClean="0"/>
              <a:t>, Dolly, </a:t>
            </a:r>
            <a:r>
              <a:rPr lang="en-US" b="1" dirty="0" err="1" smtClean="0"/>
              <a:t>sorprendio</a:t>
            </a:r>
            <a:r>
              <a:rPr lang="en-US" b="1" dirty="0" smtClean="0"/>
              <a:t>’ a la </a:t>
            </a:r>
            <a:r>
              <a:rPr lang="en-US" b="1" dirty="0" err="1" smtClean="0"/>
              <a:t>conunidad</a:t>
            </a:r>
            <a:r>
              <a:rPr lang="en-US" b="1" dirty="0" smtClean="0"/>
              <a:t> </a:t>
            </a:r>
            <a:r>
              <a:rPr lang="en-US" b="1" dirty="0" err="1" smtClean="0"/>
              <a:t>cientifica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Lo </a:t>
            </a:r>
            <a:r>
              <a:rPr lang="en-US" b="1" dirty="0" err="1" smtClean="0"/>
              <a:t>que</a:t>
            </a:r>
            <a:r>
              <a:rPr lang="en-US" b="1" dirty="0" smtClean="0"/>
              <a:t> ha </a:t>
            </a:r>
            <a:r>
              <a:rPr lang="en-US" b="1" dirty="0" err="1" smtClean="0"/>
              <a:t>seguido</a:t>
            </a:r>
            <a:r>
              <a:rPr lang="en-US" b="1" dirty="0" smtClean="0"/>
              <a:t> </a:t>
            </a:r>
            <a:r>
              <a:rPr lang="en-US" b="1" dirty="0" err="1" smtClean="0"/>
              <a:t>fue</a:t>
            </a:r>
            <a:r>
              <a:rPr lang="en-US" b="1" dirty="0" smtClean="0"/>
              <a:t>’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intensa</a:t>
            </a:r>
            <a:r>
              <a:rPr lang="en-US" b="1" dirty="0" smtClean="0"/>
              <a:t> </a:t>
            </a:r>
            <a:r>
              <a:rPr lang="en-US" b="1" dirty="0" err="1" smtClean="0"/>
              <a:t>especulacion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la </a:t>
            </a:r>
            <a:r>
              <a:rPr lang="en-US" b="1" dirty="0" err="1" smtClean="0"/>
              <a:t>clonacion</a:t>
            </a:r>
            <a:r>
              <a:rPr lang="en-US" b="1" dirty="0" smtClean="0"/>
              <a:t> </a:t>
            </a:r>
            <a:r>
              <a:rPr lang="en-US" b="1" dirty="0" err="1" smtClean="0"/>
              <a:t>humana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Han </a:t>
            </a:r>
            <a:r>
              <a:rPr lang="en-US" b="1" dirty="0" err="1" smtClean="0"/>
              <a:t>existido</a:t>
            </a:r>
            <a:r>
              <a:rPr lang="en-US" b="1" dirty="0" smtClean="0"/>
              <a:t> clones </a:t>
            </a:r>
            <a:r>
              <a:rPr lang="en-US" b="1" dirty="0" err="1" smtClean="0"/>
              <a:t>humanos</a:t>
            </a:r>
            <a:r>
              <a:rPr lang="en-US" b="1" dirty="0" smtClean="0"/>
              <a:t> </a:t>
            </a:r>
            <a:r>
              <a:rPr lang="en-US" b="1" dirty="0" err="1" smtClean="0"/>
              <a:t>pero</a:t>
            </a:r>
            <a:r>
              <a:rPr lang="en-US" b="1" dirty="0" smtClean="0"/>
              <a:t> no se </a:t>
            </a:r>
            <a:r>
              <a:rPr lang="en-US" b="1" dirty="0" err="1" smtClean="0"/>
              <a:t>sabe</a:t>
            </a:r>
            <a:r>
              <a:rPr lang="en-US" b="1" dirty="0" smtClean="0"/>
              <a:t> de </a:t>
            </a:r>
            <a:r>
              <a:rPr lang="en-US" b="1" dirty="0" err="1" smtClean="0"/>
              <a:t>nadie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haya</a:t>
            </a:r>
            <a:r>
              <a:rPr lang="en-US" b="1" dirty="0" smtClean="0"/>
              <a:t> </a:t>
            </a:r>
            <a:r>
              <a:rPr lang="en-US" b="1" dirty="0" err="1" smtClean="0"/>
              <a:t>sido</a:t>
            </a:r>
            <a:r>
              <a:rPr lang="en-US" b="1" dirty="0" smtClean="0"/>
              <a:t> </a:t>
            </a:r>
            <a:r>
              <a:rPr lang="en-US" b="1" dirty="0" err="1" smtClean="0"/>
              <a:t>implantado</a:t>
            </a:r>
            <a:r>
              <a:rPr lang="en-US" b="1" dirty="0" smtClean="0"/>
              <a:t> en un utero para </a:t>
            </a:r>
            <a:r>
              <a:rPr lang="en-US" b="1" dirty="0" err="1" smtClean="0"/>
              <a:t>desarrollarse</a:t>
            </a:r>
            <a:r>
              <a:rPr lang="en-US" b="1" dirty="0" smtClean="0"/>
              <a:t> en </a:t>
            </a:r>
            <a:r>
              <a:rPr lang="en-US" b="1" dirty="0" err="1" smtClean="0"/>
              <a:t>bebe</a:t>
            </a:r>
            <a:r>
              <a:rPr lang="en-US" b="1" dirty="0" smtClean="0"/>
              <a:t>’ (reproductive cloning).</a:t>
            </a:r>
          </a:p>
          <a:p>
            <a:endParaRPr lang="en-US" b="1" dirty="0"/>
          </a:p>
          <a:p>
            <a:r>
              <a:rPr lang="en-US" b="1" dirty="0" err="1" smtClean="0"/>
              <a:t>Otro</a:t>
            </a:r>
            <a:r>
              <a:rPr lang="en-US" b="1" dirty="0" smtClean="0"/>
              <a:t> </a:t>
            </a:r>
            <a:r>
              <a:rPr lang="en-US" b="1" dirty="0" err="1" smtClean="0"/>
              <a:t>metodo</a:t>
            </a:r>
            <a:r>
              <a:rPr lang="en-US" b="1" dirty="0" smtClean="0"/>
              <a:t> de </a:t>
            </a:r>
            <a:r>
              <a:rPr lang="en-US" b="1" dirty="0" err="1" smtClean="0"/>
              <a:t>clonacion</a:t>
            </a:r>
            <a:r>
              <a:rPr lang="en-US" b="1" dirty="0" smtClean="0"/>
              <a:t> </a:t>
            </a:r>
            <a:r>
              <a:rPr lang="en-US" b="1" dirty="0" err="1" smtClean="0"/>
              <a:t>seria</a:t>
            </a:r>
            <a:r>
              <a:rPr lang="en-US" b="1" dirty="0" smtClean="0"/>
              <a:t> la </a:t>
            </a:r>
            <a:r>
              <a:rPr lang="en-US" b="1" dirty="0" err="1" smtClean="0"/>
              <a:t>clonacion</a:t>
            </a:r>
            <a:r>
              <a:rPr lang="en-US" b="1" dirty="0" smtClean="0"/>
              <a:t> de un </a:t>
            </a:r>
            <a:r>
              <a:rPr lang="en-US" b="1" dirty="0" err="1" smtClean="0"/>
              <a:t>individuo</a:t>
            </a:r>
            <a:r>
              <a:rPr lang="en-US" b="1" dirty="0" smtClean="0"/>
              <a:t> para </a:t>
            </a:r>
            <a:r>
              <a:rPr lang="en-US" b="1" dirty="0" err="1" smtClean="0"/>
              <a:t>extraer</a:t>
            </a:r>
            <a:r>
              <a:rPr lang="en-US" b="1" dirty="0" smtClean="0"/>
              <a:t> </a:t>
            </a:r>
            <a:r>
              <a:rPr lang="en-US" b="1" dirty="0" err="1" smtClean="0"/>
              <a:t>tejido</a:t>
            </a:r>
            <a:r>
              <a:rPr lang="en-US" b="1" dirty="0" smtClean="0"/>
              <a:t> u </a:t>
            </a:r>
            <a:r>
              <a:rPr lang="en-US" b="1" dirty="0" err="1" smtClean="0"/>
              <a:t>organos</a:t>
            </a:r>
            <a:r>
              <a:rPr lang="en-US" b="1" dirty="0" smtClean="0"/>
              <a:t>. Este idea </a:t>
            </a:r>
            <a:r>
              <a:rPr lang="en-US" b="1" dirty="0" err="1" smtClean="0"/>
              <a:t>obviamente</a:t>
            </a:r>
            <a:r>
              <a:rPr lang="en-US" b="1" dirty="0" smtClean="0"/>
              <a:t> </a:t>
            </a:r>
            <a:r>
              <a:rPr lang="en-US" b="1" dirty="0" err="1" smtClean="0"/>
              <a:t>levanta</a:t>
            </a:r>
            <a:r>
              <a:rPr lang="en-US" b="1" dirty="0" smtClean="0"/>
              <a:t> el </a:t>
            </a:r>
            <a:r>
              <a:rPr lang="en-US" b="1" dirty="0" err="1" smtClean="0"/>
              <a:t>problema</a:t>
            </a:r>
            <a:r>
              <a:rPr lang="en-US" b="1" dirty="0" smtClean="0"/>
              <a:t> </a:t>
            </a:r>
            <a:r>
              <a:rPr lang="en-US" b="1" dirty="0" err="1" smtClean="0"/>
              <a:t>etico</a:t>
            </a:r>
            <a:r>
              <a:rPr lang="en-US" b="1" dirty="0" smtClean="0"/>
              <a:t> de </a:t>
            </a:r>
            <a:r>
              <a:rPr lang="en-US" b="1" dirty="0" err="1" smtClean="0"/>
              <a:t>cual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el </a:t>
            </a:r>
            <a:r>
              <a:rPr lang="en-US" b="1" dirty="0" err="1" smtClean="0"/>
              <a:t>destino</a:t>
            </a:r>
            <a:r>
              <a:rPr lang="en-US" b="1" dirty="0" smtClean="0"/>
              <a:t> o </a:t>
            </a:r>
            <a:r>
              <a:rPr lang="en-US" b="1" dirty="0" err="1" smtClean="0"/>
              <a:t>proposito</a:t>
            </a:r>
            <a:r>
              <a:rPr lang="en-US" b="1" dirty="0" smtClean="0"/>
              <a:t> del </a:t>
            </a:r>
            <a:r>
              <a:rPr lang="en-US" b="1" dirty="0" err="1" smtClean="0"/>
              <a:t>clon</a:t>
            </a:r>
            <a:r>
              <a:rPr lang="en-US" b="1" dirty="0" smtClean="0"/>
              <a:t>, a parte la </a:t>
            </a:r>
            <a:r>
              <a:rPr lang="en-US" b="1" dirty="0" err="1" smtClean="0"/>
              <a:t>terapia</a:t>
            </a:r>
            <a:r>
              <a:rPr lang="en-US" b="1" dirty="0" smtClean="0"/>
              <a:t> del “</a:t>
            </a:r>
            <a:r>
              <a:rPr lang="en-US" b="1" dirty="0" err="1" smtClean="0"/>
              <a:t>clon</a:t>
            </a:r>
            <a:r>
              <a:rPr lang="en-US" b="1" dirty="0" smtClean="0"/>
              <a:t> original”.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61862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1" y="685800"/>
            <a:ext cx="731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OK para </a:t>
            </a:r>
            <a:r>
              <a:rPr lang="en-US" sz="2800" b="1" dirty="0" err="1" smtClean="0"/>
              <a:t>plantas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animales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humanos</a:t>
            </a:r>
            <a:endParaRPr lang="en-US" sz="28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La comida </a:t>
            </a:r>
            <a:r>
              <a:rPr lang="en-US" sz="2000" b="1" dirty="0" err="1" smtClean="0"/>
              <a:t>procedente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animales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vegetales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obtenidos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tecnicas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biologia</a:t>
            </a:r>
            <a:r>
              <a:rPr lang="en-US" sz="2000" b="1" dirty="0" smtClean="0"/>
              <a:t> molecular o </a:t>
            </a:r>
            <a:r>
              <a:rPr lang="en-US" sz="2000" b="1" dirty="0" err="1" smtClean="0"/>
              <a:t>bioingenieria</a:t>
            </a:r>
            <a:r>
              <a:rPr lang="en-US" sz="2000" b="1" dirty="0" smtClean="0"/>
              <a:t> (genes </a:t>
            </a:r>
            <a:r>
              <a:rPr lang="en-US" sz="2000" b="1" dirty="0" err="1" smtClean="0"/>
              <a:t>modificados</a:t>
            </a:r>
            <a:r>
              <a:rPr lang="en-US" sz="2000" b="1" dirty="0" smtClean="0"/>
              <a:t>, o </a:t>
            </a:r>
            <a:r>
              <a:rPr lang="en-US" sz="2000" b="1" dirty="0" err="1" smtClean="0"/>
              <a:t>organismos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enteros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clonados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considerados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aceptables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la FDA, la </a:t>
            </a:r>
            <a:r>
              <a:rPr lang="en-US" sz="2000" b="1" dirty="0" err="1" smtClean="0"/>
              <a:t>entidad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gobierno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americano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regula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produccion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alimentos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medicamentos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Hay </a:t>
            </a:r>
            <a:r>
              <a:rPr lang="en-US" sz="2000" b="1" dirty="0" err="1" smtClean="0"/>
              <a:t>numerosos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casos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compagnias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producen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transgenicas</a:t>
            </a:r>
            <a:r>
              <a:rPr lang="en-US" sz="2000" b="1" dirty="0" smtClean="0"/>
              <a:t> mas </a:t>
            </a:r>
            <a:r>
              <a:rPr lang="en-US" sz="2000" b="1" dirty="0" err="1" smtClean="0"/>
              <a:t>resistentes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ciertas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enfermedades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producen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cantidades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alimento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sobre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todo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paises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desarrollo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especialmente</a:t>
            </a:r>
            <a:r>
              <a:rPr lang="en-US" sz="2000" b="1" dirty="0" smtClean="0"/>
              <a:t> en Africa.</a:t>
            </a:r>
          </a:p>
        </p:txBody>
      </p:sp>
    </p:spTree>
    <p:extLst>
      <p:ext uri="{BB962C8B-B14F-4D97-AF65-F5344CB8AC3E}">
        <p14:creationId xmlns:p14="http://schemas.microsoft.com/office/powerpoint/2010/main" val="3787719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26339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Mientras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clonacion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proteinas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levanta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problemas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morales</a:t>
            </a:r>
            <a:r>
              <a:rPr lang="en-US" sz="2400" b="1" dirty="0" smtClean="0"/>
              <a:t>,</a:t>
            </a:r>
            <a:r>
              <a:rPr lang="es-MX" sz="2400" b="1" dirty="0" smtClean="0"/>
              <a:t> la </a:t>
            </a:r>
            <a:r>
              <a:rPr lang="es-MX" sz="2400" b="1" dirty="0" err="1" smtClean="0"/>
              <a:t>clonacion</a:t>
            </a:r>
            <a:r>
              <a:rPr lang="es-MX" sz="2400" b="1" dirty="0" smtClean="0"/>
              <a:t> de organismos enteros y sobre todo la </a:t>
            </a:r>
            <a:r>
              <a:rPr lang="es-MX" sz="2400" b="1" dirty="0" err="1" smtClean="0"/>
              <a:t>clonacion</a:t>
            </a:r>
            <a:r>
              <a:rPr lang="es-MX" sz="2400" b="1" dirty="0" smtClean="0"/>
              <a:t> humana ha encontrado numerosas objeciones.</a:t>
            </a:r>
          </a:p>
          <a:p>
            <a:endParaRPr lang="en-US" sz="2400" b="1" dirty="0"/>
          </a:p>
          <a:p>
            <a:r>
              <a:rPr lang="en-US" sz="2400" b="1" u="sng" dirty="0" err="1" smtClean="0"/>
              <a:t>Ventajas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asociadas</a:t>
            </a:r>
            <a:r>
              <a:rPr lang="en-US" sz="2400" b="1" u="sng" dirty="0" smtClean="0"/>
              <a:t> a la </a:t>
            </a:r>
            <a:r>
              <a:rPr lang="en-US" sz="2400" b="1" u="sng" dirty="0" err="1" smtClean="0"/>
              <a:t>clonacion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humana</a:t>
            </a:r>
            <a:r>
              <a:rPr lang="en-US" sz="2400" b="1" u="sng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smtClean="0"/>
              <a:t>Reproduce </a:t>
            </a:r>
            <a:r>
              <a:rPr lang="en-US" sz="2400" b="1" dirty="0" err="1" smtClean="0"/>
              <a:t>exactamente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todos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aspectos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geneticos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clon</a:t>
            </a:r>
            <a:r>
              <a:rPr lang="en-US" sz="2400" b="1" dirty="0" smtClean="0"/>
              <a:t> original,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puede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seleccionado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cualidades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positivas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 </a:t>
            </a:r>
            <a:r>
              <a:rPr lang="en-US" sz="2400" b="1" dirty="0" err="1" smtClean="0"/>
              <a:t>caso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uso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tejido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transplantes</a:t>
            </a:r>
            <a:r>
              <a:rPr lang="en-US" sz="2400" b="1" dirty="0" smtClean="0"/>
              <a:t>, el </a:t>
            </a:r>
            <a:r>
              <a:rPr lang="en-US" sz="2400" b="1" dirty="0" err="1" smtClean="0"/>
              <a:t>organo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transplantado</a:t>
            </a:r>
            <a:r>
              <a:rPr lang="en-US" sz="2400" b="1" dirty="0" smtClean="0"/>
              <a:t> no genera </a:t>
            </a:r>
            <a:r>
              <a:rPr lang="en-US" sz="2400" b="1" dirty="0" err="1" smtClean="0"/>
              <a:t>ninguna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clase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reaccion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inmunologica</a:t>
            </a:r>
            <a:r>
              <a:rPr lang="en-US" sz="2400" b="1" dirty="0" smtClean="0"/>
              <a:t>, y no se </a:t>
            </a:r>
            <a:r>
              <a:rPr lang="en-US" sz="2400" b="1" dirty="0" err="1" smtClean="0"/>
              <a:t>necesitan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inmuno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supresivos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son </a:t>
            </a:r>
            <a:r>
              <a:rPr lang="en-US" sz="2400" b="1" dirty="0" err="1" smtClean="0"/>
              <a:t>carisimos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tienen</a:t>
            </a:r>
            <a:r>
              <a:rPr lang="en-US" sz="2400" b="1" dirty="0"/>
              <a:t> </a:t>
            </a:r>
            <a:r>
              <a:rPr lang="en-US" sz="2400" b="1" dirty="0" err="1" smtClean="0"/>
              <a:t>muchos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efectos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colaterales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negativos</a:t>
            </a:r>
            <a:endParaRPr lang="es-MX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19845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26339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Objeciones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religiosas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err="1" smtClean="0"/>
              <a:t>Muchos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grupos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religiosos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consideran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clonacion</a:t>
            </a:r>
            <a:r>
              <a:rPr lang="en-US" sz="2400" b="1" dirty="0" smtClean="0"/>
              <a:t>, en particular la </a:t>
            </a:r>
            <a:r>
              <a:rPr lang="en-US" sz="2400" b="1" dirty="0" err="1" smtClean="0"/>
              <a:t>humana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usurpar</a:t>
            </a:r>
            <a:r>
              <a:rPr lang="en-US" sz="2400" b="1" dirty="0" smtClean="0"/>
              <a:t> la parte </a:t>
            </a:r>
            <a:r>
              <a:rPr lang="en-US" sz="2400" b="1" dirty="0" err="1" smtClean="0"/>
              <a:t>divina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dar</a:t>
            </a:r>
            <a:r>
              <a:rPr lang="en-US" sz="2400" b="1" dirty="0" smtClean="0"/>
              <a:t> a la </a:t>
            </a:r>
            <a:r>
              <a:rPr lang="en-US" sz="2400" b="1" dirty="0" err="1" smtClean="0"/>
              <a:t>luz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persona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err="1" smtClean="0"/>
              <a:t>Objeciones</a:t>
            </a:r>
            <a:r>
              <a:rPr lang="en-US" sz="2400" b="1" dirty="0" smtClean="0"/>
              <a:t> de los </a:t>
            </a:r>
            <a:r>
              <a:rPr lang="en-US" sz="2400" b="1" dirty="0" err="1" smtClean="0"/>
              <a:t>grupos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proteccion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animales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err="1" smtClean="0"/>
              <a:t>Segun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varios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grupos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proteccionistas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animales</a:t>
            </a:r>
            <a:r>
              <a:rPr lang="en-US" sz="2400" b="1" dirty="0" smtClean="0"/>
              <a:t>, los </a:t>
            </a:r>
            <a:r>
              <a:rPr lang="en-US" sz="2400" b="1" dirty="0" err="1" smtClean="0"/>
              <a:t>animales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tienen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mismos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derechos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humanos</a:t>
            </a:r>
            <a:r>
              <a:rPr lang="en-US" sz="2400" b="1" dirty="0" smtClean="0"/>
              <a:t>, y los hombres no </a:t>
            </a:r>
            <a:r>
              <a:rPr lang="en-US" sz="2400" b="1" dirty="0" err="1" smtClean="0"/>
              <a:t>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derecho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utilizarlos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ningun</a:t>
            </a:r>
            <a:r>
              <a:rPr lang="en-US" sz="2400" b="1" dirty="0" smtClean="0"/>
              <a:t> fin</a:t>
            </a:r>
            <a:endParaRPr lang="es-MX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4235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694F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53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321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Enlaces </a:t>
            </a:r>
            <a:r>
              <a:rPr lang="en-US" dirty="0" err="1" smtClean="0"/>
              <a:t>hidrogeno</a:t>
            </a:r>
            <a:r>
              <a:rPr lang="en-US" dirty="0" smtClean="0"/>
              <a:t> entre </a:t>
            </a:r>
            <a:r>
              <a:rPr lang="en-US" dirty="0"/>
              <a:t>C </a:t>
            </a:r>
            <a:r>
              <a:rPr lang="en-US" dirty="0" smtClean="0"/>
              <a:t>y </a:t>
            </a:r>
            <a:r>
              <a:rPr lang="en-US" dirty="0"/>
              <a:t>G, </a:t>
            </a:r>
            <a:r>
              <a:rPr lang="en-US" dirty="0" smtClean="0"/>
              <a:t>y entre T y A </a:t>
            </a:r>
            <a:r>
              <a:rPr lang="en-US" dirty="0" err="1" smtClean="0"/>
              <a:t>determinan</a:t>
            </a:r>
            <a:r>
              <a:rPr lang="en-US" dirty="0" smtClean="0"/>
              <a:t> la </a:t>
            </a:r>
            <a:r>
              <a:rPr lang="en-US" dirty="0" err="1" smtClean="0"/>
              <a:t>estabilidad</a:t>
            </a:r>
            <a:r>
              <a:rPr lang="en-US" dirty="0" smtClean="0"/>
              <a:t> de  la </a:t>
            </a:r>
            <a:r>
              <a:rPr lang="en-US" dirty="0"/>
              <a:t>“</a:t>
            </a:r>
            <a:r>
              <a:rPr lang="en-US" dirty="0" err="1" smtClean="0"/>
              <a:t>doble</a:t>
            </a:r>
            <a:r>
              <a:rPr lang="en-US" dirty="0" smtClean="0"/>
              <a:t> </a:t>
            </a:r>
            <a:r>
              <a:rPr lang="en-US" dirty="0" err="1" smtClean="0"/>
              <a:t>elice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forma el ADN y el 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1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La Universal </a:t>
            </a:r>
            <a:r>
              <a:rPr lang="en-US" b="1" dirty="0"/>
              <a:t>Declaration on </a:t>
            </a:r>
            <a:r>
              <a:rPr lang="en-US" b="1" u="sng" dirty="0"/>
              <a:t>the Human Genome and Human </a:t>
            </a:r>
            <a:r>
              <a:rPr lang="en-US" b="1" u="sng" dirty="0" smtClean="0"/>
              <a:t>Rights </a:t>
            </a:r>
            <a:r>
              <a:rPr lang="en-US" b="1" dirty="0" smtClean="0"/>
              <a:t>(1997) </a:t>
            </a:r>
            <a:r>
              <a:rPr lang="en-US" b="1" dirty="0" err="1" smtClean="0"/>
              <a:t>prohibe</a:t>
            </a:r>
            <a:r>
              <a:rPr lang="en-US" b="1" dirty="0" smtClean="0"/>
              <a:t> la </a:t>
            </a:r>
            <a:r>
              <a:rPr lang="en-US" b="1" dirty="0" err="1" smtClean="0"/>
              <a:t>clonacion</a:t>
            </a:r>
            <a:r>
              <a:rPr lang="en-US" b="1" dirty="0" smtClean="0"/>
              <a:t> </a:t>
            </a:r>
            <a:r>
              <a:rPr lang="en-US" b="1" dirty="0" err="1" smtClean="0"/>
              <a:t>humana</a:t>
            </a:r>
            <a:r>
              <a:rPr lang="en-US" b="1" dirty="0" smtClean="0"/>
              <a:t> </a:t>
            </a:r>
            <a:r>
              <a:rPr lang="en-US" b="1" dirty="0" err="1" smtClean="0"/>
              <a:t>declarando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:</a:t>
            </a:r>
          </a:p>
          <a:p>
            <a:endParaRPr lang="en-US" sz="2400" b="1" dirty="0"/>
          </a:p>
          <a:p>
            <a:r>
              <a:rPr lang="en-US" sz="2000" b="1" dirty="0" smtClean="0"/>
              <a:t>Article 1: "The </a:t>
            </a:r>
            <a:r>
              <a:rPr lang="en-US" sz="2000" b="1" dirty="0"/>
              <a:t>human genome underlies the fundamental unity of all members of the human family, as well as the recognition of their inherent dignity and diversity. In a symbolic sense, it is the heritage of </a:t>
            </a:r>
            <a:r>
              <a:rPr lang="en-US" sz="2000" b="1" dirty="0" smtClean="0"/>
              <a:t>humanity“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article 2: </a:t>
            </a:r>
            <a:r>
              <a:rPr lang="en-US" sz="2000" b="1" dirty="0"/>
              <a:t>"Everyone has a right to respect for their dignity and their rights regardless of their genetic characteristics"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article 10: </a:t>
            </a:r>
            <a:r>
              <a:rPr lang="en-US" sz="2000" b="1" dirty="0"/>
              <a:t>"No research or research application concerning the human genome, in particular in the fields of </a:t>
            </a:r>
            <a:r>
              <a:rPr lang="en-US" sz="2000" b="1" dirty="0">
                <a:hlinkClick r:id="rId2" tooltip="Biology"/>
              </a:rPr>
              <a:t>biology</a:t>
            </a:r>
            <a:r>
              <a:rPr lang="en-US" sz="2000" b="1" dirty="0"/>
              <a:t>, </a:t>
            </a:r>
            <a:r>
              <a:rPr lang="en-US" sz="2000" b="1" dirty="0">
                <a:hlinkClick r:id="rId3" tooltip="Genetics"/>
              </a:rPr>
              <a:t>genetics</a:t>
            </a:r>
            <a:r>
              <a:rPr lang="en-US" sz="2000" b="1" dirty="0"/>
              <a:t> and medicine, should prevail over respect for the </a:t>
            </a:r>
            <a:r>
              <a:rPr lang="en-US" sz="2000" b="1" dirty="0">
                <a:hlinkClick r:id="rId4" tooltip="Human rights"/>
              </a:rPr>
              <a:t>human rights</a:t>
            </a:r>
            <a:r>
              <a:rPr lang="en-US" sz="2000" b="1" dirty="0"/>
              <a:t>, </a:t>
            </a:r>
            <a:r>
              <a:rPr lang="en-US" sz="2000" b="1" dirty="0">
                <a:hlinkClick r:id="rId5" tooltip="Fundamental freedoms"/>
              </a:rPr>
              <a:t>fundamental freedoms</a:t>
            </a:r>
            <a:r>
              <a:rPr lang="en-US" sz="2000" b="1" dirty="0"/>
              <a:t> and </a:t>
            </a:r>
            <a:r>
              <a:rPr lang="en-US" sz="2000" b="1" dirty="0">
                <a:hlinkClick r:id="rId6" tooltip="Human dignity"/>
              </a:rPr>
              <a:t>human dignity</a:t>
            </a:r>
            <a:r>
              <a:rPr lang="en-US" sz="2000" b="1" dirty="0"/>
              <a:t> of individuals or, where applicable, of groups of people".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Article </a:t>
            </a:r>
            <a:r>
              <a:rPr lang="en-US" sz="2000" b="1" dirty="0"/>
              <a:t>11 begins with the statement, "Practices which are contrary to human dignity, such as reproductive cloning of human beings, shall not be permitted."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093723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609600"/>
            <a:ext cx="7315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Problemas</a:t>
            </a:r>
            <a:r>
              <a:rPr lang="en-US" sz="2800" b="1" dirty="0" smtClean="0"/>
              <a:t>:</a:t>
            </a:r>
          </a:p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Solo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necesario</a:t>
            </a:r>
            <a:r>
              <a:rPr lang="en-US" sz="2400" b="1" dirty="0" smtClean="0"/>
              <a:t> UN papa’ (o mama’)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El </a:t>
            </a:r>
            <a:r>
              <a:rPr lang="en-US" sz="2400" b="1" dirty="0" err="1" smtClean="0"/>
              <a:t>clon</a:t>
            </a:r>
            <a:r>
              <a:rPr lang="en-US" sz="2400" b="1" dirty="0" smtClean="0"/>
              <a:t> original </a:t>
            </a:r>
            <a:r>
              <a:rPr lang="en-US" sz="2400" b="1" dirty="0" err="1" smtClean="0"/>
              <a:t>realmente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papa’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mama’, mas </a:t>
            </a:r>
            <a:r>
              <a:rPr lang="en-US" sz="2400" b="1" dirty="0" err="1" smtClean="0"/>
              <a:t>bien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gemelo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gemela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identico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hermano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hermana</a:t>
            </a:r>
            <a:r>
              <a:rPr lang="en-US" sz="2400" b="1" dirty="0" smtClean="0"/>
              <a:t>). 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problemas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legales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quien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seria</a:t>
            </a:r>
            <a:r>
              <a:rPr lang="en-US" sz="2400" b="1" dirty="0" smtClean="0"/>
              <a:t> responsible </a:t>
            </a:r>
            <a:r>
              <a:rPr lang="en-US" sz="2400" b="1" dirty="0" err="1" smtClean="0"/>
              <a:t>legalmente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niño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niña</a:t>
            </a:r>
            <a:r>
              <a:rPr lang="en-US" sz="2400" b="1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Problemas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psicologicos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nadie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sabe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reaccionarian</a:t>
            </a:r>
            <a:r>
              <a:rPr lang="en-US" sz="2400" b="1" dirty="0" smtClean="0"/>
              <a:t> clones </a:t>
            </a:r>
            <a:r>
              <a:rPr lang="en-US" sz="2400" b="1" dirty="0" err="1" smtClean="0"/>
              <a:t>humanos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son </a:t>
            </a:r>
            <a:r>
              <a:rPr lang="en-US" sz="2400" b="1" dirty="0" err="1" smtClean="0"/>
              <a:t>probablemente</a:t>
            </a:r>
            <a:r>
              <a:rPr lang="en-US" sz="2400" b="1" dirty="0" smtClean="0"/>
              <a:t> personas </a:t>
            </a:r>
            <a:r>
              <a:rPr lang="en-US" sz="2400" b="1" dirty="0" err="1" smtClean="0"/>
              <a:t>normales</a:t>
            </a:r>
            <a:r>
              <a:rPr lang="en-US" sz="2400" b="1" dirty="0" smtClean="0"/>
              <a:t>) al saber </a:t>
            </a:r>
            <a:r>
              <a:rPr lang="en-US" sz="2400" b="1" dirty="0" err="1" smtClean="0"/>
              <a:t>quien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clon</a:t>
            </a:r>
            <a:r>
              <a:rPr lang="en-US" sz="2400" b="1" dirty="0" smtClean="0"/>
              <a:t> original (no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necesariamente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padre o </a:t>
            </a:r>
            <a:r>
              <a:rPr lang="en-US" sz="2400" b="1" dirty="0" err="1" smtClean="0"/>
              <a:t>madre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biologica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adoptivo</a:t>
            </a:r>
            <a:r>
              <a:rPr lang="en-US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72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La </a:t>
            </a:r>
            <a:r>
              <a:rPr lang="en-US" sz="2400" b="1" u="sng" dirty="0" err="1" smtClean="0"/>
              <a:t>mayoria</a:t>
            </a:r>
            <a:r>
              <a:rPr lang="en-US" sz="2400" b="1" u="sng" dirty="0" smtClean="0"/>
              <a:t> de los </a:t>
            </a:r>
            <a:r>
              <a:rPr lang="en-US" sz="2400" b="1" u="sng" dirty="0" err="1" smtClean="0"/>
              <a:t>paises</a:t>
            </a:r>
            <a:r>
              <a:rPr lang="en-US" sz="2400" b="1" u="sng" dirty="0" smtClean="0"/>
              <a:t> del </a:t>
            </a:r>
            <a:r>
              <a:rPr lang="en-US" sz="2400" b="1" u="sng" dirty="0" err="1" smtClean="0"/>
              <a:t>mundo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prohibe</a:t>
            </a:r>
            <a:r>
              <a:rPr lang="en-US" sz="2400" b="1" u="sng" dirty="0" smtClean="0"/>
              <a:t> la </a:t>
            </a:r>
            <a:r>
              <a:rPr lang="en-US" sz="2400" b="1" u="sng" dirty="0" err="1" smtClean="0"/>
              <a:t>clonacion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humana</a:t>
            </a:r>
            <a:endParaRPr lang="en-US" sz="2400" b="1" u="sng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Mientras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parte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evidente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producir</a:t>
            </a:r>
            <a:r>
              <a:rPr lang="en-US" sz="2000" b="1" dirty="0" smtClean="0"/>
              <a:t> clones </a:t>
            </a:r>
            <a:r>
              <a:rPr lang="en-US" sz="2000" b="1" dirty="0" err="1" smtClean="0"/>
              <a:t>humanos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levanta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problemas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practicos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eticos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concretos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otra</a:t>
            </a:r>
            <a:r>
              <a:rPr lang="en-US" sz="2000" b="1" dirty="0" smtClean="0"/>
              <a:t> parte hay un </a:t>
            </a:r>
            <a:r>
              <a:rPr lang="en-US" sz="2000" b="1" dirty="0" err="1" smtClean="0"/>
              <a:t>problema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adicional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parecido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problema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asociado</a:t>
            </a:r>
            <a:r>
              <a:rPr lang="en-US" sz="2000" b="1" dirty="0" smtClean="0"/>
              <a:t> con el </a:t>
            </a:r>
            <a:r>
              <a:rPr lang="en-US" sz="2000" b="1" dirty="0" err="1" smtClean="0"/>
              <a:t>diseño</a:t>
            </a:r>
            <a:r>
              <a:rPr lang="en-US" sz="2000" b="1" dirty="0" smtClean="0"/>
              <a:t> y la </a:t>
            </a:r>
            <a:r>
              <a:rPr lang="en-US" sz="2000" b="1" dirty="0" err="1" smtClean="0"/>
              <a:t>manufactura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armas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pasaria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algun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pais</a:t>
            </a:r>
            <a:r>
              <a:rPr lang="en-US" sz="2000" b="1" dirty="0" smtClean="0"/>
              <a:t> en el </a:t>
            </a:r>
            <a:r>
              <a:rPr lang="en-US" sz="2000" b="1" dirty="0" err="1" smtClean="0"/>
              <a:t>cual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haya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regulacion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tema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cientificos</a:t>
            </a:r>
            <a:r>
              <a:rPr lang="en-US" sz="2000" b="1" dirty="0" smtClean="0"/>
              <a:t> y politicos sin </a:t>
            </a:r>
            <a:r>
              <a:rPr lang="en-US" sz="2000" b="1" dirty="0" err="1" smtClean="0"/>
              <a:t>escrupulos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adelantaran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llevaran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cabo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tecnicas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clonacion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humana</a:t>
            </a:r>
            <a:r>
              <a:rPr lang="en-US" sz="2000" b="1" dirty="0" smtClean="0"/>
              <a:t> para fines </a:t>
            </a:r>
            <a:r>
              <a:rPr lang="en-US" sz="2000" b="1" dirty="0" err="1" smtClean="0"/>
              <a:t>arbitrarios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 smtClean="0"/>
              <a:t>Se </a:t>
            </a:r>
            <a:r>
              <a:rPr lang="en-US" sz="2000" b="1" dirty="0" err="1" smtClean="0"/>
              <a:t>podria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construir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ejercito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soldados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fisicamente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mentalmente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entrenados</a:t>
            </a:r>
            <a:r>
              <a:rPr lang="en-US" sz="2000" b="1" dirty="0" smtClean="0"/>
              <a:t> para la </a:t>
            </a:r>
            <a:r>
              <a:rPr lang="en-US" sz="2000" b="1" dirty="0" err="1" smtClean="0"/>
              <a:t>guerra</a:t>
            </a:r>
            <a:r>
              <a:rPr lang="en-US" sz="2000" b="1" dirty="0" smtClean="0"/>
              <a:t> y a los </a:t>
            </a:r>
            <a:r>
              <a:rPr lang="en-US" sz="2000" b="1" dirty="0" err="1" smtClean="0"/>
              <a:t>cuales</a:t>
            </a:r>
            <a:r>
              <a:rPr lang="en-US" sz="2000" b="1" dirty="0" smtClean="0"/>
              <a:t> se les </a:t>
            </a:r>
            <a:r>
              <a:rPr lang="en-US" sz="2000" b="1" dirty="0" err="1" smtClean="0"/>
              <a:t>haya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lavado</a:t>
            </a:r>
            <a:r>
              <a:rPr lang="en-US" sz="2000" b="1" dirty="0" smtClean="0"/>
              <a:t> el coco” </a:t>
            </a:r>
            <a:r>
              <a:rPr lang="en-US" sz="2000" b="1" dirty="0" err="1" smtClean="0"/>
              <a:t>desde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niños</a:t>
            </a:r>
            <a:r>
              <a:rPr lang="en-US" sz="2000" b="1" dirty="0" smtClean="0"/>
              <a:t>, con </a:t>
            </a:r>
            <a:r>
              <a:rPr lang="en-US" sz="2000" b="1" dirty="0" err="1" smtClean="0"/>
              <a:t>cualquier</a:t>
            </a:r>
            <a:r>
              <a:rPr lang="en-US" sz="2000" b="1" dirty="0" smtClean="0"/>
              <a:t> idea de propaganda </a:t>
            </a:r>
            <a:r>
              <a:rPr lang="en-US" sz="2000" b="1" dirty="0" err="1" smtClean="0"/>
              <a:t>politica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ideologica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esto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paises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no se </a:t>
            </a:r>
            <a:r>
              <a:rPr lang="en-US" sz="2000" b="1" dirty="0" err="1" smtClean="0"/>
              <a:t>someten</a:t>
            </a:r>
            <a:r>
              <a:rPr lang="en-US" sz="2000" b="1" dirty="0" smtClean="0"/>
              <a:t> al control o </a:t>
            </a:r>
          </a:p>
          <a:p>
            <a:r>
              <a:rPr lang="en-US" sz="2000" b="1" dirty="0" err="1" smtClean="0"/>
              <a:t>monitoreo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internacional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tienen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vigilados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con </a:t>
            </a:r>
            <a:r>
              <a:rPr lang="en-US" sz="2000" b="1" dirty="0" err="1" smtClean="0"/>
              <a:t>extremo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cuidado</a:t>
            </a:r>
            <a:r>
              <a:rPr lang="en-US" sz="2000" b="1" dirty="0" smtClean="0"/>
              <a:t>.</a:t>
            </a:r>
            <a:endParaRPr lang="es-MX" sz="2000" b="1" dirty="0"/>
          </a:p>
        </p:txBody>
      </p:sp>
      <p:pic>
        <p:nvPicPr>
          <p:cNvPr id="1026" name="Picture 2" descr="http://akorra.com/wp-content/uploads/2010/11/clone-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72994"/>
            <a:ext cx="2857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23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23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Fecundacion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4191000" cy="25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5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" y="2536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err="1" smtClean="0"/>
              <a:t>Contexto</a:t>
            </a:r>
            <a:endParaRPr lang="en-US" sz="2400" b="1" dirty="0" smtClean="0"/>
          </a:p>
          <a:p>
            <a:pPr fontAlgn="base"/>
            <a:endParaRPr lang="en-US" b="1" dirty="0"/>
          </a:p>
          <a:p>
            <a:r>
              <a:rPr lang="en-US" dirty="0" smtClean="0"/>
              <a:t>Mas del </a:t>
            </a:r>
            <a:r>
              <a:rPr lang="en-US" dirty="0"/>
              <a:t>1% </a:t>
            </a:r>
            <a:r>
              <a:rPr lang="en-US" dirty="0" smtClean="0"/>
              <a:t>de los </a:t>
            </a:r>
            <a:r>
              <a:rPr lang="en-US" dirty="0" err="1" smtClean="0"/>
              <a:t>nacimientos</a:t>
            </a:r>
            <a:r>
              <a:rPr lang="en-US" dirty="0" smtClean="0"/>
              <a:t> en EU en 2005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reproduccion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r>
              <a:rPr lang="en-US" dirty="0" smtClean="0"/>
              <a:t>,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 </a:t>
            </a:r>
            <a:r>
              <a:rPr lang="en-US" dirty="0" err="1" smtClean="0"/>
              <a:t>fascinado</a:t>
            </a:r>
            <a:r>
              <a:rPr lang="en-US" dirty="0" smtClean="0"/>
              <a:t> </a:t>
            </a:r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comunicacion</a:t>
            </a:r>
            <a:r>
              <a:rPr lang="en-US" dirty="0" smtClean="0"/>
              <a:t> y </a:t>
            </a:r>
            <a:r>
              <a:rPr lang="en-US" dirty="0" err="1" smtClean="0"/>
              <a:t>publico</a:t>
            </a:r>
            <a:r>
              <a:rPr lang="en-US" dirty="0" smtClean="0"/>
              <a:t>. El </a:t>
            </a:r>
            <a:r>
              <a:rPr lang="en-US" dirty="0" err="1" smtClean="0"/>
              <a:t>asunto</a:t>
            </a:r>
            <a:r>
              <a:rPr lang="en-US" dirty="0" smtClean="0"/>
              <a:t> ha </a:t>
            </a:r>
            <a:r>
              <a:rPr lang="en-US" dirty="0" err="1" smtClean="0"/>
              <a:t>recibido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atencion</a:t>
            </a:r>
            <a:r>
              <a:rPr lang="en-US" dirty="0" smtClean="0"/>
              <a:t> de los </a:t>
            </a:r>
            <a:r>
              <a:rPr lang="en-US" dirty="0" err="1" smtClean="0"/>
              <a:t>legisladores</a:t>
            </a:r>
            <a:r>
              <a:rPr lang="en-US" dirty="0" smtClean="0"/>
              <a:t>. En </a:t>
            </a:r>
            <a:r>
              <a:rPr lang="en-US" dirty="0"/>
              <a:t>contrast </a:t>
            </a:r>
            <a:r>
              <a:rPr lang="en-US" dirty="0" smtClean="0"/>
              <a:t>a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nacion</a:t>
            </a:r>
            <a:r>
              <a:rPr lang="en-US" dirty="0" smtClean="0"/>
              <a:t> </a:t>
            </a:r>
            <a:r>
              <a:rPr lang="en-US" dirty="0" err="1" smtClean="0"/>
              <a:t>desarrollada</a:t>
            </a:r>
            <a:r>
              <a:rPr lang="en-US" dirty="0" smtClean="0"/>
              <a:t>, los EU </a:t>
            </a:r>
            <a:r>
              <a:rPr lang="en-US" dirty="0" err="1" smtClean="0"/>
              <a:t>solamente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legislado</a:t>
            </a:r>
            <a:r>
              <a:rPr lang="en-US" dirty="0" smtClean="0"/>
              <a:t> </a:t>
            </a:r>
            <a:r>
              <a:rPr lang="en-US" dirty="0" err="1" smtClean="0"/>
              <a:t>fragmentariamente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asuntode</a:t>
            </a:r>
            <a:r>
              <a:rPr lang="en-US" dirty="0" smtClean="0"/>
              <a:t> la </a:t>
            </a:r>
            <a:r>
              <a:rPr lang="en-US" dirty="0" err="1" smtClean="0"/>
              <a:t>reproduccion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Hay dos </a:t>
            </a:r>
            <a:r>
              <a:rPr lang="en-US" dirty="0" err="1" smtClean="0"/>
              <a:t>puntos</a:t>
            </a:r>
            <a:r>
              <a:rPr lang="en-US" dirty="0" smtClean="0"/>
              <a:t> en los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“</a:t>
            </a:r>
            <a:r>
              <a:rPr lang="en-US" dirty="0" err="1" smtClean="0"/>
              <a:t>tecnologias</a:t>
            </a:r>
            <a:r>
              <a:rPr lang="en-US" dirty="0" smtClean="0"/>
              <a:t> de </a:t>
            </a:r>
            <a:r>
              <a:rPr lang="en-US" dirty="0" err="1" smtClean="0"/>
              <a:t>reproduccion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r>
              <a:rPr lang="en-US" dirty="0" smtClean="0"/>
              <a:t> </a:t>
            </a:r>
            <a:r>
              <a:rPr lang="en-US" dirty="0"/>
              <a:t>(ARTs) </a:t>
            </a:r>
            <a:r>
              <a:rPr lang="en-US" dirty="0" err="1" smtClean="0"/>
              <a:t>difieren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medicas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. </a:t>
            </a:r>
            <a:r>
              <a:rPr lang="en-US" dirty="0" err="1" smtClean="0"/>
              <a:t>Primero</a:t>
            </a:r>
            <a:r>
              <a:rPr lang="en-US" dirty="0" smtClean="0"/>
              <a:t>,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ARTs no </a:t>
            </a:r>
            <a:r>
              <a:rPr lang="en-US" dirty="0" err="1" smtClean="0"/>
              <a:t>tratan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producen</a:t>
            </a:r>
            <a:r>
              <a:rPr lang="en-US" dirty="0" smtClean="0"/>
              <a:t> la </a:t>
            </a:r>
            <a:r>
              <a:rPr lang="en-US" dirty="0" err="1" smtClean="0"/>
              <a:t>infertilidad</a:t>
            </a:r>
            <a:r>
              <a:rPr lang="en-US" dirty="0" smtClean="0"/>
              <a:t>. Al </a:t>
            </a:r>
            <a:r>
              <a:rPr lang="en-US" dirty="0" err="1" smtClean="0"/>
              <a:t>contrario</a:t>
            </a:r>
            <a:r>
              <a:rPr lang="en-US" dirty="0" smtClean="0"/>
              <a:t> le “</a:t>
            </a:r>
            <a:r>
              <a:rPr lang="en-US" dirty="0" err="1" smtClean="0"/>
              <a:t>dan</a:t>
            </a:r>
            <a:r>
              <a:rPr lang="en-US" dirty="0" smtClean="0"/>
              <a:t> la </a:t>
            </a:r>
            <a:r>
              <a:rPr lang="en-US" dirty="0" err="1" smtClean="0"/>
              <a:t>vuelta</a:t>
            </a:r>
            <a:r>
              <a:rPr lang="en-US" dirty="0" smtClean="0"/>
              <a:t>”—la </a:t>
            </a:r>
            <a:r>
              <a:rPr lang="en-US" dirty="0" err="1" smtClean="0"/>
              <a:t>mayoria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ARTs </a:t>
            </a:r>
            <a:r>
              <a:rPr lang="en-US" dirty="0" err="1" smtClean="0"/>
              <a:t>ofrecen</a:t>
            </a:r>
            <a:r>
              <a:rPr lang="en-US" dirty="0" smtClean="0"/>
              <a:t> la </a:t>
            </a:r>
            <a:r>
              <a:rPr lang="en-US" dirty="0" err="1" smtClean="0"/>
              <a:t>manera</a:t>
            </a:r>
            <a:r>
              <a:rPr lang="en-US" dirty="0" smtClean="0"/>
              <a:t> de </a:t>
            </a:r>
            <a:r>
              <a:rPr lang="en-US" dirty="0" err="1" smtClean="0"/>
              <a:t>dar</a:t>
            </a:r>
            <a:r>
              <a:rPr lang="en-US" dirty="0" smtClean="0"/>
              <a:t> a </a:t>
            </a:r>
            <a:r>
              <a:rPr lang="en-US" dirty="0" err="1" smtClean="0"/>
              <a:t>luz</a:t>
            </a:r>
            <a:r>
              <a:rPr lang="en-US" dirty="0" smtClean="0"/>
              <a:t> a un </a:t>
            </a:r>
            <a:r>
              <a:rPr lang="en-US" dirty="0" err="1" smtClean="0"/>
              <a:t>niño</a:t>
            </a:r>
            <a:r>
              <a:rPr lang="en-US" dirty="0" smtClean="0"/>
              <a:t> *a </a:t>
            </a:r>
            <a:r>
              <a:rPr lang="en-US" dirty="0" err="1" smtClean="0"/>
              <a:t>pesar</a:t>
            </a:r>
            <a:r>
              <a:rPr lang="en-US" dirty="0" smtClean="0"/>
              <a:t>* de los </a:t>
            </a: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fertilidad</a:t>
            </a:r>
            <a:r>
              <a:rPr lang="en-US" dirty="0" smtClean="0"/>
              <a:t> </a:t>
            </a:r>
            <a:r>
              <a:rPr lang="en-US" dirty="0" err="1" smtClean="0"/>
              <a:t>originales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Segundo, los ARTs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utilizan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reproductivos</a:t>
            </a:r>
            <a:r>
              <a:rPr lang="en-US" dirty="0" smtClean="0"/>
              <a:t>—</a:t>
            </a:r>
            <a:r>
              <a:rPr lang="en-US" dirty="0" err="1" smtClean="0"/>
              <a:t>esperma</a:t>
            </a:r>
            <a:r>
              <a:rPr lang="en-US" dirty="0" smtClean="0"/>
              <a:t>, </a:t>
            </a:r>
            <a:r>
              <a:rPr lang="en-US" dirty="0" err="1" smtClean="0"/>
              <a:t>ovulos</a:t>
            </a:r>
            <a:r>
              <a:rPr lang="en-US" dirty="0" smtClean="0"/>
              <a:t>, </a:t>
            </a:r>
            <a:r>
              <a:rPr lang="en-US" dirty="0" err="1" smtClean="0"/>
              <a:t>vientres</a:t>
            </a:r>
            <a:r>
              <a:rPr lang="en-US" dirty="0" smtClean="0"/>
              <a:t> </a:t>
            </a:r>
            <a:r>
              <a:rPr lang="en-US" dirty="0" err="1" smtClean="0"/>
              <a:t>maternos</a:t>
            </a:r>
            <a:r>
              <a:rPr lang="en-US" dirty="0" smtClean="0"/>
              <a:t>— de </a:t>
            </a:r>
            <a:r>
              <a:rPr lang="en-US" dirty="0" err="1" smtClean="0"/>
              <a:t>terceros</a:t>
            </a:r>
            <a:r>
              <a:rPr lang="en-US" dirty="0" smtClean="0"/>
              <a:t> de los </a:t>
            </a:r>
            <a:r>
              <a:rPr lang="en-US" dirty="0" err="1" smtClean="0"/>
              <a:t>cuales</a:t>
            </a:r>
            <a:r>
              <a:rPr lang="en-US" dirty="0" smtClean="0"/>
              <a:t> no se </a:t>
            </a:r>
            <a:r>
              <a:rPr lang="en-US" dirty="0" err="1" smtClean="0"/>
              <a:t>pide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hagan</a:t>
            </a:r>
            <a:r>
              <a:rPr lang="en-US" dirty="0" smtClean="0"/>
              <a:t> nada para el </a:t>
            </a:r>
            <a:r>
              <a:rPr lang="en-US" dirty="0" err="1" smtClean="0"/>
              <a:t>niño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asistencia</a:t>
            </a:r>
            <a:r>
              <a:rPr lang="en-US" dirty="0" smtClean="0"/>
              <a:t> de </a:t>
            </a:r>
            <a:r>
              <a:rPr lang="en-US" dirty="0" err="1" smtClean="0"/>
              <a:t>terceros</a:t>
            </a:r>
            <a:r>
              <a:rPr lang="en-US" dirty="0" smtClean="0"/>
              <a:t>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necesaria</a:t>
            </a:r>
            <a:r>
              <a:rPr lang="en-US" dirty="0" smtClean="0"/>
              <a:t> para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 para </a:t>
            </a:r>
            <a:r>
              <a:rPr lang="en-US" dirty="0" err="1" smtClean="0"/>
              <a:t>parejas</a:t>
            </a:r>
            <a:r>
              <a:rPr lang="en-US" dirty="0" smtClean="0"/>
              <a:t> </a:t>
            </a:r>
            <a:r>
              <a:rPr lang="en-US" dirty="0" err="1" smtClean="0"/>
              <a:t>heterosexuales</a:t>
            </a:r>
            <a:r>
              <a:rPr lang="en-US" dirty="0" smtClean="0"/>
              <a:t> para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se </a:t>
            </a:r>
            <a:r>
              <a:rPr lang="en-US" dirty="0" err="1" smtClean="0"/>
              <a:t>utilizan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ARTs. Las </a:t>
            </a:r>
            <a:r>
              <a:rPr lang="en-US" dirty="0" err="1" smtClean="0"/>
              <a:t>mismas</a:t>
            </a:r>
            <a:r>
              <a:rPr lang="en-US" dirty="0" smtClean="0"/>
              <a:t> </a:t>
            </a:r>
            <a:r>
              <a:rPr lang="en-US" dirty="0" err="1" smtClean="0"/>
              <a:t>tecnicas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dado </a:t>
            </a:r>
            <a:r>
              <a:rPr lang="en-US" dirty="0" err="1" smtClean="0"/>
              <a:t>lugar</a:t>
            </a:r>
            <a:r>
              <a:rPr lang="en-US" dirty="0" smtClean="0"/>
              <a:t> a </a:t>
            </a:r>
            <a:r>
              <a:rPr lang="en-US" dirty="0" err="1" smtClean="0"/>
              <a:t>niños</a:t>
            </a:r>
            <a:r>
              <a:rPr lang="en-US" dirty="0" smtClean="0"/>
              <a:t> para </a:t>
            </a:r>
            <a:r>
              <a:rPr lang="en-US" dirty="0" err="1" smtClean="0"/>
              <a:t>parejas</a:t>
            </a:r>
            <a:r>
              <a:rPr lang="en-US" dirty="0" smtClean="0"/>
              <a:t> </a:t>
            </a:r>
            <a:r>
              <a:rPr lang="en-US" dirty="0" err="1" smtClean="0"/>
              <a:t>homosexuales</a:t>
            </a:r>
            <a:r>
              <a:rPr lang="en-US" dirty="0" smtClean="0"/>
              <a:t> o papas o mamas </a:t>
            </a:r>
            <a:r>
              <a:rPr lang="en-US" dirty="0" err="1" smtClean="0"/>
              <a:t>solteros</a:t>
            </a:r>
            <a:r>
              <a:rPr lang="en-US" dirty="0" smtClean="0"/>
              <a:t> con los </a:t>
            </a:r>
            <a:r>
              <a:rPr lang="en-US" dirty="0" err="1" smtClean="0"/>
              <a:t>cuales</a:t>
            </a:r>
            <a:r>
              <a:rPr lang="en-US" dirty="0" smtClean="0"/>
              <a:t> el </a:t>
            </a:r>
            <a:r>
              <a:rPr lang="en-US" dirty="0" err="1" smtClean="0"/>
              <a:t>niño</a:t>
            </a:r>
            <a:r>
              <a:rPr lang="en-US" dirty="0" smtClean="0"/>
              <a:t> o </a:t>
            </a:r>
            <a:r>
              <a:rPr lang="en-US" dirty="0" err="1" smtClean="0"/>
              <a:t>niña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conexion</a:t>
            </a:r>
            <a:r>
              <a:rPr lang="en-US" dirty="0" smtClean="0"/>
              <a:t> </a:t>
            </a:r>
            <a:r>
              <a:rPr lang="en-US" dirty="0" err="1" smtClean="0"/>
              <a:t>biologica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35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74345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ARTs—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aumentan</a:t>
            </a:r>
            <a:r>
              <a:rPr lang="en-US" dirty="0" smtClean="0"/>
              <a:t> la </a:t>
            </a:r>
            <a:r>
              <a:rPr lang="en-US" dirty="0" err="1" smtClean="0"/>
              <a:t>fertilidad</a:t>
            </a:r>
            <a:r>
              <a:rPr lang="en-US" dirty="0" smtClean="0"/>
              <a:t>, </a:t>
            </a:r>
            <a:r>
              <a:rPr lang="en-US" dirty="0" err="1" smtClean="0"/>
              <a:t>fertilizacion</a:t>
            </a:r>
            <a:r>
              <a:rPr lang="en-US" dirty="0" smtClean="0"/>
              <a:t> en vitro, </a:t>
            </a:r>
            <a:r>
              <a:rPr lang="en-US" dirty="0" err="1" smtClean="0"/>
              <a:t>inyeccion</a:t>
            </a:r>
            <a:r>
              <a:rPr lang="en-US" dirty="0" smtClean="0"/>
              <a:t> de </a:t>
            </a:r>
            <a:r>
              <a:rPr lang="en-US" dirty="0" err="1" smtClean="0"/>
              <a:t>esperma</a:t>
            </a:r>
            <a:r>
              <a:rPr lang="en-US" dirty="0" smtClean="0"/>
              <a:t> </a:t>
            </a:r>
            <a:r>
              <a:rPr lang="en-US" dirty="0" err="1" smtClean="0"/>
              <a:t>intracitoplasmicos</a:t>
            </a:r>
            <a:r>
              <a:rPr lang="en-US" dirty="0" smtClean="0"/>
              <a:t>—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utiliados</a:t>
            </a:r>
            <a:r>
              <a:rPr lang="en-US" dirty="0" smtClean="0"/>
              <a:t> para resolver </a:t>
            </a: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fertilidad</a:t>
            </a:r>
            <a:r>
              <a:rPr lang="en-US" dirty="0" smtClean="0"/>
              <a:t> </a:t>
            </a:r>
            <a:r>
              <a:rPr lang="en-US" dirty="0" err="1" smtClean="0"/>
              <a:t>preservando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conexion</a:t>
            </a:r>
            <a:r>
              <a:rPr lang="en-US" dirty="0" smtClean="0"/>
              <a:t> </a:t>
            </a:r>
            <a:r>
              <a:rPr lang="en-US" dirty="0" err="1" smtClean="0"/>
              <a:t>genetica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eticos</a:t>
            </a:r>
            <a:r>
              <a:rPr lang="en-US" dirty="0" smtClean="0"/>
              <a:t> </a:t>
            </a:r>
            <a:r>
              <a:rPr lang="en-US" dirty="0" err="1" smtClean="0"/>
              <a:t>conciernen</a:t>
            </a:r>
            <a:r>
              <a:rPr lang="en-US" dirty="0" smtClean="0"/>
              <a:t> la </a:t>
            </a:r>
            <a:r>
              <a:rPr lang="en-US" dirty="0" err="1" smtClean="0"/>
              <a:t>creacion</a:t>
            </a:r>
            <a:r>
              <a:rPr lang="en-US" dirty="0" smtClean="0"/>
              <a:t>, </a:t>
            </a:r>
            <a:r>
              <a:rPr lang="en-US" dirty="0" err="1" smtClean="0"/>
              <a:t>seleccion</a:t>
            </a:r>
            <a:r>
              <a:rPr lang="en-US" dirty="0" smtClean="0"/>
              <a:t>, y </a:t>
            </a:r>
            <a:r>
              <a:rPr lang="en-US" dirty="0" err="1" smtClean="0"/>
              <a:t>desecho</a:t>
            </a:r>
            <a:r>
              <a:rPr lang="en-US" dirty="0" smtClean="0"/>
              <a:t> de los </a:t>
            </a:r>
            <a:r>
              <a:rPr lang="en-US" dirty="0" err="1" smtClean="0"/>
              <a:t>embriones</a:t>
            </a:r>
            <a:r>
              <a:rPr lang="en-US" dirty="0" smtClean="0"/>
              <a:t>, y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gastos</a:t>
            </a:r>
            <a:r>
              <a:rPr lang="en-US" dirty="0" smtClean="0"/>
              <a:t>, </a:t>
            </a:r>
            <a:r>
              <a:rPr lang="en-US" dirty="0" err="1" smtClean="0"/>
              <a:t>acceso</a:t>
            </a:r>
            <a:r>
              <a:rPr lang="en-US" dirty="0" smtClean="0"/>
              <a:t> y </a:t>
            </a:r>
            <a:r>
              <a:rPr lang="en-US" dirty="0" err="1" smtClean="0"/>
              <a:t>utilizo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eticos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terceros</a:t>
            </a:r>
            <a:r>
              <a:rPr lang="en-US" dirty="0" smtClean="0"/>
              <a:t> </a:t>
            </a:r>
            <a:r>
              <a:rPr lang="en-US" dirty="0" err="1" smtClean="0"/>
              <a:t>involucrados</a:t>
            </a:r>
            <a:r>
              <a:rPr lang="en-US" dirty="0" smtClean="0"/>
              <a:t> son </a:t>
            </a:r>
            <a:r>
              <a:rPr lang="en-US" dirty="0" err="1" smtClean="0"/>
              <a:t>complejos</a:t>
            </a:r>
            <a:r>
              <a:rPr lang="en-US" dirty="0" smtClean="0"/>
              <a:t>, e </a:t>
            </a:r>
            <a:r>
              <a:rPr lang="en-US" dirty="0" err="1" smtClean="0"/>
              <a:t>involucran</a:t>
            </a:r>
            <a:r>
              <a:rPr lang="en-US" dirty="0" smtClean="0"/>
              <a:t> la </a:t>
            </a:r>
            <a:r>
              <a:rPr lang="en-US" dirty="0" err="1" smtClean="0"/>
              <a:t>seleccion</a:t>
            </a:r>
            <a:r>
              <a:rPr lang="en-US" dirty="0" smtClean="0"/>
              <a:t> y </a:t>
            </a:r>
            <a:r>
              <a:rPr lang="en-US" dirty="0" err="1" smtClean="0"/>
              <a:t>venta</a:t>
            </a:r>
            <a:r>
              <a:rPr lang="en-US" dirty="0" smtClean="0"/>
              <a:t> de material y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reproductivos</a:t>
            </a:r>
            <a:r>
              <a:rPr lang="en-US" dirty="0" smtClean="0"/>
              <a:t>, y la </a:t>
            </a:r>
            <a:r>
              <a:rPr lang="en-US" dirty="0" err="1" smtClean="0"/>
              <a:t>regulacion</a:t>
            </a:r>
            <a:r>
              <a:rPr lang="en-US" dirty="0" smtClean="0"/>
              <a:t> y los </a:t>
            </a:r>
            <a:r>
              <a:rPr lang="en-US" dirty="0" err="1" smtClean="0"/>
              <a:t>derechos</a:t>
            </a:r>
            <a:r>
              <a:rPr lang="en-US" dirty="0" smtClean="0"/>
              <a:t> de los </a:t>
            </a:r>
            <a:r>
              <a:rPr lang="en-US" dirty="0" err="1" smtClean="0"/>
              <a:t>colaboradores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paises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 smtClean="0"/>
              <a:t> y </a:t>
            </a:r>
            <a:r>
              <a:rPr lang="en-US" dirty="0" err="1" smtClean="0"/>
              <a:t>reglas</a:t>
            </a:r>
            <a:r>
              <a:rPr lang="en-US" dirty="0" smtClean="0"/>
              <a:t> para regular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fases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fertilizacion</a:t>
            </a:r>
            <a:r>
              <a:rPr lang="en-US" dirty="0" smtClean="0"/>
              <a:t> </a:t>
            </a:r>
            <a:r>
              <a:rPr lang="en-US" dirty="0" err="1" smtClean="0"/>
              <a:t>asistida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Al </a:t>
            </a:r>
            <a:r>
              <a:rPr lang="en-US" dirty="0" err="1" smtClean="0"/>
              <a:t>contrario</a:t>
            </a:r>
            <a:r>
              <a:rPr lang="en-US" dirty="0" smtClean="0"/>
              <a:t>, la ley de EU no ha </a:t>
            </a:r>
            <a:r>
              <a:rPr lang="en-US" dirty="0" err="1" smtClean="0"/>
              <a:t>legislado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de forma </a:t>
            </a:r>
            <a:r>
              <a:rPr lang="en-US" dirty="0" err="1" smtClean="0"/>
              <a:t>sistematica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asunto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2857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3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err="1" smtClean="0"/>
              <a:t>Infertilidad</a:t>
            </a:r>
            <a:r>
              <a:rPr lang="en-US" sz="2400" b="1" dirty="0" smtClean="0"/>
              <a:t> y la </a:t>
            </a:r>
            <a:r>
              <a:rPr lang="en-US" sz="2400" b="1" dirty="0" err="1" smtClean="0"/>
              <a:t>reproduccion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asistida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parejas</a:t>
            </a:r>
            <a:endParaRPr lang="en-US" sz="2400" b="1" dirty="0" smtClean="0"/>
          </a:p>
          <a:p>
            <a:pPr fontAlgn="base"/>
            <a:endParaRPr lang="en-US" b="1" dirty="0"/>
          </a:p>
          <a:p>
            <a:r>
              <a:rPr lang="en-US" dirty="0" smtClean="0"/>
              <a:t>La </a:t>
            </a:r>
            <a:r>
              <a:rPr lang="en-US" dirty="0" err="1" smtClean="0"/>
              <a:t>infertilidad</a:t>
            </a:r>
            <a:r>
              <a:rPr lang="en-US" dirty="0" smtClean="0"/>
              <a:t> se define </a:t>
            </a:r>
            <a:r>
              <a:rPr lang="en-US" dirty="0" err="1" smtClean="0"/>
              <a:t>comunmente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incapacidad</a:t>
            </a:r>
            <a:r>
              <a:rPr lang="en-US" dirty="0" smtClean="0"/>
              <a:t> para </a:t>
            </a:r>
            <a:r>
              <a:rPr lang="en-US" dirty="0" err="1" smtClean="0"/>
              <a:t>concebir</a:t>
            </a:r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 </a:t>
            </a:r>
            <a:r>
              <a:rPr lang="en-US" dirty="0"/>
              <a:t>12 </a:t>
            </a:r>
            <a:r>
              <a:rPr lang="en-US" dirty="0" err="1" smtClean="0"/>
              <a:t>meses</a:t>
            </a:r>
            <a:r>
              <a:rPr lang="en-US" dirty="0" smtClean="0"/>
              <a:t> de </a:t>
            </a:r>
            <a:r>
              <a:rPr lang="en-US" dirty="0" err="1" smtClean="0"/>
              <a:t>sexo</a:t>
            </a:r>
            <a:r>
              <a:rPr lang="en-US" dirty="0" smtClean="0"/>
              <a:t> no </a:t>
            </a:r>
            <a:r>
              <a:rPr lang="en-US" dirty="0" err="1" smtClean="0"/>
              <a:t>protejido</a:t>
            </a:r>
            <a:r>
              <a:rPr lang="en-US" dirty="0" smtClean="0"/>
              <a:t>. </a:t>
            </a:r>
            <a:r>
              <a:rPr lang="en-US" dirty="0" err="1" smtClean="0"/>
              <a:t>Tambien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 la </a:t>
            </a:r>
            <a:r>
              <a:rPr lang="en-US" dirty="0" err="1" smtClean="0"/>
              <a:t>incapacidad</a:t>
            </a:r>
            <a:r>
              <a:rPr lang="en-US" dirty="0" smtClean="0"/>
              <a:t> para </a:t>
            </a:r>
            <a:r>
              <a:rPr lang="en-US" dirty="0" err="1" smtClean="0"/>
              <a:t>mantener</a:t>
            </a:r>
            <a:r>
              <a:rPr lang="en-US" dirty="0" smtClean="0"/>
              <a:t> un </a:t>
            </a:r>
            <a:r>
              <a:rPr lang="en-US" dirty="0" err="1" smtClean="0"/>
              <a:t>embarazo</a:t>
            </a:r>
            <a:r>
              <a:rPr lang="en-US" dirty="0" smtClean="0"/>
              <a:t>, </a:t>
            </a:r>
            <a:r>
              <a:rPr lang="en-US" dirty="0" err="1" smtClean="0"/>
              <a:t>asociado</a:t>
            </a:r>
            <a:r>
              <a:rPr lang="en-US" dirty="0" smtClean="0"/>
              <a:t> a multiples </a:t>
            </a:r>
            <a:r>
              <a:rPr lang="en-US" dirty="0" err="1" smtClean="0"/>
              <a:t>abortos</a:t>
            </a:r>
            <a:r>
              <a:rPr lang="en-US" dirty="0" smtClean="0"/>
              <a:t> (</a:t>
            </a:r>
            <a:r>
              <a:rPr lang="en-US" dirty="0" err="1" smtClean="0"/>
              <a:t>espontaneos</a:t>
            </a:r>
            <a:r>
              <a:rPr lang="en-US" dirty="0" smtClean="0"/>
              <a:t>). </a:t>
            </a:r>
            <a:r>
              <a:rPr lang="en-US" dirty="0" err="1" smtClean="0"/>
              <a:t>Aproximadamente</a:t>
            </a:r>
            <a:r>
              <a:rPr lang="en-US" dirty="0" smtClean="0"/>
              <a:t> </a:t>
            </a:r>
            <a:r>
              <a:rPr lang="en-US" dirty="0"/>
              <a:t>7.3 </a:t>
            </a:r>
            <a:r>
              <a:rPr lang="en-US" dirty="0" err="1" smtClean="0"/>
              <a:t>milliones</a:t>
            </a:r>
            <a:r>
              <a:rPr lang="en-US" dirty="0" smtClean="0"/>
              <a:t> de </a:t>
            </a:r>
            <a:r>
              <a:rPr lang="en-US" dirty="0" err="1" smtClean="0"/>
              <a:t>mujeres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parejas</a:t>
            </a:r>
            <a:r>
              <a:rPr lang="en-US" dirty="0" smtClean="0"/>
              <a:t> (12</a:t>
            </a:r>
            <a:r>
              <a:rPr lang="en-US" dirty="0"/>
              <a:t>% </a:t>
            </a:r>
            <a:r>
              <a:rPr lang="en-US" dirty="0" smtClean="0"/>
              <a:t>de la </a:t>
            </a:r>
            <a:r>
              <a:rPr lang="en-US" dirty="0" err="1" smtClean="0"/>
              <a:t>poblacion</a:t>
            </a:r>
            <a:r>
              <a:rPr lang="en-US" dirty="0" smtClean="0"/>
              <a:t> en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reproductiva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infertil</a:t>
            </a:r>
            <a:r>
              <a:rPr lang="en-US" dirty="0" smtClean="0"/>
              <a:t>. La </a:t>
            </a:r>
            <a:r>
              <a:rPr lang="en-US" dirty="0" err="1" smtClean="0"/>
              <a:t>infertilidad</a:t>
            </a:r>
            <a:r>
              <a:rPr lang="en-US" dirty="0" smtClean="0"/>
              <a:t> </a:t>
            </a:r>
            <a:r>
              <a:rPr lang="en-US" dirty="0" err="1" smtClean="0"/>
              <a:t>afecta</a:t>
            </a:r>
            <a:r>
              <a:rPr lang="en-US" dirty="0" smtClean="0"/>
              <a:t> hombres y </a:t>
            </a:r>
            <a:r>
              <a:rPr lang="en-US" dirty="0" err="1" smtClean="0"/>
              <a:t>mujeres</a:t>
            </a:r>
            <a:r>
              <a:rPr lang="en-US" dirty="0" smtClean="0"/>
              <a:t> en </a:t>
            </a:r>
            <a:r>
              <a:rPr lang="en-US" dirty="0" err="1" smtClean="0"/>
              <a:t>proporcion</a:t>
            </a:r>
            <a:r>
              <a:rPr lang="en-US" dirty="0" smtClean="0"/>
              <a:t> </a:t>
            </a:r>
            <a:r>
              <a:rPr lang="en-US" dirty="0" err="1" smtClean="0"/>
              <a:t>parecida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infertilidad</a:t>
            </a:r>
            <a:r>
              <a:rPr lang="en-US" dirty="0" smtClean="0"/>
              <a:t> del hombre </a:t>
            </a:r>
            <a:r>
              <a:rPr lang="en-US" dirty="0" err="1" smtClean="0"/>
              <a:t>como</a:t>
            </a:r>
            <a:r>
              <a:rPr lang="en-US" dirty="0" smtClean="0"/>
              <a:t> la de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’ </a:t>
            </a:r>
            <a:r>
              <a:rPr lang="en-US" dirty="0" err="1" smtClean="0"/>
              <a:t>afectada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ambiente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toxinas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r>
              <a:rPr lang="en-US" dirty="0" smtClean="0"/>
              <a:t>. Dos </a:t>
            </a:r>
            <a:r>
              <a:rPr lang="en-US" dirty="0" err="1" smtClean="0"/>
              <a:t>causas</a:t>
            </a:r>
            <a:r>
              <a:rPr lang="en-US" dirty="0" smtClean="0"/>
              <a:t> de </a:t>
            </a:r>
            <a:r>
              <a:rPr lang="en-US" dirty="0" err="1" smtClean="0"/>
              <a:t>infertilidad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para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r>
              <a:rPr lang="en-US" dirty="0" smtClean="0"/>
              <a:t> son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tardad</a:t>
            </a:r>
            <a:r>
              <a:rPr lang="en-US" dirty="0" smtClean="0"/>
              <a:t> </a:t>
            </a:r>
            <a:r>
              <a:rPr lang="en-US" dirty="0" err="1" smtClean="0"/>
              <a:t>edad</a:t>
            </a:r>
            <a:r>
              <a:rPr lang="en-US" dirty="0" smtClean="0"/>
              <a:t> para </a:t>
            </a:r>
            <a:r>
              <a:rPr lang="en-US" dirty="0" err="1" smtClean="0"/>
              <a:t>concebir</a:t>
            </a:r>
            <a:r>
              <a:rPr lang="en-US" dirty="0" smtClean="0"/>
              <a:t>, y un </a:t>
            </a:r>
            <a:r>
              <a:rPr lang="en-US" dirty="0" err="1" smtClean="0"/>
              <a:t>bloqueo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tubas de </a:t>
            </a:r>
            <a:r>
              <a:rPr lang="en-US" dirty="0" err="1" smtClean="0"/>
              <a:t>Fallopio</a:t>
            </a:r>
            <a:r>
              <a:rPr lang="en-US" dirty="0" smtClean="0"/>
              <a:t> (a menudo </a:t>
            </a:r>
            <a:r>
              <a:rPr lang="en-US" dirty="0" err="1" smtClean="0"/>
              <a:t>debida</a:t>
            </a:r>
            <a:r>
              <a:rPr lang="en-US" dirty="0" smtClean="0"/>
              <a:t> a </a:t>
            </a:r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inflamatorias</a:t>
            </a:r>
            <a:r>
              <a:rPr lang="en-US" dirty="0" smtClean="0"/>
              <a:t> </a:t>
            </a:r>
            <a:r>
              <a:rPr lang="en-US" dirty="0" err="1" smtClean="0"/>
              <a:t>pelvicas</a:t>
            </a:r>
            <a:r>
              <a:rPr lang="en-US" dirty="0" smtClean="0"/>
              <a:t> no </a:t>
            </a:r>
            <a:r>
              <a:rPr lang="en-US" dirty="0" err="1" smtClean="0"/>
              <a:t>tratadas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En el </a:t>
            </a:r>
            <a:r>
              <a:rPr lang="en-US" dirty="0" err="1" smtClean="0"/>
              <a:t>momento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parejas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un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descubren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o los dos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fertilidad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: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de </a:t>
            </a:r>
            <a:r>
              <a:rPr lang="en-US" dirty="0" err="1" smtClean="0"/>
              <a:t>adoptar</a:t>
            </a:r>
            <a:r>
              <a:rPr lang="en-US" dirty="0" smtClean="0"/>
              <a:t>, 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optar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medicas</a:t>
            </a:r>
            <a:r>
              <a:rPr lang="en-US" dirty="0" smtClean="0"/>
              <a:t>.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la </a:t>
            </a:r>
            <a:r>
              <a:rPr lang="en-US" dirty="0" err="1" smtClean="0"/>
              <a:t>incertidumbre</a:t>
            </a:r>
            <a:r>
              <a:rPr lang="en-US" dirty="0" smtClean="0"/>
              <a:t> y </a:t>
            </a:r>
            <a:r>
              <a:rPr lang="en-US" dirty="0" err="1" smtClean="0"/>
              <a:t>complejidad</a:t>
            </a:r>
            <a:r>
              <a:rPr lang="en-US" dirty="0" smtClean="0"/>
              <a:t> de la </a:t>
            </a:r>
            <a:r>
              <a:rPr lang="en-US" dirty="0" err="1" smtClean="0"/>
              <a:t>adopcion</a:t>
            </a:r>
            <a:r>
              <a:rPr lang="en-US" dirty="0" smtClean="0"/>
              <a:t>, o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r>
              <a:rPr lang="en-US" dirty="0" smtClean="0"/>
              <a:t> a la </a:t>
            </a:r>
            <a:r>
              <a:rPr lang="en-US" dirty="0" err="1" smtClean="0"/>
              <a:t>infertilidad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solucion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’ </a:t>
            </a:r>
            <a:r>
              <a:rPr lang="en-US" dirty="0" err="1" smtClean="0"/>
              <a:t>asociada</a:t>
            </a:r>
            <a:r>
              <a:rPr lang="en-US" dirty="0" smtClean="0"/>
              <a:t> a un </a:t>
            </a:r>
            <a:r>
              <a:rPr lang="en-US" dirty="0" err="1" smtClean="0"/>
              <a:t>numero</a:t>
            </a:r>
            <a:r>
              <a:rPr lang="en-US" dirty="0" smtClean="0"/>
              <a:t> de </a:t>
            </a:r>
            <a:r>
              <a:rPr lang="en-US" dirty="0" err="1" smtClean="0"/>
              <a:t>posibilidades</a:t>
            </a:r>
            <a:r>
              <a:rPr lang="en-US" dirty="0" smtClean="0"/>
              <a:t>,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noninvasivas</a:t>
            </a:r>
            <a:r>
              <a:rPr lang="en-US" dirty="0" smtClean="0"/>
              <a:t> hasta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invasivas</a:t>
            </a:r>
            <a:r>
              <a:rPr lang="en-US" dirty="0" smtClean="0"/>
              <a:t>.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conllevan</a:t>
            </a:r>
            <a:r>
              <a:rPr lang="en-US" dirty="0" smtClean="0"/>
              <a:t> a </a:t>
            </a:r>
            <a:r>
              <a:rPr lang="en-US" dirty="0" err="1" smtClean="0"/>
              <a:t>riesgos</a:t>
            </a:r>
            <a:r>
              <a:rPr lang="en-US" dirty="0" smtClean="0"/>
              <a:t> para </a:t>
            </a:r>
            <a:r>
              <a:rPr lang="en-US" dirty="0" err="1" smtClean="0"/>
              <a:t>madres</a:t>
            </a:r>
            <a:r>
              <a:rPr lang="en-US" dirty="0" smtClean="0"/>
              <a:t> y </a:t>
            </a:r>
            <a:r>
              <a:rPr lang="en-US" dirty="0" err="1" smtClean="0"/>
              <a:t>fetos</a:t>
            </a:r>
            <a:r>
              <a:rPr lang="en-US" dirty="0" smtClean="0"/>
              <a:t>, y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asociadas</a:t>
            </a:r>
            <a:r>
              <a:rPr lang="en-US" dirty="0" smtClean="0"/>
              <a:t> a altos </a:t>
            </a:r>
            <a:r>
              <a:rPr lang="en-US" dirty="0" err="1" smtClean="0"/>
              <a:t>costos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991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Tecnicas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primarias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reproduccion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asistida</a:t>
            </a:r>
            <a:endParaRPr lang="en-US" sz="2400" b="1" dirty="0" smtClean="0"/>
          </a:p>
          <a:p>
            <a:endParaRPr lang="en-US" dirty="0"/>
          </a:p>
          <a:p>
            <a:r>
              <a:rPr lang="en-US" b="1" dirty="0" err="1" smtClean="0"/>
              <a:t>Medicacion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 smtClean="0"/>
              <a:t>Drogas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/>
              <a:t>Clomid</a:t>
            </a:r>
            <a:r>
              <a:rPr lang="en-US" dirty="0"/>
              <a:t>, </a:t>
            </a:r>
            <a:r>
              <a:rPr lang="en-US" dirty="0" err="1"/>
              <a:t>Serophene</a:t>
            </a:r>
            <a:r>
              <a:rPr lang="en-US" dirty="0"/>
              <a:t>, </a:t>
            </a:r>
            <a:r>
              <a:rPr lang="en-US" dirty="0" smtClean="0"/>
              <a:t>y </a:t>
            </a:r>
            <a:r>
              <a:rPr lang="en-US" dirty="0" err="1"/>
              <a:t>Pergonal</a:t>
            </a:r>
            <a:r>
              <a:rPr lang="en-US" dirty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usadas</a:t>
            </a:r>
            <a:r>
              <a:rPr lang="en-US" dirty="0" smtClean="0"/>
              <a:t> para </a:t>
            </a:r>
            <a:r>
              <a:rPr lang="en-US" dirty="0" err="1" smtClean="0"/>
              <a:t>estimular</a:t>
            </a:r>
            <a:r>
              <a:rPr lang="en-US" dirty="0" smtClean="0"/>
              <a:t> la </a:t>
            </a:r>
            <a:r>
              <a:rPr lang="en-US" dirty="0" err="1" smtClean="0"/>
              <a:t>ovulacion</a:t>
            </a:r>
            <a:r>
              <a:rPr lang="en-US" dirty="0" smtClean="0"/>
              <a:t> e </a:t>
            </a:r>
            <a:r>
              <a:rPr lang="en-US" dirty="0" err="1" smtClean="0"/>
              <a:t>incrementar</a:t>
            </a:r>
            <a:r>
              <a:rPr lang="en-US" dirty="0" smtClean="0"/>
              <a:t> la </a:t>
            </a:r>
            <a:r>
              <a:rPr lang="en-US" dirty="0" err="1" smtClean="0"/>
              <a:t>probabilidad</a:t>
            </a:r>
            <a:r>
              <a:rPr lang="en-US" dirty="0" smtClean="0"/>
              <a:t> de la </a:t>
            </a:r>
            <a:r>
              <a:rPr lang="en-US" dirty="0" err="1" smtClean="0"/>
              <a:t>mujer</a:t>
            </a:r>
            <a:r>
              <a:rPr lang="en-US" dirty="0" smtClean="0"/>
              <a:t> para </a:t>
            </a:r>
            <a:r>
              <a:rPr lang="en-US" dirty="0" err="1" smtClean="0"/>
              <a:t>concebir</a:t>
            </a:r>
            <a:r>
              <a:rPr lang="en-US" dirty="0" smtClean="0"/>
              <a:t>. Las </a:t>
            </a:r>
            <a:r>
              <a:rPr lang="en-US" dirty="0" err="1" smtClean="0"/>
              <a:t>mismas</a:t>
            </a:r>
            <a:r>
              <a:rPr lang="en-US" dirty="0" smtClean="0"/>
              <a:t> </a:t>
            </a:r>
            <a:r>
              <a:rPr lang="en-US" dirty="0" err="1" smtClean="0"/>
              <a:t>drogas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aumentan</a:t>
            </a:r>
            <a:r>
              <a:rPr lang="en-US" dirty="0" smtClean="0"/>
              <a:t> la chance de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tenga</a:t>
            </a:r>
            <a:r>
              <a:rPr lang="en-US" dirty="0" smtClean="0"/>
              <a:t> multiples </a:t>
            </a:r>
            <a:r>
              <a:rPr lang="en-US" dirty="0" err="1" smtClean="0"/>
              <a:t>embriones</a:t>
            </a:r>
            <a:r>
              <a:rPr lang="en-US" dirty="0" smtClean="0"/>
              <a:t>, lo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riesgo</a:t>
            </a:r>
            <a:r>
              <a:rPr lang="en-US" dirty="0" smtClean="0"/>
              <a:t> para ambos, </a:t>
            </a:r>
            <a:r>
              <a:rPr lang="en-US" dirty="0" err="1" smtClean="0"/>
              <a:t>madre</a:t>
            </a:r>
            <a:r>
              <a:rPr lang="en-US" dirty="0" smtClean="0"/>
              <a:t> y </a:t>
            </a:r>
            <a:r>
              <a:rPr lang="en-US" dirty="0" err="1" smtClean="0"/>
              <a:t>fetos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fontAlgn="base"/>
            <a:r>
              <a:rPr lang="en-US" b="1" dirty="0" err="1" smtClean="0"/>
              <a:t>Fertilizacion</a:t>
            </a:r>
            <a:r>
              <a:rPr lang="en-US" b="1" dirty="0" smtClean="0"/>
              <a:t> en vitro (IVF</a:t>
            </a:r>
            <a:r>
              <a:rPr lang="en-US" b="1" dirty="0"/>
              <a:t>).</a:t>
            </a:r>
            <a:r>
              <a:rPr lang="en-US" dirty="0"/>
              <a:t> IVF, </a:t>
            </a:r>
            <a:r>
              <a:rPr lang="en-US" dirty="0" err="1" smtClean="0"/>
              <a:t>ofrecida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en EU en </a:t>
            </a:r>
            <a:r>
              <a:rPr lang="en-US" dirty="0"/>
              <a:t>1981,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quizas</a:t>
            </a:r>
            <a:r>
              <a:rPr lang="en-US" dirty="0" smtClean="0"/>
              <a:t> el </a:t>
            </a:r>
            <a:r>
              <a:rPr lang="en-US" dirty="0" err="1" smtClean="0"/>
              <a:t>metodo</a:t>
            </a:r>
            <a:r>
              <a:rPr lang="en-US" dirty="0" smtClean="0"/>
              <a:t> mas </a:t>
            </a:r>
            <a:r>
              <a:rPr lang="en-US" dirty="0" err="1" smtClean="0"/>
              <a:t>conocido</a:t>
            </a:r>
            <a:r>
              <a:rPr lang="en-US" dirty="0" smtClean="0"/>
              <a:t>. Ha </a:t>
            </a:r>
            <a:r>
              <a:rPr lang="en-US" dirty="0" err="1" smtClean="0"/>
              <a:t>producido</a:t>
            </a:r>
            <a:r>
              <a:rPr lang="en-US" dirty="0" smtClean="0"/>
              <a:t> mas de 500,000 </a:t>
            </a:r>
            <a:r>
              <a:rPr lang="en-US" dirty="0" err="1" smtClean="0"/>
              <a:t>niños</a:t>
            </a:r>
            <a:r>
              <a:rPr lang="en-US" dirty="0" smtClean="0"/>
              <a:t> entre </a:t>
            </a:r>
            <a:r>
              <a:rPr lang="en-US" dirty="0"/>
              <a:t>1985 and 2006. </a:t>
            </a:r>
            <a:r>
              <a:rPr lang="en-US" dirty="0" smtClean="0"/>
              <a:t>Con la </a:t>
            </a:r>
            <a:r>
              <a:rPr lang="en-US" dirty="0"/>
              <a:t>IVF,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 para </a:t>
            </a:r>
            <a:r>
              <a:rPr lang="en-US" dirty="0" err="1" smtClean="0"/>
              <a:t>producir</a:t>
            </a:r>
            <a:r>
              <a:rPr lang="en-US" dirty="0" smtClean="0"/>
              <a:t> mas </a:t>
            </a:r>
            <a:r>
              <a:rPr lang="en-US" dirty="0" err="1" smtClean="0"/>
              <a:t>ovulos</a:t>
            </a:r>
            <a:r>
              <a:rPr lang="en-US" dirty="0" smtClean="0"/>
              <a:t>. El medico </a:t>
            </a:r>
            <a:r>
              <a:rPr lang="en-US" dirty="0" err="1" smtClean="0"/>
              <a:t>recupera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o mas </a:t>
            </a:r>
            <a:r>
              <a:rPr lang="en-US" dirty="0" err="1" smtClean="0"/>
              <a:t>ovulos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operacion</a:t>
            </a:r>
            <a:r>
              <a:rPr lang="en-US" dirty="0" smtClean="0"/>
              <a:t> </a:t>
            </a:r>
            <a:r>
              <a:rPr lang="en-US" dirty="0" err="1" smtClean="0"/>
              <a:t>laparoscopica</a:t>
            </a:r>
            <a:r>
              <a:rPr lang="en-US" dirty="0" smtClean="0"/>
              <a:t> o a </a:t>
            </a:r>
            <a:r>
              <a:rPr lang="en-US" dirty="0" err="1" smtClean="0"/>
              <a:t>traves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aguja</a:t>
            </a:r>
            <a:r>
              <a:rPr lang="en-US" dirty="0" smtClean="0"/>
              <a:t> (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gruesa</a:t>
            </a:r>
            <a:r>
              <a:rPr lang="en-US" dirty="0" smtClean="0"/>
              <a:t>) a </a:t>
            </a:r>
            <a:r>
              <a:rPr lang="en-US" dirty="0" err="1" smtClean="0"/>
              <a:t>traves</a:t>
            </a:r>
            <a:r>
              <a:rPr lang="en-US" dirty="0" smtClean="0"/>
              <a:t> de la pared vaginal. El </a:t>
            </a:r>
            <a:r>
              <a:rPr lang="en-US" dirty="0" err="1" smtClean="0"/>
              <a:t>esperma</a:t>
            </a:r>
            <a:r>
              <a:rPr lang="en-US" dirty="0" smtClean="0"/>
              <a:t> se </a:t>
            </a:r>
            <a:r>
              <a:rPr lang="en-US" dirty="0" err="1" smtClean="0"/>
              <a:t>mezcla</a:t>
            </a:r>
            <a:r>
              <a:rPr lang="en-US" dirty="0" smtClean="0"/>
              <a:t> con el </a:t>
            </a:r>
            <a:r>
              <a:rPr lang="en-US" dirty="0" err="1" smtClean="0"/>
              <a:t>ovulo</a:t>
            </a:r>
            <a:r>
              <a:rPr lang="en-US" dirty="0" smtClean="0"/>
              <a:t> en un </a:t>
            </a:r>
            <a:r>
              <a:rPr lang="en-US" dirty="0"/>
              <a:t>petri dish, </a:t>
            </a:r>
            <a:r>
              <a:rPr lang="en-US" dirty="0" smtClean="0"/>
              <a:t>y la </a:t>
            </a:r>
            <a:r>
              <a:rPr lang="en-US" dirty="0" err="1" smtClean="0"/>
              <a:t>fertilizacion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 err="1" smtClean="0"/>
              <a:t>Insercion</a:t>
            </a:r>
            <a:r>
              <a:rPr lang="en-US" b="1" dirty="0" smtClean="0"/>
              <a:t> de </a:t>
            </a:r>
            <a:r>
              <a:rPr lang="en-US" b="1" dirty="0" err="1" smtClean="0"/>
              <a:t>esperma</a:t>
            </a:r>
            <a:r>
              <a:rPr lang="en-US" b="1" dirty="0" smtClean="0"/>
              <a:t> </a:t>
            </a:r>
            <a:r>
              <a:rPr lang="en-US" b="1" dirty="0" err="1" smtClean="0"/>
              <a:t>intracitoplasmic</a:t>
            </a:r>
            <a:r>
              <a:rPr lang="en-US" b="1" dirty="0" smtClean="0"/>
              <a:t> (</a:t>
            </a:r>
            <a:r>
              <a:rPr lang="en-US" b="1" dirty="0"/>
              <a:t>ICSI).</a:t>
            </a:r>
            <a:r>
              <a:rPr lang="en-US" dirty="0"/>
              <a:t> ICSI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tecnica</a:t>
            </a:r>
            <a:r>
              <a:rPr lang="en-US" dirty="0" smtClean="0"/>
              <a:t> en la </a:t>
            </a:r>
            <a:r>
              <a:rPr lang="en-US" dirty="0" err="1" smtClean="0"/>
              <a:t>cual</a:t>
            </a:r>
            <a:r>
              <a:rPr lang="en-US" dirty="0" smtClean="0"/>
              <a:t> un solo </a:t>
            </a:r>
            <a:r>
              <a:rPr lang="en-US" dirty="0" err="1" smtClean="0"/>
              <a:t>espermatozoo</a:t>
            </a:r>
            <a:r>
              <a:rPr lang="en-US" dirty="0" smtClean="0"/>
              <a:t> se </a:t>
            </a:r>
            <a:r>
              <a:rPr lang="en-US" dirty="0" err="1" smtClean="0"/>
              <a:t>inyecta</a:t>
            </a:r>
            <a:r>
              <a:rPr lang="en-US" dirty="0" smtClean="0"/>
              <a:t> en un </a:t>
            </a:r>
            <a:r>
              <a:rPr lang="en-US" dirty="0" err="1" smtClean="0"/>
              <a:t>ovulo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combinada</a:t>
            </a:r>
            <a:r>
              <a:rPr lang="en-US" dirty="0" smtClean="0"/>
              <a:t> con la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/>
              <a:t>IVF </a:t>
            </a:r>
            <a:r>
              <a:rPr lang="en-US" dirty="0" smtClean="0"/>
              <a:t>para </a:t>
            </a:r>
            <a:r>
              <a:rPr lang="en-US" dirty="0" err="1" smtClean="0"/>
              <a:t>coadyuvar</a:t>
            </a:r>
            <a:r>
              <a:rPr lang="en-US" dirty="0" smtClean="0"/>
              <a:t> a hombre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un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conteo</a:t>
            </a:r>
            <a:r>
              <a:rPr lang="en-US" dirty="0" smtClean="0"/>
              <a:t> de </a:t>
            </a:r>
            <a:r>
              <a:rPr lang="en-US" dirty="0" err="1" smtClean="0"/>
              <a:t>esperma</a:t>
            </a:r>
            <a:r>
              <a:rPr lang="en-US" dirty="0" smtClean="0"/>
              <a:t> para </a:t>
            </a:r>
            <a:r>
              <a:rPr lang="en-US" dirty="0" err="1" smtClean="0"/>
              <a:t>contribuir</a:t>
            </a:r>
            <a:r>
              <a:rPr lang="en-US" dirty="0" smtClean="0"/>
              <a:t> </a:t>
            </a:r>
            <a:r>
              <a:rPr lang="en-US" dirty="0" err="1" smtClean="0"/>
              <a:t>geneticamente</a:t>
            </a:r>
            <a:r>
              <a:rPr lang="en-US" dirty="0" smtClean="0"/>
              <a:t> a </a:t>
            </a:r>
            <a:r>
              <a:rPr lang="en-US" dirty="0" err="1" smtClean="0"/>
              <a:t>generar</a:t>
            </a:r>
            <a:r>
              <a:rPr lang="en-US" dirty="0" smtClean="0"/>
              <a:t> el </a:t>
            </a:r>
            <a:r>
              <a:rPr lang="en-US" dirty="0" err="1" smtClean="0"/>
              <a:t>niño</a:t>
            </a:r>
            <a:r>
              <a:rPr lang="en-US" dirty="0" smtClean="0"/>
              <a:t>. Si la </a:t>
            </a:r>
            <a:r>
              <a:rPr lang="en-US" dirty="0" err="1" smtClean="0"/>
              <a:t>fertilizacion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r>
              <a:rPr lang="en-US" dirty="0" smtClean="0"/>
              <a:t>, se le </a:t>
            </a:r>
            <a:r>
              <a:rPr lang="en-US" dirty="0" err="1" smtClean="0"/>
              <a:t>permite</a:t>
            </a:r>
            <a:r>
              <a:rPr lang="en-US" dirty="0" smtClean="0"/>
              <a:t> al </a:t>
            </a:r>
            <a:r>
              <a:rPr lang="en-US" dirty="0" err="1" smtClean="0"/>
              <a:t>embrion</a:t>
            </a:r>
            <a:r>
              <a:rPr lang="en-US" dirty="0" smtClean="0"/>
              <a:t> </a:t>
            </a:r>
            <a:r>
              <a:rPr lang="en-US" dirty="0" err="1" smtClean="0"/>
              <a:t>desarrollarse</a:t>
            </a:r>
            <a:r>
              <a:rPr lang="en-US" dirty="0" smtClean="0"/>
              <a:t> </a:t>
            </a:r>
            <a:r>
              <a:rPr lang="en-US" dirty="0" err="1" smtClean="0"/>
              <a:t>afura</a:t>
            </a:r>
            <a:r>
              <a:rPr lang="en-US" dirty="0" smtClean="0"/>
              <a:t> del </a:t>
            </a:r>
            <a:r>
              <a:rPr lang="en-US" dirty="0" err="1" smtClean="0"/>
              <a:t>vientre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alguos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, y </a:t>
            </a:r>
            <a:r>
              <a:rPr lang="en-US" dirty="0" err="1" smtClean="0"/>
              <a:t>luego</a:t>
            </a:r>
            <a:r>
              <a:rPr lang="en-US" dirty="0" smtClean="0"/>
              <a:t> se </a:t>
            </a:r>
            <a:r>
              <a:rPr lang="en-US" dirty="0" err="1" smtClean="0"/>
              <a:t>implanta</a:t>
            </a:r>
            <a:r>
              <a:rPr lang="en-US" dirty="0" smtClean="0"/>
              <a:t> en el </a:t>
            </a:r>
            <a:r>
              <a:rPr lang="en-US" dirty="0" err="1" smtClean="0"/>
              <a:t>endotelio</a:t>
            </a:r>
            <a:r>
              <a:rPr lang="en-US" dirty="0" smtClean="0"/>
              <a:t> del utero de la </a:t>
            </a:r>
            <a:r>
              <a:rPr lang="en-US" dirty="0" err="1" smtClean="0"/>
              <a:t>mujer</a:t>
            </a:r>
            <a:r>
              <a:rPr lang="en-US" dirty="0" smtClean="0"/>
              <a:t> con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tubo</a:t>
            </a:r>
            <a:r>
              <a:rPr lang="en-US" dirty="0" smtClean="0"/>
              <a:t> </a:t>
            </a:r>
            <a:r>
              <a:rPr lang="en-US" dirty="0" err="1" smtClean="0"/>
              <a:t>deplastico</a:t>
            </a:r>
            <a:r>
              <a:rPr lang="en-US" dirty="0" smtClean="0"/>
              <a:t>. La mayor parte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implantan</a:t>
            </a:r>
            <a:r>
              <a:rPr lang="en-US" dirty="0" smtClean="0"/>
              <a:t> de dos a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ovulos</a:t>
            </a:r>
            <a:r>
              <a:rPr lang="en-US" dirty="0" smtClean="0"/>
              <a:t> con la </a:t>
            </a:r>
            <a:r>
              <a:rPr lang="en-US" dirty="0" err="1" smtClean="0"/>
              <a:t>esperanza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dos se </a:t>
            </a:r>
            <a:r>
              <a:rPr lang="en-US" dirty="0" err="1" smtClean="0"/>
              <a:t>implante</a:t>
            </a:r>
            <a:r>
              <a:rPr lang="en-US" dirty="0" smtClean="0"/>
              <a:t> y se </a:t>
            </a:r>
            <a:r>
              <a:rPr lang="en-US" dirty="0" err="1" smtClean="0"/>
              <a:t>desarrolle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9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" y="3048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err="1" smtClean="0"/>
              <a:t>Problemas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practicos</a:t>
            </a:r>
            <a:endParaRPr lang="en-US" sz="2400" b="1" dirty="0" smtClean="0"/>
          </a:p>
          <a:p>
            <a:pPr algn="ctr" fontAlgn="base"/>
            <a:r>
              <a:rPr lang="en-US" sz="2000" b="1" dirty="0"/>
              <a:t>	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cantidad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opciones</a:t>
            </a:r>
            <a:r>
              <a:rPr lang="en-US" sz="2000" dirty="0" smtClean="0"/>
              <a:t> </a:t>
            </a:r>
            <a:r>
              <a:rPr lang="en-US" sz="2000" dirty="0" err="1" smtClean="0"/>
              <a:t>disponibles</a:t>
            </a:r>
            <a:r>
              <a:rPr lang="en-US" sz="2000" dirty="0" smtClean="0"/>
              <a:t> </a:t>
            </a:r>
            <a:r>
              <a:rPr lang="en-US" sz="2000" dirty="0" err="1" smtClean="0"/>
              <a:t>involucra</a:t>
            </a:r>
            <a:r>
              <a:rPr lang="en-US" sz="2000" dirty="0" smtClean="0"/>
              <a:t> hasta </a:t>
            </a:r>
            <a:r>
              <a:rPr lang="en-US" sz="2000" b="1" u="sng" dirty="0" err="1" smtClean="0"/>
              <a:t>cinco</a:t>
            </a:r>
            <a:r>
              <a:rPr lang="en-US" sz="2000" dirty="0" smtClean="0"/>
              <a:t> personas de </a:t>
            </a:r>
            <a:r>
              <a:rPr lang="en-US" sz="2000" dirty="0" err="1" smtClean="0"/>
              <a:t>tener</a:t>
            </a:r>
            <a:r>
              <a:rPr lang="en-US" sz="2000" dirty="0" smtClean="0"/>
              <a:t> </a:t>
            </a:r>
            <a:r>
              <a:rPr lang="en-US" sz="2000" dirty="0" err="1" smtClean="0"/>
              <a:t>algun</a:t>
            </a:r>
            <a:r>
              <a:rPr lang="en-US" sz="2000" dirty="0" smtClean="0"/>
              <a:t> </a:t>
            </a:r>
            <a:r>
              <a:rPr lang="en-US" sz="2000" dirty="0" err="1" smtClean="0"/>
              <a:t>papel</a:t>
            </a:r>
            <a:r>
              <a:rPr lang="en-US" sz="2000" dirty="0" smtClean="0"/>
              <a:t> en el </a:t>
            </a:r>
            <a:r>
              <a:rPr lang="en-US" sz="2000" dirty="0" err="1" smtClean="0"/>
              <a:t>concebimiento</a:t>
            </a:r>
            <a:r>
              <a:rPr lang="en-US" sz="2000" dirty="0" smtClean="0"/>
              <a:t>, el </a:t>
            </a:r>
            <a:r>
              <a:rPr lang="en-US" sz="2000" dirty="0" err="1" smtClean="0"/>
              <a:t>nacimiento</a:t>
            </a:r>
            <a:r>
              <a:rPr lang="en-US" sz="2000" dirty="0" smtClean="0"/>
              <a:t>, y el </a:t>
            </a:r>
            <a:r>
              <a:rPr lang="en-US" sz="2000" dirty="0" err="1" smtClean="0"/>
              <a:t>criar</a:t>
            </a:r>
            <a:r>
              <a:rPr lang="en-US" sz="2000" dirty="0" smtClean="0"/>
              <a:t> un </a:t>
            </a:r>
            <a:r>
              <a:rPr lang="en-US" sz="2000" dirty="0" err="1" smtClean="0"/>
              <a:t>niño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 err="1" smtClean="0"/>
              <a:t>donador</a:t>
            </a:r>
            <a:r>
              <a:rPr lang="en-US" sz="2000" dirty="0" smtClean="0"/>
              <a:t> de </a:t>
            </a:r>
            <a:r>
              <a:rPr lang="en-US" sz="2000" dirty="0" err="1" smtClean="0"/>
              <a:t>esperma</a:t>
            </a:r>
            <a:r>
              <a:rPr lang="en-US" sz="2000" dirty="0" smtClean="0"/>
              <a:t> y de </a:t>
            </a:r>
            <a:r>
              <a:rPr lang="en-US" sz="2000" dirty="0" err="1" smtClean="0"/>
              <a:t>ovulo</a:t>
            </a:r>
            <a:r>
              <a:rPr lang="en-US" sz="2000" dirty="0" smtClean="0"/>
              <a:t>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donar</a:t>
            </a:r>
            <a:r>
              <a:rPr lang="en-US" sz="2000" dirty="0" smtClean="0"/>
              <a:t> un </a:t>
            </a:r>
            <a:r>
              <a:rPr lang="en-US" sz="2000" dirty="0" err="1" smtClean="0"/>
              <a:t>gameto</a:t>
            </a:r>
            <a:r>
              <a:rPr lang="en-US" sz="2000" dirty="0" smtClean="0"/>
              <a:t>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quien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fusionados</a:t>
            </a:r>
            <a:r>
              <a:rPr lang="en-US" sz="2000" dirty="0" smtClean="0"/>
              <a:t> e </a:t>
            </a:r>
            <a:r>
              <a:rPr lang="en-US" sz="2000" dirty="0" err="1" smtClean="0"/>
              <a:t>implantados</a:t>
            </a:r>
            <a:r>
              <a:rPr lang="en-US" sz="2000" dirty="0" smtClean="0"/>
              <a:t> en un </a:t>
            </a:r>
            <a:r>
              <a:rPr lang="en-US" sz="2000" dirty="0" err="1" smtClean="0"/>
              <a:t>surrogado</a:t>
            </a:r>
            <a:r>
              <a:rPr lang="en-US" sz="2000" dirty="0" smtClean="0"/>
              <a:t>, la </a:t>
            </a:r>
            <a:r>
              <a:rPr lang="en-US" sz="2000" dirty="0" err="1" smtClean="0"/>
              <a:t>cual</a:t>
            </a:r>
            <a:r>
              <a:rPr lang="en-US" sz="2000" dirty="0" smtClean="0"/>
              <a:t> </a:t>
            </a:r>
            <a:r>
              <a:rPr lang="en-US" sz="2000" dirty="0" err="1" smtClean="0"/>
              <a:t>estara</a:t>
            </a:r>
            <a:r>
              <a:rPr lang="en-US" sz="2000" dirty="0" smtClean="0"/>
              <a:t>’ </a:t>
            </a:r>
            <a:r>
              <a:rPr lang="en-US" sz="2000" dirty="0" err="1" smtClean="0"/>
              <a:t>llevando</a:t>
            </a:r>
            <a:r>
              <a:rPr lang="en-US" sz="2000" dirty="0" smtClean="0"/>
              <a:t> el </a:t>
            </a:r>
            <a:r>
              <a:rPr lang="en-US" sz="2000" dirty="0" err="1" smtClean="0"/>
              <a:t>feto</a:t>
            </a:r>
            <a:r>
              <a:rPr lang="en-US" sz="2000" dirty="0" smtClean="0"/>
              <a:t>. Al </a:t>
            </a:r>
            <a:r>
              <a:rPr lang="en-US" sz="2000" dirty="0" err="1" smtClean="0"/>
              <a:t>nacimiento</a:t>
            </a:r>
            <a:r>
              <a:rPr lang="en-US" sz="2000" dirty="0" smtClean="0"/>
              <a:t>, </a:t>
            </a:r>
            <a:r>
              <a:rPr lang="en-US" sz="2000" dirty="0" err="1" smtClean="0"/>
              <a:t>uno</a:t>
            </a:r>
            <a:r>
              <a:rPr lang="en-US" sz="2000" dirty="0" smtClean="0"/>
              <a:t> o as </a:t>
            </a:r>
            <a:r>
              <a:rPr lang="en-US" sz="2000" dirty="0" err="1" smtClean="0"/>
              <a:t>individuos</a:t>
            </a:r>
            <a:r>
              <a:rPr lang="en-US" sz="2000" dirty="0" smtClean="0"/>
              <a:t>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encargdos</a:t>
            </a:r>
            <a:r>
              <a:rPr lang="en-US" sz="2000" dirty="0" smtClean="0"/>
              <a:t> de </a:t>
            </a:r>
            <a:r>
              <a:rPr lang="en-US" sz="2000" dirty="0" err="1" smtClean="0"/>
              <a:t>ser</a:t>
            </a:r>
            <a:r>
              <a:rPr lang="en-US" sz="2000" dirty="0" smtClean="0"/>
              <a:t> los papas.</a:t>
            </a:r>
          </a:p>
          <a:p>
            <a:endParaRPr lang="en-US" sz="2000" dirty="0"/>
          </a:p>
          <a:p>
            <a:r>
              <a:rPr lang="en-US" sz="2000" dirty="0" smtClean="0"/>
              <a:t>La ley y la </a:t>
            </a:r>
            <a:r>
              <a:rPr lang="en-US" sz="2000" dirty="0" err="1" smtClean="0"/>
              <a:t>politica</a:t>
            </a:r>
            <a:r>
              <a:rPr lang="en-US" sz="2000" dirty="0" smtClean="0"/>
              <a:t> no </a:t>
            </a:r>
            <a:r>
              <a:rPr lang="en-US" sz="2000" dirty="0" err="1" smtClean="0"/>
              <a:t>han</a:t>
            </a:r>
            <a:r>
              <a:rPr lang="en-US" sz="2000" dirty="0" smtClean="0"/>
              <a:t> </a:t>
            </a:r>
            <a:r>
              <a:rPr lang="en-US" sz="2000" dirty="0" err="1" smtClean="0"/>
              <a:t>aun</a:t>
            </a:r>
            <a:r>
              <a:rPr lang="en-US" sz="2000" dirty="0" smtClean="0"/>
              <a:t> </a:t>
            </a:r>
            <a:r>
              <a:rPr lang="en-US" sz="2000" dirty="0" err="1" smtClean="0"/>
              <a:t>todavia</a:t>
            </a:r>
            <a:r>
              <a:rPr lang="en-US" sz="2000" dirty="0" smtClean="0"/>
              <a:t> </a:t>
            </a:r>
            <a:r>
              <a:rPr lang="en-US" sz="2000" dirty="0" err="1" smtClean="0"/>
              <a:t>entendido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relaciones</a:t>
            </a:r>
            <a:r>
              <a:rPr lang="en-US" sz="2000" dirty="0" smtClean="0"/>
              <a:t>, los </a:t>
            </a:r>
            <a:r>
              <a:rPr lang="en-US" sz="2000" dirty="0" err="1" smtClean="0"/>
              <a:t>papeles</a:t>
            </a:r>
            <a:r>
              <a:rPr lang="en-US" sz="2000" dirty="0" smtClean="0"/>
              <a:t>, y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responsabilidades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derivan</a:t>
            </a:r>
            <a:r>
              <a:rPr lang="en-US" sz="2000" dirty="0" smtClean="0"/>
              <a:t> del </a:t>
            </a:r>
            <a:r>
              <a:rPr lang="en-US" sz="2000" dirty="0" err="1" smtClean="0"/>
              <a:t>crear</a:t>
            </a:r>
            <a:r>
              <a:rPr lang="en-US" sz="2000" dirty="0" smtClean="0"/>
              <a:t> </a:t>
            </a:r>
            <a:r>
              <a:rPr lang="en-US" sz="2000" dirty="0" err="1" smtClean="0"/>
              <a:t>niños</a:t>
            </a:r>
            <a:r>
              <a:rPr lang="en-US" sz="2000" dirty="0" smtClean="0"/>
              <a:t> en </a:t>
            </a:r>
            <a:r>
              <a:rPr lang="en-US" sz="2000" dirty="0" err="1" smtClean="0"/>
              <a:t>estos</a:t>
            </a:r>
            <a:r>
              <a:rPr lang="en-US" sz="2000" dirty="0" smtClean="0"/>
              <a:t> </a:t>
            </a:r>
            <a:r>
              <a:rPr lang="en-US" sz="2000" dirty="0" err="1" smtClean="0"/>
              <a:t>areglos</a:t>
            </a:r>
            <a:r>
              <a:rPr lang="en-US" sz="2000" dirty="0" smtClean="0"/>
              <a:t> </a:t>
            </a:r>
            <a:r>
              <a:rPr lang="en-US" sz="2000" dirty="0" err="1" smtClean="0"/>
              <a:t>colaborativos</a:t>
            </a:r>
            <a:r>
              <a:rPr lang="en-US" sz="2000" dirty="0" smtClean="0"/>
              <a:t> en los </a:t>
            </a:r>
            <a:r>
              <a:rPr lang="en-US" sz="2000" dirty="0" err="1" smtClean="0"/>
              <a:t>cuales</a:t>
            </a:r>
            <a:r>
              <a:rPr lang="en-US" sz="2000" dirty="0" smtClean="0"/>
              <a:t> </a:t>
            </a:r>
            <a:r>
              <a:rPr lang="en-US" sz="2000" dirty="0" err="1" smtClean="0"/>
              <a:t>muchas</a:t>
            </a:r>
            <a:r>
              <a:rPr lang="en-US" sz="2000" dirty="0" smtClean="0"/>
              <a:t> personas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decir</a:t>
            </a:r>
            <a:r>
              <a:rPr lang="en-US" sz="2000" dirty="0" smtClean="0"/>
              <a:t> de </a:t>
            </a:r>
            <a:r>
              <a:rPr lang="en-US" sz="2000" dirty="0" err="1" smtClean="0"/>
              <a:t>ser”padres</a:t>
            </a:r>
            <a:r>
              <a:rPr lang="en-US" sz="2000" dirty="0" smtClean="0"/>
              <a:t>”. </a:t>
            </a:r>
          </a:p>
          <a:p>
            <a:endParaRPr lang="en-US" sz="2000" dirty="0"/>
          </a:p>
          <a:p>
            <a:r>
              <a:rPr lang="en-US" sz="2000" dirty="0" smtClean="0"/>
              <a:t>El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de personas </a:t>
            </a:r>
            <a:r>
              <a:rPr lang="en-US" sz="2000" dirty="0" err="1" smtClean="0"/>
              <a:t>involucradas</a:t>
            </a:r>
            <a:r>
              <a:rPr lang="en-US" sz="2000" dirty="0" smtClean="0"/>
              <a:t> </a:t>
            </a:r>
            <a:r>
              <a:rPr lang="en-US" sz="2000" dirty="0" err="1" smtClean="0"/>
              <a:t>biologicamente</a:t>
            </a:r>
            <a:r>
              <a:rPr lang="en-US" sz="2000" dirty="0" smtClean="0"/>
              <a:t> y </a:t>
            </a:r>
            <a:r>
              <a:rPr lang="en-US" sz="2000" dirty="0" err="1" smtClean="0"/>
              <a:t>socialmente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crear</a:t>
            </a:r>
            <a:r>
              <a:rPr lang="en-US" sz="2000" dirty="0" smtClean="0"/>
              <a:t> </a:t>
            </a:r>
            <a:r>
              <a:rPr lang="en-US" sz="2000" dirty="0" err="1" smtClean="0"/>
              <a:t>dificiles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la </a:t>
            </a:r>
            <a:r>
              <a:rPr lang="en-US" sz="2000" dirty="0" err="1" smtClean="0"/>
              <a:t>regulamentacion</a:t>
            </a:r>
            <a:r>
              <a:rPr lang="en-US" sz="2000" dirty="0" smtClean="0"/>
              <a:t> del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, y </a:t>
            </a:r>
            <a:r>
              <a:rPr lang="en-US" sz="2000" dirty="0" err="1" smtClean="0"/>
              <a:t>como</a:t>
            </a:r>
            <a:r>
              <a:rPr lang="en-US" sz="2000" dirty="0" smtClean="0"/>
              <a:t> el </a:t>
            </a:r>
            <a:r>
              <a:rPr lang="en-US" sz="2000" dirty="0" err="1" smtClean="0"/>
              <a:t>mercadodeberia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regulado</a:t>
            </a:r>
            <a:r>
              <a:rPr lang="en-US" sz="2000" dirty="0" smtClean="0"/>
              <a:t>, y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derechos</a:t>
            </a:r>
            <a:r>
              <a:rPr lang="en-US" sz="2000" dirty="0" smtClean="0"/>
              <a:t> y </a:t>
            </a:r>
            <a:r>
              <a:rPr lang="en-US" sz="2000" dirty="0" err="1" smtClean="0"/>
              <a:t>deberes</a:t>
            </a:r>
            <a:r>
              <a:rPr lang="en-US" sz="2000" dirty="0" smtClean="0"/>
              <a:t> </a:t>
            </a:r>
            <a:r>
              <a:rPr lang="en-US" sz="2000" dirty="0" err="1" smtClean="0"/>
              <a:t>tiene</a:t>
            </a:r>
            <a:r>
              <a:rPr lang="en-US" sz="2000" dirty="0" smtClean="0"/>
              <a:t> </a:t>
            </a:r>
            <a:r>
              <a:rPr lang="en-US" sz="2000" dirty="0" err="1" smtClean="0"/>
              <a:t>cada</a:t>
            </a:r>
            <a:r>
              <a:rPr lang="en-US" sz="2000" dirty="0" smtClean="0"/>
              <a:t> parte.</a:t>
            </a:r>
          </a:p>
        </p:txBody>
      </p:sp>
    </p:spTree>
    <p:extLst>
      <p:ext uri="{BB962C8B-B14F-4D97-AF65-F5344CB8AC3E}">
        <p14:creationId xmlns:p14="http://schemas.microsoft.com/office/powerpoint/2010/main" val="12553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781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Proyecto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genoma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humano</a:t>
            </a:r>
            <a:endParaRPr lang="en-US" sz="2800" b="1" dirty="0" smtClean="0"/>
          </a:p>
          <a:p>
            <a:endParaRPr lang="en-US" dirty="0"/>
          </a:p>
          <a:p>
            <a:r>
              <a:rPr lang="en-US" dirty="0" smtClean="0"/>
              <a:t>De 1990 a 2000-2003 se </a:t>
            </a:r>
            <a:r>
              <a:rPr lang="en-US" dirty="0" err="1" smtClean="0"/>
              <a:t>secuencio</a:t>
            </a:r>
            <a:r>
              <a:rPr lang="en-US" dirty="0" smtClean="0"/>
              <a:t>’ el AND de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para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mapa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genoma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s-MX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537301"/>
          <a:ext cx="8229600" cy="2651760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Virus"/>
                        </a:rPr>
                        <a:t>Virus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hlinkClick r:id="rId3" tooltip="Porcine circovirus"/>
                        </a:rPr>
                        <a:t>Porcine circovirus</a:t>
                      </a:r>
                      <a:r>
                        <a:rPr lang="es-MX"/>
                        <a:t> type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1,759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1.8kb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Smallest viruses replicating autonomously in </a:t>
                      </a:r>
                      <a:r>
                        <a:rPr lang="en-US">
                          <a:hlinkClick r:id="rId4" tooltip="Eukaryotic"/>
                        </a:rPr>
                        <a:t>eukaryotic</a:t>
                      </a:r>
                      <a:r>
                        <a:rPr lang="en-US"/>
                        <a:t> cells.</a:t>
                      </a:r>
                      <a:r>
                        <a:rPr lang="en-US" baseline="30000">
                          <a:hlinkClick r:id="rId5"/>
                        </a:rPr>
                        <a:t>[18]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Virus"/>
                        </a:rPr>
                        <a:t>Virus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hlinkClick r:id="rId6" tooltip="Bacteriophage MS2"/>
                        </a:rPr>
                        <a:t>Bacteriophage MS2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3,569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3.5kb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First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sequenced</a:t>
                      </a:r>
                      <a:r>
                        <a:rPr lang="es-MX" dirty="0"/>
                        <a:t> RNA-</a:t>
                      </a:r>
                      <a:r>
                        <a:rPr lang="es-MX" dirty="0" err="1"/>
                        <a:t>genome</a:t>
                      </a:r>
                      <a:r>
                        <a:rPr lang="es-MX" baseline="30000" dirty="0">
                          <a:hlinkClick r:id="rId7"/>
                        </a:rPr>
                        <a:t>[19]</a:t>
                      </a:r>
                      <a:endParaRPr lang="es-MX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9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2" y="240804"/>
            <a:ext cx="8991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Mas </a:t>
            </a:r>
            <a:r>
              <a:rPr lang="en-US" sz="3200" b="1" dirty="0" err="1" smtClean="0"/>
              <a:t>problemas</a:t>
            </a:r>
            <a:endParaRPr lang="en-US" sz="3200" b="1" dirty="0" smtClean="0"/>
          </a:p>
          <a:p>
            <a:endParaRPr lang="en-US" sz="2800" b="1" dirty="0" smtClean="0"/>
          </a:p>
          <a:p>
            <a:r>
              <a:rPr lang="en-US" sz="2800" b="1" dirty="0" err="1" smtClean="0"/>
              <a:t>Pese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EU </a:t>
            </a:r>
            <a:r>
              <a:rPr lang="en-US" sz="2800" b="1" dirty="0" err="1" smtClean="0"/>
              <a:t>prohibe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venta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riñones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meollo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espinal</a:t>
            </a:r>
            <a:r>
              <a:rPr lang="en-US" sz="2800" b="1" dirty="0" smtClean="0"/>
              <a:t>, no ha </a:t>
            </a:r>
            <a:r>
              <a:rPr lang="en-US" sz="2800" b="1" dirty="0" err="1" smtClean="0"/>
              <a:t>tomado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posicion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venta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esperma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ovulos</a:t>
            </a:r>
            <a:r>
              <a:rPr lang="en-US" sz="2800" b="1" dirty="0" smtClean="0"/>
              <a:t>, o </a:t>
            </a:r>
            <a:r>
              <a:rPr lang="en-US" sz="2800" b="1" dirty="0" err="1" smtClean="0"/>
              <a:t>renta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vientres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maternos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tolerando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asi</a:t>
            </a:r>
            <a:r>
              <a:rPr lang="en-US" sz="2800" b="1" dirty="0" smtClean="0"/>
              <a:t> un </a:t>
            </a:r>
            <a:r>
              <a:rPr lang="en-US" sz="2800" b="1" dirty="0" err="1" smtClean="0"/>
              <a:t>mercado</a:t>
            </a:r>
            <a:r>
              <a:rPr lang="en-US" sz="2800" b="1" dirty="0" smtClean="0"/>
              <a:t> de material </a:t>
            </a:r>
            <a:r>
              <a:rPr lang="en-US" sz="2800" b="1" dirty="0" err="1" smtClean="0"/>
              <a:t>genetico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tecnicas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reprodutivas</a:t>
            </a:r>
            <a:r>
              <a:rPr lang="en-US" sz="2800" b="1" dirty="0" smtClean="0"/>
              <a:t> en explosion. </a:t>
            </a:r>
          </a:p>
          <a:p>
            <a:endParaRPr lang="en-US" sz="2800" b="1" dirty="0"/>
          </a:p>
          <a:p>
            <a:r>
              <a:rPr lang="en-US" sz="2800" b="1" dirty="0" smtClean="0"/>
              <a:t>El </a:t>
            </a:r>
            <a:r>
              <a:rPr lang="en-US" sz="2800" b="1" dirty="0" err="1" smtClean="0"/>
              <a:t>esperma</a:t>
            </a:r>
            <a:r>
              <a:rPr lang="en-US" sz="2800" b="1" dirty="0" smtClean="0"/>
              <a:t>, </a:t>
            </a:r>
            <a:r>
              <a:rPr lang="en-US" sz="2800" b="1" dirty="0" smtClean="0"/>
              <a:t>los </a:t>
            </a:r>
            <a:r>
              <a:rPr lang="en-US" sz="2800" b="1" dirty="0" err="1" smtClean="0"/>
              <a:t>ovulos</a:t>
            </a:r>
            <a:r>
              <a:rPr lang="en-US" sz="2800" b="1" dirty="0" smtClean="0"/>
              <a:t>, y </a:t>
            </a:r>
            <a:r>
              <a:rPr lang="en-US" sz="2800" b="1" dirty="0" err="1" smtClean="0"/>
              <a:t>servicios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embarazo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ofrecen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precios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distintos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tambien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propiedades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quien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ofrece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ejemplo</a:t>
            </a:r>
            <a:r>
              <a:rPr lang="en-US" sz="2800" b="1" dirty="0" smtClean="0"/>
              <a:t>, el </a:t>
            </a:r>
            <a:r>
              <a:rPr lang="en-US" sz="2800" b="1" dirty="0" err="1" smtClean="0"/>
              <a:t>ovulo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mujer</a:t>
            </a:r>
            <a:r>
              <a:rPr lang="en-US" sz="2800" b="1" dirty="0" smtClean="0"/>
              <a:t> de un </a:t>
            </a:r>
            <a:r>
              <a:rPr lang="en-US" sz="2800" b="1" dirty="0" err="1" smtClean="0"/>
              <a:t>graduado</a:t>
            </a:r>
            <a:r>
              <a:rPr lang="en-US" sz="2800" b="1" dirty="0" smtClean="0"/>
              <a:t> de Harvard, o de un </a:t>
            </a:r>
            <a:r>
              <a:rPr lang="en-US" sz="2800" b="1" dirty="0" err="1" smtClean="0"/>
              <a:t>musico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profesional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costar mucho mas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mismo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proveniented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alguien</a:t>
            </a:r>
            <a:r>
              <a:rPr lang="en-US" sz="2800" b="1" dirty="0" smtClean="0"/>
              <a:t> sin </a:t>
            </a:r>
            <a:r>
              <a:rPr lang="en-US" sz="2800" b="1" dirty="0" err="1" smtClean="0"/>
              <a:t>capacidad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alguna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1634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001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/>
              <a:t>creacion</a:t>
            </a:r>
            <a:r>
              <a:rPr lang="en-US" sz="3200" b="1" dirty="0"/>
              <a:t>, </a:t>
            </a:r>
            <a:r>
              <a:rPr lang="en-US" sz="3200" b="1" dirty="0" err="1" smtClean="0"/>
              <a:t>seleccion</a:t>
            </a:r>
            <a:r>
              <a:rPr lang="en-US" sz="3200" b="1" dirty="0"/>
              <a:t>, </a:t>
            </a:r>
            <a:r>
              <a:rPr lang="en-US" sz="3200" b="1" dirty="0" smtClean="0"/>
              <a:t>y </a:t>
            </a:r>
            <a:r>
              <a:rPr lang="en-US" sz="3200" b="1" dirty="0" err="1" smtClean="0"/>
              <a:t>deshecho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embriones</a:t>
            </a:r>
            <a:endParaRPr lang="en-US" sz="3200" b="1" dirty="0" smtClean="0"/>
          </a:p>
          <a:p>
            <a:pPr fontAlgn="base"/>
            <a:endParaRPr lang="en-US" sz="2400" b="1" dirty="0"/>
          </a:p>
          <a:p>
            <a:r>
              <a:rPr lang="en-US" sz="2400" b="1" dirty="0" err="1" smtClean="0"/>
              <a:t>Implantes</a:t>
            </a:r>
            <a:r>
              <a:rPr lang="en-US" sz="2400" b="1" dirty="0" smtClean="0"/>
              <a:t> multiples </a:t>
            </a:r>
            <a:r>
              <a:rPr lang="en-US" sz="2400" b="1" dirty="0" err="1" smtClean="0"/>
              <a:t>aumentan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probabilidad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embarazos</a:t>
            </a:r>
            <a:r>
              <a:rPr lang="en-US" sz="2400" b="1" dirty="0" smtClean="0"/>
              <a:t> multiples; en </a:t>
            </a:r>
            <a:r>
              <a:rPr lang="en-US" sz="2400" b="1" dirty="0"/>
              <a:t>2005, </a:t>
            </a:r>
            <a:r>
              <a:rPr lang="en-US" sz="2400" b="1" dirty="0" smtClean="0"/>
              <a:t>el 11.2</a:t>
            </a:r>
            <a:r>
              <a:rPr lang="en-US" sz="2400" b="1" dirty="0"/>
              <a:t>% </a:t>
            </a:r>
            <a:r>
              <a:rPr lang="en-US" sz="2400" b="1" dirty="0" smtClean="0"/>
              <a:t>de los ART </a:t>
            </a:r>
            <a:r>
              <a:rPr lang="en-US" sz="2400" b="1" dirty="0" err="1" smtClean="0"/>
              <a:t>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producido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embarazos</a:t>
            </a:r>
            <a:r>
              <a:rPr lang="en-US" sz="2400" b="1" dirty="0" smtClean="0"/>
              <a:t> multiples. Las </a:t>
            </a:r>
            <a:r>
              <a:rPr lang="en-US" sz="2400" b="1" dirty="0" err="1" smtClean="0"/>
              <a:t>practicas</a:t>
            </a:r>
            <a:r>
              <a:rPr lang="en-US" sz="2400" b="1" dirty="0" smtClean="0"/>
              <a:t> de IVF </a:t>
            </a:r>
            <a:r>
              <a:rPr lang="en-US" sz="2400" b="1" dirty="0" err="1" smtClean="0"/>
              <a:t>levanta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problema</a:t>
            </a:r>
            <a:r>
              <a:rPr lang="en-US" sz="2400" b="1" dirty="0" smtClean="0"/>
              <a:t> de :</a:t>
            </a:r>
          </a:p>
          <a:p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cuantos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embriones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deberian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creados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uso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futuro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hacer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ellos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parejas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estan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acuerdo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sobre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hacer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ellos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Cuando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apropiado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utilizar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diagnosticos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prenatales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seleccionar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caracteristicas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embrion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Tales </a:t>
            </a:r>
            <a:r>
              <a:rPr lang="en-US" sz="2400" b="1" dirty="0" err="1" smtClean="0"/>
              <a:t>cuestiones</a:t>
            </a:r>
            <a:r>
              <a:rPr lang="en-US" sz="2400" b="1" dirty="0" smtClean="0"/>
              <a:t> son </a:t>
            </a:r>
            <a:r>
              <a:rPr lang="en-US" sz="2400" b="1" dirty="0" err="1" smtClean="0"/>
              <a:t>aun</a:t>
            </a:r>
            <a:r>
              <a:rPr lang="en-US" sz="2400" b="1" dirty="0" smtClean="0"/>
              <a:t> mas </a:t>
            </a:r>
            <a:r>
              <a:rPr lang="en-US" sz="2400" b="1" dirty="0" err="1" smtClean="0"/>
              <a:t>importantes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paises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donde</a:t>
            </a:r>
            <a:r>
              <a:rPr lang="en-US" sz="2400" b="1" dirty="0" smtClean="0"/>
              <a:t> la religion </a:t>
            </a:r>
            <a:r>
              <a:rPr lang="en-US" sz="2400" b="1" dirty="0" err="1" smtClean="0"/>
              <a:t>juega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papel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importante</a:t>
            </a:r>
            <a:r>
              <a:rPr lang="en-US" sz="2400" b="1" dirty="0" smtClean="0"/>
              <a:t> en la </a:t>
            </a:r>
            <a:r>
              <a:rPr lang="en-US" sz="2400" b="1" dirty="0" err="1" smtClean="0"/>
              <a:t>sociedad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3716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14541"/>
            <a:ext cx="861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Costos: quien </a:t>
            </a:r>
            <a:r>
              <a:rPr lang="es-MX" sz="2800" b="1" dirty="0" err="1" smtClean="0"/>
              <a:t>tien</a:t>
            </a:r>
            <a:r>
              <a:rPr lang="es-MX" sz="2800" b="1" dirty="0" smtClean="0"/>
              <a:t> que pagarlos?</a:t>
            </a:r>
            <a:endParaRPr lang="es-MX" sz="28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En </a:t>
            </a:r>
            <a:r>
              <a:rPr lang="en-US" sz="2000" b="1" dirty="0" err="1" smtClean="0"/>
              <a:t>algunos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estados</a:t>
            </a:r>
            <a:r>
              <a:rPr lang="en-US" sz="2000" b="1" dirty="0" smtClean="0"/>
              <a:t> de EU la ley </a:t>
            </a:r>
            <a:r>
              <a:rPr lang="en-US" sz="2000" b="1" dirty="0" err="1" smtClean="0"/>
              <a:t>requiere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aseguradores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cubran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tratamientos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infertilidad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Pregunta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deberia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obligatorio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seguros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paguen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tratamientos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infertilidad</a:t>
            </a:r>
            <a:r>
              <a:rPr lang="en-US" sz="2000" b="1" dirty="0" smtClean="0"/>
              <a:t>?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Cobertura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obligatoria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implica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concebir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niño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biologicamente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geneticamente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relacionado</a:t>
            </a:r>
            <a:r>
              <a:rPr lang="en-US" sz="2000" b="1" dirty="0" smtClean="0"/>
              <a:t> con los papas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preferible</a:t>
            </a:r>
            <a:r>
              <a:rPr lang="en-US" sz="2000" b="1" dirty="0" smtClean="0"/>
              <a:t> a la </a:t>
            </a:r>
            <a:r>
              <a:rPr lang="en-US" sz="2000" b="1" dirty="0" err="1" smtClean="0"/>
              <a:t>adopcion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No hay </a:t>
            </a:r>
            <a:r>
              <a:rPr lang="en-US" sz="2000" b="1" dirty="0" err="1" smtClean="0"/>
              <a:t>estandar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adopciones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Sin embargo los </a:t>
            </a:r>
            <a:r>
              <a:rPr lang="en-US" sz="2000" b="1" dirty="0" err="1" smtClean="0"/>
              <a:t>tratamientos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infertilidad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muchos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como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lujo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Algunos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teoricos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sostienen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procreacion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tan </a:t>
            </a:r>
            <a:r>
              <a:rPr lang="en-US" sz="2000" b="1" dirty="0" err="1" smtClean="0"/>
              <a:t>importante</a:t>
            </a:r>
            <a:r>
              <a:rPr lang="en-US" sz="2000" b="1" dirty="0" smtClean="0"/>
              <a:t> para la </a:t>
            </a:r>
            <a:r>
              <a:rPr lang="en-US" sz="2000" b="1" dirty="0" err="1" smtClean="0"/>
              <a:t>identidad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persona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seguro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tendria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pagar</a:t>
            </a:r>
            <a:r>
              <a:rPr lang="en-US" sz="2000" b="1" dirty="0" smtClean="0"/>
              <a:t> para la </a:t>
            </a:r>
            <a:r>
              <a:rPr lang="en-US" sz="2000" b="1" dirty="0" err="1" smtClean="0"/>
              <a:t>procreacion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asistida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cuando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fuera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necesaria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577635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Madre </a:t>
            </a:r>
            <a:r>
              <a:rPr lang="en-US" sz="2800" b="1" dirty="0" err="1" smtClean="0"/>
              <a:t>subrogada</a:t>
            </a:r>
            <a:endParaRPr lang="en-US" sz="2800" b="1" dirty="0" smtClean="0"/>
          </a:p>
          <a:p>
            <a:pPr algn="ctr"/>
            <a:endParaRPr lang="en-US" sz="2000" b="1" dirty="0"/>
          </a:p>
          <a:p>
            <a:r>
              <a:rPr lang="en-US" sz="2000" b="1" dirty="0" smtClean="0"/>
              <a:t>El </a:t>
            </a:r>
            <a:r>
              <a:rPr lang="en-US" sz="2000" b="1" dirty="0" err="1" smtClean="0"/>
              <a:t>tipo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usado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reproduccion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asistida</a:t>
            </a:r>
            <a:r>
              <a:rPr lang="en-US" sz="2000" b="1" dirty="0" smtClean="0"/>
              <a:t>, y </a:t>
            </a:r>
            <a:r>
              <a:rPr lang="en-US" sz="2000" b="1" dirty="0" err="1" smtClean="0"/>
              <a:t>tal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 el mas controversial, el la mama </a:t>
            </a:r>
            <a:r>
              <a:rPr lang="en-US" sz="2000" b="1" dirty="0" err="1" smtClean="0"/>
              <a:t>subrogada</a:t>
            </a:r>
            <a:r>
              <a:rPr lang="en-US" sz="2000" b="1" dirty="0" smtClean="0"/>
              <a:t>, o </a:t>
            </a:r>
            <a:r>
              <a:rPr lang="en-US" sz="2000" b="1" dirty="0" err="1" smtClean="0"/>
              <a:t>madre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contrato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La </a:t>
            </a:r>
            <a:r>
              <a:rPr lang="en-US" sz="2000" b="1" dirty="0" err="1" smtClean="0"/>
              <a:t>utilizan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parejas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heterosexuales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mujer</a:t>
            </a:r>
            <a:r>
              <a:rPr lang="en-US" sz="2000" b="1" dirty="0" smtClean="0"/>
              <a:t> produce </a:t>
            </a:r>
            <a:r>
              <a:rPr lang="en-US" sz="2000" b="1" dirty="0" err="1" smtClean="0"/>
              <a:t>ovulos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pero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pude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tener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embarazo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motivos</a:t>
            </a:r>
            <a:r>
              <a:rPr lang="en-US" sz="2000" b="1" dirty="0" smtClean="0"/>
              <a:t>. La </a:t>
            </a:r>
            <a:r>
              <a:rPr lang="en-US" sz="2000" b="1" dirty="0" err="1" smtClean="0"/>
              <a:t>mujer</a:t>
            </a:r>
            <a:r>
              <a:rPr lang="en-US" sz="2000" b="1" dirty="0" smtClean="0"/>
              <a:t> produce el </a:t>
            </a:r>
            <a:r>
              <a:rPr lang="en-US" sz="2000" b="1" dirty="0" err="1" smtClean="0"/>
              <a:t>ovulo</a:t>
            </a:r>
            <a:r>
              <a:rPr lang="en-US" sz="2000" b="1" dirty="0" smtClean="0"/>
              <a:t>, el </a:t>
            </a:r>
            <a:r>
              <a:rPr lang="en-US" sz="2000" b="1" dirty="0" err="1" smtClean="0"/>
              <a:t>cual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fecundado</a:t>
            </a:r>
            <a:r>
              <a:rPr lang="en-US" sz="2000" b="1" dirty="0" smtClean="0"/>
              <a:t>, y </a:t>
            </a:r>
            <a:r>
              <a:rPr lang="en-US" sz="2000" b="1" dirty="0" err="1" smtClean="0"/>
              <a:t>luego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implantado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contrato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Tambien</a:t>
            </a:r>
            <a:r>
              <a:rPr lang="en-US" sz="2000" b="1" dirty="0" smtClean="0"/>
              <a:t> lo </a:t>
            </a:r>
            <a:r>
              <a:rPr lang="en-US" sz="2000" b="1" dirty="0" err="1" smtClean="0"/>
              <a:t>pueden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usar</a:t>
            </a:r>
            <a:r>
              <a:rPr lang="en-US" sz="2000" b="1" dirty="0" smtClean="0"/>
              <a:t> hombres </a:t>
            </a:r>
            <a:r>
              <a:rPr lang="en-US" sz="2000" b="1" dirty="0" err="1" smtClean="0"/>
              <a:t>solteros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homosexuales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quieren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papas </a:t>
            </a:r>
            <a:r>
              <a:rPr lang="en-US" sz="2000" b="1" dirty="0" err="1" smtClean="0"/>
              <a:t>usando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servicios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mujer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entrega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niño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momento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nacimiento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El </a:t>
            </a:r>
            <a:r>
              <a:rPr lang="en-US" sz="2000" b="1" dirty="0" err="1" smtClean="0"/>
              <a:t>recrutamiento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contrato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madres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cotnrato</a:t>
            </a:r>
            <a:r>
              <a:rPr lang="en-US" sz="2000" b="1" dirty="0" smtClean="0"/>
              <a:t> ha </a:t>
            </a:r>
            <a:r>
              <a:rPr lang="en-US" sz="2000" b="1" dirty="0" err="1" smtClean="0"/>
              <a:t>sido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muchas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controversias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eticas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Muchos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estados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permiten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madres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contrato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Otros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explicitamente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abstienen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dirimir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controversias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relacionadas</a:t>
            </a:r>
            <a:r>
              <a:rPr lang="en-US" sz="2000" b="1" dirty="0" smtClean="0"/>
              <a:t> a tales </a:t>
            </a:r>
            <a:r>
              <a:rPr lang="en-US" sz="2000" b="1" dirty="0" err="1" smtClean="0"/>
              <a:t>eventos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Por</a:t>
            </a:r>
            <a:r>
              <a:rPr lang="en-US" sz="2000" b="1" dirty="0" smtClean="0"/>
              <a:t> largo </a:t>
            </a:r>
            <a:r>
              <a:rPr lang="en-US" sz="2000" b="1" dirty="0" err="1" smtClean="0"/>
              <a:t>tiempo</a:t>
            </a:r>
            <a:r>
              <a:rPr lang="en-US" sz="2000" b="1" dirty="0" smtClean="0"/>
              <a:t> en EU </a:t>
            </a:r>
            <a:r>
              <a:rPr lang="en-US" sz="2000" b="1" dirty="0" err="1" smtClean="0"/>
              <a:t>todos</a:t>
            </a:r>
            <a:r>
              <a:rPr lang="en-US" sz="2000" b="1" dirty="0" smtClean="0"/>
              <a:t> lo </a:t>
            </a:r>
            <a:r>
              <a:rPr lang="en-US" sz="2000" b="1" dirty="0" err="1" smtClean="0"/>
              <a:t>estados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pedian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quedarn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anonimos</a:t>
            </a:r>
            <a:r>
              <a:rPr lang="en-US" sz="2000" b="1" dirty="0" smtClean="0"/>
              <a:t>. Tales </a:t>
            </a:r>
            <a:r>
              <a:rPr lang="en-US" sz="2000" b="1" dirty="0" err="1" smtClean="0"/>
              <a:t>leyes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extendieron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ovulos</a:t>
            </a:r>
            <a:r>
              <a:rPr lang="en-US" sz="2000" b="1" dirty="0" smtClean="0"/>
              <a:t>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385238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9751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Turismo</a:t>
            </a:r>
            <a:r>
              <a:rPr lang="en-US" sz="3200" b="1" dirty="0" smtClean="0"/>
              <a:t> Medico</a:t>
            </a:r>
          </a:p>
          <a:p>
            <a:pPr algn="ctr"/>
            <a:endParaRPr lang="en-US" sz="3200" b="1" dirty="0" smtClean="0"/>
          </a:p>
          <a:p>
            <a:r>
              <a:rPr lang="en-US" sz="2400" b="1" dirty="0" err="1" smtClean="0"/>
              <a:t>Muchas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parejas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paises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ricos</a:t>
            </a:r>
            <a:r>
              <a:rPr lang="en-US" sz="2400" b="1" dirty="0" smtClean="0"/>
              <a:t> van al exterior para </a:t>
            </a:r>
            <a:r>
              <a:rPr lang="en-US" sz="2400" b="1" dirty="0" err="1" smtClean="0"/>
              <a:t>satisfacer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busqueda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descendencia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La India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blanco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tipico</a:t>
            </a:r>
            <a:r>
              <a:rPr lang="en-US" sz="2400" b="1" dirty="0" smtClean="0"/>
              <a:t> para el </a:t>
            </a:r>
            <a:r>
              <a:rPr lang="en-US" sz="2400" b="1" dirty="0" err="1" smtClean="0"/>
              <a:t>proceso</a:t>
            </a:r>
            <a:r>
              <a:rPr lang="en-US" sz="2400" b="1" dirty="0" smtClean="0"/>
              <a:t>.</a:t>
            </a:r>
          </a:p>
          <a:p>
            <a:r>
              <a:rPr lang="en-US" sz="2400" b="1" dirty="0" err="1" smtClean="0"/>
              <a:t>Costos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US 50,000</a:t>
            </a:r>
          </a:p>
          <a:p>
            <a:endParaRPr lang="en-US" sz="2400" b="1" dirty="0"/>
          </a:p>
          <a:p>
            <a:r>
              <a:rPr lang="en-US" sz="2400" b="1" dirty="0" smtClean="0"/>
              <a:t>India 10,000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709656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610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err="1" smtClean="0"/>
              <a:t>Problemas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legales</a:t>
            </a:r>
            <a:endParaRPr lang="en-US" sz="3600" b="1" dirty="0" smtClean="0"/>
          </a:p>
          <a:p>
            <a:pPr fontAlgn="base"/>
            <a:endParaRPr lang="en-US" sz="2800" b="1" dirty="0"/>
          </a:p>
          <a:p>
            <a:pPr fontAlgn="base"/>
            <a:r>
              <a:rPr lang="en-US" sz="2800" b="1" dirty="0" err="1" smtClean="0"/>
              <a:t>Pueden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ofrecen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servicio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servicio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preferencias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sexuales</a:t>
            </a:r>
            <a:r>
              <a:rPr lang="en-US" sz="2800" b="1" dirty="0" smtClean="0"/>
              <a:t> de los </a:t>
            </a:r>
            <a:r>
              <a:rPr lang="en-US" sz="2800" b="1" dirty="0" err="1" smtClean="0"/>
              <a:t>clientes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condicion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casado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, o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evaluacion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capacidad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papas?</a:t>
            </a:r>
          </a:p>
          <a:p>
            <a:pPr fontAlgn="base"/>
            <a:endParaRPr lang="en-US" sz="2800" b="1" dirty="0"/>
          </a:p>
          <a:p>
            <a:pPr fontAlgn="base"/>
            <a:r>
              <a:rPr lang="en-US" sz="2800" b="1" dirty="0" err="1" smtClean="0"/>
              <a:t>Deberian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clinicas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servicio</a:t>
            </a:r>
            <a:r>
              <a:rPr lang="en-US" sz="2800" b="1" dirty="0" smtClean="0"/>
              <a:t> medico o social?</a:t>
            </a:r>
          </a:p>
          <a:p>
            <a:pPr fontAlgn="base"/>
            <a:endParaRPr lang="en-US" sz="2800" b="1" dirty="0"/>
          </a:p>
          <a:p>
            <a:pPr fontAlgn="base"/>
            <a:r>
              <a:rPr lang="en-US" sz="2800" b="1" dirty="0" err="1" smtClean="0"/>
              <a:t>Tiene</a:t>
            </a:r>
            <a:r>
              <a:rPr lang="en-US" sz="2800" b="1" dirty="0" smtClean="0"/>
              <a:t> un papa o mama </a:t>
            </a:r>
            <a:r>
              <a:rPr lang="en-US" sz="2800" b="1" dirty="0" err="1" smtClean="0"/>
              <a:t>soltero</a:t>
            </a:r>
            <a:r>
              <a:rPr lang="en-US" sz="2800" b="1" dirty="0" smtClean="0"/>
              <a:t>, o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pareja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mismo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sexo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pareja</a:t>
            </a:r>
            <a:r>
              <a:rPr lang="en-US" sz="2800" b="1" dirty="0" smtClean="0"/>
              <a:t> heterosexual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hijos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naturalmente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recibir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mismos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beneficios</a:t>
            </a:r>
            <a:r>
              <a:rPr lang="en-US" sz="2800" b="1" dirty="0" smtClean="0"/>
              <a:t> al </a:t>
            </a:r>
            <a:r>
              <a:rPr lang="en-US" sz="2800" b="1" dirty="0" err="1" smtClean="0"/>
              <a:t>igual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pareja</a:t>
            </a:r>
            <a:r>
              <a:rPr lang="en-US" sz="2800" b="1" dirty="0" smtClean="0"/>
              <a:t> heterosexual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busca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porque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puede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tenerlos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5586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89844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Selection and sale of </a:t>
            </a:r>
            <a:r>
              <a:rPr lang="en-US" sz="3200" b="1" dirty="0" smtClean="0"/>
              <a:t>gamete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 err="1" smtClean="0"/>
              <a:t>Deberia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gobierno</a:t>
            </a:r>
            <a:r>
              <a:rPr lang="en-US" sz="2400" b="1" dirty="0" smtClean="0"/>
              <a:t> –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pasa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muchos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paises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permitir</a:t>
            </a:r>
            <a:r>
              <a:rPr lang="en-US" sz="2400" b="1" dirty="0" smtClean="0"/>
              <a:t> solo la </a:t>
            </a:r>
            <a:r>
              <a:rPr lang="en-US" sz="2400" b="1" dirty="0" err="1" smtClean="0"/>
              <a:t>donacion</a:t>
            </a:r>
            <a:r>
              <a:rPr lang="en-US" sz="2400" b="1" dirty="0" smtClean="0"/>
              <a:t> y no la </a:t>
            </a:r>
            <a:r>
              <a:rPr lang="en-US" sz="2400" b="1" dirty="0" err="1" smtClean="0"/>
              <a:t>venta</a:t>
            </a:r>
            <a:r>
              <a:rPr lang="en-US" sz="2400" b="1" dirty="0" smtClean="0"/>
              <a:t> de material e </a:t>
            </a:r>
            <a:r>
              <a:rPr lang="en-US" sz="2400" b="1" dirty="0" err="1" smtClean="0"/>
              <a:t>incluso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servicios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reproductivos</a:t>
            </a:r>
            <a:r>
              <a:rPr lang="en-US" sz="2400" b="1" dirty="0" smtClean="0"/>
              <a:t>?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 smtClean="0"/>
              <a:t>Si el </a:t>
            </a:r>
            <a:r>
              <a:rPr lang="en-US" sz="2400" b="1" dirty="0" err="1" smtClean="0"/>
              <a:t>pais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venta</a:t>
            </a:r>
            <a:r>
              <a:rPr lang="en-US" sz="2400" b="1" dirty="0" smtClean="0"/>
              <a:t> de material y </a:t>
            </a:r>
            <a:r>
              <a:rPr lang="en-US" sz="2400" b="1" dirty="0" err="1" smtClean="0"/>
              <a:t>servicios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deberia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establecer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precios</a:t>
            </a:r>
            <a:r>
              <a:rPr lang="en-US" sz="2400" b="1" dirty="0" smtClean="0"/>
              <a:t>?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proceso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tanto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debe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permitir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seleccion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caracteristicas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geneticas</a:t>
            </a:r>
            <a:r>
              <a:rPr lang="en-US" sz="2400" b="1" dirty="0" smtClean="0"/>
              <a:t>?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 smtClean="0"/>
              <a:t>?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admisible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parejas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busquen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donadores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parezcan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ellos</a:t>
            </a:r>
            <a:r>
              <a:rPr lang="en-US" sz="2400" b="1" dirty="0" smtClean="0"/>
              <a:t>? 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aceptable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donadores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sean</a:t>
            </a:r>
            <a:r>
              <a:rPr lang="en-US" sz="2400" b="1" dirty="0"/>
              <a:t> </a:t>
            </a:r>
            <a:r>
              <a:rPr lang="en-US" sz="2400" b="1" dirty="0" err="1" smtClean="0"/>
              <a:t>muy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diferentes</a:t>
            </a:r>
            <a:r>
              <a:rPr lang="en-US" sz="2400" b="1" dirty="0" smtClean="0"/>
              <a:t>? (</a:t>
            </a:r>
            <a:r>
              <a:rPr lang="en-US" sz="2400" b="1" dirty="0" err="1" smtClean="0"/>
              <a:t>hijos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negros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familia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blancas</a:t>
            </a:r>
            <a:r>
              <a:rPr lang="en-US" sz="2400" b="1" dirty="0" smtClean="0"/>
              <a:t>, o </a:t>
            </a:r>
            <a:r>
              <a:rPr lang="en-US" sz="2400" b="1" dirty="0" err="1" smtClean="0"/>
              <a:t>algo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039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2845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Derechos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deberes</a:t>
            </a:r>
            <a:r>
              <a:rPr lang="en-US" sz="2400" b="1" dirty="0" smtClean="0"/>
              <a:t> de los </a:t>
            </a:r>
            <a:r>
              <a:rPr lang="en-US" sz="2400" b="1" dirty="0" err="1" smtClean="0"/>
              <a:t>colaboradores</a:t>
            </a:r>
            <a:endParaRPr lang="en-US" sz="2400" b="1" dirty="0" smtClean="0"/>
          </a:p>
          <a:p>
            <a:endParaRPr lang="en-US" sz="2000" b="1" dirty="0"/>
          </a:p>
          <a:p>
            <a:pPr fontAlgn="base"/>
            <a:r>
              <a:rPr lang="en-US" sz="2000" b="1" dirty="0" smtClean="0"/>
              <a:t>La mayor parte de los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probablemente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jovenes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aun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empeizan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propia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familia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Deberian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ellos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sumitidos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examenes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fisicos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psicologicos</a:t>
            </a:r>
            <a:r>
              <a:rPr lang="en-US" sz="2000" b="1" dirty="0" smtClean="0"/>
              <a:t>? 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adoptar</a:t>
            </a:r>
            <a:r>
              <a:rPr lang="en-US" sz="2000" b="1" dirty="0" smtClean="0"/>
              <a:t> la ley de </a:t>
            </a:r>
            <a:r>
              <a:rPr lang="en-US" sz="2000" b="1" dirty="0" err="1" smtClean="0"/>
              <a:t>Suecia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solo personas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permiten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acceso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pueden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?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 smtClean="0"/>
              <a:t>O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mejor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adoptar</a:t>
            </a:r>
            <a:r>
              <a:rPr lang="en-US" sz="2000" b="1" dirty="0" smtClean="0"/>
              <a:t> la ley de </a:t>
            </a:r>
            <a:r>
              <a:rPr lang="en-US" sz="2000" b="1" dirty="0" err="1" smtClean="0"/>
              <a:t>Francia</a:t>
            </a:r>
            <a:r>
              <a:rPr lang="en-US" sz="2000" b="1" dirty="0" smtClean="0"/>
              <a:t>, para la </a:t>
            </a:r>
            <a:r>
              <a:rPr lang="en-US" sz="2000" b="1" dirty="0" err="1" smtClean="0"/>
              <a:t>cual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tienen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anonimos</a:t>
            </a:r>
            <a:r>
              <a:rPr lang="en-US" sz="2000" b="1" dirty="0" smtClean="0"/>
              <a:t>?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 smtClean="0"/>
              <a:t>O </a:t>
            </a:r>
            <a:r>
              <a:rPr lang="en-US" sz="2000" b="1" dirty="0" err="1" smtClean="0"/>
              <a:t>deberia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estado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tomar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posicion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sobre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donador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secreto</a:t>
            </a:r>
            <a:r>
              <a:rPr lang="en-US" sz="2000" b="1" dirty="0" smtClean="0"/>
              <a:t> o no, </a:t>
            </a:r>
            <a:r>
              <a:rPr lang="en-US" sz="2000" b="1" dirty="0" err="1" smtClean="0"/>
              <a:t>pero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mantener</a:t>
            </a:r>
            <a:r>
              <a:rPr lang="en-US" sz="2000" b="1" dirty="0" smtClean="0"/>
              <a:t> un record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permite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encontrarlo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caso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niños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credidos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puedan</a:t>
            </a:r>
            <a:r>
              <a:rPr lang="en-US" sz="2000" b="1" dirty="0" smtClean="0"/>
              <a:t> saber de </a:t>
            </a:r>
            <a:r>
              <a:rPr lang="en-US" sz="2000" b="1" dirty="0" err="1" smtClean="0"/>
              <a:t>sus</a:t>
            </a:r>
            <a:r>
              <a:rPr lang="en-US" sz="2000" b="1" dirty="0" smtClean="0"/>
              <a:t> papas </a:t>
            </a:r>
            <a:r>
              <a:rPr lang="en-US" sz="2000" b="1" dirty="0" err="1" smtClean="0"/>
              <a:t>biologicos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oy</a:t>
            </a:r>
            <a:r>
              <a:rPr lang="en-US" sz="2000" b="1" dirty="0" smtClean="0"/>
              <a:t>/o de </a:t>
            </a:r>
            <a:r>
              <a:rPr lang="en-US" sz="2000" b="1" dirty="0" err="1" smtClean="0"/>
              <a:t>embarazo</a:t>
            </a:r>
            <a:r>
              <a:rPr lang="en-US" sz="2000" b="1" dirty="0" smtClean="0"/>
              <a:t>?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 smtClean="0"/>
              <a:t>? </a:t>
            </a:r>
            <a:r>
              <a:rPr lang="en-US" sz="2000" b="1" dirty="0" err="1" smtClean="0"/>
              <a:t>Mantener</a:t>
            </a:r>
            <a:r>
              <a:rPr lang="en-US" sz="2000" b="1" dirty="0" smtClean="0"/>
              <a:t> record de los </a:t>
            </a:r>
            <a:r>
              <a:rPr lang="en-US" sz="2000" b="1" dirty="0" err="1" smtClean="0"/>
              <a:t>donadores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estara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enfatizando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importancia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origen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genetica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detrimento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años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decadas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educacion</a:t>
            </a:r>
            <a:r>
              <a:rPr lang="en-US" sz="2000" b="1" dirty="0" smtClean="0"/>
              <a:t> dada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los papas </a:t>
            </a:r>
            <a:r>
              <a:rPr lang="en-US" sz="2000" b="1" dirty="0" err="1" smtClean="0"/>
              <a:t>familiares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227684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7693"/>
            <a:ext cx="5943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/>
              <a:t>Mas </a:t>
            </a:r>
            <a:r>
              <a:rPr lang="en-US" sz="3200" b="1" dirty="0" err="1" smtClean="0"/>
              <a:t>problemas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eticos</a:t>
            </a:r>
            <a:endParaRPr lang="en-US" sz="3200" b="1" dirty="0" smtClean="0"/>
          </a:p>
          <a:p>
            <a:pPr fontAlgn="base"/>
            <a:endParaRPr lang="en-US" sz="2400" b="1" dirty="0"/>
          </a:p>
          <a:p>
            <a:r>
              <a:rPr lang="en-US" sz="2400" b="1" dirty="0" err="1" smtClean="0"/>
              <a:t>Puede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servicio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fertilizacion</a:t>
            </a:r>
            <a:r>
              <a:rPr lang="en-US" sz="2400" b="1" dirty="0" smtClean="0"/>
              <a:t> en vitro </a:t>
            </a:r>
            <a:r>
              <a:rPr lang="en-US" sz="2400" b="1" dirty="0" err="1" smtClean="0"/>
              <a:t>destruir</a:t>
            </a:r>
            <a:r>
              <a:rPr lang="en-US" sz="2400" b="1" dirty="0" smtClean="0"/>
              <a:t> los </a:t>
            </a:r>
            <a:r>
              <a:rPr lang="en-US" sz="2400" b="1" dirty="0" err="1" smtClean="0"/>
              <a:t>embriones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usados</a:t>
            </a:r>
            <a:r>
              <a:rPr lang="en-US" sz="2400" b="1" dirty="0" smtClean="0"/>
              <a:t>?</a:t>
            </a:r>
          </a:p>
          <a:p>
            <a:endParaRPr lang="en-US" sz="2400" b="1" dirty="0"/>
          </a:p>
          <a:p>
            <a:r>
              <a:rPr lang="en-US" sz="2400" b="1" dirty="0" err="1" smtClean="0"/>
              <a:t>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derecho</a:t>
            </a:r>
            <a:r>
              <a:rPr lang="en-US" sz="2400" b="1" dirty="0" smtClean="0"/>
              <a:t>, y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–en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medida</a:t>
            </a:r>
            <a:r>
              <a:rPr lang="en-US" sz="2400" b="1" dirty="0" smtClean="0"/>
              <a:t>- para </a:t>
            </a:r>
            <a:r>
              <a:rPr lang="en-US" sz="2400" b="1" dirty="0" err="1" smtClean="0"/>
              <a:t>determinar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caracteristicas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geneticas</a:t>
            </a:r>
            <a:r>
              <a:rPr lang="en-US" sz="2400" b="1" dirty="0" smtClean="0"/>
              <a:t> de un </a:t>
            </a:r>
            <a:r>
              <a:rPr lang="en-US" sz="2400" b="1" dirty="0" err="1" smtClean="0"/>
              <a:t>embrion</a:t>
            </a:r>
            <a:r>
              <a:rPr lang="en-US" sz="2400" b="1" dirty="0" smtClean="0"/>
              <a:t> o de los gametes antes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hacerlo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desarrollar</a:t>
            </a:r>
            <a:r>
              <a:rPr lang="en-US" sz="2400" b="1" dirty="0" smtClean="0"/>
              <a:t>?</a:t>
            </a:r>
          </a:p>
          <a:p>
            <a:endParaRPr lang="en-US" dirty="0"/>
          </a:p>
        </p:txBody>
      </p:sp>
      <p:pic>
        <p:nvPicPr>
          <p:cNvPr id="1026" name="Picture 2" descr="repro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59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364" y="609600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hlinkClick r:id="rId2" tooltip="Journal of medical ethics."/>
              </a:rPr>
              <a:t>Influencia</a:t>
            </a:r>
            <a:r>
              <a:rPr lang="en-US" sz="3200" b="1" u="sng" smtClean="0">
                <a:hlinkClick r:id="rId2" tooltip="Journal of medical ethics."/>
              </a:rPr>
              <a:t> de la </a:t>
            </a:r>
            <a:r>
              <a:rPr lang="en-US" sz="3200" b="1" u="sng" dirty="0" err="1" smtClean="0">
                <a:hlinkClick r:id="rId2" tooltip="Journal of medical ethics."/>
              </a:rPr>
              <a:t>experiencia</a:t>
            </a:r>
            <a:r>
              <a:rPr lang="en-US" sz="3200" b="1" u="sng" dirty="0" smtClean="0">
                <a:hlinkClick r:id="rId2" tooltip="Journal of medical ethics."/>
              </a:rPr>
              <a:t> personal</a:t>
            </a:r>
          </a:p>
          <a:p>
            <a:endParaRPr lang="en-US" sz="2400" b="1" u="sng" dirty="0">
              <a:hlinkClick r:id="rId2" tooltip="Journal of medical ethics."/>
            </a:endParaRPr>
          </a:p>
          <a:p>
            <a:r>
              <a:rPr lang="en-US" sz="2400" b="1" dirty="0"/>
              <a:t>Se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conducido</a:t>
            </a:r>
            <a:r>
              <a:rPr lang="en-US" sz="2400" b="1" dirty="0"/>
              <a:t> </a:t>
            </a:r>
            <a:r>
              <a:rPr lang="en-US" sz="2400" b="1" dirty="0" err="1"/>
              <a:t>encuestas</a:t>
            </a:r>
            <a:r>
              <a:rPr lang="en-US" sz="2400" b="1" dirty="0"/>
              <a:t> para </a:t>
            </a:r>
            <a:r>
              <a:rPr lang="en-US" sz="2400" b="1" dirty="0" err="1"/>
              <a:t>ver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opina</a:t>
            </a:r>
            <a:r>
              <a:rPr lang="en-US" sz="2400" b="1" dirty="0"/>
              <a:t> la </a:t>
            </a:r>
            <a:r>
              <a:rPr lang="en-US" sz="2400" b="1" dirty="0" err="1"/>
              <a:t>poblacion</a:t>
            </a:r>
            <a:endParaRPr lang="en-US" sz="2400" b="1" dirty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Se ha </a:t>
            </a:r>
            <a:r>
              <a:rPr lang="en-US" sz="2400" b="1" u="sng" dirty="0" err="1" smtClean="0"/>
              <a:t>comprobado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que</a:t>
            </a:r>
            <a:r>
              <a:rPr lang="en-US" sz="2400" b="1" u="sng" dirty="0" smtClean="0"/>
              <a:t> personas </a:t>
            </a:r>
            <a:r>
              <a:rPr lang="en-US" sz="2400" b="1" u="sng" dirty="0" err="1" smtClean="0"/>
              <a:t>que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tienen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problemas</a:t>
            </a:r>
            <a:r>
              <a:rPr lang="en-US" sz="2400" b="1" u="sng" dirty="0" smtClean="0"/>
              <a:t> de </a:t>
            </a:r>
            <a:r>
              <a:rPr lang="en-US" sz="2400" b="1" u="sng" dirty="0" err="1" smtClean="0"/>
              <a:t>fertilidad</a:t>
            </a:r>
            <a:r>
              <a:rPr lang="en-US" sz="2400" b="1" u="sng" dirty="0" smtClean="0"/>
              <a:t> –</a:t>
            </a:r>
            <a:r>
              <a:rPr lang="en-US" sz="2400" b="1" u="sng" dirty="0" err="1" smtClean="0"/>
              <a:t>como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es</a:t>
            </a:r>
            <a:r>
              <a:rPr lang="en-US" sz="2400" b="1" u="sng" dirty="0" smtClean="0"/>
              <a:t> natural </a:t>
            </a:r>
            <a:r>
              <a:rPr lang="en-US" sz="2400" b="1" u="sng" dirty="0" err="1" smtClean="0"/>
              <a:t>suponer</a:t>
            </a:r>
            <a:r>
              <a:rPr lang="en-US" sz="2400" b="1" u="sng" dirty="0" smtClean="0"/>
              <a:t>- son mas </a:t>
            </a:r>
            <a:r>
              <a:rPr lang="en-US" sz="2400" b="1" u="sng" dirty="0" err="1" smtClean="0"/>
              <a:t>liberales</a:t>
            </a:r>
            <a:r>
              <a:rPr lang="en-US" sz="2400" b="1" u="sng" dirty="0" smtClean="0"/>
              <a:t> en </a:t>
            </a:r>
            <a:r>
              <a:rPr lang="en-US" sz="2400" b="1" u="sng" dirty="0" err="1" smtClean="0"/>
              <a:t>aceptar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legislaciones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sobre</a:t>
            </a:r>
            <a:r>
              <a:rPr lang="en-US" sz="2400" b="1" u="sng" dirty="0" smtClean="0"/>
              <a:t> el </a:t>
            </a:r>
            <a:r>
              <a:rPr lang="en-US" sz="2400" b="1" u="sng" dirty="0" err="1" smtClean="0"/>
              <a:t>tema</a:t>
            </a:r>
            <a:r>
              <a:rPr lang="en-US" sz="2400" b="1" u="sng" dirty="0" smtClean="0"/>
              <a:t>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ejemplo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personas no </a:t>
            </a:r>
            <a:r>
              <a:rPr lang="en-US" sz="2400" b="1" dirty="0" err="1" smtClean="0"/>
              <a:t>estan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acuerdo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sobre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prohibir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congelamiento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ovulos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fertilizados</a:t>
            </a:r>
            <a:r>
              <a:rPr lang="en-US" sz="2400" b="1" dirty="0" smtClean="0"/>
              <a:t>,  la </a:t>
            </a:r>
            <a:r>
              <a:rPr lang="en-US" sz="2400" b="1" dirty="0" err="1" smtClean="0"/>
              <a:t>prohibicion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hacer</a:t>
            </a:r>
            <a:r>
              <a:rPr lang="en-US" sz="2400" b="1" dirty="0" smtClean="0"/>
              <a:t> tests </a:t>
            </a:r>
            <a:r>
              <a:rPr lang="en-US" sz="2400" b="1" dirty="0" err="1" smtClean="0"/>
              <a:t>prenatales</a:t>
            </a:r>
            <a:r>
              <a:rPr lang="en-US" sz="2400" b="1" dirty="0" smtClean="0"/>
              <a:t> a los </a:t>
            </a:r>
            <a:r>
              <a:rPr lang="en-US" sz="2400" b="1" dirty="0" err="1" smtClean="0"/>
              <a:t>embriones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edad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limite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mujer</a:t>
            </a:r>
            <a:r>
              <a:rPr lang="en-US" sz="2400" b="1" dirty="0" smtClean="0"/>
              <a:t> para el </a:t>
            </a:r>
            <a:r>
              <a:rPr lang="en-US" sz="2400" b="1" dirty="0" err="1" smtClean="0"/>
              <a:t>implante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prohibicion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implante</a:t>
            </a:r>
            <a:r>
              <a:rPr lang="en-US" sz="2400" b="1" dirty="0" smtClean="0"/>
              <a:t> para mamas </a:t>
            </a:r>
            <a:r>
              <a:rPr lang="en-US" sz="2400" b="1" dirty="0" err="1" smtClean="0"/>
              <a:t>solteras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Quien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decidir</a:t>
            </a:r>
            <a:r>
              <a:rPr lang="en-US" sz="2400" b="1" dirty="0" smtClean="0"/>
              <a:t>: los </a:t>
            </a:r>
            <a:r>
              <a:rPr lang="en-US" sz="2400" b="1" dirty="0" err="1" smtClean="0"/>
              <a:t>interesados</a:t>
            </a:r>
            <a:r>
              <a:rPr lang="en-US" sz="2400" b="1" dirty="0" smtClean="0"/>
              <a:t> o los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usaran</a:t>
            </a:r>
            <a:r>
              <a:rPr lang="en-US" sz="2400" b="1" dirty="0" smtClean="0"/>
              <a:t> la ley?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6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36604"/>
              </p:ext>
            </p:extLst>
          </p:nvPr>
        </p:nvGraphicFramePr>
        <p:xfrm>
          <a:off x="914400" y="533400"/>
          <a:ext cx="7620000" cy="42976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744544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Bacterium"/>
                        </a:rPr>
                        <a:t>Bacterium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hlinkClick r:id="rId3" tooltip="Haemophilus influenzae"/>
                        </a:rPr>
                        <a:t>Haemophilus influenzae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1,830,000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1.8Mb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First genome of a living organism sequenced, July 1995</a:t>
                      </a:r>
                      <a:r>
                        <a:rPr lang="en-US" baseline="30000">
                          <a:hlinkClick r:id="rId4"/>
                        </a:rPr>
                        <a:t>[28]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340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Bacterium"/>
                        </a:rPr>
                        <a:t>Bacterium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hlinkClick r:id="rId5" tooltip="Carsonella ruddii"/>
                        </a:rPr>
                        <a:t>Carsonella ruddii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159,662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160kb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Smallest non-viral genome.</a:t>
                      </a:r>
                      <a:r>
                        <a:rPr lang="es-MX" baseline="30000">
                          <a:hlinkClick r:id="rId6"/>
                        </a:rPr>
                        <a:t>[29]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8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Bacterium"/>
                        </a:rPr>
                        <a:t>Bacterium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hlinkClick r:id="rId7" tooltip="Buchnera aphidicola"/>
                        </a:rPr>
                        <a:t>Buchnera aphidicola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600,000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600kb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aseline="30000">
                          <a:hlinkClick r:id="rId8"/>
                        </a:rPr>
                        <a:t>[30]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8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Bacterium"/>
                        </a:rPr>
                        <a:t>Bacterium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hlinkClick r:id="rId9" tooltip="Wigglesworthia glossinidia"/>
                        </a:rPr>
                        <a:t>Wigglesworthia glossinidia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700,000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700Kb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8">
                <a:tc>
                  <a:txBody>
                    <a:bodyPr/>
                    <a:lstStyle/>
                    <a:p>
                      <a:r>
                        <a:rPr lang="es-MX">
                          <a:hlinkClick r:id="rId2" tooltip="Bacterium"/>
                        </a:rPr>
                        <a:t>Bacterium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hlinkClick r:id="rId10" tooltip="Escherichia coli"/>
                        </a:rPr>
                        <a:t>Escherichia coli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/>
                        <a:t>4,600,000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/>
                        <a:t>4.6Mb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baseline="30000" dirty="0">
                          <a:hlinkClick r:id="rId11"/>
                        </a:rPr>
                        <a:t>[31]</a:t>
                      </a:r>
                      <a:endParaRPr lang="es-MX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36521"/>
              </p:ext>
            </p:extLst>
          </p:nvPr>
        </p:nvGraphicFramePr>
        <p:xfrm>
          <a:off x="457202" y="381000"/>
          <a:ext cx="8229600" cy="5887326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51003">
                <a:tc>
                  <a:txBody>
                    <a:bodyPr/>
                    <a:lstStyle/>
                    <a:p>
                      <a:r>
                        <a:rPr lang="es-MX" sz="1400">
                          <a:hlinkClick r:id="rId2" tooltip="Insect"/>
                        </a:rPr>
                        <a:t>Insect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3" tooltip="Drosophila melanogaster"/>
                        </a:rPr>
                        <a:t>Drosophila melanogaster</a:t>
                      </a:r>
                      <a:r>
                        <a:rPr lang="es-MX" sz="1400"/>
                        <a:t> (fruit fly)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130,000,000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130Mb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aseline="30000">
                          <a:hlinkClick r:id="rId4"/>
                        </a:rPr>
                        <a:t>[41]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003">
                <a:tc>
                  <a:txBody>
                    <a:bodyPr/>
                    <a:lstStyle/>
                    <a:p>
                      <a:r>
                        <a:rPr lang="es-MX" sz="1400">
                          <a:hlinkClick r:id="rId2" tooltip="Insect"/>
                        </a:rPr>
                        <a:t>Insect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5" tooltip="Bombyx mori"/>
                        </a:rPr>
                        <a:t>Bombyx mori</a:t>
                      </a:r>
                      <a:r>
                        <a:rPr lang="es-MX" sz="1400"/>
                        <a:t> (silk moth)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432,000,000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432Mb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14,623 predicted genes</a:t>
                      </a:r>
                      <a:r>
                        <a:rPr lang="es-MX" sz="1400" baseline="30000">
                          <a:hlinkClick r:id="rId6"/>
                        </a:rPr>
                        <a:t>[42]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03">
                <a:tc>
                  <a:txBody>
                    <a:bodyPr/>
                    <a:lstStyle/>
                    <a:p>
                      <a:r>
                        <a:rPr lang="es-MX" sz="1400">
                          <a:hlinkClick r:id="rId2" tooltip="Insect"/>
                        </a:rPr>
                        <a:t>Insect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7" tooltip="Apis mellifera"/>
                        </a:rPr>
                        <a:t>Apis mellifera</a:t>
                      </a:r>
                      <a:r>
                        <a:rPr lang="es-MX" sz="1400"/>
                        <a:t> (honey bee)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236,000,000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236Mb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003">
                <a:tc>
                  <a:txBody>
                    <a:bodyPr/>
                    <a:lstStyle/>
                    <a:p>
                      <a:r>
                        <a:rPr lang="es-MX" sz="1400">
                          <a:hlinkClick r:id="rId2" tooltip="Insect"/>
                        </a:rPr>
                        <a:t>Insect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8" tooltip="Solenopsis invicta"/>
                        </a:rPr>
                        <a:t>Solenopsis invicta</a:t>
                      </a:r>
                      <a:r>
                        <a:rPr lang="es-MX" sz="1400"/>
                        <a:t> (fire ant)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480,000,000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480Mb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aseline="30000">
                          <a:hlinkClick r:id="rId9"/>
                        </a:rPr>
                        <a:t>[43]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6906">
                <a:tc>
                  <a:txBody>
                    <a:bodyPr/>
                    <a:lstStyle/>
                    <a:p>
                      <a:r>
                        <a:rPr lang="es-MX" sz="1400">
                          <a:hlinkClick r:id="rId10" tooltip="Fish"/>
                        </a:rPr>
                        <a:t>Fish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hlinkClick r:id="rId11" tooltip="Tetraodon nigroviridis"/>
                        </a:rPr>
                        <a:t>Tetraodon nigroviridis</a:t>
                      </a:r>
                      <a:r>
                        <a:rPr lang="en-US" sz="1400"/>
                        <a:t> (type of puffer fish)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385,000,000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390Mb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Smallest vertebrate genome known estimated to be 340 Mb</a:t>
                      </a:r>
                      <a:r>
                        <a:rPr lang="en-US" sz="1400" baseline="30000">
                          <a:hlinkClick r:id="rId12"/>
                        </a:rPr>
                        <a:t>[44]</a:t>
                      </a:r>
                      <a:r>
                        <a:rPr lang="en-US" sz="1400" baseline="30000">
                          <a:hlinkClick r:id="rId13"/>
                        </a:rPr>
                        <a:t>[45]</a:t>
                      </a:r>
                      <a:r>
                        <a:rPr lang="en-US" sz="1400"/>
                        <a:t> - 385 Mb.</a:t>
                      </a:r>
                      <a:r>
                        <a:rPr lang="en-US" sz="1400" baseline="30000">
                          <a:hlinkClick r:id="rId14"/>
                        </a:rPr>
                        <a:t>[46]</a:t>
                      </a:r>
                      <a:endParaRPr lang="en-US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753">
                <a:tc>
                  <a:txBody>
                    <a:bodyPr/>
                    <a:lstStyle/>
                    <a:p>
                      <a:r>
                        <a:rPr lang="es-MX" sz="1400">
                          <a:hlinkClick r:id="rId15" tooltip="Mammal"/>
                        </a:rPr>
                        <a:t>Mammal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16" tooltip="Mus musculus"/>
                        </a:rPr>
                        <a:t>Mus musculus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2,700,000,000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2.7Gb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aseline="30000">
                          <a:hlinkClick r:id="rId17"/>
                        </a:rPr>
                        <a:t>[47]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808">
                <a:tc>
                  <a:txBody>
                    <a:bodyPr/>
                    <a:lstStyle/>
                    <a:p>
                      <a:r>
                        <a:rPr lang="es-MX" sz="1400">
                          <a:hlinkClick r:id="rId15" tooltip="Mammal"/>
                        </a:rPr>
                        <a:t>Mammal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18" tooltip="Homo sapiens"/>
                        </a:rPr>
                        <a:t>Homo sapiens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3,200,000,000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3.2Gb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Homo sapiens</a:t>
                      </a:r>
                      <a:r>
                        <a:rPr lang="en-US" sz="1400"/>
                        <a:t> estimated genome size 3.2 billion bp</a:t>
                      </a:r>
                      <a:r>
                        <a:rPr lang="en-US" sz="1400" baseline="30000">
                          <a:hlinkClick r:id="rId19"/>
                        </a:rPr>
                        <a:t>[48]</a:t>
                      </a:r>
                      <a:r>
                        <a:rPr lang="en-US" sz="1400"/>
                        <a:t> Initial sequencing and analysis of the human genome</a:t>
                      </a:r>
                      <a:r>
                        <a:rPr lang="en-US" sz="1400" baseline="30000">
                          <a:hlinkClick r:id="rId20"/>
                        </a:rPr>
                        <a:t>[49]</a:t>
                      </a:r>
                      <a:endParaRPr lang="en-US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304">
                <a:tc>
                  <a:txBody>
                    <a:bodyPr/>
                    <a:lstStyle/>
                    <a:p>
                      <a:r>
                        <a:rPr lang="es-MX" sz="1400">
                          <a:hlinkClick r:id="rId10" tooltip="Fish"/>
                        </a:rPr>
                        <a:t>Fish</a:t>
                      </a:r>
                      <a:endParaRPr lang="es-MX" sz="140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i="1">
                          <a:hlinkClick r:id="rId21" tooltip="Protopterus aethiopicus"/>
                        </a:rPr>
                        <a:t>Protopterus aethiopicus</a:t>
                      </a:r>
                      <a:r>
                        <a:rPr lang="es-MX" sz="1400"/>
                        <a:t> (marbled lungfish)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/>
                        <a:t>130,000,000,000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/>
                        <a:t>130Gb</a:t>
                      </a:r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/>
                        <a:t>Largest</a:t>
                      </a:r>
                      <a:r>
                        <a:rPr lang="es-MX" sz="1400" dirty="0"/>
                        <a:t> </a:t>
                      </a:r>
                      <a:r>
                        <a:rPr lang="es-MX" sz="1400" dirty="0" err="1"/>
                        <a:t>vertebrate</a:t>
                      </a:r>
                      <a:r>
                        <a:rPr lang="es-MX" sz="1400" dirty="0"/>
                        <a:t> </a:t>
                      </a:r>
                      <a:r>
                        <a:rPr lang="es-MX" sz="1400" dirty="0" err="1"/>
                        <a:t>genome</a:t>
                      </a:r>
                      <a:r>
                        <a:rPr lang="es-MX" sz="1400" dirty="0"/>
                        <a:t> </a:t>
                      </a:r>
                      <a:r>
                        <a:rPr lang="es-MX" sz="1400" dirty="0" err="1"/>
                        <a:t>known</a:t>
                      </a:r>
                      <a:endParaRPr lang="es-MX" sz="1400" dirty="0"/>
                    </a:p>
                  </a:txBody>
                  <a:tcPr marL="44812" marR="44812" marT="22406" marB="22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3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 3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3313"/>
            <a:ext cx="752951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24871" y="304800"/>
            <a:ext cx="4403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err="1" smtClean="0">
                <a:solidFill>
                  <a:schemeClr val="tx2"/>
                </a:solidFill>
              </a:rPr>
              <a:t>Cromosomas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humanos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2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 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2908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5EC67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27193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219201" y="1524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La </a:t>
            </a:r>
            <a:r>
              <a:rPr lang="en-US" dirty="0" err="1" smtClean="0"/>
              <a:t>expresion</a:t>
            </a:r>
            <a:r>
              <a:rPr lang="en-US" dirty="0" smtClean="0"/>
              <a:t> </a:t>
            </a:r>
            <a:r>
              <a:rPr lang="en-US" dirty="0" err="1" smtClean="0"/>
              <a:t>genetica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produccion</a:t>
            </a:r>
            <a:r>
              <a:rPr lang="en-US" dirty="0" smtClean="0"/>
              <a:t> de </a:t>
            </a:r>
            <a:r>
              <a:rPr lang="en-US" dirty="0" err="1" smtClean="0"/>
              <a:t>proteinas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secuencias</a:t>
            </a:r>
            <a:r>
              <a:rPr lang="en-US" dirty="0" smtClean="0"/>
              <a:t> </a:t>
            </a:r>
            <a:r>
              <a:rPr lang="en-US" dirty="0" err="1" smtClean="0"/>
              <a:t>geneticas</a:t>
            </a:r>
            <a:endParaRPr lang="en-US" dirty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44577" y="1981200"/>
            <a:ext cx="449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/>
              <a:t>un gen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secuencia</a:t>
            </a:r>
            <a:r>
              <a:rPr lang="en-US" sz="2000" dirty="0" smtClean="0"/>
              <a:t> de </a:t>
            </a:r>
            <a:r>
              <a:rPr lang="en-US" sz="2000" dirty="0"/>
              <a:t>bases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codifica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proteina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Los </a:t>
            </a:r>
            <a:r>
              <a:rPr lang="en-US" sz="2000" dirty="0" err="1" smtClean="0"/>
              <a:t>cromosomas</a:t>
            </a:r>
            <a:r>
              <a:rPr lang="en-US" sz="2000" dirty="0" smtClean="0"/>
              <a:t> (el ADN en el </a:t>
            </a:r>
            <a:r>
              <a:rPr lang="en-US" sz="2000" dirty="0" err="1" smtClean="0"/>
              <a:t>nucleo</a:t>
            </a:r>
            <a:r>
              <a:rPr lang="en-US" sz="2000" dirty="0" smtClean="0"/>
              <a:t>)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secuencia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acidos</a:t>
            </a:r>
            <a:r>
              <a:rPr lang="en-US" sz="2000" dirty="0" smtClean="0"/>
              <a:t> </a:t>
            </a:r>
            <a:r>
              <a:rPr lang="en-US" sz="2000" dirty="0" err="1" smtClean="0"/>
              <a:t>nucleicos</a:t>
            </a:r>
            <a:r>
              <a:rPr lang="en-US" sz="2000" dirty="0" smtClean="0"/>
              <a:t> parte de los </a:t>
            </a:r>
            <a:r>
              <a:rPr lang="en-US" sz="2000" dirty="0" err="1" smtClean="0"/>
              <a:t>cuales</a:t>
            </a:r>
            <a:r>
              <a:rPr lang="en-US" sz="2000" dirty="0" smtClean="0"/>
              <a:t> </a:t>
            </a:r>
            <a:r>
              <a:rPr lang="en-US" sz="2000" dirty="0" err="1" smtClean="0"/>
              <a:t>expresa</a:t>
            </a:r>
            <a:r>
              <a:rPr lang="en-US" sz="2000" dirty="0" smtClean="0"/>
              <a:t> genes </a:t>
            </a:r>
            <a:r>
              <a:rPr lang="en-US" sz="2000" dirty="0"/>
              <a:t>(</a:t>
            </a:r>
            <a:r>
              <a:rPr lang="en-US" sz="2000" dirty="0" err="1" smtClean="0"/>
              <a:t>exones</a:t>
            </a:r>
            <a:r>
              <a:rPr lang="en-US" sz="2000" dirty="0"/>
              <a:t>, </a:t>
            </a:r>
            <a:r>
              <a:rPr lang="en-US" sz="2000" dirty="0">
                <a:cs typeface="Times New Roman" pitchFamily="18" charset="0"/>
              </a:rPr>
              <a:t>~5% </a:t>
            </a:r>
            <a:r>
              <a:rPr lang="en-US" sz="2000" dirty="0" smtClean="0">
                <a:cs typeface="Times New Roman" pitchFamily="18" charset="0"/>
              </a:rPr>
              <a:t>de la </a:t>
            </a:r>
            <a:r>
              <a:rPr lang="en-US" sz="2000" dirty="0" err="1" smtClean="0">
                <a:cs typeface="Times New Roman" pitchFamily="18" charset="0"/>
              </a:rPr>
              <a:t>longitud</a:t>
            </a:r>
            <a:r>
              <a:rPr lang="en-US" sz="2000" dirty="0" smtClean="0">
                <a:cs typeface="Times New Roman" pitchFamily="18" charset="0"/>
              </a:rPr>
              <a:t> total)</a:t>
            </a:r>
            <a:r>
              <a:rPr lang="en-US" sz="2000" dirty="0" smtClean="0"/>
              <a:t>, con largos </a:t>
            </a:r>
            <a:r>
              <a:rPr lang="en-US" sz="2000" dirty="0" err="1" smtClean="0"/>
              <a:t>segmentos</a:t>
            </a:r>
            <a:r>
              <a:rPr lang="en-US" sz="2000" dirty="0" smtClean="0"/>
              <a:t> de </a:t>
            </a:r>
            <a:r>
              <a:rPr lang="en-US" sz="2000" dirty="0" err="1" smtClean="0"/>
              <a:t>regiones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no </a:t>
            </a:r>
            <a:r>
              <a:rPr lang="en-US" sz="2000" dirty="0" err="1" smtClean="0"/>
              <a:t>codifican</a:t>
            </a:r>
            <a:r>
              <a:rPr lang="en-US" sz="2000" dirty="0" smtClean="0"/>
              <a:t> </a:t>
            </a:r>
            <a:r>
              <a:rPr lang="en-US" sz="2000" dirty="0" err="1" smtClean="0"/>
              <a:t>proteinas</a:t>
            </a:r>
            <a:r>
              <a:rPr lang="en-US" sz="2000" dirty="0" smtClean="0"/>
              <a:t> </a:t>
            </a:r>
            <a:r>
              <a:rPr lang="en-US" sz="2000" dirty="0" err="1" smtClean="0"/>
              <a:t>entrepuestos</a:t>
            </a:r>
            <a:r>
              <a:rPr lang="en-US" sz="2000" dirty="0" smtClean="0"/>
              <a:t> (</a:t>
            </a:r>
            <a:r>
              <a:rPr lang="en-US" sz="2000" dirty="0" err="1" smtClean="0"/>
              <a:t>intrones</a:t>
            </a:r>
            <a:r>
              <a:rPr lang="en-US" sz="2000" dirty="0"/>
              <a:t>, </a:t>
            </a:r>
            <a:r>
              <a:rPr lang="en-US" sz="2000" dirty="0">
                <a:cs typeface="Times New Roman" pitchFamily="18" charset="0"/>
              </a:rPr>
              <a:t>~95% </a:t>
            </a:r>
            <a:r>
              <a:rPr lang="en-US" sz="2000" dirty="0" smtClean="0">
                <a:cs typeface="Times New Roman" pitchFamily="18" charset="0"/>
              </a:rPr>
              <a:t>de la </a:t>
            </a:r>
            <a:r>
              <a:rPr lang="en-US" sz="2000" dirty="0" err="1" smtClean="0">
                <a:cs typeface="Times New Roman" pitchFamily="18" charset="0"/>
              </a:rPr>
              <a:t>longitud</a:t>
            </a:r>
            <a:r>
              <a:rPr lang="en-US" sz="2000" dirty="0" smtClean="0">
                <a:cs typeface="Times New Roman" pitchFamily="18" charset="0"/>
              </a:rPr>
              <a:t> total)</a:t>
            </a:r>
            <a:endParaRPr lang="en-US" sz="20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3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3565</Words>
  <Application>Microsoft Office PowerPoint</Application>
  <PresentationFormat>On-screen Show (4:3)</PresentationFormat>
  <Paragraphs>395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Elementos de genetica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Fecundacion asistida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Marco</cp:lastModifiedBy>
  <cp:revision>66</cp:revision>
  <dcterms:created xsi:type="dcterms:W3CDTF">2014-02-16T18:22:30Z</dcterms:created>
  <dcterms:modified xsi:type="dcterms:W3CDTF">2015-02-25T15:40:39Z</dcterms:modified>
</cp:coreProperties>
</file>