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9" r:id="rId8"/>
    <p:sldId id="277" r:id="rId9"/>
    <p:sldId id="280" r:id="rId10"/>
    <p:sldId id="264" r:id="rId11"/>
    <p:sldId id="265" r:id="rId12"/>
    <p:sldId id="266" r:id="rId13"/>
    <p:sldId id="268" r:id="rId14"/>
    <p:sldId id="267" r:id="rId15"/>
    <p:sldId id="282" r:id="rId16"/>
    <p:sldId id="327" r:id="rId17"/>
    <p:sldId id="283" r:id="rId18"/>
    <p:sldId id="281" r:id="rId19"/>
    <p:sldId id="289" r:id="rId20"/>
    <p:sldId id="290" r:id="rId21"/>
    <p:sldId id="291" r:id="rId22"/>
    <p:sldId id="292" r:id="rId23"/>
    <p:sldId id="316" r:id="rId24"/>
    <p:sldId id="317" r:id="rId25"/>
    <p:sldId id="318" r:id="rId26"/>
    <p:sldId id="319" r:id="rId27"/>
    <p:sldId id="320" r:id="rId28"/>
    <p:sldId id="321" r:id="rId29"/>
    <p:sldId id="322" r:id="rId30"/>
    <p:sldId id="293" r:id="rId31"/>
    <p:sldId id="323" r:id="rId32"/>
    <p:sldId id="347" r:id="rId33"/>
    <p:sldId id="270" r:id="rId34"/>
    <p:sldId id="346" r:id="rId35"/>
    <p:sldId id="324" r:id="rId36"/>
    <p:sldId id="278" r:id="rId37"/>
    <p:sldId id="294" r:id="rId38"/>
    <p:sldId id="295" r:id="rId39"/>
    <p:sldId id="348" r:id="rId40"/>
    <p:sldId id="350" r:id="rId41"/>
    <p:sldId id="349" r:id="rId42"/>
    <p:sldId id="296" r:id="rId43"/>
    <p:sldId id="297" r:id="rId44"/>
    <p:sldId id="298" r:id="rId45"/>
    <p:sldId id="299" r:id="rId46"/>
    <p:sldId id="300" r:id="rId47"/>
    <p:sldId id="301" r:id="rId48"/>
    <p:sldId id="302" r:id="rId49"/>
    <p:sldId id="303" r:id="rId50"/>
    <p:sldId id="325" r:id="rId51"/>
    <p:sldId id="304" r:id="rId52"/>
    <p:sldId id="305" r:id="rId53"/>
    <p:sldId id="328" r:id="rId54"/>
    <p:sldId id="306" r:id="rId55"/>
    <p:sldId id="307" r:id="rId56"/>
    <p:sldId id="308" r:id="rId57"/>
    <p:sldId id="309" r:id="rId58"/>
    <p:sldId id="310" r:id="rId59"/>
    <p:sldId id="311" r:id="rId60"/>
    <p:sldId id="326" r:id="rId61"/>
    <p:sldId id="312" r:id="rId62"/>
    <p:sldId id="314" r:id="rId63"/>
    <p:sldId id="351" r:id="rId64"/>
    <p:sldId id="352" r:id="rId65"/>
    <p:sldId id="353" r:id="rId66"/>
    <p:sldId id="354" r:id="rId67"/>
    <p:sldId id="355" r:id="rId68"/>
    <p:sldId id="356" r:id="rId69"/>
    <p:sldId id="357" r:id="rId70"/>
    <p:sldId id="358" r:id="rId71"/>
    <p:sldId id="359" r:id="rId72"/>
    <p:sldId id="369" r:id="rId73"/>
    <p:sldId id="360" r:id="rId74"/>
    <p:sldId id="361" r:id="rId75"/>
    <p:sldId id="362" r:id="rId76"/>
    <p:sldId id="365" r:id="rId77"/>
    <p:sldId id="363" r:id="rId78"/>
    <p:sldId id="364" r:id="rId79"/>
    <p:sldId id="366" r:id="rId80"/>
    <p:sldId id="370" r:id="rId81"/>
    <p:sldId id="367" r:id="rId82"/>
    <p:sldId id="371" r:id="rId83"/>
    <p:sldId id="368" r:id="rId84"/>
    <p:sldId id="372" r:id="rId85"/>
    <p:sldId id="373"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80B01043-48BF-4927-AFB2-D61B530F239F}" type="datetimeFigureOut">
              <a:rPr lang="es-MX" smtClean="0"/>
              <a:t>01/02/2016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96655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80B01043-48BF-4927-AFB2-D61B530F239F}" type="datetimeFigureOut">
              <a:rPr lang="es-MX" smtClean="0"/>
              <a:t>01/02/2016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137648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80B01043-48BF-4927-AFB2-D61B530F239F}" type="datetimeFigureOut">
              <a:rPr lang="es-MX" smtClean="0"/>
              <a:t>01/02/2016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70272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80B01043-48BF-4927-AFB2-D61B530F239F}" type="datetimeFigureOut">
              <a:rPr lang="es-MX" smtClean="0"/>
              <a:t>01/02/2016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337462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B01043-48BF-4927-AFB2-D61B530F239F}" type="datetimeFigureOut">
              <a:rPr lang="es-MX" smtClean="0"/>
              <a:t>01/02/2016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388640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80B01043-48BF-4927-AFB2-D61B530F239F}" type="datetimeFigureOut">
              <a:rPr lang="es-MX" smtClean="0"/>
              <a:t>01/02/2016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403893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80B01043-48BF-4927-AFB2-D61B530F239F}" type="datetimeFigureOut">
              <a:rPr lang="es-MX" smtClean="0"/>
              <a:t>01/02/2016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41966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80B01043-48BF-4927-AFB2-D61B530F239F}" type="datetimeFigureOut">
              <a:rPr lang="es-MX" smtClean="0"/>
              <a:t>01/02/2016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4486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01043-48BF-4927-AFB2-D61B530F239F}" type="datetimeFigureOut">
              <a:rPr lang="es-MX" smtClean="0"/>
              <a:t>01/02/2016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355157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01043-48BF-4927-AFB2-D61B530F239F}" type="datetimeFigureOut">
              <a:rPr lang="es-MX" smtClean="0"/>
              <a:t>01/02/2016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50846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01043-48BF-4927-AFB2-D61B530F239F}" type="datetimeFigureOut">
              <a:rPr lang="es-MX" smtClean="0"/>
              <a:t>01/02/2016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9BCB6A9-3671-41C5-BC1F-806E97009DEA}" type="slidenum">
              <a:rPr lang="es-MX" smtClean="0"/>
              <a:t>‹#›</a:t>
            </a:fld>
            <a:endParaRPr lang="es-MX"/>
          </a:p>
        </p:txBody>
      </p:sp>
    </p:spTree>
    <p:extLst>
      <p:ext uri="{BB962C8B-B14F-4D97-AF65-F5344CB8AC3E}">
        <p14:creationId xmlns:p14="http://schemas.microsoft.com/office/powerpoint/2010/main" val="266080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01043-48BF-4927-AFB2-D61B530F239F}" type="datetimeFigureOut">
              <a:rPr lang="es-MX" smtClean="0"/>
              <a:t>01/02/2016</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CB6A9-3671-41C5-BC1F-806E97009DEA}" type="slidenum">
              <a:rPr lang="es-MX" smtClean="0"/>
              <a:t>‹#›</a:t>
            </a:fld>
            <a:endParaRPr lang="es-MX"/>
          </a:p>
        </p:txBody>
      </p:sp>
    </p:spTree>
    <p:extLst>
      <p:ext uri="{BB962C8B-B14F-4D97-AF65-F5344CB8AC3E}">
        <p14:creationId xmlns:p14="http://schemas.microsoft.com/office/powerpoint/2010/main" val="50886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heblaze.com/stories/2012/03/24/report-witness-claims-trayvon-martin-attacked-george-zimmerma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2.bp.blogspot.com/-BRsARVnc9_4/UIsAPp6TxDI/AAAAAAAAGPQ/Pd_tHkbJ2J0/s1600/16.+toro+de+falaris.jpg"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1.bp.blogspot.com/-LWo9dnP575w/UIsATub4TXI/AAAAAAAAGP0/7zUC5K2L3CE/s1600/2.+La+rueda+2.jpg" TargetMode="External"/><Relationship Id="rId1" Type="http://schemas.openxmlformats.org/officeDocument/2006/relationships/slideLayout" Target="../slideLayouts/slideLayout7.xml"/><Relationship Id="rId6" Type="http://schemas.openxmlformats.org/officeDocument/2006/relationships/hyperlink" Target="http://3.bp.blogspot.com/-1DF9_64tx58/UIsAK_uDfYI/AAAAAAAAGOc/vKGsKAlaLNA/s1600/10.+Sierra.jpg" TargetMode="External"/><Relationship Id="rId5" Type="http://schemas.openxmlformats.org/officeDocument/2006/relationships/image" Target="../media/image3.jpeg"/><Relationship Id="rId4" Type="http://schemas.openxmlformats.org/officeDocument/2006/relationships/hyperlink" Target="http://4.bp.blogspot.com/--QMO4F_XgWI/UIsAjRapNlI/AAAAAAAAGR4/IlXMvOjDYOA/s1600/4.+doncella+de+hierro.jpg" TargetMode="External"/><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gustoporlahistoria.files.wordpress.com/2012/04/200leguas.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gustoporlahistoria.files.wordpress.com/2012/04/images2.jpe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Bellum_omnium_contra_omne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South_Africa" TargetMode="External"/><Relationship Id="rId3" Type="http://schemas.openxmlformats.org/officeDocument/2006/relationships/hyperlink" Target="http://en.wikipedia.org/wiki/China" TargetMode="External"/><Relationship Id="rId7" Type="http://schemas.openxmlformats.org/officeDocument/2006/relationships/hyperlink" Target="http://en.wikipedia.org/wiki/Mexico" TargetMode="External"/><Relationship Id="rId2" Type="http://schemas.openxmlformats.org/officeDocument/2006/relationships/hyperlink" Target="http://en.wikipedia.org/wiki/India" TargetMode="External"/><Relationship Id="rId1" Type="http://schemas.openxmlformats.org/officeDocument/2006/relationships/slideLayout" Target="../slideLayouts/slideLayout7.xml"/><Relationship Id="rId6" Type="http://schemas.openxmlformats.org/officeDocument/2006/relationships/hyperlink" Target="http://en.wikipedia.org/wiki/Russia"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Afghanistan" TargetMode="External"/><Relationship Id="rId4" Type="http://schemas.openxmlformats.org/officeDocument/2006/relationships/hyperlink" Target="http://en.wikipedia.org/wiki/Brazil" TargetMode="External"/><Relationship Id="rId9" Type="http://schemas.openxmlformats.org/officeDocument/2006/relationships/hyperlink" Target="http://en.wikipedia.org/wiki/Egyp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global.britannica.com/EBchecked/topic/54790/Base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600200"/>
            <a:ext cx="3556486" cy="1938992"/>
          </a:xfrm>
          <a:prstGeom prst="rect">
            <a:avLst/>
          </a:prstGeom>
          <a:noFill/>
        </p:spPr>
        <p:txBody>
          <a:bodyPr wrap="none" rtlCol="0">
            <a:spAutoFit/>
          </a:bodyPr>
          <a:lstStyle/>
          <a:p>
            <a:pPr algn="ctr"/>
            <a:r>
              <a:rPr lang="en-US" sz="4000" b="1" dirty="0" smtClean="0"/>
              <a:t>2</a:t>
            </a:r>
          </a:p>
          <a:p>
            <a:pPr algn="ctr"/>
            <a:endParaRPr lang="en-US" sz="4000" b="1" dirty="0" smtClean="0"/>
          </a:p>
          <a:p>
            <a:pPr algn="ctr"/>
            <a:r>
              <a:rPr lang="en-US" sz="4000" b="1" dirty="0" err="1" smtClean="0"/>
              <a:t>Etica</a:t>
            </a:r>
            <a:r>
              <a:rPr lang="en-US" sz="4000" b="1" dirty="0" smtClean="0"/>
              <a:t> y </a:t>
            </a:r>
            <a:r>
              <a:rPr lang="en-US" sz="4000" b="1" dirty="0" err="1" smtClean="0"/>
              <a:t>sociedad</a:t>
            </a:r>
            <a:endParaRPr lang="es-MX" sz="4000" b="1" dirty="0"/>
          </a:p>
        </p:txBody>
      </p:sp>
    </p:spTree>
    <p:extLst>
      <p:ext uri="{BB962C8B-B14F-4D97-AF65-F5344CB8AC3E}">
        <p14:creationId xmlns:p14="http://schemas.microsoft.com/office/powerpoint/2010/main" val="3346717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81000"/>
            <a:ext cx="6096000" cy="3416320"/>
          </a:xfrm>
          <a:prstGeom prst="rect">
            <a:avLst/>
          </a:prstGeom>
        </p:spPr>
        <p:txBody>
          <a:bodyPr wrap="square">
            <a:spAutoFit/>
          </a:bodyPr>
          <a:lstStyle/>
          <a:p>
            <a:r>
              <a:rPr lang="en-US" sz="2400" b="1" dirty="0" err="1" smtClean="0"/>
              <a:t>Preguntas</a:t>
            </a:r>
            <a:r>
              <a:rPr lang="en-US" sz="2400" b="1" dirty="0" smtClean="0"/>
              <a:t>:</a:t>
            </a:r>
          </a:p>
          <a:p>
            <a:endParaRPr lang="en-US" sz="2400" b="1" dirty="0" smtClean="0"/>
          </a:p>
          <a:p>
            <a:r>
              <a:rPr lang="en-US" sz="2400" b="1" dirty="0" err="1" smtClean="0"/>
              <a:t>Cuales</a:t>
            </a:r>
            <a:r>
              <a:rPr lang="en-US" sz="2400" b="1" dirty="0" smtClean="0"/>
              <a:t> </a:t>
            </a:r>
            <a:r>
              <a:rPr lang="en-US" sz="2400" b="1" dirty="0" err="1" smtClean="0"/>
              <a:t>actividades</a:t>
            </a:r>
            <a:r>
              <a:rPr lang="en-US" sz="2400" b="1" dirty="0" smtClean="0"/>
              <a:t> </a:t>
            </a:r>
            <a:r>
              <a:rPr lang="en-US" sz="2400" b="1" dirty="0" err="1" smtClean="0"/>
              <a:t>tienen</a:t>
            </a:r>
            <a:r>
              <a:rPr lang="en-US" sz="2400" b="1" dirty="0" smtClean="0"/>
              <a:t> </a:t>
            </a:r>
            <a:r>
              <a:rPr lang="en-US" sz="2400" b="1" dirty="0" err="1" smtClean="0"/>
              <a:t>que</a:t>
            </a:r>
            <a:r>
              <a:rPr lang="en-US" sz="2400" b="1" dirty="0" smtClean="0"/>
              <a:t> </a:t>
            </a:r>
            <a:r>
              <a:rPr lang="en-US" sz="2400" b="1" dirty="0" err="1" smtClean="0"/>
              <a:t>ser</a:t>
            </a:r>
            <a:r>
              <a:rPr lang="en-US" sz="2400" b="1" dirty="0" smtClean="0"/>
              <a:t> </a:t>
            </a:r>
            <a:r>
              <a:rPr lang="en-US" sz="2400" b="1" dirty="0" err="1" smtClean="0"/>
              <a:t>regulamentadas</a:t>
            </a:r>
            <a:r>
              <a:rPr lang="en-US" sz="2400" b="1" dirty="0" smtClean="0"/>
              <a:t> </a:t>
            </a:r>
            <a:r>
              <a:rPr lang="en-US" sz="2400" b="1" dirty="0" err="1" smtClean="0"/>
              <a:t>por</a:t>
            </a:r>
            <a:r>
              <a:rPr lang="en-US" sz="2400" b="1" dirty="0" smtClean="0"/>
              <a:t> el </a:t>
            </a:r>
            <a:r>
              <a:rPr lang="en-US" sz="2400" b="1" dirty="0" err="1" smtClean="0"/>
              <a:t>estado</a:t>
            </a:r>
            <a:r>
              <a:rPr lang="en-US" sz="2400" b="1" dirty="0" smtClean="0"/>
              <a:t>/</a:t>
            </a:r>
            <a:r>
              <a:rPr lang="en-US" sz="2400" b="1" dirty="0" err="1" smtClean="0"/>
              <a:t>gobierno</a:t>
            </a:r>
            <a:r>
              <a:rPr lang="en-US" sz="2400" b="1" dirty="0" smtClean="0"/>
              <a:t>?</a:t>
            </a:r>
          </a:p>
          <a:p>
            <a:endParaRPr lang="en-US" sz="2400" b="1" dirty="0" smtClean="0"/>
          </a:p>
          <a:p>
            <a:r>
              <a:rPr lang="en-US" sz="2400" b="1" dirty="0" err="1" smtClean="0"/>
              <a:t>Cuales</a:t>
            </a:r>
            <a:r>
              <a:rPr lang="en-US" sz="2400" b="1" dirty="0" smtClean="0"/>
              <a:t> </a:t>
            </a:r>
            <a:r>
              <a:rPr lang="en-US" sz="2400" b="1" dirty="0" err="1" smtClean="0"/>
              <a:t>actividades</a:t>
            </a:r>
            <a:r>
              <a:rPr lang="en-US" sz="2400" b="1" dirty="0" smtClean="0"/>
              <a:t> NO </a:t>
            </a:r>
            <a:r>
              <a:rPr lang="en-US" sz="2400" b="1" dirty="0" err="1" smtClean="0"/>
              <a:t>tienen</a:t>
            </a:r>
            <a:r>
              <a:rPr lang="en-US" sz="2400" b="1" dirty="0" smtClean="0"/>
              <a:t> que </a:t>
            </a:r>
            <a:r>
              <a:rPr lang="en-US" sz="2400" b="1" dirty="0" err="1" smtClean="0"/>
              <a:t>ser</a:t>
            </a:r>
            <a:r>
              <a:rPr lang="en-US" sz="2400" b="1" dirty="0" smtClean="0"/>
              <a:t> </a:t>
            </a:r>
            <a:r>
              <a:rPr lang="en-US" sz="2400" b="1" dirty="0" err="1" smtClean="0"/>
              <a:t>reglamentadas</a:t>
            </a:r>
            <a:r>
              <a:rPr lang="en-US" sz="2400" b="1" dirty="0" smtClean="0"/>
              <a:t> </a:t>
            </a:r>
            <a:r>
              <a:rPr lang="en-US" sz="2400" b="1" dirty="0" err="1" smtClean="0"/>
              <a:t>por</a:t>
            </a:r>
            <a:r>
              <a:rPr lang="en-US" sz="2400" b="1" dirty="0" smtClean="0"/>
              <a:t> el </a:t>
            </a:r>
            <a:r>
              <a:rPr lang="en-US" sz="2400" b="1" dirty="0" err="1" smtClean="0"/>
              <a:t>estado</a:t>
            </a:r>
            <a:r>
              <a:rPr lang="en-US" sz="2400" b="1" dirty="0" smtClean="0"/>
              <a:t>/</a:t>
            </a:r>
            <a:r>
              <a:rPr lang="en-US" sz="2400" b="1" dirty="0" err="1" smtClean="0"/>
              <a:t>gobierno</a:t>
            </a:r>
            <a:r>
              <a:rPr lang="en-US" sz="2400" b="1" dirty="0" smtClean="0"/>
              <a:t>?</a:t>
            </a:r>
          </a:p>
          <a:p>
            <a:endParaRPr lang="en-US" sz="2400" b="1" dirty="0"/>
          </a:p>
          <a:p>
            <a:r>
              <a:rPr lang="en-US" sz="2400" b="1" dirty="0" smtClean="0"/>
              <a:t>Dos </a:t>
            </a:r>
            <a:r>
              <a:rPr lang="en-US" sz="2400" b="1" dirty="0" err="1" smtClean="0"/>
              <a:t>corrientes</a:t>
            </a:r>
            <a:r>
              <a:rPr lang="en-US" sz="2400" b="1" dirty="0" smtClean="0"/>
              <a:t> de </a:t>
            </a:r>
            <a:r>
              <a:rPr lang="en-US" sz="2400" b="1" dirty="0" err="1" smtClean="0"/>
              <a:t>pensamiento</a:t>
            </a:r>
            <a:r>
              <a:rPr lang="en-US" sz="2400" b="1" dirty="0" smtClean="0"/>
              <a:t> </a:t>
            </a:r>
            <a:r>
              <a:rPr lang="en-US" sz="2400" b="1" dirty="0" err="1" smtClean="0"/>
              <a:t>opuestas</a:t>
            </a:r>
            <a:r>
              <a:rPr lang="en-US" sz="2400" b="1" dirty="0" smtClean="0"/>
              <a:t>:</a:t>
            </a:r>
          </a:p>
        </p:txBody>
      </p:sp>
      <p:sp>
        <p:nvSpPr>
          <p:cNvPr id="3" name="TextBox 2"/>
          <p:cNvSpPr txBox="1"/>
          <p:nvPr/>
        </p:nvSpPr>
        <p:spPr>
          <a:xfrm>
            <a:off x="838200" y="4191000"/>
            <a:ext cx="3352800" cy="1569660"/>
          </a:xfrm>
          <a:prstGeom prst="rect">
            <a:avLst/>
          </a:prstGeom>
          <a:noFill/>
        </p:spPr>
        <p:txBody>
          <a:bodyPr wrap="square" rtlCol="0">
            <a:spAutoFit/>
          </a:bodyPr>
          <a:lstStyle/>
          <a:p>
            <a:r>
              <a:rPr lang="en-US" sz="2400" b="1" dirty="0" smtClean="0"/>
              <a:t>1: el </a:t>
            </a:r>
            <a:r>
              <a:rPr lang="en-US" sz="2400" b="1" dirty="0" err="1" smtClean="0"/>
              <a:t>estado</a:t>
            </a:r>
            <a:r>
              <a:rPr lang="en-US" sz="2400" b="1" dirty="0" smtClean="0"/>
              <a:t> </a:t>
            </a:r>
            <a:r>
              <a:rPr lang="en-US" sz="2400" b="1" dirty="0" err="1" smtClean="0"/>
              <a:t>tiene</a:t>
            </a:r>
            <a:r>
              <a:rPr lang="en-US" sz="2400" b="1" dirty="0" smtClean="0"/>
              <a:t> </a:t>
            </a:r>
            <a:r>
              <a:rPr lang="en-US" sz="2400" b="1" dirty="0" err="1" smtClean="0"/>
              <a:t>amplios</a:t>
            </a:r>
            <a:r>
              <a:rPr lang="en-US" sz="2400" b="1" dirty="0" smtClean="0"/>
              <a:t> </a:t>
            </a:r>
            <a:r>
              <a:rPr lang="en-US" sz="2400" b="1" dirty="0" err="1" smtClean="0"/>
              <a:t>derechos</a:t>
            </a:r>
            <a:r>
              <a:rPr lang="en-US" sz="2400" b="1" dirty="0" smtClean="0"/>
              <a:t> a </a:t>
            </a:r>
            <a:r>
              <a:rPr lang="en-US" sz="2400" b="1" dirty="0" err="1" smtClean="0"/>
              <a:t>interferir</a:t>
            </a:r>
            <a:r>
              <a:rPr lang="en-US" sz="2400" b="1" dirty="0" smtClean="0"/>
              <a:t> en la </a:t>
            </a:r>
            <a:r>
              <a:rPr lang="en-US" sz="2400" b="1" dirty="0" err="1" smtClean="0"/>
              <a:t>vida</a:t>
            </a:r>
            <a:r>
              <a:rPr lang="en-US" sz="2400" b="1" dirty="0" smtClean="0"/>
              <a:t> del </a:t>
            </a:r>
            <a:r>
              <a:rPr lang="en-US" sz="2400" b="1" dirty="0" err="1" smtClean="0"/>
              <a:t>ciudadano</a:t>
            </a:r>
            <a:endParaRPr lang="es-MX" sz="2400" b="1" dirty="0"/>
          </a:p>
        </p:txBody>
      </p:sp>
      <p:sp>
        <p:nvSpPr>
          <p:cNvPr id="4" name="TextBox 3"/>
          <p:cNvSpPr txBox="1"/>
          <p:nvPr/>
        </p:nvSpPr>
        <p:spPr>
          <a:xfrm>
            <a:off x="4953000" y="4114800"/>
            <a:ext cx="3352800" cy="1938992"/>
          </a:xfrm>
          <a:prstGeom prst="rect">
            <a:avLst/>
          </a:prstGeom>
          <a:noFill/>
        </p:spPr>
        <p:txBody>
          <a:bodyPr wrap="square" rtlCol="0">
            <a:spAutoFit/>
          </a:bodyPr>
          <a:lstStyle/>
          <a:p>
            <a:r>
              <a:rPr lang="en-US" sz="2400" b="1" dirty="0"/>
              <a:t>2</a:t>
            </a:r>
            <a:r>
              <a:rPr lang="en-US" sz="2400" b="1" dirty="0" smtClean="0"/>
              <a:t>: el </a:t>
            </a:r>
            <a:r>
              <a:rPr lang="en-US" sz="2400" b="1" dirty="0" err="1" smtClean="0"/>
              <a:t>estado</a:t>
            </a:r>
            <a:r>
              <a:rPr lang="en-US" sz="2400" b="1" dirty="0" smtClean="0"/>
              <a:t> </a:t>
            </a:r>
            <a:r>
              <a:rPr lang="en-US" sz="2400" b="1" dirty="0" err="1" smtClean="0"/>
              <a:t>tiene</a:t>
            </a:r>
            <a:r>
              <a:rPr lang="en-US" sz="2400" b="1" dirty="0" smtClean="0"/>
              <a:t> solo </a:t>
            </a:r>
            <a:r>
              <a:rPr lang="en-US" sz="2400" b="1" dirty="0" err="1" smtClean="0"/>
              <a:t>derechos</a:t>
            </a:r>
            <a:r>
              <a:rPr lang="en-US" sz="2400" b="1" dirty="0" smtClean="0"/>
              <a:t> para regular lo indispensable para </a:t>
            </a:r>
            <a:r>
              <a:rPr lang="en-US" sz="2400" b="1" dirty="0" err="1" smtClean="0"/>
              <a:t>fomentar</a:t>
            </a:r>
            <a:r>
              <a:rPr lang="en-US" sz="2400" b="1" dirty="0" smtClean="0"/>
              <a:t> la </a:t>
            </a:r>
            <a:r>
              <a:rPr lang="en-US" sz="2400" b="1" dirty="0" err="1" smtClean="0"/>
              <a:t>convivencia</a:t>
            </a:r>
            <a:r>
              <a:rPr lang="en-US" sz="2400" b="1" dirty="0" smtClean="0"/>
              <a:t> civil</a:t>
            </a:r>
            <a:endParaRPr lang="es-MX" sz="2400" b="1" dirty="0"/>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543800" cy="2431435"/>
          </a:xfrm>
          <a:prstGeom prst="rect">
            <a:avLst/>
          </a:prstGeom>
          <a:noFill/>
        </p:spPr>
        <p:txBody>
          <a:bodyPr wrap="square" rtlCol="0">
            <a:spAutoFit/>
          </a:bodyPr>
          <a:lstStyle/>
          <a:p>
            <a:r>
              <a:rPr lang="en-US" sz="3200" b="1" dirty="0" err="1" smtClean="0"/>
              <a:t>Derecho</a:t>
            </a:r>
            <a:r>
              <a:rPr lang="en-US" sz="3200" b="1" dirty="0" smtClean="0"/>
              <a:t> a </a:t>
            </a:r>
            <a:r>
              <a:rPr lang="en-US" sz="3200" b="1" dirty="0" err="1" smtClean="0"/>
              <a:t>uso</a:t>
            </a:r>
            <a:r>
              <a:rPr lang="en-US" sz="3200" b="1" dirty="0" smtClean="0"/>
              <a:t> de la </a:t>
            </a:r>
            <a:r>
              <a:rPr lang="en-US" sz="3200" b="1" dirty="0" err="1" smtClean="0"/>
              <a:t>fuerza</a:t>
            </a:r>
            <a:r>
              <a:rPr lang="en-US" sz="3200" b="1" dirty="0" smtClean="0"/>
              <a:t>:</a:t>
            </a:r>
          </a:p>
          <a:p>
            <a:endParaRPr lang="en-US" sz="2400" b="1" dirty="0"/>
          </a:p>
          <a:p>
            <a:r>
              <a:rPr lang="en-US" sz="2400" b="1" dirty="0" err="1" smtClean="0"/>
              <a:t>Es</a:t>
            </a:r>
            <a:r>
              <a:rPr lang="en-US" sz="2400" b="1" dirty="0" smtClean="0"/>
              <a:t> </a:t>
            </a:r>
            <a:r>
              <a:rPr lang="en-US" sz="2400" b="1" dirty="0" err="1" smtClean="0"/>
              <a:t>aceptable</a:t>
            </a:r>
            <a:r>
              <a:rPr lang="en-US" sz="2400" b="1" dirty="0" smtClean="0"/>
              <a:t> </a:t>
            </a:r>
            <a:r>
              <a:rPr lang="en-US" sz="2400" b="1" dirty="0" err="1" smtClean="0"/>
              <a:t>que</a:t>
            </a:r>
            <a:r>
              <a:rPr lang="en-US" sz="2400" b="1" dirty="0" smtClean="0"/>
              <a:t> un </a:t>
            </a:r>
            <a:r>
              <a:rPr lang="en-US" sz="2400" b="1" dirty="0" err="1" smtClean="0"/>
              <a:t>ciudadano</a:t>
            </a:r>
            <a:r>
              <a:rPr lang="en-US" sz="2400" b="1" dirty="0" smtClean="0"/>
              <a:t> </a:t>
            </a:r>
            <a:r>
              <a:rPr lang="en-US" sz="2400" b="1" dirty="0" err="1" smtClean="0"/>
              <a:t>privado</a:t>
            </a:r>
            <a:r>
              <a:rPr lang="en-US" sz="2400" b="1" dirty="0" smtClean="0"/>
              <a:t> </a:t>
            </a:r>
            <a:r>
              <a:rPr lang="en-US" sz="2400" b="1" dirty="0" err="1" smtClean="0"/>
              <a:t>tenga</a:t>
            </a:r>
            <a:r>
              <a:rPr lang="en-US" sz="2400" b="1" dirty="0"/>
              <a:t> </a:t>
            </a:r>
            <a:r>
              <a:rPr lang="en-US" sz="2400" b="1" dirty="0" err="1" smtClean="0"/>
              <a:t>derecho</a:t>
            </a:r>
            <a:r>
              <a:rPr lang="en-US" sz="2400" b="1" dirty="0" smtClean="0"/>
              <a:t> al </a:t>
            </a:r>
            <a:r>
              <a:rPr lang="en-US" sz="2400" b="1" dirty="0" err="1" smtClean="0"/>
              <a:t>uso</a:t>
            </a:r>
            <a:r>
              <a:rPr lang="en-US" sz="2400" b="1" dirty="0" smtClean="0"/>
              <a:t> de la </a:t>
            </a:r>
            <a:r>
              <a:rPr lang="en-US" sz="2400" b="1" dirty="0" err="1" smtClean="0"/>
              <a:t>fuerza</a:t>
            </a:r>
            <a:r>
              <a:rPr lang="en-US" sz="2400" b="1" dirty="0" smtClean="0"/>
              <a:t> (</a:t>
            </a:r>
            <a:r>
              <a:rPr lang="en-US" sz="2400" b="1" dirty="0" err="1" smtClean="0"/>
              <a:t>armas</a:t>
            </a:r>
            <a:r>
              <a:rPr lang="en-US" sz="2400" b="1" dirty="0" smtClean="0"/>
              <a:t> de </a:t>
            </a:r>
            <a:r>
              <a:rPr lang="en-US" sz="2400" b="1" dirty="0" err="1" smtClean="0"/>
              <a:t>fuego</a:t>
            </a:r>
            <a:r>
              <a:rPr lang="en-US" sz="2400" b="1" dirty="0" smtClean="0"/>
              <a:t>)?</a:t>
            </a:r>
          </a:p>
          <a:p>
            <a:endParaRPr lang="en-US" sz="2400" b="1" dirty="0"/>
          </a:p>
          <a:p>
            <a:r>
              <a:rPr lang="en-US" sz="2400" b="1" dirty="0" smtClean="0"/>
              <a:t>En la </a:t>
            </a:r>
            <a:r>
              <a:rPr lang="en-US" sz="2400" b="1" dirty="0" err="1" smtClean="0"/>
              <a:t>mayoria</a:t>
            </a:r>
            <a:r>
              <a:rPr lang="en-US" sz="2400" b="1" dirty="0" smtClean="0"/>
              <a:t> de los </a:t>
            </a:r>
            <a:r>
              <a:rPr lang="en-US" sz="2400" b="1" dirty="0" err="1" smtClean="0"/>
              <a:t>paises</a:t>
            </a:r>
            <a:r>
              <a:rPr lang="en-US" sz="2400" b="1" dirty="0" smtClean="0"/>
              <a:t> y </a:t>
            </a:r>
            <a:r>
              <a:rPr lang="en-US" sz="2400" b="1" dirty="0" err="1" smtClean="0"/>
              <a:t>estados</a:t>
            </a:r>
            <a:r>
              <a:rPr lang="en-US" sz="2400" b="1" dirty="0" smtClean="0"/>
              <a:t> la </a:t>
            </a:r>
            <a:r>
              <a:rPr lang="en-US" sz="2400" b="1" dirty="0" err="1" smtClean="0"/>
              <a:t>respuesta</a:t>
            </a:r>
            <a:r>
              <a:rPr lang="en-US" sz="2400" b="1" dirty="0" smtClean="0"/>
              <a:t> </a:t>
            </a:r>
            <a:r>
              <a:rPr lang="en-US" sz="2400" b="1" dirty="0" err="1" smtClean="0"/>
              <a:t>es</a:t>
            </a:r>
            <a:r>
              <a:rPr lang="en-US" sz="2400" b="1" dirty="0" smtClean="0"/>
              <a:t> “no”</a:t>
            </a:r>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0"/>
            <a:ext cx="8839200" cy="6740307"/>
          </a:xfrm>
          <a:prstGeom prst="rect">
            <a:avLst/>
          </a:prstGeom>
        </p:spPr>
        <p:txBody>
          <a:bodyPr wrap="square">
            <a:spAutoFit/>
          </a:bodyPr>
          <a:lstStyle/>
          <a:p>
            <a:r>
              <a:rPr lang="es-MX" sz="2800" b="1" dirty="0" smtClean="0"/>
              <a:t>Es aceptable que el Estado contemple la  pena de muerte?</a:t>
            </a:r>
          </a:p>
          <a:p>
            <a:endParaRPr lang="en-US" sz="2800" b="1" dirty="0"/>
          </a:p>
          <a:p>
            <a:r>
              <a:rPr lang="es-MX" sz="2800" b="1" dirty="0" smtClean="0"/>
              <a:t>Es aceptable que el Estado contemple el uso de la tortura?</a:t>
            </a:r>
          </a:p>
          <a:p>
            <a:endParaRPr lang="es-MX" dirty="0" smtClean="0"/>
          </a:p>
          <a:p>
            <a:endParaRPr lang="es-MX" dirty="0"/>
          </a:p>
          <a:p>
            <a:r>
              <a:rPr lang="es-MX" sz="2400" dirty="0" smtClean="0"/>
              <a:t>Dei </a:t>
            </a:r>
            <a:r>
              <a:rPr lang="es-MX" sz="2400" dirty="0" err="1" smtClean="0"/>
              <a:t>delitti</a:t>
            </a:r>
            <a:r>
              <a:rPr lang="es-MX" sz="2400" dirty="0" smtClean="0"/>
              <a:t> e </a:t>
            </a:r>
            <a:r>
              <a:rPr lang="es-MX" sz="2400" dirty="0" err="1" smtClean="0"/>
              <a:t>delle</a:t>
            </a:r>
            <a:r>
              <a:rPr lang="es-MX" sz="2400" dirty="0" smtClean="0"/>
              <a:t> pene, Cesare </a:t>
            </a:r>
            <a:r>
              <a:rPr lang="es-MX" sz="2400" dirty="0" err="1" smtClean="0"/>
              <a:t>Beccaria</a:t>
            </a:r>
            <a:endParaRPr lang="es-MX" sz="2400" dirty="0" smtClean="0"/>
          </a:p>
          <a:p>
            <a:r>
              <a:rPr lang="en-US" sz="2400" dirty="0" smtClean="0"/>
              <a:t>“</a:t>
            </a:r>
            <a:r>
              <a:rPr lang="en-US" sz="2400" dirty="0" err="1" smtClean="0"/>
              <a:t>Sobre</a:t>
            </a:r>
            <a:r>
              <a:rPr lang="en-US" sz="2400" dirty="0" smtClean="0"/>
              <a:t> </a:t>
            </a:r>
            <a:r>
              <a:rPr lang="en-US" sz="2400" dirty="0" err="1" smtClean="0"/>
              <a:t>crimenes</a:t>
            </a:r>
            <a:r>
              <a:rPr lang="en-US" sz="2400" dirty="0" smtClean="0"/>
              <a:t> y </a:t>
            </a:r>
            <a:r>
              <a:rPr lang="en-US" sz="2400" dirty="0" err="1" smtClean="0"/>
              <a:t>castigos</a:t>
            </a:r>
            <a:r>
              <a:rPr lang="en-US" sz="2400" dirty="0" smtClean="0"/>
              <a:t>”. </a:t>
            </a:r>
            <a:r>
              <a:rPr lang="en-US" sz="2400" dirty="0" err="1" smtClean="0"/>
              <a:t>Siglo</a:t>
            </a:r>
            <a:r>
              <a:rPr lang="en-US" sz="2400" dirty="0" smtClean="0"/>
              <a:t> XVIII</a:t>
            </a:r>
          </a:p>
          <a:p>
            <a:endParaRPr lang="en-US" sz="2400" dirty="0"/>
          </a:p>
          <a:p>
            <a:r>
              <a:rPr lang="en-US" sz="2400" dirty="0" err="1" smtClean="0"/>
              <a:t>Segun</a:t>
            </a:r>
            <a:r>
              <a:rPr lang="en-US" sz="2400" dirty="0" smtClean="0"/>
              <a:t> </a:t>
            </a:r>
            <a:r>
              <a:rPr lang="en-US" sz="2400" dirty="0" err="1" smtClean="0"/>
              <a:t>Beccaria</a:t>
            </a:r>
            <a:r>
              <a:rPr lang="en-US" sz="2400" dirty="0" smtClean="0"/>
              <a:t>:</a:t>
            </a:r>
          </a:p>
          <a:p>
            <a:r>
              <a:rPr lang="en-US" sz="2400" u="sng" dirty="0" smtClean="0"/>
              <a:t>El </a:t>
            </a:r>
            <a:r>
              <a:rPr lang="en-US" sz="2400" u="sng" dirty="0" err="1" smtClean="0"/>
              <a:t>estado</a:t>
            </a:r>
            <a:r>
              <a:rPr lang="en-US" sz="2400" u="sng" dirty="0" smtClean="0"/>
              <a:t> </a:t>
            </a:r>
            <a:r>
              <a:rPr lang="en-US" sz="2400" u="sng" dirty="0" err="1" smtClean="0"/>
              <a:t>tiene</a:t>
            </a:r>
            <a:r>
              <a:rPr lang="en-US" sz="2400" u="sng" dirty="0" smtClean="0"/>
              <a:t> el </a:t>
            </a:r>
            <a:r>
              <a:rPr lang="en-US" sz="2400" u="sng" dirty="0" err="1" smtClean="0"/>
              <a:t>derecho</a:t>
            </a:r>
            <a:r>
              <a:rPr lang="en-US" sz="2400" u="sng" dirty="0" smtClean="0"/>
              <a:t> dado </a:t>
            </a:r>
            <a:r>
              <a:rPr lang="en-US" sz="2400" u="sng" dirty="0" err="1" smtClean="0"/>
              <a:t>por</a:t>
            </a:r>
            <a:r>
              <a:rPr lang="en-US" sz="2400" u="sng" dirty="0" smtClean="0"/>
              <a:t> el </a:t>
            </a:r>
            <a:r>
              <a:rPr lang="en-US" sz="2400" u="sng" dirty="0" err="1" smtClean="0"/>
              <a:t>conjunto</a:t>
            </a:r>
            <a:r>
              <a:rPr lang="en-US" sz="2400" u="sng" dirty="0" smtClean="0"/>
              <a:t> de los </a:t>
            </a:r>
            <a:r>
              <a:rPr lang="en-US" sz="2400" u="sng" dirty="0" err="1" smtClean="0"/>
              <a:t>derechos</a:t>
            </a:r>
            <a:r>
              <a:rPr lang="en-US" sz="2400" u="sng" dirty="0" smtClean="0"/>
              <a:t> de los </a:t>
            </a:r>
            <a:r>
              <a:rPr lang="en-US" sz="2400" u="sng" dirty="0" err="1" smtClean="0"/>
              <a:t>ciudadanos</a:t>
            </a:r>
            <a:r>
              <a:rPr lang="en-US" sz="2400" dirty="0" smtClean="0"/>
              <a:t>. Como </a:t>
            </a:r>
            <a:r>
              <a:rPr lang="en-US" sz="2400" dirty="0" err="1" smtClean="0"/>
              <a:t>ninguno</a:t>
            </a:r>
            <a:r>
              <a:rPr lang="en-US" sz="2400" dirty="0" smtClean="0"/>
              <a:t> de los </a:t>
            </a:r>
            <a:r>
              <a:rPr lang="en-US" sz="2400" dirty="0" err="1" smtClean="0"/>
              <a:t>ciudadanos</a:t>
            </a:r>
            <a:r>
              <a:rPr lang="en-US" sz="2400" dirty="0" smtClean="0"/>
              <a:t> </a:t>
            </a:r>
            <a:r>
              <a:rPr lang="en-US" sz="2400" dirty="0" err="1" smtClean="0"/>
              <a:t>tiene</a:t>
            </a:r>
            <a:r>
              <a:rPr lang="en-US" sz="2400" dirty="0" smtClean="0"/>
              <a:t> el </a:t>
            </a:r>
            <a:r>
              <a:rPr lang="en-US" sz="2400" dirty="0" err="1" smtClean="0"/>
              <a:t>derecho</a:t>
            </a:r>
            <a:r>
              <a:rPr lang="en-US" sz="2400" dirty="0" smtClean="0"/>
              <a:t> a </a:t>
            </a:r>
            <a:r>
              <a:rPr lang="en-US" sz="2400" dirty="0" err="1" smtClean="0"/>
              <a:t>matar</a:t>
            </a:r>
            <a:r>
              <a:rPr lang="en-US" sz="2400" dirty="0" smtClean="0"/>
              <a:t> a </a:t>
            </a:r>
            <a:r>
              <a:rPr lang="en-US" sz="2400" dirty="0" err="1" smtClean="0"/>
              <a:t>nadie</a:t>
            </a:r>
            <a:r>
              <a:rPr lang="en-US" sz="2400" dirty="0" smtClean="0"/>
              <a:t>, el </a:t>
            </a:r>
            <a:r>
              <a:rPr lang="en-US" sz="2400" dirty="0" err="1" smtClean="0"/>
              <a:t>estado</a:t>
            </a:r>
            <a:r>
              <a:rPr lang="en-US" sz="2400" dirty="0" smtClean="0"/>
              <a:t> </a:t>
            </a:r>
            <a:r>
              <a:rPr lang="en-US" sz="2400" dirty="0" err="1" smtClean="0"/>
              <a:t>tampoco</a:t>
            </a:r>
            <a:r>
              <a:rPr lang="en-US" sz="2400" dirty="0" smtClean="0"/>
              <a:t> </a:t>
            </a:r>
            <a:r>
              <a:rPr lang="en-US" sz="2400" dirty="0" err="1" smtClean="0"/>
              <a:t>tiene</a:t>
            </a:r>
            <a:r>
              <a:rPr lang="en-US" sz="2400" dirty="0" smtClean="0"/>
              <a:t> el </a:t>
            </a:r>
            <a:r>
              <a:rPr lang="en-US" sz="2400" dirty="0" err="1" smtClean="0"/>
              <a:t>derecho</a:t>
            </a:r>
            <a:r>
              <a:rPr lang="en-US" sz="2400" dirty="0" smtClean="0"/>
              <a:t> a </a:t>
            </a:r>
            <a:r>
              <a:rPr lang="en-US" sz="2400" dirty="0" err="1" smtClean="0"/>
              <a:t>disponer</a:t>
            </a:r>
            <a:r>
              <a:rPr lang="en-US" sz="2400" dirty="0" smtClean="0"/>
              <a:t> de la </a:t>
            </a:r>
            <a:r>
              <a:rPr lang="en-US" sz="2400" dirty="0" err="1" smtClean="0"/>
              <a:t>vida</a:t>
            </a:r>
            <a:r>
              <a:rPr lang="en-US" sz="2400" dirty="0" smtClean="0"/>
              <a:t> de </a:t>
            </a:r>
            <a:r>
              <a:rPr lang="en-US" sz="2400" dirty="0" err="1" smtClean="0"/>
              <a:t>una</a:t>
            </a:r>
            <a:r>
              <a:rPr lang="en-US" sz="2400" dirty="0" smtClean="0"/>
              <a:t> persona, </a:t>
            </a:r>
            <a:r>
              <a:rPr lang="en-US" sz="2400" dirty="0" err="1" smtClean="0"/>
              <a:t>porque</a:t>
            </a:r>
            <a:r>
              <a:rPr lang="en-US" sz="2400" dirty="0" smtClean="0"/>
              <a:t> al </a:t>
            </a:r>
            <a:r>
              <a:rPr lang="en-US" sz="2400" dirty="0" err="1" smtClean="0"/>
              <a:t>matarla</a:t>
            </a:r>
            <a:r>
              <a:rPr lang="en-US" sz="2400" dirty="0" smtClean="0"/>
              <a:t> </a:t>
            </a:r>
            <a:r>
              <a:rPr lang="en-US" sz="2400" dirty="0" err="1" smtClean="0"/>
              <a:t>estaria</a:t>
            </a:r>
            <a:r>
              <a:rPr lang="en-US" sz="2400" dirty="0" smtClean="0"/>
              <a:t> </a:t>
            </a:r>
            <a:r>
              <a:rPr lang="en-US" sz="2400" dirty="0" err="1" smtClean="0"/>
              <a:t>cometiendo</a:t>
            </a:r>
            <a:r>
              <a:rPr lang="en-US" sz="2400" dirty="0" smtClean="0"/>
              <a:t> a </a:t>
            </a:r>
            <a:r>
              <a:rPr lang="en-US" sz="2400" dirty="0" err="1" smtClean="0"/>
              <a:t>su</a:t>
            </a:r>
            <a:r>
              <a:rPr lang="en-US" sz="2400" dirty="0" smtClean="0"/>
              <a:t> </a:t>
            </a:r>
            <a:r>
              <a:rPr lang="en-US" sz="2400" dirty="0" err="1" smtClean="0"/>
              <a:t>vez</a:t>
            </a:r>
            <a:r>
              <a:rPr lang="en-US" sz="2400" dirty="0" smtClean="0"/>
              <a:t> un </a:t>
            </a:r>
            <a:r>
              <a:rPr lang="en-US" sz="2400" dirty="0" err="1" smtClean="0"/>
              <a:t>crimen</a:t>
            </a:r>
            <a:r>
              <a:rPr lang="en-US" sz="2400" dirty="0" smtClean="0"/>
              <a:t>. </a:t>
            </a:r>
          </a:p>
          <a:p>
            <a:endParaRPr lang="en-US" sz="2400" dirty="0"/>
          </a:p>
          <a:p>
            <a:r>
              <a:rPr lang="en-US" sz="2400" dirty="0" smtClean="0"/>
              <a:t>Al </a:t>
            </a:r>
            <a:r>
              <a:rPr lang="en-US" sz="2400" dirty="0" err="1" smtClean="0"/>
              <a:t>contrario</a:t>
            </a:r>
            <a:r>
              <a:rPr lang="en-US" sz="2400" dirty="0" smtClean="0"/>
              <a:t>, el Estado </a:t>
            </a:r>
            <a:r>
              <a:rPr lang="en-US" sz="2400" dirty="0" err="1" smtClean="0"/>
              <a:t>tiene</a:t>
            </a:r>
            <a:r>
              <a:rPr lang="en-US" sz="2400" dirty="0" smtClean="0"/>
              <a:t> el </a:t>
            </a:r>
            <a:r>
              <a:rPr lang="en-US" sz="2400" dirty="0" err="1" smtClean="0"/>
              <a:t>derecho</a:t>
            </a:r>
            <a:r>
              <a:rPr lang="en-US" sz="2400" dirty="0" smtClean="0"/>
              <a:t> y </a:t>
            </a:r>
            <a:r>
              <a:rPr lang="en-US" sz="2400" dirty="0" err="1" smtClean="0"/>
              <a:t>deber</a:t>
            </a:r>
            <a:r>
              <a:rPr lang="en-US" sz="2400" dirty="0" smtClean="0"/>
              <a:t> de </a:t>
            </a:r>
            <a:r>
              <a:rPr lang="en-US" sz="2400" dirty="0" err="1" smtClean="0"/>
              <a:t>limitar</a:t>
            </a:r>
            <a:r>
              <a:rPr lang="en-US" sz="2400" dirty="0" smtClean="0"/>
              <a:t> la </a:t>
            </a:r>
            <a:r>
              <a:rPr lang="en-US" sz="2400" dirty="0" err="1" smtClean="0"/>
              <a:t>actividad</a:t>
            </a:r>
            <a:r>
              <a:rPr lang="en-US" sz="2400" dirty="0" smtClean="0"/>
              <a:t> y </a:t>
            </a:r>
            <a:r>
              <a:rPr lang="en-US" sz="2400" dirty="0" err="1" smtClean="0"/>
              <a:t>movimiento</a:t>
            </a:r>
            <a:r>
              <a:rPr lang="en-US" sz="2400" dirty="0" smtClean="0"/>
              <a:t> (</a:t>
            </a:r>
            <a:r>
              <a:rPr lang="en-US" sz="2400" dirty="0" err="1" smtClean="0"/>
              <a:t>carcel</a:t>
            </a:r>
            <a:r>
              <a:rPr lang="en-US" sz="2400" dirty="0" smtClean="0"/>
              <a:t>) de </a:t>
            </a:r>
            <a:r>
              <a:rPr lang="en-US" sz="2400" dirty="0" err="1" smtClean="0"/>
              <a:t>una</a:t>
            </a:r>
            <a:r>
              <a:rPr lang="en-US" sz="2400" dirty="0" smtClean="0"/>
              <a:t> persona </a:t>
            </a:r>
            <a:r>
              <a:rPr lang="en-US" sz="2400" dirty="0" err="1" smtClean="0"/>
              <a:t>que</a:t>
            </a:r>
            <a:r>
              <a:rPr lang="en-US" sz="2400" dirty="0" smtClean="0"/>
              <a:t> </a:t>
            </a:r>
            <a:r>
              <a:rPr lang="en-US" sz="2400" dirty="0" err="1" smtClean="0"/>
              <a:t>haya</a:t>
            </a:r>
            <a:r>
              <a:rPr lang="en-US" sz="2400" dirty="0" smtClean="0"/>
              <a:t> </a:t>
            </a:r>
            <a:r>
              <a:rPr lang="en-US" sz="2400" dirty="0" err="1" smtClean="0"/>
              <a:t>cometido</a:t>
            </a:r>
            <a:r>
              <a:rPr lang="en-US" sz="2400" dirty="0" smtClean="0"/>
              <a:t> un </a:t>
            </a:r>
            <a:r>
              <a:rPr lang="en-US" sz="2400" dirty="0" err="1" smtClean="0"/>
              <a:t>crimen</a:t>
            </a:r>
            <a:r>
              <a:rPr lang="en-US" sz="2400" dirty="0" smtClean="0"/>
              <a:t>, </a:t>
            </a:r>
            <a:r>
              <a:rPr lang="en-US" sz="2400" dirty="0" err="1" smtClean="0"/>
              <a:t>proporcionalmente</a:t>
            </a:r>
            <a:r>
              <a:rPr lang="en-US" sz="2400" dirty="0" smtClean="0"/>
              <a:t> a la </a:t>
            </a:r>
            <a:r>
              <a:rPr lang="en-US" sz="2400" dirty="0" err="1" smtClean="0"/>
              <a:t>gravedad</a:t>
            </a:r>
            <a:r>
              <a:rPr lang="en-US" sz="2400" dirty="0" smtClean="0"/>
              <a:t> de </a:t>
            </a:r>
            <a:r>
              <a:rPr lang="en-US" sz="2400" dirty="0" err="1" smtClean="0"/>
              <a:t>tal</a:t>
            </a:r>
            <a:r>
              <a:rPr lang="en-US" sz="2400" dirty="0" smtClean="0"/>
              <a:t> </a:t>
            </a:r>
            <a:r>
              <a:rPr lang="en-US" sz="2400" dirty="0" err="1" smtClean="0"/>
              <a:t>crimen</a:t>
            </a:r>
            <a:r>
              <a:rPr lang="en-US" sz="2400" dirty="0" smtClean="0"/>
              <a:t>.</a:t>
            </a:r>
            <a:endParaRPr lang="es-MX" sz="2400" dirty="0" smtClean="0"/>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6581" y="990600"/>
            <a:ext cx="7391400" cy="3416320"/>
          </a:xfrm>
          <a:prstGeom prst="rect">
            <a:avLst/>
          </a:prstGeom>
        </p:spPr>
        <p:txBody>
          <a:bodyPr wrap="square">
            <a:spAutoFit/>
          </a:bodyPr>
          <a:lstStyle/>
          <a:p>
            <a:r>
              <a:rPr lang="en-US" sz="2400" b="1" dirty="0" err="1" smtClean="0"/>
              <a:t>Beccaria</a:t>
            </a:r>
            <a:r>
              <a:rPr lang="en-US" sz="2400" b="1" dirty="0" smtClean="0"/>
              <a:t> </a:t>
            </a:r>
            <a:r>
              <a:rPr lang="en-US" sz="2400" b="1" dirty="0" err="1" smtClean="0"/>
              <a:t>tambien</a:t>
            </a:r>
            <a:r>
              <a:rPr lang="en-US" sz="2400" b="1" dirty="0" smtClean="0"/>
              <a:t>  </a:t>
            </a:r>
            <a:r>
              <a:rPr lang="en-US" sz="2400" b="1" dirty="0" err="1" smtClean="0"/>
              <a:t>escribe</a:t>
            </a:r>
            <a:r>
              <a:rPr lang="en-US" sz="2400" b="1" dirty="0" smtClean="0"/>
              <a:t> en el </a:t>
            </a:r>
            <a:r>
              <a:rPr lang="en-US" sz="2400" b="1" dirty="0" err="1" smtClean="0"/>
              <a:t>mismo</a:t>
            </a:r>
            <a:r>
              <a:rPr lang="en-US" sz="2400" b="1" dirty="0" smtClean="0"/>
              <a:t> </a:t>
            </a:r>
            <a:r>
              <a:rPr lang="en-US" sz="2400" b="1" dirty="0" err="1" smtClean="0"/>
              <a:t>tratado</a:t>
            </a:r>
            <a:r>
              <a:rPr lang="en-US" sz="2400" b="1" dirty="0" smtClean="0"/>
              <a:t>, </a:t>
            </a:r>
            <a:r>
              <a:rPr lang="en-US" sz="2400" b="1" dirty="0" err="1" smtClean="0"/>
              <a:t>que</a:t>
            </a:r>
            <a:r>
              <a:rPr lang="en-US" sz="2400" b="1" dirty="0" smtClean="0"/>
              <a:t> la </a:t>
            </a:r>
            <a:r>
              <a:rPr lang="en-US" sz="2400" b="1" dirty="0" err="1" smtClean="0"/>
              <a:t>tortura</a:t>
            </a:r>
            <a:r>
              <a:rPr lang="en-US" sz="2400" b="1" dirty="0" smtClean="0"/>
              <a:t> no </a:t>
            </a:r>
            <a:r>
              <a:rPr lang="en-US" sz="2400" b="1" dirty="0" err="1" smtClean="0"/>
              <a:t>es</a:t>
            </a:r>
            <a:r>
              <a:rPr lang="en-US" sz="2400" b="1" dirty="0" smtClean="0"/>
              <a:t> un </a:t>
            </a:r>
            <a:r>
              <a:rPr lang="en-US" sz="2400" b="1" dirty="0" err="1" smtClean="0"/>
              <a:t>medio</a:t>
            </a:r>
            <a:r>
              <a:rPr lang="en-US" sz="2400" b="1" dirty="0" smtClean="0"/>
              <a:t> </a:t>
            </a:r>
            <a:r>
              <a:rPr lang="en-US" sz="2400" b="1" dirty="0" err="1" smtClean="0"/>
              <a:t>aceptable</a:t>
            </a:r>
            <a:r>
              <a:rPr lang="en-US" sz="2400" b="1" dirty="0" smtClean="0"/>
              <a:t> </a:t>
            </a:r>
            <a:r>
              <a:rPr lang="en-US" sz="2400" b="1" dirty="0" err="1" smtClean="0"/>
              <a:t>por</a:t>
            </a:r>
            <a:r>
              <a:rPr lang="en-US" sz="2400" b="1" dirty="0" smtClean="0"/>
              <a:t> </a:t>
            </a:r>
            <a:r>
              <a:rPr lang="en-US" sz="2400" b="1" dirty="0" err="1" smtClean="0"/>
              <a:t>uso</a:t>
            </a:r>
            <a:r>
              <a:rPr lang="en-US" sz="2400" b="1" dirty="0" smtClean="0"/>
              <a:t> de la ley, </a:t>
            </a:r>
            <a:r>
              <a:rPr lang="en-US" sz="2400" b="1" dirty="0" err="1" smtClean="0"/>
              <a:t>opinando</a:t>
            </a:r>
            <a:r>
              <a:rPr lang="en-US" sz="2400" b="1" dirty="0" smtClean="0"/>
              <a:t> </a:t>
            </a:r>
            <a:r>
              <a:rPr lang="en-US" sz="2400" b="1" dirty="0" err="1" smtClean="0"/>
              <a:t>que</a:t>
            </a:r>
            <a:endParaRPr lang="en-US" sz="2400" b="1" dirty="0" smtClean="0"/>
          </a:p>
          <a:p>
            <a:endParaRPr lang="en-US" sz="2400" b="1" dirty="0" smtClean="0"/>
          </a:p>
          <a:p>
            <a:pPr marL="342900" indent="-342900">
              <a:buAutoNum type="arabicParenR"/>
            </a:pPr>
            <a:r>
              <a:rPr lang="en-US" sz="2400" b="1" dirty="0" smtClean="0"/>
              <a:t>Los </a:t>
            </a:r>
            <a:r>
              <a:rPr lang="en-US" sz="2400" b="1" dirty="0" err="1" smtClean="0"/>
              <a:t>culpables</a:t>
            </a:r>
            <a:r>
              <a:rPr lang="en-US" sz="2400" b="1" dirty="0" smtClean="0"/>
              <a:t> y </a:t>
            </a:r>
            <a:r>
              <a:rPr lang="en-US" sz="2400" b="1" dirty="0" err="1" smtClean="0"/>
              <a:t>resistentes</a:t>
            </a:r>
            <a:r>
              <a:rPr lang="en-US" sz="2400" b="1" dirty="0" smtClean="0"/>
              <a:t> a la </a:t>
            </a:r>
            <a:r>
              <a:rPr lang="en-US" sz="2400" b="1" dirty="0" err="1" smtClean="0"/>
              <a:t>tortura</a:t>
            </a:r>
            <a:r>
              <a:rPr lang="en-US" sz="2400" b="1" dirty="0" smtClean="0"/>
              <a:t> no </a:t>
            </a:r>
            <a:r>
              <a:rPr lang="en-US" sz="2400" b="1" dirty="0" err="1" smtClean="0"/>
              <a:t>saldrian</a:t>
            </a:r>
            <a:r>
              <a:rPr lang="en-US" sz="2400" b="1" dirty="0" smtClean="0"/>
              <a:t> </a:t>
            </a:r>
            <a:r>
              <a:rPr lang="en-US" sz="2400" b="1" dirty="0" err="1" smtClean="0"/>
              <a:t>castigados</a:t>
            </a:r>
            <a:r>
              <a:rPr lang="en-US" sz="2400" b="1" dirty="0" smtClean="0"/>
              <a:t>, </a:t>
            </a:r>
            <a:r>
              <a:rPr lang="en-US" sz="2400" b="1" dirty="0" err="1" smtClean="0"/>
              <a:t>mientras</a:t>
            </a:r>
            <a:endParaRPr lang="en-US" sz="2400" b="1" dirty="0" smtClean="0"/>
          </a:p>
          <a:p>
            <a:pPr marL="342900" indent="-342900">
              <a:buAutoNum type="arabicParenR"/>
            </a:pPr>
            <a:endParaRPr lang="en-US" sz="2400" b="1" dirty="0" smtClean="0"/>
          </a:p>
          <a:p>
            <a:pPr marL="342900" indent="-342900">
              <a:buAutoNum type="arabicParenR"/>
            </a:pPr>
            <a:r>
              <a:rPr lang="en-US" sz="2400" b="1" dirty="0" smtClean="0"/>
              <a:t> los </a:t>
            </a:r>
            <a:r>
              <a:rPr lang="en-US" sz="2400" b="1" dirty="0" err="1" smtClean="0"/>
              <a:t>inocentes</a:t>
            </a:r>
            <a:r>
              <a:rPr lang="en-US" sz="2400" b="1" dirty="0" smtClean="0"/>
              <a:t> </a:t>
            </a:r>
            <a:r>
              <a:rPr lang="en-US" sz="2400" b="1" dirty="0" err="1" smtClean="0"/>
              <a:t>que</a:t>
            </a:r>
            <a:r>
              <a:rPr lang="en-US" sz="2400" b="1" dirty="0" smtClean="0"/>
              <a:t> no </a:t>
            </a:r>
            <a:r>
              <a:rPr lang="en-US" sz="2400" b="1" dirty="0" err="1" smtClean="0"/>
              <a:t>aguantan</a:t>
            </a:r>
            <a:r>
              <a:rPr lang="en-US" sz="2400" b="1" dirty="0" smtClean="0"/>
              <a:t> la </a:t>
            </a:r>
            <a:r>
              <a:rPr lang="en-US" sz="2400" b="1" dirty="0" err="1" smtClean="0"/>
              <a:t>tortura</a:t>
            </a:r>
            <a:r>
              <a:rPr lang="en-US" sz="2400" b="1" dirty="0" smtClean="0"/>
              <a:t> </a:t>
            </a:r>
            <a:r>
              <a:rPr lang="en-US" sz="2400" b="1" dirty="0" err="1" smtClean="0"/>
              <a:t>serian</a:t>
            </a:r>
            <a:r>
              <a:rPr lang="en-US" sz="2400" b="1" dirty="0" smtClean="0"/>
              <a:t> </a:t>
            </a:r>
            <a:r>
              <a:rPr lang="en-US" sz="2400" b="1" dirty="0" err="1" smtClean="0"/>
              <a:t>castigados</a:t>
            </a:r>
            <a:r>
              <a:rPr lang="en-US" sz="2400" b="1" dirty="0" smtClean="0"/>
              <a:t> </a:t>
            </a:r>
            <a:r>
              <a:rPr lang="en-US" sz="2400" b="1" dirty="0" err="1" smtClean="0"/>
              <a:t>injustamente</a:t>
            </a:r>
            <a:endParaRPr lang="es-MX" sz="2400" b="1" dirty="0" smtClean="0"/>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6934200" cy="3600986"/>
          </a:xfrm>
          <a:prstGeom prst="rect">
            <a:avLst/>
          </a:prstGeom>
        </p:spPr>
        <p:txBody>
          <a:bodyPr wrap="square">
            <a:spAutoFit/>
          </a:bodyPr>
          <a:lstStyle/>
          <a:p>
            <a:r>
              <a:rPr lang="en-US" sz="3200" b="1" dirty="0" err="1" smtClean="0"/>
              <a:t>Ejemplos</a:t>
            </a:r>
            <a:r>
              <a:rPr lang="en-US" sz="3200" b="1" dirty="0" smtClean="0"/>
              <a:t> de </a:t>
            </a:r>
            <a:r>
              <a:rPr lang="en-US" sz="3200" b="1" dirty="0" err="1" smtClean="0"/>
              <a:t>leyes</a:t>
            </a:r>
            <a:r>
              <a:rPr lang="en-US" sz="3200" b="1" dirty="0" smtClean="0"/>
              <a:t> </a:t>
            </a:r>
            <a:r>
              <a:rPr lang="en-US" sz="3200" b="1" dirty="0" err="1" smtClean="0"/>
              <a:t>criticables</a:t>
            </a:r>
            <a:r>
              <a:rPr lang="en-US" sz="3200" b="1" dirty="0" smtClean="0"/>
              <a:t>:</a:t>
            </a:r>
          </a:p>
          <a:p>
            <a:endParaRPr lang="en-US" sz="2800" b="1" dirty="0" smtClean="0"/>
          </a:p>
          <a:p>
            <a:endParaRPr lang="en-US" sz="2800" b="1" dirty="0"/>
          </a:p>
          <a:p>
            <a:endParaRPr lang="en-US" sz="2800" b="1" dirty="0" smtClean="0"/>
          </a:p>
          <a:p>
            <a:r>
              <a:rPr lang="en-US" sz="2800" b="1" dirty="0" err="1" smtClean="0"/>
              <a:t>Asesinato</a:t>
            </a:r>
            <a:r>
              <a:rPr lang="en-US" sz="2800" b="1" dirty="0" smtClean="0"/>
              <a:t> de</a:t>
            </a:r>
            <a:endParaRPr lang="es-MX" sz="2800" b="1" dirty="0" smtClean="0"/>
          </a:p>
          <a:p>
            <a:r>
              <a:rPr lang="es-MX" sz="2800" b="1" dirty="0" err="1" smtClean="0"/>
              <a:t>Trevon</a:t>
            </a:r>
            <a:r>
              <a:rPr lang="es-MX" sz="2800" b="1" dirty="0" smtClean="0"/>
              <a:t> Martin</a:t>
            </a:r>
          </a:p>
          <a:p>
            <a:r>
              <a:rPr lang="en-US" sz="2800" b="1" dirty="0" err="1" smtClean="0"/>
              <a:t>por</a:t>
            </a:r>
            <a:endParaRPr lang="en-US" sz="2800" b="1" dirty="0" smtClean="0"/>
          </a:p>
          <a:p>
            <a:r>
              <a:rPr lang="en-US" sz="2800" b="1" dirty="0" smtClean="0"/>
              <a:t>George Zimmerman</a:t>
            </a:r>
            <a:endParaRPr lang="es-MX" sz="2800" b="1" dirty="0" smtClean="0"/>
          </a:p>
        </p:txBody>
      </p:sp>
      <p:pic>
        <p:nvPicPr>
          <p:cNvPr id="1030" name="Picture 6" descr="http://t2.gstatic.com/images?q=tbn:ANd9GcQ4osq8UJ_TmeErS0rwBAzIKgDvYHH3IhxChnG8ajOmYbWnMq7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41149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0"/>
            <a:ext cx="8382000" cy="3662541"/>
          </a:xfrm>
          <a:prstGeom prst="rect">
            <a:avLst/>
          </a:prstGeom>
          <a:noFill/>
        </p:spPr>
        <p:txBody>
          <a:bodyPr wrap="square" rtlCol="0">
            <a:spAutoFit/>
          </a:bodyPr>
          <a:lstStyle/>
          <a:p>
            <a:r>
              <a:rPr lang="en-US" sz="2000" b="1" dirty="0" err="1" smtClean="0"/>
              <a:t>Todos</a:t>
            </a:r>
            <a:r>
              <a:rPr lang="en-US" sz="2000" b="1" dirty="0" smtClean="0"/>
              <a:t> </a:t>
            </a:r>
            <a:r>
              <a:rPr lang="en-US" sz="2000" b="1" dirty="0" err="1" smtClean="0"/>
              <a:t>estos</a:t>
            </a:r>
            <a:r>
              <a:rPr lang="en-US" sz="2000" b="1" dirty="0" smtClean="0"/>
              <a:t> </a:t>
            </a:r>
            <a:r>
              <a:rPr lang="en-US" sz="2000" b="1" dirty="0" err="1" smtClean="0"/>
              <a:t>ejemplos</a:t>
            </a:r>
            <a:r>
              <a:rPr lang="en-US" sz="2000" b="1" dirty="0" smtClean="0"/>
              <a:t> </a:t>
            </a:r>
            <a:r>
              <a:rPr lang="en-US" sz="2000" b="1" dirty="0" err="1" smtClean="0"/>
              <a:t>nos</a:t>
            </a:r>
            <a:r>
              <a:rPr lang="en-US" sz="2000" b="1" dirty="0" smtClean="0"/>
              <a:t> </a:t>
            </a:r>
            <a:r>
              <a:rPr lang="en-US" sz="2000" b="1" dirty="0" err="1" smtClean="0"/>
              <a:t>llevan</a:t>
            </a:r>
            <a:r>
              <a:rPr lang="en-US" sz="2000" b="1" dirty="0" smtClean="0"/>
              <a:t> a </a:t>
            </a:r>
            <a:r>
              <a:rPr lang="en-US" sz="2000" b="1" dirty="0" err="1" smtClean="0"/>
              <a:t>entender</a:t>
            </a:r>
            <a:r>
              <a:rPr lang="en-US" sz="2000" b="1" dirty="0" smtClean="0"/>
              <a:t> </a:t>
            </a:r>
            <a:r>
              <a:rPr lang="en-US" sz="2000" b="1" dirty="0" err="1" smtClean="0"/>
              <a:t>que</a:t>
            </a:r>
            <a:r>
              <a:rPr lang="en-US" sz="2000" b="1" dirty="0" smtClean="0"/>
              <a:t> </a:t>
            </a:r>
            <a:r>
              <a:rPr lang="en-US" sz="2000" b="1" dirty="0" err="1" smtClean="0"/>
              <a:t>es</a:t>
            </a:r>
            <a:r>
              <a:rPr lang="en-US" sz="2000" b="1" dirty="0" smtClean="0"/>
              <a:t> </a:t>
            </a:r>
            <a:r>
              <a:rPr lang="en-US" sz="2000" b="1" dirty="0" err="1" smtClean="0"/>
              <a:t>importante</a:t>
            </a:r>
            <a:r>
              <a:rPr lang="en-US" sz="2000" b="1" dirty="0" smtClean="0"/>
              <a:t> intender </a:t>
            </a:r>
            <a:r>
              <a:rPr lang="en-US" sz="2000" b="1" dirty="0" err="1" smtClean="0"/>
              <a:t>que</a:t>
            </a:r>
            <a:r>
              <a:rPr lang="en-US" sz="2000" b="1" dirty="0" smtClean="0"/>
              <a:t> </a:t>
            </a:r>
          </a:p>
          <a:p>
            <a:endParaRPr lang="en-US" sz="2000" b="1" dirty="0"/>
          </a:p>
          <a:p>
            <a:r>
              <a:rPr lang="en-US" sz="3200" b="1" dirty="0" smtClean="0"/>
              <a:t>La </a:t>
            </a:r>
            <a:r>
              <a:rPr lang="en-US" sz="3200" b="1" dirty="0" err="1" smtClean="0"/>
              <a:t>etica</a:t>
            </a:r>
            <a:r>
              <a:rPr lang="en-US" sz="3200" b="1" dirty="0" smtClean="0"/>
              <a:t> no </a:t>
            </a:r>
            <a:r>
              <a:rPr lang="en-US" sz="3200" b="1" dirty="0" err="1" smtClean="0"/>
              <a:t>necesariamente</a:t>
            </a:r>
            <a:r>
              <a:rPr lang="en-US" sz="3200" b="1" dirty="0" smtClean="0"/>
              <a:t> coincide con la ley</a:t>
            </a:r>
          </a:p>
          <a:p>
            <a:endParaRPr lang="en-US" sz="2000" b="1" dirty="0"/>
          </a:p>
          <a:p>
            <a:r>
              <a:rPr lang="en-US" sz="2000" b="1" u="sng" dirty="0" smtClean="0"/>
              <a:t>La </a:t>
            </a:r>
            <a:r>
              <a:rPr lang="en-US" sz="2000" b="1" u="sng" dirty="0" err="1" smtClean="0"/>
              <a:t>etica</a:t>
            </a:r>
            <a:r>
              <a:rPr lang="en-US" sz="2000" b="1" u="sng" dirty="0" smtClean="0"/>
              <a:t> </a:t>
            </a:r>
            <a:r>
              <a:rPr lang="en-US" sz="2000" b="1" u="sng" dirty="0" err="1" smtClean="0"/>
              <a:t>tiene</a:t>
            </a:r>
            <a:r>
              <a:rPr lang="en-US" sz="2000" b="1" u="sng" dirty="0" smtClean="0"/>
              <a:t> </a:t>
            </a:r>
            <a:r>
              <a:rPr lang="en-US" sz="2000" b="1" u="sng" dirty="0" err="1" smtClean="0"/>
              <a:t>su</a:t>
            </a:r>
            <a:r>
              <a:rPr lang="en-US" sz="2000" b="1" u="sng" dirty="0" smtClean="0"/>
              <a:t> </a:t>
            </a:r>
            <a:r>
              <a:rPr lang="en-US" sz="2000" b="1" u="sng" dirty="0" err="1" smtClean="0"/>
              <a:t>dominio</a:t>
            </a:r>
            <a:r>
              <a:rPr lang="en-US" sz="2000" b="1" u="sng" dirty="0" smtClean="0"/>
              <a:t> y </a:t>
            </a:r>
            <a:r>
              <a:rPr lang="en-US" sz="2000" b="1" u="sng" dirty="0" err="1" smtClean="0"/>
              <a:t>es</a:t>
            </a:r>
            <a:r>
              <a:rPr lang="en-US" sz="2000" b="1" u="sng" dirty="0" smtClean="0"/>
              <a:t> </a:t>
            </a:r>
            <a:r>
              <a:rPr lang="en-US" sz="2000" b="1" u="sng" dirty="0" err="1" smtClean="0"/>
              <a:t>importante</a:t>
            </a:r>
            <a:r>
              <a:rPr lang="en-US" sz="2000" b="1" u="sng" dirty="0" smtClean="0"/>
              <a:t> </a:t>
            </a:r>
            <a:r>
              <a:rPr lang="en-US" sz="2000" b="1" u="sng" dirty="0" err="1" smtClean="0"/>
              <a:t>que</a:t>
            </a:r>
            <a:r>
              <a:rPr lang="en-US" sz="2000" b="1" u="sng" dirty="0" smtClean="0"/>
              <a:t> </a:t>
            </a:r>
            <a:r>
              <a:rPr lang="en-US" sz="2000" b="1" u="sng" dirty="0" err="1" smtClean="0"/>
              <a:t>mantenga</a:t>
            </a:r>
            <a:r>
              <a:rPr lang="en-US" sz="2000" b="1" u="sng" dirty="0" smtClean="0"/>
              <a:t> </a:t>
            </a:r>
            <a:r>
              <a:rPr lang="en-US" sz="2000" b="1" u="sng" dirty="0" err="1" smtClean="0"/>
              <a:t>su</a:t>
            </a:r>
            <a:r>
              <a:rPr lang="en-US" sz="2000" b="1" u="sng" dirty="0" smtClean="0"/>
              <a:t> </a:t>
            </a:r>
            <a:r>
              <a:rPr lang="en-US" sz="2000" b="1" u="sng" dirty="0" err="1" smtClean="0"/>
              <a:t>independencia</a:t>
            </a:r>
            <a:r>
              <a:rPr lang="en-US" sz="2000" b="1" u="sng" dirty="0" smtClean="0"/>
              <a:t>.</a:t>
            </a:r>
          </a:p>
          <a:p>
            <a:endParaRPr lang="en-US" sz="2000" b="1" u="sng" dirty="0"/>
          </a:p>
          <a:p>
            <a:r>
              <a:rPr lang="en-US" sz="2000" b="1" u="sng" dirty="0" smtClean="0"/>
              <a:t>La </a:t>
            </a:r>
            <a:r>
              <a:rPr lang="en-US" sz="2000" b="1" u="sng" dirty="0" err="1" smtClean="0"/>
              <a:t>etica</a:t>
            </a:r>
            <a:r>
              <a:rPr lang="en-US" sz="2000" b="1" u="sng" dirty="0" smtClean="0"/>
              <a:t> </a:t>
            </a:r>
            <a:r>
              <a:rPr lang="en-US" sz="2000" b="1" u="sng" dirty="0" err="1" smtClean="0"/>
              <a:t>tiene</a:t>
            </a:r>
            <a:r>
              <a:rPr lang="en-US" sz="2000" b="1" u="sng" dirty="0" smtClean="0"/>
              <a:t> </a:t>
            </a:r>
            <a:r>
              <a:rPr lang="en-US" sz="2000" b="1" u="sng" dirty="0" err="1" smtClean="0"/>
              <a:t>que</a:t>
            </a:r>
            <a:r>
              <a:rPr lang="en-US" sz="2000" b="1" u="sng" dirty="0" smtClean="0"/>
              <a:t> </a:t>
            </a:r>
            <a:r>
              <a:rPr lang="en-US" sz="2000" b="1" u="sng" dirty="0" err="1" smtClean="0"/>
              <a:t>guiar</a:t>
            </a:r>
            <a:r>
              <a:rPr lang="en-US" sz="2000" b="1" u="sng" dirty="0" smtClean="0"/>
              <a:t> el </a:t>
            </a:r>
            <a:r>
              <a:rPr lang="en-US" sz="2000" b="1" u="sng" dirty="0" err="1" smtClean="0"/>
              <a:t>legislador</a:t>
            </a:r>
            <a:r>
              <a:rPr lang="en-US" sz="2000" b="1" u="sng" dirty="0" smtClean="0"/>
              <a:t>, y no vice versa.</a:t>
            </a:r>
          </a:p>
          <a:p>
            <a:endParaRPr lang="en-US" sz="2000" b="1" u="sng" dirty="0"/>
          </a:p>
          <a:p>
            <a:r>
              <a:rPr lang="en-US" sz="2000" b="1" u="sng" dirty="0" smtClean="0"/>
              <a:t>Sin embargo, </a:t>
            </a:r>
            <a:r>
              <a:rPr lang="en-US" sz="2000" b="1" u="sng" dirty="0" err="1" smtClean="0"/>
              <a:t>lejos</a:t>
            </a:r>
            <a:r>
              <a:rPr lang="en-US" sz="2000" b="1" u="sng" dirty="0" smtClean="0"/>
              <a:t> del resolver el </a:t>
            </a:r>
            <a:r>
              <a:rPr lang="en-US" sz="2000" b="1" u="sng" dirty="0" err="1" smtClean="0"/>
              <a:t>problema</a:t>
            </a:r>
            <a:r>
              <a:rPr lang="en-US" sz="2000" b="1" u="sng" dirty="0" smtClean="0"/>
              <a:t>, el </a:t>
            </a:r>
            <a:r>
              <a:rPr lang="en-US" sz="2000" b="1" u="sng" dirty="0" err="1" smtClean="0"/>
              <a:t>problema</a:t>
            </a:r>
            <a:r>
              <a:rPr lang="en-US" sz="2000" b="1" u="sng" dirty="0" smtClean="0"/>
              <a:t> </a:t>
            </a:r>
            <a:r>
              <a:rPr lang="en-US" sz="2000" b="1" u="sng" dirty="0" err="1" smtClean="0"/>
              <a:t>es</a:t>
            </a:r>
            <a:r>
              <a:rPr lang="en-US" sz="2000" b="1" u="sng" dirty="0"/>
              <a:t> </a:t>
            </a:r>
            <a:endParaRPr lang="en-US" sz="2000" b="1" u="sng" dirty="0" smtClean="0"/>
          </a:p>
          <a:p>
            <a:endParaRPr lang="en-US" sz="2000" b="1" u="sng" dirty="0"/>
          </a:p>
          <a:p>
            <a:r>
              <a:rPr lang="en-US" sz="2000" b="1" u="sng" dirty="0" err="1" smtClean="0"/>
              <a:t>quien</a:t>
            </a:r>
            <a:r>
              <a:rPr lang="en-US" sz="2000" b="1" u="sng" dirty="0" smtClean="0"/>
              <a:t> decide </a:t>
            </a:r>
            <a:r>
              <a:rPr lang="en-US" sz="2000" b="1" u="sng" dirty="0" err="1" smtClean="0"/>
              <a:t>pormayores</a:t>
            </a:r>
            <a:r>
              <a:rPr lang="en-US" sz="2000" b="1" u="sng" dirty="0" smtClean="0"/>
              <a:t> y </a:t>
            </a:r>
            <a:r>
              <a:rPr lang="en-US" sz="2000" b="1" u="sng" dirty="0" err="1" smtClean="0"/>
              <a:t>pormenores</a:t>
            </a:r>
            <a:r>
              <a:rPr lang="en-US" sz="2000" b="1" u="sng" dirty="0" smtClean="0"/>
              <a:t> de la </a:t>
            </a:r>
            <a:r>
              <a:rPr lang="en-US" sz="2000" b="1" u="sng" dirty="0" err="1" smtClean="0"/>
              <a:t>etica</a:t>
            </a:r>
            <a:r>
              <a:rPr lang="en-US" sz="2000" b="1" u="sng" dirty="0" smtClean="0"/>
              <a:t> </a:t>
            </a:r>
            <a:r>
              <a:rPr lang="en-US" sz="2000" b="1" u="sng" dirty="0" err="1" smtClean="0"/>
              <a:t>que</a:t>
            </a:r>
            <a:r>
              <a:rPr lang="en-US" sz="2000" b="1" u="sng" dirty="0" smtClean="0"/>
              <a:t> hay </a:t>
            </a:r>
            <a:r>
              <a:rPr lang="en-US" sz="2000" b="1" u="sng" dirty="0" err="1" smtClean="0"/>
              <a:t>que</a:t>
            </a:r>
            <a:r>
              <a:rPr lang="en-US" sz="2000" b="1" u="sng" dirty="0" smtClean="0"/>
              <a:t> </a:t>
            </a:r>
            <a:r>
              <a:rPr lang="en-US" sz="2000" b="1" u="sng" dirty="0" err="1" smtClean="0"/>
              <a:t>respetar</a:t>
            </a:r>
            <a:r>
              <a:rPr lang="en-US" sz="2000" b="1" u="sng" dirty="0" smtClean="0"/>
              <a:t>?</a:t>
            </a:r>
            <a:endParaRPr lang="es-MX" sz="2000" b="1" u="sng" dirty="0"/>
          </a:p>
        </p:txBody>
      </p:sp>
    </p:spTree>
    <p:extLst>
      <p:ext uri="{BB962C8B-B14F-4D97-AF65-F5344CB8AC3E}">
        <p14:creationId xmlns:p14="http://schemas.microsoft.com/office/powerpoint/2010/main" val="2777340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82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696200" cy="2862322"/>
          </a:xfrm>
          <a:prstGeom prst="rect">
            <a:avLst/>
          </a:prstGeom>
          <a:noFill/>
        </p:spPr>
        <p:txBody>
          <a:bodyPr wrap="square" rtlCol="0">
            <a:spAutoFit/>
          </a:bodyPr>
          <a:lstStyle/>
          <a:p>
            <a:r>
              <a:rPr lang="en-US" sz="2400" b="1" dirty="0"/>
              <a:t>En un </a:t>
            </a:r>
            <a:r>
              <a:rPr lang="en-US" sz="2400" b="1" dirty="0" err="1"/>
              <a:t>estado</a:t>
            </a:r>
            <a:r>
              <a:rPr lang="en-US" sz="2400" b="1" dirty="0"/>
              <a:t> </a:t>
            </a:r>
            <a:r>
              <a:rPr lang="en-US" sz="2400" b="1" dirty="0" err="1"/>
              <a:t>democratico</a:t>
            </a:r>
            <a:r>
              <a:rPr lang="en-US" sz="2400" b="1" dirty="0"/>
              <a:t> la </a:t>
            </a:r>
            <a:r>
              <a:rPr lang="en-US" sz="2400" b="1" dirty="0" err="1"/>
              <a:t>mayoria</a:t>
            </a:r>
            <a:r>
              <a:rPr lang="en-US" sz="2400" b="1" dirty="0"/>
              <a:t> decide </a:t>
            </a:r>
            <a:r>
              <a:rPr lang="en-US" sz="2400" b="1" dirty="0" err="1"/>
              <a:t>las</a:t>
            </a:r>
            <a:r>
              <a:rPr lang="en-US" sz="2400" b="1" dirty="0"/>
              <a:t> </a:t>
            </a:r>
            <a:r>
              <a:rPr lang="en-US" sz="2400" b="1" dirty="0" err="1"/>
              <a:t>leyes</a:t>
            </a:r>
            <a:r>
              <a:rPr lang="en-US" sz="2400" b="1" dirty="0"/>
              <a:t> (o </a:t>
            </a:r>
            <a:r>
              <a:rPr lang="en-US" sz="2400" b="1" dirty="0" err="1"/>
              <a:t>elige</a:t>
            </a:r>
            <a:r>
              <a:rPr lang="en-US" sz="2400" b="1" dirty="0"/>
              <a:t> a </a:t>
            </a:r>
            <a:r>
              <a:rPr lang="en-US" sz="2400" b="1" dirty="0" err="1"/>
              <a:t>sus</a:t>
            </a:r>
            <a:r>
              <a:rPr lang="en-US" sz="2400" b="1" dirty="0"/>
              <a:t> </a:t>
            </a:r>
            <a:r>
              <a:rPr lang="en-US" sz="2400" b="1" dirty="0" err="1"/>
              <a:t>representantes</a:t>
            </a:r>
            <a:r>
              <a:rPr lang="en-US" sz="2400" b="1" dirty="0"/>
              <a:t> para </a:t>
            </a:r>
            <a:r>
              <a:rPr lang="en-US" sz="2400" b="1" dirty="0" err="1"/>
              <a:t>escribir</a:t>
            </a:r>
            <a:r>
              <a:rPr lang="en-US" sz="2400" b="1" dirty="0"/>
              <a:t> </a:t>
            </a:r>
            <a:r>
              <a:rPr lang="en-US" sz="2400" b="1" dirty="0" err="1"/>
              <a:t>las</a:t>
            </a:r>
            <a:r>
              <a:rPr lang="en-US" sz="2400" b="1" dirty="0"/>
              <a:t> </a:t>
            </a:r>
            <a:r>
              <a:rPr lang="en-US" sz="2400" b="1" dirty="0" err="1"/>
              <a:t>leyes</a:t>
            </a:r>
            <a:r>
              <a:rPr lang="en-US" sz="2400" b="1" dirty="0"/>
              <a:t>)</a:t>
            </a:r>
          </a:p>
          <a:p>
            <a:endParaRPr lang="en-US" sz="2400" dirty="0" smtClean="0"/>
          </a:p>
          <a:p>
            <a:endParaRPr lang="en-US" sz="2400" dirty="0"/>
          </a:p>
          <a:p>
            <a:r>
              <a:rPr lang="en-US" sz="2400" dirty="0" smtClean="0"/>
              <a:t>Se </a:t>
            </a:r>
            <a:r>
              <a:rPr lang="en-US" sz="2400" dirty="0" err="1" smtClean="0"/>
              <a:t>puede</a:t>
            </a:r>
            <a:r>
              <a:rPr lang="en-US" sz="2400" dirty="0" smtClean="0"/>
              <a:t> </a:t>
            </a:r>
            <a:r>
              <a:rPr lang="en-US" sz="2400" dirty="0" err="1" smtClean="0"/>
              <a:t>simplemente</a:t>
            </a:r>
            <a:r>
              <a:rPr lang="en-US" sz="2400" dirty="0" smtClean="0"/>
              <a:t> </a:t>
            </a:r>
            <a:r>
              <a:rPr lang="en-US" sz="2400" dirty="0" err="1" smtClean="0"/>
              <a:t>sostener</a:t>
            </a:r>
            <a:r>
              <a:rPr lang="en-US" sz="2400" dirty="0" smtClean="0"/>
              <a:t> </a:t>
            </a:r>
            <a:r>
              <a:rPr lang="en-US" sz="2400" dirty="0" err="1" smtClean="0"/>
              <a:t>que</a:t>
            </a:r>
            <a:r>
              <a:rPr lang="en-US" sz="2400" dirty="0" smtClean="0"/>
              <a:t> </a:t>
            </a:r>
          </a:p>
          <a:p>
            <a:endParaRPr lang="en-US" sz="2400" dirty="0" smtClean="0"/>
          </a:p>
          <a:p>
            <a:r>
              <a:rPr lang="en-US" sz="3600" b="1" dirty="0" smtClean="0"/>
              <a:t>la </a:t>
            </a:r>
            <a:r>
              <a:rPr lang="en-US" sz="3600" b="1" dirty="0" err="1" smtClean="0"/>
              <a:t>mayoria</a:t>
            </a:r>
            <a:r>
              <a:rPr lang="en-US" sz="3600" b="1" dirty="0" smtClean="0"/>
              <a:t> decide la </a:t>
            </a:r>
            <a:r>
              <a:rPr lang="en-US" sz="3600" b="1" dirty="0" err="1" smtClean="0"/>
              <a:t>etica</a:t>
            </a:r>
            <a:endParaRPr lang="es-MX" sz="3600" b="1" dirty="0"/>
          </a:p>
        </p:txBody>
      </p:sp>
    </p:spTree>
    <p:extLst>
      <p:ext uri="{BB962C8B-B14F-4D97-AF65-F5344CB8AC3E}">
        <p14:creationId xmlns:p14="http://schemas.microsoft.com/office/powerpoint/2010/main" val="1931401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59066"/>
            <a:ext cx="7162800" cy="2339102"/>
          </a:xfrm>
          <a:prstGeom prst="rect">
            <a:avLst/>
          </a:prstGeom>
        </p:spPr>
        <p:txBody>
          <a:bodyPr wrap="square">
            <a:spAutoFit/>
          </a:bodyPr>
          <a:lstStyle/>
          <a:p>
            <a:r>
              <a:rPr lang="en-US" sz="3200" dirty="0" smtClean="0"/>
              <a:t>Sin embargo surge </a:t>
            </a:r>
            <a:r>
              <a:rPr lang="en-US" sz="3200" dirty="0" err="1" smtClean="0"/>
              <a:t>otra</a:t>
            </a:r>
            <a:r>
              <a:rPr lang="en-US" sz="3200" dirty="0" smtClean="0"/>
              <a:t> </a:t>
            </a:r>
            <a:r>
              <a:rPr lang="en-US" sz="3200" dirty="0" err="1" smtClean="0"/>
              <a:t>pregunta</a:t>
            </a:r>
            <a:r>
              <a:rPr lang="en-US" sz="3200" dirty="0" smtClean="0"/>
              <a:t>:</a:t>
            </a:r>
          </a:p>
          <a:p>
            <a:endParaRPr lang="en-US" sz="3200" dirty="0"/>
          </a:p>
          <a:p>
            <a:r>
              <a:rPr lang="en-US" sz="2800" b="1" dirty="0"/>
              <a:t>Como se </a:t>
            </a:r>
            <a:r>
              <a:rPr lang="en-US" sz="2800" b="1" dirty="0" err="1"/>
              <a:t>respetaran</a:t>
            </a:r>
            <a:r>
              <a:rPr lang="en-US" sz="2800" b="1" dirty="0"/>
              <a:t> y </a:t>
            </a:r>
            <a:r>
              <a:rPr lang="en-US" sz="2800" b="1" dirty="0" err="1"/>
              <a:t>como</a:t>
            </a:r>
            <a:r>
              <a:rPr lang="en-US" sz="2800" b="1" dirty="0"/>
              <a:t> se </a:t>
            </a:r>
            <a:r>
              <a:rPr lang="en-US" sz="2800" b="1" dirty="0" err="1" smtClean="0"/>
              <a:t>pueden</a:t>
            </a:r>
            <a:r>
              <a:rPr lang="en-US" sz="2800" b="1" dirty="0" smtClean="0"/>
              <a:t> </a:t>
            </a:r>
            <a:r>
              <a:rPr lang="en-US" sz="2800" b="1" dirty="0" err="1"/>
              <a:t>garantizar</a:t>
            </a:r>
            <a:r>
              <a:rPr lang="en-US" sz="2800" b="1" dirty="0"/>
              <a:t> los </a:t>
            </a:r>
            <a:r>
              <a:rPr lang="en-US" sz="3600" b="1" dirty="0" err="1" smtClean="0"/>
              <a:t>derechos</a:t>
            </a:r>
            <a:r>
              <a:rPr lang="en-US" sz="3600" b="1" dirty="0" smtClean="0"/>
              <a:t> </a:t>
            </a:r>
            <a:r>
              <a:rPr lang="en-US" sz="3600" b="1" dirty="0"/>
              <a:t>de </a:t>
            </a:r>
            <a:r>
              <a:rPr lang="en-US" sz="3600" b="1" dirty="0" err="1"/>
              <a:t>las</a:t>
            </a:r>
            <a:r>
              <a:rPr lang="en-US" sz="3600" b="1" dirty="0"/>
              <a:t> </a:t>
            </a:r>
            <a:r>
              <a:rPr lang="en-US" sz="3600" b="1" dirty="0" err="1"/>
              <a:t>minorias</a:t>
            </a:r>
            <a:r>
              <a:rPr lang="en-US" sz="3600" b="1" dirty="0"/>
              <a:t>?</a:t>
            </a:r>
            <a:endParaRPr lang="es-MX" sz="3600" b="1" dirty="0"/>
          </a:p>
          <a:p>
            <a:endParaRPr lang="en-US" dirty="0"/>
          </a:p>
        </p:txBody>
      </p:sp>
    </p:spTree>
    <p:extLst>
      <p:ext uri="{BB962C8B-B14F-4D97-AF65-F5344CB8AC3E}">
        <p14:creationId xmlns:p14="http://schemas.microsoft.com/office/powerpoint/2010/main" val="185092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68038"/>
            <a:ext cx="8229601" cy="3908762"/>
          </a:xfrm>
          <a:prstGeom prst="rect">
            <a:avLst/>
          </a:prstGeom>
          <a:noFill/>
        </p:spPr>
        <p:txBody>
          <a:bodyPr wrap="square" rtlCol="0">
            <a:spAutoFit/>
          </a:bodyPr>
          <a:lstStyle/>
          <a:p>
            <a:r>
              <a:rPr lang="en-US" sz="2000" b="1" dirty="0" err="1" smtClean="0"/>
              <a:t>Ejemplo</a:t>
            </a:r>
            <a:endParaRPr lang="en-US" sz="2000" b="1" dirty="0" smtClean="0"/>
          </a:p>
          <a:p>
            <a:endParaRPr lang="en-US" sz="2000" b="1" dirty="0"/>
          </a:p>
          <a:p>
            <a:r>
              <a:rPr lang="en-US" sz="2000" b="1" dirty="0" smtClean="0"/>
              <a:t>De los </a:t>
            </a:r>
            <a:r>
              <a:rPr lang="en-US" sz="2000" b="1" dirty="0" err="1" smtClean="0"/>
              <a:t>años</a:t>
            </a:r>
            <a:r>
              <a:rPr lang="en-US" sz="2000" b="1" dirty="0" smtClean="0"/>
              <a:t> ‘80 hasta </a:t>
            </a:r>
            <a:r>
              <a:rPr lang="en-US" sz="2000" b="1" dirty="0" err="1" smtClean="0"/>
              <a:t>las</a:t>
            </a:r>
            <a:endParaRPr lang="en-US" sz="2000" b="1" dirty="0" smtClean="0"/>
          </a:p>
          <a:p>
            <a:r>
              <a:rPr lang="en-US" sz="2800" b="1" dirty="0" err="1" smtClean="0"/>
              <a:t>revoluciones</a:t>
            </a:r>
            <a:r>
              <a:rPr lang="en-US" sz="2800" b="1" dirty="0" smtClean="0"/>
              <a:t> </a:t>
            </a:r>
            <a:r>
              <a:rPr lang="en-US" sz="2800" b="1" dirty="0" err="1" smtClean="0"/>
              <a:t>recientes</a:t>
            </a:r>
            <a:r>
              <a:rPr lang="en-US" sz="2800" b="1" dirty="0" smtClean="0"/>
              <a:t> en el </a:t>
            </a:r>
            <a:r>
              <a:rPr lang="en-US" sz="2800" b="1" dirty="0" err="1" smtClean="0"/>
              <a:t>mundo</a:t>
            </a:r>
            <a:r>
              <a:rPr lang="en-US" sz="2800" b="1" dirty="0" smtClean="0"/>
              <a:t> </a:t>
            </a:r>
            <a:r>
              <a:rPr lang="en-US" sz="2800" b="1" dirty="0" err="1" smtClean="0"/>
              <a:t>arabe</a:t>
            </a:r>
            <a:r>
              <a:rPr lang="en-US" sz="2000" b="1" dirty="0" smtClean="0"/>
              <a:t>,</a:t>
            </a:r>
          </a:p>
          <a:p>
            <a:r>
              <a:rPr lang="en-US" sz="2000" b="1" dirty="0" smtClean="0"/>
              <a:t>se </a:t>
            </a:r>
            <a:r>
              <a:rPr lang="en-US" sz="2000" b="1" dirty="0" err="1" smtClean="0"/>
              <a:t>han</a:t>
            </a:r>
            <a:r>
              <a:rPr lang="en-US" sz="2000" b="1" dirty="0" smtClean="0"/>
              <a:t> dado </a:t>
            </a:r>
            <a:r>
              <a:rPr lang="en-US" sz="2000" b="1" dirty="0" err="1" smtClean="0"/>
              <a:t>varias</a:t>
            </a:r>
            <a:r>
              <a:rPr lang="en-US" sz="2000" b="1" dirty="0" smtClean="0"/>
              <a:t> </a:t>
            </a:r>
            <a:r>
              <a:rPr lang="en-US" sz="2000" b="1" dirty="0" err="1" smtClean="0"/>
              <a:t>ocasiones</a:t>
            </a:r>
            <a:r>
              <a:rPr lang="en-US" sz="2000" b="1" dirty="0" smtClean="0"/>
              <a:t> en </a:t>
            </a:r>
            <a:r>
              <a:rPr lang="en-US" sz="2000" b="1" dirty="0" err="1" smtClean="0"/>
              <a:t>que</a:t>
            </a:r>
            <a:r>
              <a:rPr lang="en-US" sz="2000" b="1" dirty="0" smtClean="0"/>
              <a:t> en </a:t>
            </a:r>
            <a:r>
              <a:rPr lang="en-US" sz="2000" b="1" dirty="0" err="1" smtClean="0"/>
              <a:t>elecciones</a:t>
            </a:r>
            <a:r>
              <a:rPr lang="en-US" sz="2000" b="1" dirty="0" smtClean="0"/>
              <a:t> </a:t>
            </a:r>
            <a:r>
              <a:rPr lang="en-US" sz="2000" b="1" dirty="0" err="1" smtClean="0"/>
              <a:t>democraticas</a:t>
            </a:r>
            <a:r>
              <a:rPr lang="en-US" sz="2000" b="1" dirty="0" smtClean="0"/>
              <a:t> </a:t>
            </a:r>
            <a:r>
              <a:rPr lang="en-US" sz="2000" b="1" dirty="0" err="1" smtClean="0"/>
              <a:t>haya</a:t>
            </a:r>
            <a:r>
              <a:rPr lang="en-US" sz="2000" b="1" dirty="0" smtClean="0"/>
              <a:t> </a:t>
            </a:r>
            <a:r>
              <a:rPr lang="en-US" sz="2000" b="1" dirty="0" err="1" smtClean="0"/>
              <a:t>resultado</a:t>
            </a:r>
            <a:r>
              <a:rPr lang="en-US" sz="2000" b="1" dirty="0" smtClean="0"/>
              <a:t> </a:t>
            </a:r>
            <a:r>
              <a:rPr lang="en-US" sz="2000" b="1" dirty="0" err="1" smtClean="0"/>
              <a:t>electa</a:t>
            </a:r>
            <a:r>
              <a:rPr lang="en-US" sz="2000" b="1" dirty="0" smtClean="0"/>
              <a:t> </a:t>
            </a:r>
            <a:r>
              <a:rPr lang="en-US" sz="2000" b="1" dirty="0" err="1" smtClean="0"/>
              <a:t>una</a:t>
            </a:r>
            <a:r>
              <a:rPr lang="en-US" sz="2000" b="1" dirty="0" smtClean="0"/>
              <a:t> </a:t>
            </a:r>
            <a:r>
              <a:rPr lang="en-US" sz="2000" b="1" dirty="0" err="1" smtClean="0"/>
              <a:t>mayoria</a:t>
            </a:r>
            <a:r>
              <a:rPr lang="en-US" sz="2000" b="1" dirty="0" smtClean="0"/>
              <a:t> de religion </a:t>
            </a:r>
            <a:r>
              <a:rPr lang="en-US" sz="2000" b="1" dirty="0" err="1" smtClean="0"/>
              <a:t>musulmana</a:t>
            </a:r>
            <a:r>
              <a:rPr lang="en-US" sz="2000" b="1" dirty="0" smtClean="0"/>
              <a:t>.</a:t>
            </a:r>
          </a:p>
          <a:p>
            <a:endParaRPr lang="en-US" sz="2000" b="1" dirty="0"/>
          </a:p>
          <a:p>
            <a:r>
              <a:rPr lang="en-US" sz="2000" b="1" dirty="0" smtClean="0"/>
              <a:t>En </a:t>
            </a:r>
            <a:r>
              <a:rPr lang="en-US" sz="2000" b="1" dirty="0" err="1" smtClean="0"/>
              <a:t>varios</a:t>
            </a:r>
            <a:r>
              <a:rPr lang="en-US" sz="2000" b="1" dirty="0" smtClean="0"/>
              <a:t> </a:t>
            </a:r>
            <a:r>
              <a:rPr lang="en-US" sz="2000" b="1" dirty="0" err="1" smtClean="0"/>
              <a:t>casos</a:t>
            </a:r>
            <a:r>
              <a:rPr lang="en-US" sz="2000" b="1" dirty="0" smtClean="0"/>
              <a:t> </a:t>
            </a:r>
            <a:r>
              <a:rPr lang="en-US" sz="2000" b="1" dirty="0" err="1" smtClean="0"/>
              <a:t>esto</a:t>
            </a:r>
            <a:r>
              <a:rPr lang="en-US" sz="2000" b="1" dirty="0" smtClean="0"/>
              <a:t> ha </a:t>
            </a:r>
            <a:r>
              <a:rPr lang="en-US" sz="2000" b="1" dirty="0" err="1" smtClean="0"/>
              <a:t>resultado</a:t>
            </a:r>
            <a:r>
              <a:rPr lang="en-US" sz="2000" b="1" dirty="0" smtClean="0"/>
              <a:t> en la </a:t>
            </a:r>
            <a:r>
              <a:rPr lang="en-US" sz="2000" b="1" dirty="0" err="1" smtClean="0"/>
              <a:t>imposicion</a:t>
            </a:r>
            <a:r>
              <a:rPr lang="en-US" sz="2000" b="1" dirty="0" smtClean="0"/>
              <a:t> de la ley del </a:t>
            </a:r>
            <a:r>
              <a:rPr lang="en-US" sz="2000" b="1" dirty="0" err="1" smtClean="0"/>
              <a:t>Coran</a:t>
            </a:r>
            <a:r>
              <a:rPr lang="en-US" sz="2000" b="1" dirty="0" smtClean="0"/>
              <a:t> para </a:t>
            </a:r>
            <a:r>
              <a:rPr lang="en-US" sz="2000" b="1" dirty="0" err="1" smtClean="0"/>
              <a:t>todos</a:t>
            </a:r>
            <a:r>
              <a:rPr lang="en-US" sz="2000" b="1" dirty="0" smtClean="0"/>
              <a:t> (</a:t>
            </a:r>
            <a:r>
              <a:rPr lang="en-US" sz="2000" b="1" dirty="0" err="1" smtClean="0"/>
              <a:t>musulmanes</a:t>
            </a:r>
            <a:r>
              <a:rPr lang="en-US" sz="2000" b="1" dirty="0" smtClean="0"/>
              <a:t> y no </a:t>
            </a:r>
            <a:r>
              <a:rPr lang="en-US" sz="2000" b="1" dirty="0" err="1" smtClean="0"/>
              <a:t>musulmanes</a:t>
            </a:r>
            <a:r>
              <a:rPr lang="en-US" sz="2000" b="1" dirty="0" smtClean="0"/>
              <a:t>).</a:t>
            </a:r>
          </a:p>
          <a:p>
            <a:endParaRPr lang="en-US" sz="2000" b="1" dirty="0"/>
          </a:p>
          <a:p>
            <a:r>
              <a:rPr lang="en-US" sz="2000" b="1" dirty="0" smtClean="0"/>
              <a:t>Los </a:t>
            </a:r>
            <a:r>
              <a:rPr lang="en-US" sz="2000" b="1" dirty="0" err="1" smtClean="0"/>
              <a:t>derechos</a:t>
            </a:r>
            <a:r>
              <a:rPr lang="en-US" sz="2000" b="1" dirty="0" smtClean="0"/>
              <a:t> de </a:t>
            </a:r>
            <a:r>
              <a:rPr lang="en-US" sz="2000" b="1" dirty="0" err="1" smtClean="0"/>
              <a:t>las</a:t>
            </a:r>
            <a:r>
              <a:rPr lang="en-US" sz="2000" b="1" dirty="0" smtClean="0"/>
              <a:t> </a:t>
            </a:r>
            <a:r>
              <a:rPr lang="en-US" sz="2000" b="1" dirty="0" err="1" smtClean="0"/>
              <a:t>minorias</a:t>
            </a:r>
            <a:r>
              <a:rPr lang="en-US" sz="2000" b="1" dirty="0" smtClean="0"/>
              <a:t> </a:t>
            </a:r>
            <a:r>
              <a:rPr lang="en-US" sz="2000" b="1" dirty="0" err="1" smtClean="0"/>
              <a:t>religiosas</a:t>
            </a:r>
            <a:r>
              <a:rPr lang="en-US" sz="2000" b="1" dirty="0" smtClean="0"/>
              <a:t> (</a:t>
            </a:r>
            <a:r>
              <a:rPr lang="en-US" sz="2000" b="1" dirty="0" err="1" smtClean="0"/>
              <a:t>judios</a:t>
            </a:r>
            <a:r>
              <a:rPr lang="en-US" sz="2000" b="1" dirty="0" smtClean="0"/>
              <a:t>, </a:t>
            </a:r>
            <a:r>
              <a:rPr lang="en-US" sz="2000" b="1" dirty="0" err="1" smtClean="0"/>
              <a:t>cristianos</a:t>
            </a:r>
            <a:r>
              <a:rPr lang="en-US" sz="2000" b="1" dirty="0" smtClean="0"/>
              <a:t>, </a:t>
            </a:r>
            <a:r>
              <a:rPr lang="en-US" sz="2000" b="1" dirty="0" err="1" smtClean="0"/>
              <a:t>otras</a:t>
            </a:r>
            <a:r>
              <a:rPr lang="en-US" sz="2000" b="1" dirty="0" smtClean="0"/>
              <a:t> </a:t>
            </a:r>
            <a:r>
              <a:rPr lang="en-US" sz="2000" b="1" dirty="0" err="1" smtClean="0"/>
              <a:t>religiones</a:t>
            </a:r>
            <a:r>
              <a:rPr lang="en-US" sz="2000" b="1" dirty="0" smtClean="0"/>
              <a:t> </a:t>
            </a:r>
            <a:r>
              <a:rPr lang="en-US" sz="2000" b="1" dirty="0" err="1" smtClean="0"/>
              <a:t>asiaticas</a:t>
            </a:r>
            <a:r>
              <a:rPr lang="en-US" sz="2000" b="1" dirty="0" smtClean="0"/>
              <a:t>) </a:t>
            </a:r>
            <a:r>
              <a:rPr lang="en-US" sz="2000" b="1" dirty="0" err="1" smtClean="0"/>
              <a:t>han</a:t>
            </a:r>
            <a:r>
              <a:rPr lang="en-US" sz="2000" b="1" dirty="0" smtClean="0"/>
              <a:t> </a:t>
            </a:r>
            <a:r>
              <a:rPr lang="en-US" sz="2000" b="1" dirty="0" err="1" smtClean="0"/>
              <a:t>quedado</a:t>
            </a:r>
            <a:r>
              <a:rPr lang="en-US" sz="2000" b="1" dirty="0" smtClean="0"/>
              <a:t> </a:t>
            </a:r>
            <a:r>
              <a:rPr lang="en-US" sz="2000" b="1" dirty="0" err="1" smtClean="0"/>
              <a:t>automaticamente</a:t>
            </a:r>
            <a:r>
              <a:rPr lang="en-US" sz="2000" b="1" dirty="0" smtClean="0"/>
              <a:t> </a:t>
            </a:r>
            <a:r>
              <a:rPr lang="en-US" sz="2000" b="1" dirty="0" err="1" smtClean="0"/>
              <a:t>pisoteados</a:t>
            </a:r>
            <a:r>
              <a:rPr lang="en-US" sz="2000" b="1" dirty="0" smtClean="0"/>
              <a:t>.</a:t>
            </a:r>
            <a:endParaRPr lang="es-MX" sz="2000" b="1" dirty="0"/>
          </a:p>
        </p:txBody>
      </p:sp>
    </p:spTree>
    <p:extLst>
      <p:ext uri="{BB962C8B-B14F-4D97-AF65-F5344CB8AC3E}">
        <p14:creationId xmlns:p14="http://schemas.microsoft.com/office/powerpoint/2010/main" val="198352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467600" cy="2554545"/>
          </a:xfrm>
          <a:prstGeom prst="rect">
            <a:avLst/>
          </a:prstGeom>
        </p:spPr>
        <p:txBody>
          <a:bodyPr wrap="square">
            <a:spAutoFit/>
          </a:bodyPr>
          <a:lstStyle/>
          <a:p>
            <a:pPr marL="285750" indent="-285750">
              <a:buFontTx/>
              <a:buChar char="-"/>
            </a:pPr>
            <a:r>
              <a:rPr lang="es-MX" sz="3200" b="1" dirty="0" smtClean="0"/>
              <a:t>Quien </a:t>
            </a:r>
            <a:r>
              <a:rPr lang="es-MX" sz="3200" b="1" dirty="0"/>
              <a:t>tiene jurisdicción sobre </a:t>
            </a:r>
            <a:r>
              <a:rPr lang="es-MX" sz="3200" b="1" dirty="0" smtClean="0"/>
              <a:t>que</a:t>
            </a:r>
          </a:p>
          <a:p>
            <a:pPr marL="285750" indent="-285750">
              <a:buFontTx/>
              <a:buChar char="-"/>
            </a:pPr>
            <a:endParaRPr lang="es-MX" sz="3200" b="1" dirty="0" smtClean="0"/>
          </a:p>
          <a:p>
            <a:pPr marL="457200" indent="-457200">
              <a:buFontTx/>
              <a:buChar char="-"/>
            </a:pPr>
            <a:r>
              <a:rPr lang="es-MX" sz="3200" b="1" dirty="0" smtClean="0"/>
              <a:t>Derechos </a:t>
            </a:r>
            <a:r>
              <a:rPr lang="es-MX" sz="3200" b="1" dirty="0"/>
              <a:t>de las </a:t>
            </a:r>
            <a:r>
              <a:rPr lang="es-MX" sz="3200" b="1" dirty="0" smtClean="0"/>
              <a:t>minorías</a:t>
            </a:r>
          </a:p>
          <a:p>
            <a:pPr marL="457200" indent="-457200">
              <a:buFontTx/>
              <a:buChar char="-"/>
            </a:pPr>
            <a:endParaRPr lang="es-MX" sz="3200" b="1" dirty="0"/>
          </a:p>
          <a:p>
            <a:r>
              <a:rPr lang="es-MX" sz="3200" b="1" dirty="0" smtClean="0"/>
              <a:t>- Derecho </a:t>
            </a:r>
            <a:r>
              <a:rPr lang="es-MX" sz="3200" b="1" dirty="0"/>
              <a:t>a uso de la </a:t>
            </a:r>
            <a:r>
              <a:rPr lang="es-MX" sz="3200" b="1" dirty="0" smtClean="0"/>
              <a:t>fuerza</a:t>
            </a:r>
            <a:endParaRPr lang="es-MX" sz="3200" b="1" dirty="0"/>
          </a:p>
        </p:txBody>
      </p:sp>
    </p:spTree>
    <p:extLst>
      <p:ext uri="{BB962C8B-B14F-4D97-AF65-F5344CB8AC3E}">
        <p14:creationId xmlns:p14="http://schemas.microsoft.com/office/powerpoint/2010/main" val="211449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229601" cy="3170099"/>
          </a:xfrm>
          <a:prstGeom prst="rect">
            <a:avLst/>
          </a:prstGeom>
          <a:noFill/>
        </p:spPr>
        <p:txBody>
          <a:bodyPr wrap="square" rtlCol="0">
            <a:spAutoFit/>
          </a:bodyPr>
          <a:lstStyle/>
          <a:p>
            <a:r>
              <a:rPr lang="en-US" sz="2000" b="1" dirty="0" err="1" smtClean="0"/>
              <a:t>Ejemplo</a:t>
            </a:r>
            <a:endParaRPr lang="en-US" sz="2000" b="1" dirty="0" smtClean="0"/>
          </a:p>
          <a:p>
            <a:endParaRPr lang="en-US" sz="2000" b="1" dirty="0"/>
          </a:p>
          <a:p>
            <a:r>
              <a:rPr lang="en-US" sz="2000" b="1" dirty="0" smtClean="0"/>
              <a:t>En la </a:t>
            </a:r>
            <a:r>
              <a:rPr lang="en-US" sz="2000" b="1" dirty="0" err="1" smtClean="0"/>
              <a:t>edad</a:t>
            </a:r>
            <a:r>
              <a:rPr lang="en-US" sz="2000" b="1" dirty="0" smtClean="0"/>
              <a:t> media, la religion </a:t>
            </a:r>
            <a:r>
              <a:rPr lang="en-US" sz="2000" b="1" dirty="0" err="1" smtClean="0"/>
              <a:t>catolica</a:t>
            </a:r>
            <a:r>
              <a:rPr lang="en-US" sz="2000" b="1" dirty="0" smtClean="0"/>
              <a:t> </a:t>
            </a:r>
            <a:r>
              <a:rPr lang="en-US" sz="2000" b="1" dirty="0" err="1" smtClean="0"/>
              <a:t>desarrollo</a:t>
            </a:r>
            <a:r>
              <a:rPr lang="en-US" sz="2000" b="1" dirty="0" smtClean="0"/>
              <a:t>’ un </a:t>
            </a:r>
            <a:r>
              <a:rPr lang="en-US" sz="2000" b="1" dirty="0" err="1" smtClean="0"/>
              <a:t>sistema</a:t>
            </a:r>
            <a:r>
              <a:rPr lang="en-US" sz="2000" b="1" dirty="0" smtClean="0"/>
              <a:t> de </a:t>
            </a:r>
            <a:r>
              <a:rPr lang="en-US" sz="2000" b="1" dirty="0" err="1" smtClean="0"/>
              <a:t>castigo</a:t>
            </a:r>
            <a:r>
              <a:rPr lang="en-US" sz="2000" b="1" dirty="0" smtClean="0"/>
              <a:t> para los </a:t>
            </a:r>
            <a:r>
              <a:rPr lang="en-US" sz="2000" b="1" dirty="0" err="1" smtClean="0"/>
              <a:t>que</a:t>
            </a:r>
            <a:r>
              <a:rPr lang="en-US" sz="2000" b="1" dirty="0" smtClean="0"/>
              <a:t> no </a:t>
            </a:r>
            <a:r>
              <a:rPr lang="en-US" sz="2000" b="1" dirty="0" err="1" smtClean="0"/>
              <a:t>profesaban</a:t>
            </a:r>
            <a:r>
              <a:rPr lang="en-US" sz="2000" b="1" dirty="0" smtClean="0"/>
              <a:t> la religion </a:t>
            </a:r>
            <a:r>
              <a:rPr lang="en-US" sz="2000" b="1" dirty="0" err="1" smtClean="0"/>
              <a:t>catolica</a:t>
            </a:r>
            <a:r>
              <a:rPr lang="en-US" sz="2000" b="1" dirty="0" smtClean="0"/>
              <a:t> </a:t>
            </a:r>
            <a:r>
              <a:rPr lang="en-US" sz="2000" b="1" dirty="0" err="1" smtClean="0"/>
              <a:t>denominado</a:t>
            </a:r>
            <a:r>
              <a:rPr lang="en-US" sz="2000" b="1" dirty="0" smtClean="0"/>
              <a:t> </a:t>
            </a:r>
            <a:r>
              <a:rPr lang="en-US" sz="2000" b="1" dirty="0" err="1" smtClean="0"/>
              <a:t>Inquisicion</a:t>
            </a:r>
            <a:r>
              <a:rPr lang="en-US" sz="2000" b="1" dirty="0" smtClean="0"/>
              <a:t>.</a:t>
            </a:r>
          </a:p>
          <a:p>
            <a:endParaRPr lang="en-US" sz="2000" b="1" dirty="0"/>
          </a:p>
          <a:p>
            <a:r>
              <a:rPr lang="en-US" sz="2000" b="1" u="sng" dirty="0" smtClean="0"/>
              <a:t>La </a:t>
            </a:r>
            <a:r>
              <a:rPr lang="en-US" sz="2000" b="1" u="sng" dirty="0" err="1" smtClean="0"/>
              <a:t>Inquisicion</a:t>
            </a:r>
            <a:r>
              <a:rPr lang="en-US" sz="2000" b="1" dirty="0" smtClean="0"/>
              <a:t>, </a:t>
            </a:r>
            <a:r>
              <a:rPr lang="en-US" sz="2000" b="1" dirty="0" err="1" smtClean="0"/>
              <a:t>basada</a:t>
            </a:r>
            <a:r>
              <a:rPr lang="en-US" sz="2000" b="1" dirty="0" smtClean="0"/>
              <a:t> </a:t>
            </a:r>
            <a:r>
              <a:rPr lang="en-US" sz="2000" b="1" dirty="0" err="1" smtClean="0"/>
              <a:t>sobre</a:t>
            </a:r>
            <a:r>
              <a:rPr lang="en-US" sz="2000" b="1" dirty="0" smtClean="0"/>
              <a:t> la </a:t>
            </a:r>
            <a:r>
              <a:rPr lang="en-US" sz="2000" b="1" dirty="0" err="1" smtClean="0"/>
              <a:t>hipotesis</a:t>
            </a:r>
            <a:r>
              <a:rPr lang="en-US" sz="2000" b="1" dirty="0" smtClean="0"/>
              <a:t> </a:t>
            </a:r>
            <a:r>
              <a:rPr lang="en-US" sz="2000" b="1" dirty="0" err="1" smtClean="0"/>
              <a:t>que</a:t>
            </a:r>
            <a:r>
              <a:rPr lang="en-US" sz="2000" b="1" dirty="0" smtClean="0"/>
              <a:t> </a:t>
            </a:r>
            <a:r>
              <a:rPr lang="en-US" sz="2000" b="1" u="sng" dirty="0" smtClean="0"/>
              <a:t>solo la religion </a:t>
            </a:r>
            <a:r>
              <a:rPr lang="en-US" sz="2000" b="1" u="sng" dirty="0" err="1" smtClean="0"/>
              <a:t>catolica</a:t>
            </a:r>
            <a:r>
              <a:rPr lang="en-US" sz="2000" b="1" u="sng" dirty="0" smtClean="0"/>
              <a:t> </a:t>
            </a:r>
            <a:r>
              <a:rPr lang="en-US" sz="2000" b="1" u="sng" dirty="0" err="1" smtClean="0"/>
              <a:t>fuese</a:t>
            </a:r>
            <a:r>
              <a:rPr lang="en-US" sz="2000" b="1" u="sng" dirty="0" smtClean="0"/>
              <a:t> </a:t>
            </a:r>
            <a:r>
              <a:rPr lang="en-US" sz="2000" b="1" u="sng" dirty="0" err="1" smtClean="0"/>
              <a:t>aceptable</a:t>
            </a:r>
            <a:r>
              <a:rPr lang="en-US" sz="2000" b="1" dirty="0" smtClean="0"/>
              <a:t>, </a:t>
            </a:r>
            <a:r>
              <a:rPr lang="en-US" sz="2000" b="1" dirty="0" err="1" smtClean="0"/>
              <a:t>utilizaba</a:t>
            </a:r>
            <a:r>
              <a:rPr lang="en-US" sz="2000" b="1" dirty="0" smtClean="0"/>
              <a:t> un tribunal </a:t>
            </a:r>
            <a:r>
              <a:rPr lang="en-US" sz="2000" b="1" dirty="0" err="1" smtClean="0"/>
              <a:t>que</a:t>
            </a:r>
            <a:r>
              <a:rPr lang="en-US" sz="2000" b="1" dirty="0" smtClean="0"/>
              <a:t> </a:t>
            </a:r>
            <a:r>
              <a:rPr lang="en-US" sz="2000" b="1" dirty="0" err="1" smtClean="0"/>
              <a:t>tenia</a:t>
            </a:r>
            <a:r>
              <a:rPr lang="en-US" sz="2000" b="1" dirty="0" smtClean="0"/>
              <a:t> </a:t>
            </a:r>
            <a:r>
              <a:rPr lang="en-US" sz="2000" b="1" dirty="0" err="1" smtClean="0"/>
              <a:t>licencia</a:t>
            </a:r>
            <a:r>
              <a:rPr lang="en-US" sz="2000" b="1" dirty="0" smtClean="0"/>
              <a:t> para </a:t>
            </a:r>
            <a:r>
              <a:rPr lang="en-US" sz="2000" b="1" dirty="0" err="1" smtClean="0"/>
              <a:t>utilizar</a:t>
            </a:r>
            <a:r>
              <a:rPr lang="en-US" sz="2000" b="1" dirty="0" smtClean="0"/>
              <a:t> </a:t>
            </a:r>
            <a:r>
              <a:rPr lang="en-US" sz="2000" b="1" dirty="0" err="1" smtClean="0"/>
              <a:t>metodos</a:t>
            </a:r>
            <a:r>
              <a:rPr lang="en-US" sz="2000" b="1" dirty="0" smtClean="0"/>
              <a:t> de </a:t>
            </a:r>
            <a:r>
              <a:rPr lang="en-US" sz="2000" b="1" dirty="0" err="1" smtClean="0"/>
              <a:t>tortura</a:t>
            </a:r>
            <a:r>
              <a:rPr lang="en-US" sz="2000" b="1" dirty="0" smtClean="0"/>
              <a:t> para </a:t>
            </a:r>
            <a:r>
              <a:rPr lang="en-US" sz="2000" b="1" dirty="0" err="1" smtClean="0"/>
              <a:t>conocer</a:t>
            </a:r>
            <a:r>
              <a:rPr lang="en-US" sz="2000" b="1" dirty="0" smtClean="0"/>
              <a:t> la “</a:t>
            </a:r>
            <a:r>
              <a:rPr lang="en-US" sz="2000" b="1" dirty="0" err="1" smtClean="0"/>
              <a:t>verdad</a:t>
            </a:r>
            <a:r>
              <a:rPr lang="en-US" sz="2000" b="1" dirty="0" smtClean="0"/>
              <a:t>” </a:t>
            </a:r>
            <a:r>
              <a:rPr lang="en-US" sz="2000" b="1" dirty="0" err="1" smtClean="0"/>
              <a:t>sobre</a:t>
            </a:r>
            <a:r>
              <a:rPr lang="en-US" sz="2000" b="1" dirty="0" smtClean="0"/>
              <a:t> la </a:t>
            </a:r>
            <a:r>
              <a:rPr lang="en-US" sz="2000" b="1" dirty="0" err="1" smtClean="0"/>
              <a:t>fe</a:t>
            </a:r>
            <a:r>
              <a:rPr lang="en-US" sz="2000" b="1" dirty="0" smtClean="0"/>
              <a:t> </a:t>
            </a:r>
            <a:r>
              <a:rPr lang="en-US" sz="2000" b="1" dirty="0" err="1" smtClean="0"/>
              <a:t>profesada</a:t>
            </a:r>
            <a:r>
              <a:rPr lang="en-US" sz="2000" b="1" dirty="0" smtClean="0"/>
              <a:t> </a:t>
            </a:r>
            <a:r>
              <a:rPr lang="en-US" sz="2000" b="1" dirty="0" err="1" smtClean="0"/>
              <a:t>por</a:t>
            </a:r>
            <a:r>
              <a:rPr lang="en-US" sz="2000" b="1" dirty="0" smtClean="0"/>
              <a:t> </a:t>
            </a:r>
            <a:r>
              <a:rPr lang="en-US" sz="2000" b="1" dirty="0" err="1" smtClean="0"/>
              <a:t>cualquier</a:t>
            </a:r>
            <a:r>
              <a:rPr lang="en-US" sz="2000" b="1" dirty="0" smtClean="0"/>
              <a:t> persona, y </a:t>
            </a:r>
            <a:r>
              <a:rPr lang="en-US" sz="2000" b="1" dirty="0" err="1" smtClean="0"/>
              <a:t>castigar</a:t>
            </a:r>
            <a:r>
              <a:rPr lang="en-US" sz="2000" b="1" dirty="0" smtClean="0"/>
              <a:t> a </a:t>
            </a:r>
            <a:r>
              <a:rPr lang="en-US" sz="2000" b="1" dirty="0" err="1" smtClean="0"/>
              <a:t>quien</a:t>
            </a:r>
            <a:r>
              <a:rPr lang="en-US" sz="2000" b="1" dirty="0" smtClean="0"/>
              <a:t> </a:t>
            </a:r>
            <a:r>
              <a:rPr lang="en-US" sz="2000" b="1" dirty="0" err="1" smtClean="0"/>
              <a:t>fuera</a:t>
            </a:r>
            <a:r>
              <a:rPr lang="en-US" sz="2000" b="1" dirty="0" smtClean="0"/>
              <a:t> </a:t>
            </a:r>
            <a:r>
              <a:rPr lang="en-US" sz="2000" b="1" dirty="0" err="1" smtClean="0"/>
              <a:t>que</a:t>
            </a:r>
            <a:r>
              <a:rPr lang="en-US" sz="2000" b="1" dirty="0" smtClean="0"/>
              <a:t> no </a:t>
            </a:r>
            <a:r>
              <a:rPr lang="en-US" sz="2000" b="1" dirty="0" err="1" smtClean="0"/>
              <a:t>hubiese</a:t>
            </a:r>
            <a:r>
              <a:rPr lang="en-US" sz="2000" b="1" dirty="0" smtClean="0"/>
              <a:t> </a:t>
            </a:r>
            <a:r>
              <a:rPr lang="en-US" sz="2000" b="1" dirty="0" err="1" smtClean="0"/>
              <a:t>resultado</a:t>
            </a:r>
            <a:r>
              <a:rPr lang="en-US" sz="2000" b="1" dirty="0" smtClean="0"/>
              <a:t> </a:t>
            </a:r>
            <a:r>
              <a:rPr lang="en-US" sz="2000" b="1" dirty="0" err="1" smtClean="0"/>
              <a:t>ser</a:t>
            </a:r>
            <a:r>
              <a:rPr lang="en-US" sz="2000" b="1" dirty="0" smtClean="0"/>
              <a:t> “un </a:t>
            </a:r>
            <a:r>
              <a:rPr lang="en-US" sz="2000" b="1" dirty="0" err="1" smtClean="0"/>
              <a:t>buen</a:t>
            </a:r>
            <a:r>
              <a:rPr lang="en-US" sz="2000" b="1" dirty="0" smtClean="0"/>
              <a:t> </a:t>
            </a:r>
            <a:r>
              <a:rPr lang="en-US" sz="2000" b="1" dirty="0" err="1" smtClean="0"/>
              <a:t>cristiano</a:t>
            </a:r>
            <a:r>
              <a:rPr lang="en-US" sz="2000" b="1" dirty="0" smtClean="0"/>
              <a:t>”.</a:t>
            </a:r>
          </a:p>
        </p:txBody>
      </p:sp>
    </p:spTree>
    <p:extLst>
      <p:ext uri="{BB962C8B-B14F-4D97-AF65-F5344CB8AC3E}">
        <p14:creationId xmlns:p14="http://schemas.microsoft.com/office/powerpoint/2010/main" val="373078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http://1.bp.blogspot.com/-LWo9dnP575w/UIsATub4TXI/AAAAAAAAGP0/7zUC5K2L3CE/s400/2.+La+rueda+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61458"/>
            <a:ext cx="259080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4.bp.blogspot.com/--QMO4F_XgWI/UIsAjRapNlI/AAAAAAAAGR4/IlXMvOjDYOA/s400/4.+doncella+de+hierr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99" y="4337992"/>
            <a:ext cx="2689123" cy="18151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3.bp.blogspot.com/-1DF9_64tx58/UIsAK_uDfYI/AAAAAAAAGOc/vKGsKAlaLNA/s400/10.+Sierr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466374"/>
            <a:ext cx="1906331" cy="274292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2.bp.blogspot.com/-BRsARVnc9_4/UIsAPp6TxDI/AAAAAAAAGPQ/Pd_tHkbJ2J0/s400/16.+toro+de+falari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14800"/>
            <a:ext cx="3355310" cy="2038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457200"/>
            <a:ext cx="7794522" cy="707886"/>
          </a:xfrm>
          <a:prstGeom prst="rect">
            <a:avLst/>
          </a:prstGeom>
        </p:spPr>
        <p:txBody>
          <a:bodyPr wrap="square">
            <a:spAutoFit/>
          </a:bodyPr>
          <a:lstStyle/>
          <a:p>
            <a:r>
              <a:rPr lang="en-US" sz="2000" b="1" dirty="0"/>
              <a:t>Las </a:t>
            </a:r>
            <a:r>
              <a:rPr lang="en-US" sz="2000" b="1" dirty="0" err="1"/>
              <a:t>torturas</a:t>
            </a:r>
            <a:r>
              <a:rPr lang="en-US" sz="2000" b="1" dirty="0"/>
              <a:t> de la “Santa” </a:t>
            </a:r>
            <a:r>
              <a:rPr lang="en-US" sz="2000" b="1" dirty="0" err="1" smtClean="0"/>
              <a:t>Inquisicion</a:t>
            </a:r>
            <a:r>
              <a:rPr lang="en-US" sz="2000" b="1" dirty="0" smtClean="0"/>
              <a:t> </a:t>
            </a:r>
            <a:r>
              <a:rPr lang="en-US" sz="2000" b="1" dirty="0" err="1" smtClean="0"/>
              <a:t>incluyan</a:t>
            </a:r>
            <a:r>
              <a:rPr lang="en-US" sz="2000" b="1" dirty="0" smtClean="0"/>
              <a:t> </a:t>
            </a:r>
            <a:r>
              <a:rPr lang="en-US" sz="2000" b="1" dirty="0" err="1" smtClean="0"/>
              <a:t>basicamente</a:t>
            </a:r>
            <a:r>
              <a:rPr lang="en-US" sz="2000" b="1" dirty="0" smtClean="0"/>
              <a:t> </a:t>
            </a:r>
            <a:r>
              <a:rPr lang="en-US" sz="2000" b="1" dirty="0" err="1"/>
              <a:t>cualquier</a:t>
            </a:r>
            <a:r>
              <a:rPr lang="en-US" sz="2000" b="1" dirty="0"/>
              <a:t> </a:t>
            </a:r>
            <a:r>
              <a:rPr lang="en-US" sz="2000" b="1" dirty="0" err="1"/>
              <a:t>suplicio</a:t>
            </a:r>
            <a:r>
              <a:rPr lang="en-US" sz="2000" b="1" dirty="0"/>
              <a:t> </a:t>
            </a:r>
            <a:r>
              <a:rPr lang="en-US" sz="2000" b="1" dirty="0" smtClean="0"/>
              <a:t>imaginable </a:t>
            </a:r>
            <a:r>
              <a:rPr lang="en-US" sz="2000" b="1" dirty="0" err="1" smtClean="0"/>
              <a:t>por</a:t>
            </a:r>
            <a:r>
              <a:rPr lang="en-US" sz="2000" b="1" dirty="0" smtClean="0"/>
              <a:t> la mas </a:t>
            </a:r>
            <a:r>
              <a:rPr lang="en-US" sz="2000" b="1" dirty="0" err="1" smtClean="0"/>
              <a:t>perversa</a:t>
            </a:r>
            <a:r>
              <a:rPr lang="en-US" sz="2000" b="1" dirty="0" smtClean="0"/>
              <a:t> de </a:t>
            </a:r>
            <a:r>
              <a:rPr lang="en-US" sz="2000" b="1" dirty="0" err="1" smtClean="0"/>
              <a:t>las</a:t>
            </a:r>
            <a:r>
              <a:rPr lang="en-US" sz="2000" b="1" dirty="0" smtClean="0"/>
              <a:t> </a:t>
            </a:r>
            <a:r>
              <a:rPr lang="en-US" sz="2000" b="1" dirty="0" err="1" smtClean="0"/>
              <a:t>mentes</a:t>
            </a:r>
            <a:r>
              <a:rPr lang="en-US" sz="2000" b="1" dirty="0" smtClean="0"/>
              <a:t> </a:t>
            </a:r>
            <a:r>
              <a:rPr lang="en-US" sz="2000" b="1" dirty="0" err="1" smtClean="0"/>
              <a:t>humanas</a:t>
            </a:r>
            <a:endParaRPr lang="es-MX" sz="2000" b="1" dirty="0"/>
          </a:p>
        </p:txBody>
      </p:sp>
    </p:spTree>
    <p:extLst>
      <p:ext uri="{BB962C8B-B14F-4D97-AF65-F5344CB8AC3E}">
        <p14:creationId xmlns:p14="http://schemas.microsoft.com/office/powerpoint/2010/main" val="2272406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61999"/>
            <a:ext cx="2410680" cy="1384995"/>
          </a:xfrm>
          <a:prstGeom prst="rect">
            <a:avLst/>
          </a:prstGeom>
          <a:noFill/>
        </p:spPr>
        <p:txBody>
          <a:bodyPr wrap="square" rtlCol="0">
            <a:spAutoFit/>
          </a:bodyPr>
          <a:lstStyle/>
          <a:p>
            <a:r>
              <a:rPr lang="en-US" sz="2800" b="1" dirty="0" err="1" smtClean="0"/>
              <a:t>Muerte</a:t>
            </a:r>
            <a:r>
              <a:rPr lang="en-US" sz="2800" b="1" dirty="0" smtClean="0"/>
              <a:t> </a:t>
            </a:r>
            <a:r>
              <a:rPr lang="en-US" sz="2800" b="1" dirty="0" err="1" smtClean="0"/>
              <a:t>por</a:t>
            </a:r>
            <a:r>
              <a:rPr lang="en-US" sz="2800" b="1" dirty="0" smtClean="0"/>
              <a:t> el tribunal de la </a:t>
            </a:r>
            <a:r>
              <a:rPr lang="en-US" sz="2800" b="1" dirty="0" err="1" smtClean="0"/>
              <a:t>Inquisicion</a:t>
            </a:r>
            <a:endParaRPr lang="en-US" sz="2800" b="1" dirty="0" smtClean="0"/>
          </a:p>
        </p:txBody>
      </p:sp>
      <p:sp>
        <p:nvSpPr>
          <p:cNvPr id="3" name="Rectangle 2"/>
          <p:cNvSpPr/>
          <p:nvPr/>
        </p:nvSpPr>
        <p:spPr>
          <a:xfrm>
            <a:off x="571500" y="4267200"/>
            <a:ext cx="8318500" cy="1569660"/>
          </a:xfrm>
          <a:prstGeom prst="rect">
            <a:avLst/>
          </a:prstGeom>
        </p:spPr>
        <p:txBody>
          <a:bodyPr wrap="square">
            <a:spAutoFit/>
          </a:bodyPr>
          <a:lstStyle/>
          <a:p>
            <a:r>
              <a:rPr lang="en-US" sz="2400" b="1" dirty="0" smtClean="0"/>
              <a:t>A </a:t>
            </a:r>
            <a:r>
              <a:rPr lang="en-US" sz="2400" b="1" dirty="0"/>
              <a:t>menudo se </a:t>
            </a:r>
            <a:r>
              <a:rPr lang="en-US" sz="2400" b="1" dirty="0" err="1"/>
              <a:t>ejecutaba</a:t>
            </a:r>
            <a:r>
              <a:rPr lang="en-US" sz="2400" b="1" dirty="0"/>
              <a:t> </a:t>
            </a:r>
            <a:r>
              <a:rPr lang="en-US" sz="2400" b="1" dirty="0" err="1"/>
              <a:t>quemando</a:t>
            </a:r>
            <a:r>
              <a:rPr lang="en-US" sz="2400" b="1" dirty="0"/>
              <a:t> </a:t>
            </a:r>
            <a:r>
              <a:rPr lang="en-US" sz="2400" b="1" dirty="0" err="1"/>
              <a:t>vivos</a:t>
            </a:r>
            <a:r>
              <a:rPr lang="en-US" sz="2400" b="1" dirty="0"/>
              <a:t> los “</a:t>
            </a:r>
            <a:r>
              <a:rPr lang="en-US" sz="2400" b="1" dirty="0" err="1"/>
              <a:t>culpables</a:t>
            </a:r>
            <a:r>
              <a:rPr lang="en-US" sz="2400" b="1" dirty="0"/>
              <a:t>”, </a:t>
            </a:r>
            <a:r>
              <a:rPr lang="en-US" sz="2400" b="1" dirty="0" err="1"/>
              <a:t>conduciendolos</a:t>
            </a:r>
            <a:r>
              <a:rPr lang="en-US" sz="2400" b="1" dirty="0"/>
              <a:t> a la </a:t>
            </a:r>
            <a:r>
              <a:rPr lang="en-US" sz="2400" b="1" dirty="0" err="1"/>
              <a:t>pira</a:t>
            </a:r>
            <a:r>
              <a:rPr lang="en-US" sz="2400" b="1" dirty="0"/>
              <a:t> con un </a:t>
            </a:r>
            <a:r>
              <a:rPr lang="en-US" sz="2400" b="1" dirty="0" err="1"/>
              <a:t>objeto</a:t>
            </a:r>
            <a:r>
              <a:rPr lang="en-US" sz="2400" b="1" dirty="0"/>
              <a:t> </a:t>
            </a:r>
            <a:r>
              <a:rPr lang="en-US" sz="2400" b="1" dirty="0" err="1"/>
              <a:t>metido</a:t>
            </a:r>
            <a:r>
              <a:rPr lang="en-US" sz="2400" b="1" dirty="0"/>
              <a:t> en la </a:t>
            </a:r>
            <a:r>
              <a:rPr lang="en-US" sz="2400" b="1" dirty="0" err="1"/>
              <a:t>boca</a:t>
            </a:r>
            <a:r>
              <a:rPr lang="en-US" sz="2400" b="1" dirty="0"/>
              <a:t> con </a:t>
            </a:r>
            <a:r>
              <a:rPr lang="en-US" sz="2400" b="1" dirty="0" err="1"/>
              <a:t>una</a:t>
            </a:r>
            <a:r>
              <a:rPr lang="en-US" sz="2400" b="1" dirty="0"/>
              <a:t> </a:t>
            </a:r>
            <a:r>
              <a:rPr lang="en-US" sz="2400" b="1" dirty="0" err="1"/>
              <a:t>mordaza</a:t>
            </a:r>
            <a:r>
              <a:rPr lang="en-US" sz="2400" b="1" dirty="0"/>
              <a:t>, para </a:t>
            </a:r>
            <a:r>
              <a:rPr lang="en-US" sz="2400" b="1" dirty="0" err="1"/>
              <a:t>que</a:t>
            </a:r>
            <a:r>
              <a:rPr lang="en-US" sz="2400" b="1" dirty="0"/>
              <a:t> los </a:t>
            </a:r>
            <a:r>
              <a:rPr lang="en-US" sz="2400" b="1" dirty="0" err="1"/>
              <a:t>condenados</a:t>
            </a:r>
            <a:r>
              <a:rPr lang="en-US" sz="2400" b="1" dirty="0"/>
              <a:t> no </a:t>
            </a:r>
            <a:r>
              <a:rPr lang="en-US" sz="2400" b="1" dirty="0" err="1"/>
              <a:t>pudieran</a:t>
            </a:r>
            <a:r>
              <a:rPr lang="en-US" sz="2400" b="1" dirty="0"/>
              <a:t> </a:t>
            </a:r>
            <a:r>
              <a:rPr lang="en-US" sz="2400" b="1" dirty="0" err="1"/>
              <a:t>hablar</a:t>
            </a:r>
            <a:r>
              <a:rPr lang="en-US" sz="2400" b="1" dirty="0"/>
              <a:t> </a:t>
            </a:r>
            <a:r>
              <a:rPr lang="en-US" sz="2400" b="1" dirty="0" err="1"/>
              <a:t>ni</a:t>
            </a:r>
            <a:r>
              <a:rPr lang="en-US" sz="2400" b="1" dirty="0"/>
              <a:t> </a:t>
            </a:r>
            <a:r>
              <a:rPr lang="en-US" sz="2400" b="1" dirty="0" err="1"/>
              <a:t>gritar</a:t>
            </a:r>
            <a:r>
              <a:rPr lang="en-US" sz="2400" b="1" dirty="0"/>
              <a:t> </a:t>
            </a:r>
            <a:r>
              <a:rPr lang="en-US" sz="2400" b="1" dirty="0" err="1"/>
              <a:t>por</a:t>
            </a:r>
            <a:r>
              <a:rPr lang="en-US" sz="2400" b="1" dirty="0"/>
              <a:t> el dolor </a:t>
            </a:r>
            <a:r>
              <a:rPr lang="en-US" sz="2400" b="1" dirty="0" err="1"/>
              <a:t>mientras</a:t>
            </a:r>
            <a:r>
              <a:rPr lang="en-US" sz="2400" b="1" dirty="0"/>
              <a:t> </a:t>
            </a:r>
            <a:r>
              <a:rPr lang="en-US" sz="2400" b="1" dirty="0" err="1"/>
              <a:t>estaban</a:t>
            </a:r>
            <a:r>
              <a:rPr lang="en-US" sz="2400" b="1" dirty="0"/>
              <a:t> </a:t>
            </a:r>
            <a:r>
              <a:rPr lang="en-US" sz="2400" b="1" dirty="0" err="1"/>
              <a:t>ardiendo</a:t>
            </a:r>
            <a:r>
              <a:rPr lang="en-US" sz="2400" b="1" dirty="0"/>
              <a:t> </a:t>
            </a:r>
            <a:r>
              <a:rPr lang="en-US" sz="2400" b="1" dirty="0" err="1"/>
              <a:t>vivos</a:t>
            </a:r>
            <a:r>
              <a:rPr lang="en-US" sz="2400" b="1" dirty="0"/>
              <a:t>.</a:t>
            </a:r>
            <a:endParaRPr lang="es-MX" sz="2400" b="1" dirty="0"/>
          </a:p>
        </p:txBody>
      </p:sp>
      <p:sp>
        <p:nvSpPr>
          <p:cNvPr id="4" name="AutoShape 2" descr="http://www.google.com.mx/url?sa=i&amp;source=images&amp;cd=&amp;docid=DR0UciCbLhcW4M&amp;tbnid=KpcNbaJrtIowGM:&amp;ved=0CAUQjBw4Wg&amp;url=http%3A%2F%2Fwww.blasoneshispanos.com%2FEspirituEdadMedia%2F05-La_Santa_Inquisici%25C3%25B3n%2FFrancisco_Ricci-Auto_de_Fe_(1683).gif&amp;ei=erTlUrO_HcWc2QXqrYGoDw&amp;psig=AFQjCNF_DZypr6cnCGA8AVH3xxJAMfzz6A&amp;ust=1390872058592839"/>
          <p:cNvSpPr>
            <a:spLocks noChangeAspect="1" noChangeArrowheads="1"/>
          </p:cNvSpPr>
          <p:nvPr/>
        </p:nvSpPr>
        <p:spPr bwMode="auto">
          <a:xfrm>
            <a:off x="63500" y="-136525"/>
            <a:ext cx="9334500" cy="605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http://www.google.com.mx/url?sa=i&amp;source=images&amp;cd=&amp;docid=DR0UciCbLhcW4M&amp;tbnid=KpcNbaJrtIowGM:&amp;ved=0CAUQjBw4Wg&amp;url=http%3A%2F%2Fwww.blasoneshispanos.com%2FEspirituEdadMedia%2F05-La_Santa_Inquisici%25C3%25B3n%2FFrancisco_Ricci-Auto_de_Fe_(1683).gif&amp;ei=erTlUrO_HcWc2QXqrYGoDw&amp;psig=AFQjCNF_DZypr6cnCGA8AVH3xxJAMfzz6A&amp;ust=1390872058592839"/>
          <p:cNvSpPr>
            <a:spLocks noChangeAspect="1" noChangeArrowheads="1"/>
          </p:cNvSpPr>
          <p:nvPr/>
        </p:nvSpPr>
        <p:spPr bwMode="auto">
          <a:xfrm>
            <a:off x="215900" y="15875"/>
            <a:ext cx="9334500" cy="605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480" y="208744"/>
            <a:ext cx="5666520" cy="3677456"/>
          </a:xfrm>
          <a:prstGeom prst="rect">
            <a:avLst/>
          </a:prstGeom>
        </p:spPr>
      </p:pic>
      <p:sp>
        <p:nvSpPr>
          <p:cNvPr id="7" name="Rectangle 6"/>
          <p:cNvSpPr/>
          <p:nvPr/>
        </p:nvSpPr>
        <p:spPr>
          <a:xfrm>
            <a:off x="534629" y="2458067"/>
            <a:ext cx="2791680" cy="1015663"/>
          </a:xfrm>
          <a:prstGeom prst="rect">
            <a:avLst/>
          </a:prstGeom>
        </p:spPr>
        <p:txBody>
          <a:bodyPr wrap="square">
            <a:spAutoFit/>
          </a:bodyPr>
          <a:lstStyle/>
          <a:p>
            <a:r>
              <a:rPr lang="en-US" sz="2000" b="1" dirty="0" err="1"/>
              <a:t>Una</a:t>
            </a:r>
            <a:r>
              <a:rPr lang="en-US" sz="2000" b="1" dirty="0"/>
              <a:t> </a:t>
            </a:r>
            <a:r>
              <a:rPr lang="en-US" sz="2000" b="1" dirty="0" err="1"/>
              <a:t>condena</a:t>
            </a:r>
            <a:r>
              <a:rPr lang="en-US" sz="2000" b="1" dirty="0"/>
              <a:t> a </a:t>
            </a:r>
            <a:r>
              <a:rPr lang="en-US" sz="2000" b="1" dirty="0" err="1"/>
              <a:t>muerte</a:t>
            </a:r>
            <a:r>
              <a:rPr lang="en-US" sz="2000" b="1" dirty="0"/>
              <a:t> podia </a:t>
            </a:r>
            <a:r>
              <a:rPr lang="en-US" sz="2000" b="1" dirty="0" err="1"/>
              <a:t>llegar</a:t>
            </a:r>
            <a:r>
              <a:rPr lang="en-US" sz="2000" b="1" dirty="0"/>
              <a:t> tan solo </a:t>
            </a:r>
            <a:r>
              <a:rPr lang="en-US" sz="2000" b="1" dirty="0" err="1"/>
              <a:t>por</a:t>
            </a:r>
            <a:r>
              <a:rPr lang="en-US" sz="2000" b="1" dirty="0"/>
              <a:t> </a:t>
            </a:r>
            <a:r>
              <a:rPr lang="en-US" sz="2000" b="1" dirty="0" err="1"/>
              <a:t>acusaciones</a:t>
            </a:r>
            <a:r>
              <a:rPr lang="en-US" sz="2000" b="1" dirty="0"/>
              <a:t> </a:t>
            </a:r>
            <a:r>
              <a:rPr lang="en-US" sz="2000" b="1" dirty="0" err="1"/>
              <a:t>anonimas</a:t>
            </a:r>
            <a:endParaRPr lang="en-US" b="1" dirty="0"/>
          </a:p>
        </p:txBody>
      </p:sp>
    </p:spTree>
    <p:extLst>
      <p:ext uri="{BB962C8B-B14F-4D97-AF65-F5344CB8AC3E}">
        <p14:creationId xmlns:p14="http://schemas.microsoft.com/office/powerpoint/2010/main" val="591308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455472" cy="1508105"/>
          </a:xfrm>
          <a:prstGeom prst="rect">
            <a:avLst/>
          </a:prstGeom>
          <a:noFill/>
        </p:spPr>
        <p:txBody>
          <a:bodyPr wrap="square" rtlCol="0">
            <a:spAutoFit/>
          </a:bodyPr>
          <a:lstStyle/>
          <a:p>
            <a:r>
              <a:rPr lang="en-US" sz="2000" b="1" dirty="0" err="1" smtClean="0"/>
              <a:t>Caso</a:t>
            </a:r>
            <a:r>
              <a:rPr lang="en-US" sz="2000" b="1" dirty="0" smtClean="0"/>
              <a:t>: Luis de Carbajal y </a:t>
            </a:r>
            <a:r>
              <a:rPr lang="en-US" sz="2000" b="1" dirty="0" err="1" smtClean="0"/>
              <a:t>su</a:t>
            </a:r>
            <a:r>
              <a:rPr lang="en-US" sz="2000" b="1" dirty="0" smtClean="0"/>
              <a:t> </a:t>
            </a:r>
            <a:r>
              <a:rPr lang="en-US" sz="2000" b="1" dirty="0" err="1" smtClean="0"/>
              <a:t>familia</a:t>
            </a:r>
            <a:endParaRPr lang="en-US" sz="2000" b="1" dirty="0" smtClean="0"/>
          </a:p>
          <a:p>
            <a:endParaRPr lang="en-US" dirty="0"/>
          </a:p>
          <a:p>
            <a:r>
              <a:rPr lang="en-US" dirty="0" smtClean="0"/>
              <a:t>L. De </a:t>
            </a:r>
            <a:r>
              <a:rPr lang="en-US" dirty="0" err="1" smtClean="0"/>
              <a:t>Carvajal</a:t>
            </a:r>
            <a:r>
              <a:rPr lang="en-US" dirty="0" smtClean="0"/>
              <a:t> </a:t>
            </a:r>
            <a:r>
              <a:rPr lang="en-US" dirty="0" err="1" smtClean="0"/>
              <a:t>fue</a:t>
            </a:r>
            <a:r>
              <a:rPr lang="en-US" dirty="0" smtClean="0"/>
              <a:t>’ hombre de </a:t>
            </a:r>
            <a:r>
              <a:rPr lang="en-US" dirty="0" err="1" smtClean="0"/>
              <a:t>estado</a:t>
            </a:r>
            <a:r>
              <a:rPr lang="en-US" dirty="0" smtClean="0"/>
              <a:t>, conquistador, y </a:t>
            </a:r>
            <a:r>
              <a:rPr lang="en-US" dirty="0" err="1" smtClean="0"/>
              <a:t>comerciante</a:t>
            </a:r>
            <a:endParaRPr lang="en-US" dirty="0" smtClean="0"/>
          </a:p>
          <a:p>
            <a:r>
              <a:rPr lang="en-US" dirty="0" smtClean="0"/>
              <a:t>y </a:t>
            </a:r>
            <a:r>
              <a:rPr lang="en-US" dirty="0"/>
              <a:t>primer </a:t>
            </a:r>
            <a:r>
              <a:rPr lang="en-US" dirty="0" err="1"/>
              <a:t>gobernador</a:t>
            </a:r>
            <a:r>
              <a:rPr lang="en-US" dirty="0"/>
              <a:t> de Nuevo Leon</a:t>
            </a:r>
            <a:endParaRPr lang="es-MX" dirty="0"/>
          </a:p>
          <a:p>
            <a:endParaRPr lang="es-MX" dirty="0"/>
          </a:p>
        </p:txBody>
      </p:sp>
      <p:pic>
        <p:nvPicPr>
          <p:cNvPr id="1026" name="Picture 2" descr="http://gustoporlahistoria.files.wordpress.com/2012/04/200leguas.jpg?w=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2126940"/>
            <a:ext cx="2763867" cy="19878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2136" y="4648200"/>
            <a:ext cx="7315200" cy="1200329"/>
          </a:xfrm>
          <a:prstGeom prst="rect">
            <a:avLst/>
          </a:prstGeom>
        </p:spPr>
        <p:txBody>
          <a:bodyPr wrap="square">
            <a:spAutoFit/>
          </a:bodyPr>
          <a:lstStyle/>
          <a:p>
            <a:r>
              <a:rPr lang="es-MX" dirty="0"/>
              <a:t>A sesenta leguas al noroeste de Tampico descubrió un yacimiento de minas de plata y fundó la Villa de León -hoy </a:t>
            </a:r>
            <a:r>
              <a:rPr lang="es-MX" dirty="0" err="1"/>
              <a:t>Cerralvo</a:t>
            </a:r>
            <a:r>
              <a:rPr lang="es-MX" dirty="0"/>
              <a:t>-. Estableció otra, San Luis rey de Francia -en la actual Monterrey- y otra más llamada Nueva Almadén -hoy Monclova-. </a:t>
            </a:r>
          </a:p>
        </p:txBody>
      </p:sp>
    </p:spTree>
    <p:extLst>
      <p:ext uri="{BB962C8B-B14F-4D97-AF65-F5344CB8AC3E}">
        <p14:creationId xmlns:p14="http://schemas.microsoft.com/office/powerpoint/2010/main" val="269711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236" y="533400"/>
            <a:ext cx="8839200" cy="3754874"/>
          </a:xfrm>
          <a:prstGeom prst="rect">
            <a:avLst/>
          </a:prstGeom>
        </p:spPr>
        <p:txBody>
          <a:bodyPr wrap="square">
            <a:spAutoFit/>
          </a:bodyPr>
          <a:lstStyle/>
          <a:p>
            <a:r>
              <a:rPr lang="en-US" sz="2000" b="1" dirty="0" err="1" smtClean="0"/>
              <a:t>Actitud</a:t>
            </a:r>
            <a:r>
              <a:rPr lang="en-US" sz="2000" b="1" dirty="0" smtClean="0"/>
              <a:t> de </a:t>
            </a:r>
            <a:r>
              <a:rPr lang="en-US" sz="2000" b="1" dirty="0" err="1" smtClean="0"/>
              <a:t>Carvajal</a:t>
            </a:r>
            <a:r>
              <a:rPr lang="en-US" sz="2000" b="1" dirty="0" smtClean="0"/>
              <a:t> </a:t>
            </a:r>
            <a:r>
              <a:rPr lang="en-US" sz="2000" b="1" dirty="0" err="1" smtClean="0"/>
              <a:t>hacia</a:t>
            </a:r>
            <a:r>
              <a:rPr lang="en-US" sz="2000" b="1" dirty="0" smtClean="0"/>
              <a:t> el </a:t>
            </a:r>
            <a:r>
              <a:rPr lang="en-US" sz="2000" b="1" dirty="0" err="1" smtClean="0"/>
              <a:t>judaismo</a:t>
            </a:r>
            <a:endParaRPr lang="en-US" sz="2000" b="1" dirty="0" smtClean="0"/>
          </a:p>
          <a:p>
            <a:endParaRPr lang="en-US" sz="2000" b="1" dirty="0" smtClean="0"/>
          </a:p>
          <a:p>
            <a:endParaRPr lang="es-MX" dirty="0" smtClean="0"/>
          </a:p>
          <a:p>
            <a:r>
              <a:rPr lang="es-MX" dirty="0" smtClean="0"/>
              <a:t>En </a:t>
            </a:r>
            <a:r>
              <a:rPr lang="es-MX" dirty="0"/>
              <a:t>1584, estando en Tampico, su sobrina Isabel lo conminó a tornar al judaísmo. El gobernador “</a:t>
            </a:r>
            <a:r>
              <a:rPr lang="es-MX" i="1" dirty="0"/>
              <a:t>se puso como un león de bravo… hecho un moro de enojo… hecho   un demonio… [exclamando] que él propio la había de matar con un </a:t>
            </a:r>
            <a:r>
              <a:rPr lang="es-MX" i="1" dirty="0" smtClean="0"/>
              <a:t>bocado</a:t>
            </a:r>
            <a:r>
              <a:rPr lang="es-MX" dirty="0" smtClean="0"/>
              <a:t>”. </a:t>
            </a:r>
          </a:p>
          <a:p>
            <a:endParaRPr lang="es-MX" dirty="0"/>
          </a:p>
          <a:p>
            <a:r>
              <a:rPr lang="es-MX" dirty="0" smtClean="0"/>
              <a:t>Al </a:t>
            </a:r>
            <a:r>
              <a:rPr lang="es-MX" dirty="0"/>
              <a:t>enterarse que su cuñado fue inhumado de acuerdo a los ritos judaicos y descubrir que la familia de su hermana practicaban secretamente el judaísmo, rompió con ellos, pasando del afecto paternal que sentía hacia sus sobrinos a considerarlos sus enemigos </a:t>
            </a:r>
            <a:r>
              <a:rPr lang="es-MX" dirty="0" smtClean="0"/>
              <a:t>mortales.</a:t>
            </a:r>
          </a:p>
          <a:p>
            <a:endParaRPr lang="es-MX" dirty="0"/>
          </a:p>
          <a:p>
            <a:r>
              <a:rPr lang="es-MX" b="1" dirty="0"/>
              <a:t>Sin embargo al no denunciarlos ante el Santo Oficio provocó que cinco años después él mismo, junto con todos sus parientes, fuera procesado por la Inquisición.</a:t>
            </a:r>
            <a:endParaRPr lang="es-MX" b="1" dirty="0">
              <a:effectLst/>
            </a:endParaRPr>
          </a:p>
        </p:txBody>
      </p:sp>
    </p:spTree>
    <p:extLst>
      <p:ext uri="{BB962C8B-B14F-4D97-AF65-F5344CB8AC3E}">
        <p14:creationId xmlns:p14="http://schemas.microsoft.com/office/powerpoint/2010/main" val="2227209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7848600" cy="4339650"/>
          </a:xfrm>
          <a:prstGeom prst="rect">
            <a:avLst/>
          </a:prstGeom>
        </p:spPr>
        <p:txBody>
          <a:bodyPr wrap="square">
            <a:spAutoFit/>
          </a:bodyPr>
          <a:lstStyle/>
          <a:p>
            <a:r>
              <a:rPr lang="en-US" sz="2400" b="1" dirty="0" err="1" smtClean="0"/>
              <a:t>Acusaciones</a:t>
            </a:r>
            <a:r>
              <a:rPr lang="en-US" sz="2400" b="1" dirty="0" smtClean="0"/>
              <a:t> contra Carbajal</a:t>
            </a:r>
          </a:p>
          <a:p>
            <a:endParaRPr lang="en-US" dirty="0" smtClean="0"/>
          </a:p>
          <a:p>
            <a:endParaRPr lang="es-MX" dirty="0" smtClean="0"/>
          </a:p>
          <a:p>
            <a:r>
              <a:rPr lang="es-MX" dirty="0" smtClean="0"/>
              <a:t>involucrado </a:t>
            </a:r>
            <a:r>
              <a:rPr lang="es-MX" dirty="0"/>
              <a:t>en un litigio por los límites de su reino en territorio del actual estado de San Luis Potosí –en la Villa de los Valles- y pretendiendo castigarlo por los excesos que había cometido, el nuevo virrey, Don Álvaro Manrique de Zúñiga marqués de Villa Manrique, exigió el arresto de Carvajal</a:t>
            </a:r>
            <a:r>
              <a:rPr lang="es-MX" dirty="0" smtClean="0"/>
              <a:t>.</a:t>
            </a:r>
          </a:p>
          <a:p>
            <a:endParaRPr lang="es-MX" dirty="0"/>
          </a:p>
          <a:p>
            <a:r>
              <a:rPr lang="es-MX" dirty="0" smtClean="0"/>
              <a:t>Sus </a:t>
            </a:r>
            <a:r>
              <a:rPr lang="es-MX" dirty="0"/>
              <a:t>enviados reportaron que en el Nuevo Reino de León solo encontraron dos asentamientos con poca población y muy lejos uno del otro</a:t>
            </a:r>
            <a:r>
              <a:rPr lang="es-MX" dirty="0" smtClean="0"/>
              <a:t>.</a:t>
            </a:r>
          </a:p>
          <a:p>
            <a:endParaRPr lang="es-MX" dirty="0"/>
          </a:p>
          <a:p>
            <a:r>
              <a:rPr lang="es-MX" dirty="0"/>
              <a:t>Preso en México, el virrey lo entregó a la Inquisición puesto </a:t>
            </a:r>
            <a:r>
              <a:rPr lang="es-MX" dirty="0" smtClean="0"/>
              <a:t>que</a:t>
            </a:r>
          </a:p>
          <a:p>
            <a:endParaRPr lang="es-MX" dirty="0" smtClean="0"/>
          </a:p>
          <a:p>
            <a:r>
              <a:rPr lang="es-MX" dirty="0" smtClean="0"/>
              <a:t>“</a:t>
            </a:r>
            <a:r>
              <a:rPr lang="es-MX" i="1" dirty="0"/>
              <a:t>me lo pidió [el Tribunal del Santo Oficio] diciendo había cometido delito en el crimen de la herejía, y se lo entregué…</a:t>
            </a:r>
            <a:r>
              <a:rPr lang="es-MX" dirty="0"/>
              <a:t>”</a:t>
            </a:r>
            <a:endParaRPr lang="es-MX" dirty="0">
              <a:effectLst/>
            </a:endParaRPr>
          </a:p>
        </p:txBody>
      </p:sp>
      <p:sp>
        <p:nvSpPr>
          <p:cNvPr id="3" name="Rectangle 2"/>
          <p:cNvSpPr/>
          <p:nvPr/>
        </p:nvSpPr>
        <p:spPr>
          <a:xfrm>
            <a:off x="757382" y="5105400"/>
            <a:ext cx="7772400" cy="1200329"/>
          </a:xfrm>
          <a:prstGeom prst="rect">
            <a:avLst/>
          </a:prstGeom>
        </p:spPr>
        <p:txBody>
          <a:bodyPr wrap="square">
            <a:spAutoFit/>
          </a:bodyPr>
          <a:lstStyle/>
          <a:p>
            <a:r>
              <a:rPr lang="es-MX" dirty="0"/>
              <a:t>Acusado de encubrir a su familia, Luis de Carvajal y de la Cueva fue procesado en el auto de fe que se llevó a cabo en la ciudad de México en 1590 y condenado a prisión, exilio y trabajo forzado en galeras, condena que no se cumplió pues murió en la cárcel inquisitorial un año después.</a:t>
            </a:r>
          </a:p>
        </p:txBody>
      </p:sp>
    </p:spTree>
    <p:extLst>
      <p:ext uri="{BB962C8B-B14F-4D97-AF65-F5344CB8AC3E}">
        <p14:creationId xmlns:p14="http://schemas.microsoft.com/office/powerpoint/2010/main" val="4145790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4278094"/>
          </a:xfrm>
          <a:prstGeom prst="rect">
            <a:avLst/>
          </a:prstGeom>
        </p:spPr>
        <p:txBody>
          <a:bodyPr wrap="square">
            <a:spAutoFit/>
          </a:bodyPr>
          <a:lstStyle/>
          <a:p>
            <a:r>
              <a:rPr lang="es-MX" sz="2000" b="1" dirty="0" err="1" smtClean="0"/>
              <a:t>Persecucion</a:t>
            </a:r>
            <a:r>
              <a:rPr lang="es-MX" sz="2000" b="1" dirty="0" smtClean="0"/>
              <a:t> de la familia del ex gobernador</a:t>
            </a:r>
          </a:p>
          <a:p>
            <a:endParaRPr lang="es-MX" dirty="0"/>
          </a:p>
          <a:p>
            <a:r>
              <a:rPr lang="es-MX" dirty="0" smtClean="0"/>
              <a:t>Cuando </a:t>
            </a:r>
            <a:r>
              <a:rPr lang="es-MX" dirty="0"/>
              <a:t>Luis de Carvajal y de la Cueva se enfrentó con el virrey de la Nueva España, éste, a través de un espía que se ganó la confianza de Isabel Rodríguez de Andrade se enteró de que los parientes del gobernador eran cristianos nuevos judaizantes. </a:t>
            </a:r>
            <a:endParaRPr lang="es-MX" dirty="0" smtClean="0"/>
          </a:p>
          <a:p>
            <a:endParaRPr lang="es-MX" dirty="0"/>
          </a:p>
          <a:p>
            <a:r>
              <a:rPr lang="es-MX" dirty="0" smtClean="0"/>
              <a:t>Denunciada </a:t>
            </a:r>
            <a:r>
              <a:rPr lang="es-MX" dirty="0"/>
              <a:t>ante la Inquisición, toda la familia fue detenida en mayo de 1589, acusándose al gobernador de haber recibido, favorecido y encubierto a apóstatas judaizantes, si bien no se pudo comprobar que él mismo realizara esas </a:t>
            </a:r>
            <a:r>
              <a:rPr lang="es-MX" dirty="0" err="1"/>
              <a:t>prácticas.Como</a:t>
            </a:r>
            <a:r>
              <a:rPr lang="es-MX" dirty="0"/>
              <a:t> era habitual, al momento de ser detenidos todos sus bienes fueron embargados</a:t>
            </a:r>
            <a:r>
              <a:rPr lang="es-MX" dirty="0" smtClean="0"/>
              <a:t>.</a:t>
            </a:r>
          </a:p>
          <a:p>
            <a:endParaRPr lang="es-MX" dirty="0"/>
          </a:p>
          <a:p>
            <a:r>
              <a:rPr lang="es-MX" dirty="0"/>
              <a:t>Únicamente Baltasar y Miguel lograron huir embarcándose a Italia y a Turquía volviendo a la religión de sus ancestros. Mariana y </a:t>
            </a:r>
            <a:r>
              <a:rPr lang="es-MX" dirty="0" err="1"/>
              <a:t>Anica</a:t>
            </a:r>
            <a:r>
              <a:rPr lang="es-MX" dirty="0"/>
              <a:t>, las hermanas menores, quedaron bajo custodia. Por medio de la tortura, Francisca de Carvajal reveló su crimen, involucrando a sus hijos, a su difunto marido y a otros judaizantes. Así inició el proceso en contra de toda la familia.</a:t>
            </a:r>
            <a:endParaRPr lang="es-MX" dirty="0">
              <a:effectLst/>
            </a:endParaRPr>
          </a:p>
        </p:txBody>
      </p:sp>
      <p:sp>
        <p:nvSpPr>
          <p:cNvPr id="3" name="Rectangle 2"/>
          <p:cNvSpPr/>
          <p:nvPr/>
        </p:nvSpPr>
        <p:spPr>
          <a:xfrm>
            <a:off x="381000" y="4953000"/>
            <a:ext cx="8229600" cy="1200329"/>
          </a:xfrm>
          <a:prstGeom prst="rect">
            <a:avLst/>
          </a:prstGeom>
        </p:spPr>
        <p:txBody>
          <a:bodyPr wrap="square">
            <a:spAutoFit/>
          </a:bodyPr>
          <a:lstStyle/>
          <a:p>
            <a:r>
              <a:rPr lang="es-MX" dirty="0"/>
              <a:t>En el auto de fe el 24 de febrero de 1590 se quemó la efigie de su padre al tiempo que toda la familia abjuró públicamente de sus prácticas judaicas. La Inquisición confiscó todos sus bienes y se les dio penitencia espiritual que consistía en ayunar los viernes, rezar el rosario de cinco misterios los domingos y días de fiesta y usar el sambenito</a:t>
            </a:r>
          </a:p>
        </p:txBody>
      </p:sp>
    </p:spTree>
    <p:extLst>
      <p:ext uri="{BB962C8B-B14F-4D97-AF65-F5344CB8AC3E}">
        <p14:creationId xmlns:p14="http://schemas.microsoft.com/office/powerpoint/2010/main" val="138819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686800" cy="2862322"/>
          </a:xfrm>
          <a:prstGeom prst="rect">
            <a:avLst/>
          </a:prstGeom>
        </p:spPr>
        <p:txBody>
          <a:bodyPr wrap="square">
            <a:spAutoFit/>
          </a:bodyPr>
          <a:lstStyle/>
          <a:p>
            <a:r>
              <a:rPr lang="es-MX" dirty="0"/>
              <a:t>Gracias a las gestiones de su cuñado Jorge de Almeida realizó en España, el 7 de octubre de 1593 los inquisidores aceptaron que su sentencia se conmutara al pago de una multa de 1,300 ducados castellanos, que luego se redujo a 850 pesos. Se dio un plazo de seis meses a los Carvajal para reunir el dinero, por lo que se permitió que Luis procurara recolectarlo. Los planes de la familia eran viajar a Europa para reunirse con Baltasar y Miguel</a:t>
            </a:r>
            <a:r>
              <a:rPr lang="es-MX" dirty="0" smtClean="0"/>
              <a:t>.</a:t>
            </a:r>
          </a:p>
          <a:p>
            <a:endParaRPr lang="es-MX" dirty="0"/>
          </a:p>
          <a:p>
            <a:r>
              <a:rPr lang="es-MX" b="1" dirty="0"/>
              <a:t>Sin embargo, en 1595 toda la familia fue aprehendida nuevamente siendo la pena por </a:t>
            </a:r>
            <a:r>
              <a:rPr lang="es-MX" b="1" dirty="0" smtClean="0"/>
              <a:t>reincidir en </a:t>
            </a:r>
            <a:r>
              <a:rPr lang="es-MX" b="1" dirty="0"/>
              <a:t>la práctica judaica la muerte, ya fuera a garrote </a:t>
            </a:r>
            <a:r>
              <a:rPr lang="es-MX" b="1" dirty="0" smtClean="0"/>
              <a:t>vil </a:t>
            </a:r>
            <a:r>
              <a:rPr lang="es-MX" b="1" dirty="0"/>
              <a:t>si se convertían a la religión cristiana o quemados vivos si se mantenían en su </a:t>
            </a:r>
            <a:r>
              <a:rPr lang="es-MX" b="1" dirty="0" err="1"/>
              <a:t>apostatía</a:t>
            </a:r>
            <a:r>
              <a:rPr lang="es-MX" b="1" dirty="0"/>
              <a:t>, aunque los reos no supieron su destino hasta un día antes del auto de fe del 8 de diciembre de 1596.</a:t>
            </a:r>
            <a:endParaRPr lang="es-MX" b="1" dirty="0">
              <a:effectLst/>
            </a:endParaRPr>
          </a:p>
        </p:txBody>
      </p:sp>
    </p:spTree>
    <p:extLst>
      <p:ext uri="{BB962C8B-B14F-4D97-AF65-F5344CB8AC3E}">
        <p14:creationId xmlns:p14="http://schemas.microsoft.com/office/powerpoint/2010/main" val="253137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458200" cy="5170646"/>
          </a:xfrm>
          <a:prstGeom prst="rect">
            <a:avLst/>
          </a:prstGeom>
        </p:spPr>
        <p:txBody>
          <a:bodyPr wrap="square">
            <a:spAutoFit/>
          </a:bodyPr>
          <a:lstStyle/>
          <a:p>
            <a:r>
              <a:rPr lang="en-US" sz="2400" b="1" dirty="0" err="1" smtClean="0"/>
              <a:t>Ejecucion</a:t>
            </a:r>
            <a:r>
              <a:rPr lang="en-US" sz="2400" b="1" dirty="0" smtClean="0"/>
              <a:t> de la </a:t>
            </a:r>
            <a:r>
              <a:rPr lang="en-US" sz="2400" b="1" dirty="0" err="1" smtClean="0"/>
              <a:t>familia</a:t>
            </a:r>
            <a:r>
              <a:rPr lang="en-US" sz="2400" b="1" dirty="0" smtClean="0"/>
              <a:t> </a:t>
            </a:r>
            <a:r>
              <a:rPr lang="en-US" sz="2400" b="1" dirty="0" err="1" smtClean="0"/>
              <a:t>Carvajal</a:t>
            </a:r>
            <a:r>
              <a:rPr lang="en-US" sz="2400" b="1" dirty="0" smtClean="0"/>
              <a:t> </a:t>
            </a:r>
          </a:p>
          <a:p>
            <a:endParaRPr lang="es-MX" dirty="0" smtClean="0"/>
          </a:p>
          <a:p>
            <a:r>
              <a:rPr lang="es-MX" dirty="0" smtClean="0"/>
              <a:t>Al </a:t>
            </a:r>
            <a:r>
              <a:rPr lang="es-MX" dirty="0"/>
              <a:t>auto de fe, considerado un espectáculo público, asistieron el virrey, los oidores, el tesorero real, los oficiales militares, inquisidores, sacerdotes y los pobladores de la ciudad de México. Al paso de los sentenciados se les arrojaron piedras y frutas podridas</a:t>
            </a:r>
            <a:r>
              <a:rPr lang="es-MX" dirty="0" smtClean="0"/>
              <a:t>.</a:t>
            </a:r>
          </a:p>
          <a:p>
            <a:endParaRPr lang="es-MX" dirty="0"/>
          </a:p>
          <a:p>
            <a:r>
              <a:rPr lang="es-MX" dirty="0" smtClean="0"/>
              <a:t>Los </a:t>
            </a:r>
            <a:r>
              <a:rPr lang="es-MX" dirty="0"/>
              <a:t>prisioneros portaban sambenitos, sogas alrededor del cuello, </a:t>
            </a:r>
            <a:r>
              <a:rPr lang="es-MX" dirty="0" smtClean="0"/>
              <a:t>corozas </a:t>
            </a:r>
            <a:r>
              <a:rPr lang="es-MX" dirty="0"/>
              <a:t>y velas -de color verde los judaizantes y blancas los acusados de practicar la hechicería-. Algunos iban amordazados y se llevaban también efigies de madera de aquellos que habían logrado huir y los restos exhumados de judaizantes que no habían caído en manos de la Inquisición en vida</a:t>
            </a:r>
            <a:r>
              <a:rPr lang="es-MX" dirty="0" smtClean="0"/>
              <a:t>.</a:t>
            </a:r>
          </a:p>
          <a:p>
            <a:endParaRPr lang="es-MX" dirty="0"/>
          </a:p>
          <a:p>
            <a:r>
              <a:rPr lang="es-MX" dirty="0"/>
              <a:t>Los Carvajal fueron acusados de ser falsos cristianos, “</a:t>
            </a:r>
            <a:r>
              <a:rPr lang="es-MX" i="1" dirty="0"/>
              <a:t>relapsos, impenitentes pertinaces… condenados a ser quemado[s] vivo[s] en vivas llamas de fuego hasta que se convierta[n] en </a:t>
            </a:r>
            <a:r>
              <a:rPr lang="es-MX" i="1" dirty="0" smtClean="0"/>
              <a:t>cenizas</a:t>
            </a:r>
            <a:r>
              <a:rPr lang="es-MX" dirty="0" smtClean="0"/>
              <a:t>”. </a:t>
            </a:r>
            <a:r>
              <a:rPr lang="es-MX" dirty="0"/>
              <a:t>Al ser llevado al patíbulo Luis, con sambenito y una larga cola enroscada </a:t>
            </a:r>
            <a:r>
              <a:rPr lang="es-MX" dirty="0" smtClean="0"/>
              <a:t>que </a:t>
            </a:r>
            <a:r>
              <a:rPr lang="es-MX" dirty="0"/>
              <a:t>terminaba arriba de la coroza -atuendo reservado a los que se consideraba rabinos o maestros de la Ley de Moisés- dio muestras de arrepentimiento y besó la cruz, muriendo a garrote vil y siendo su cuerpo quemado en la hoguera</a:t>
            </a:r>
            <a:endParaRPr lang="es-MX" dirty="0">
              <a:effectLst/>
            </a:endParaRPr>
          </a:p>
        </p:txBody>
      </p:sp>
    </p:spTree>
    <p:extLst>
      <p:ext uri="{BB962C8B-B14F-4D97-AF65-F5344CB8AC3E}">
        <p14:creationId xmlns:p14="http://schemas.microsoft.com/office/powerpoint/2010/main" val="90327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545" y="409391"/>
            <a:ext cx="5257800" cy="5909310"/>
          </a:xfrm>
          <a:prstGeom prst="rect">
            <a:avLst/>
          </a:prstGeom>
        </p:spPr>
        <p:txBody>
          <a:bodyPr wrap="square">
            <a:spAutoFit/>
          </a:bodyPr>
          <a:lstStyle/>
          <a:p>
            <a:r>
              <a:rPr lang="es-MX" u="sng" dirty="0"/>
              <a:t>En el auto de fe también murieron su madre, sus hermanas Isabel, Catalina y Leonor, su amigo Manuel de Lucena, al igual que Diego Enríquez, Beatriz Enríquez y Manuel Díaz. De la familia únicamente dos habían salvado sus vidas, Mariana, trastornada mentalmente y la menor, Ana</a:t>
            </a:r>
            <a:r>
              <a:rPr lang="es-MX" u="sng" dirty="0" smtClean="0"/>
              <a:t>.</a:t>
            </a:r>
          </a:p>
          <a:p>
            <a:endParaRPr lang="es-MX" dirty="0"/>
          </a:p>
          <a:p>
            <a:r>
              <a:rPr lang="es-MX" u="sng" dirty="0"/>
              <a:t>Cinco años después Mariana, fue aprehendida de nuevo, juzgada y sentenciada a </a:t>
            </a:r>
            <a:r>
              <a:rPr lang="es-MX" u="sng" dirty="0" err="1"/>
              <a:t>a</a:t>
            </a:r>
            <a:r>
              <a:rPr lang="es-MX" u="sng" dirty="0"/>
              <a:t> morir en el solemne auto de fe del 25 de marzo de 1601, “uno de los que se celebraron en México con mayor </a:t>
            </a:r>
            <a:r>
              <a:rPr lang="es-MX" u="sng" dirty="0" smtClean="0"/>
              <a:t>suntuosidad”. </a:t>
            </a:r>
            <a:r>
              <a:rPr lang="es-MX" dirty="0"/>
              <a:t>El corregidor de la ciudad de México, Francisco Muñoz de </a:t>
            </a:r>
            <a:r>
              <a:rPr lang="es-MX" dirty="0" err="1"/>
              <a:t>Monforte</a:t>
            </a:r>
            <a:r>
              <a:rPr lang="es-MX" dirty="0"/>
              <a:t>, dictó la sentencia: “</a:t>
            </a:r>
            <a:r>
              <a:rPr lang="es-MX" i="1" dirty="0"/>
              <a:t>Fallo atenta la culpa que resulta contra la dicha Doña Mariana de Carvajal, que la debo condenar y condeno a que sea llevada por las calles públicas de esta ciudad… y con voz de pregonero que manifieste su delito, sea llevada al Tianguis de San Hipólito… se le de garrote hasta que muera naturalmente y luego sea quemada en vivas </a:t>
            </a:r>
            <a:r>
              <a:rPr lang="es-MX" i="1" dirty="0" smtClean="0"/>
              <a:t>llamas </a:t>
            </a:r>
            <a:r>
              <a:rPr lang="es-MX" i="1" dirty="0"/>
              <a:t>de fuego, hasta que se convierta en ceniza y de ella no haya ni quede memoria…</a:t>
            </a:r>
            <a:r>
              <a:rPr lang="es-MX" dirty="0"/>
              <a:t>”</a:t>
            </a:r>
            <a:endParaRPr lang="es-MX" dirty="0">
              <a:effectLst/>
            </a:endParaRPr>
          </a:p>
        </p:txBody>
      </p:sp>
      <p:pic>
        <p:nvPicPr>
          <p:cNvPr id="2050" name="Picture 2" descr="http://gustoporlahistoria.files.wordpress.com/2012/04/images2.jpeg?w=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557" y="979175"/>
            <a:ext cx="2057400" cy="306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4217075"/>
            <a:ext cx="2362200" cy="2031325"/>
          </a:xfrm>
          <a:prstGeom prst="rect">
            <a:avLst/>
          </a:prstGeom>
        </p:spPr>
        <p:txBody>
          <a:bodyPr wrap="square">
            <a:spAutoFit/>
          </a:bodyPr>
          <a:lstStyle/>
          <a:p>
            <a:r>
              <a:rPr lang="es-MX" dirty="0"/>
              <a:t>Como penitentes participaron su hermana Ana y su sobrina Leonor de Cáceres. En 1649 Ana también sería procesada y muerta.</a:t>
            </a:r>
          </a:p>
        </p:txBody>
      </p:sp>
      <p:sp>
        <p:nvSpPr>
          <p:cNvPr id="4" name="TextBox 3"/>
          <p:cNvSpPr txBox="1"/>
          <p:nvPr/>
        </p:nvSpPr>
        <p:spPr>
          <a:xfrm>
            <a:off x="5752207" y="594132"/>
            <a:ext cx="3190553" cy="369332"/>
          </a:xfrm>
          <a:prstGeom prst="rect">
            <a:avLst/>
          </a:prstGeom>
          <a:noFill/>
        </p:spPr>
        <p:txBody>
          <a:bodyPr wrap="none" rtlCol="0">
            <a:spAutoFit/>
          </a:bodyPr>
          <a:lstStyle/>
          <a:p>
            <a:r>
              <a:rPr lang="en-US" b="1" dirty="0" err="1" smtClean="0"/>
              <a:t>Suplicio</a:t>
            </a:r>
            <a:r>
              <a:rPr lang="en-US" b="1" dirty="0" smtClean="0"/>
              <a:t> de Mariana de </a:t>
            </a:r>
            <a:r>
              <a:rPr lang="en-US" b="1" dirty="0" err="1" smtClean="0"/>
              <a:t>Carvajal</a:t>
            </a:r>
            <a:endParaRPr lang="es-MX" b="1" dirty="0"/>
          </a:p>
        </p:txBody>
      </p:sp>
    </p:spTree>
    <p:extLst>
      <p:ext uri="{BB962C8B-B14F-4D97-AF65-F5344CB8AC3E}">
        <p14:creationId xmlns:p14="http://schemas.microsoft.com/office/powerpoint/2010/main" val="247071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7848600" cy="4524315"/>
          </a:xfrm>
          <a:prstGeom prst="rect">
            <a:avLst/>
          </a:prstGeom>
          <a:noFill/>
        </p:spPr>
        <p:txBody>
          <a:bodyPr wrap="square" rtlCol="0">
            <a:spAutoFit/>
          </a:bodyPr>
          <a:lstStyle/>
          <a:p>
            <a:r>
              <a:rPr lang="en-US" sz="2400" b="1" dirty="0" smtClean="0"/>
              <a:t>En la </a:t>
            </a:r>
            <a:r>
              <a:rPr lang="en-US" sz="2400" b="1" dirty="0" err="1" smtClean="0"/>
              <a:t>sociedad</a:t>
            </a:r>
            <a:r>
              <a:rPr lang="en-US" sz="2400" b="1" dirty="0" smtClean="0"/>
              <a:t> del </a:t>
            </a:r>
            <a:r>
              <a:rPr lang="en-US" sz="2400" b="1" dirty="0" err="1" smtClean="0"/>
              <a:t>siglo</a:t>
            </a:r>
            <a:r>
              <a:rPr lang="en-US" sz="2400" b="1" dirty="0" smtClean="0"/>
              <a:t> XXI</a:t>
            </a:r>
            <a:r>
              <a:rPr lang="es-MX" sz="2400" b="1" dirty="0" smtClean="0"/>
              <a:t> el estado tiene el derecho de reglamentar la vida de los ciudadanos.</a:t>
            </a:r>
          </a:p>
          <a:p>
            <a:endParaRPr lang="en-US" sz="2400" b="1" dirty="0" smtClean="0"/>
          </a:p>
          <a:p>
            <a:r>
              <a:rPr lang="en-US" sz="2400" b="1" dirty="0" err="1" smtClean="0"/>
              <a:t>Contrato</a:t>
            </a:r>
            <a:r>
              <a:rPr lang="en-US" sz="2400" b="1" dirty="0" smtClean="0"/>
              <a:t> social:</a:t>
            </a:r>
          </a:p>
          <a:p>
            <a:endParaRPr lang="en-US" sz="2400" b="1" dirty="0"/>
          </a:p>
          <a:p>
            <a:r>
              <a:rPr lang="en-US" sz="2400" b="1" dirty="0" smtClean="0"/>
              <a:t>El </a:t>
            </a:r>
            <a:r>
              <a:rPr lang="en-US" sz="2400" b="1" dirty="0" err="1" smtClean="0"/>
              <a:t>individuo</a:t>
            </a:r>
            <a:r>
              <a:rPr lang="en-US" sz="2400" b="1" dirty="0" smtClean="0"/>
              <a:t> </a:t>
            </a:r>
            <a:r>
              <a:rPr lang="en-US" sz="2400" b="1" dirty="0" err="1" smtClean="0"/>
              <a:t>limita</a:t>
            </a:r>
            <a:r>
              <a:rPr lang="en-US" sz="2400" b="1" dirty="0" smtClean="0"/>
              <a:t> </a:t>
            </a:r>
            <a:r>
              <a:rPr lang="en-US" sz="2400" b="1" dirty="0" err="1" smtClean="0"/>
              <a:t>sus</a:t>
            </a:r>
            <a:r>
              <a:rPr lang="en-US" sz="2400" b="1" dirty="0" smtClean="0"/>
              <a:t> </a:t>
            </a:r>
            <a:r>
              <a:rPr lang="en-US" sz="2400" b="1" dirty="0" err="1" smtClean="0"/>
              <a:t>propios</a:t>
            </a:r>
            <a:r>
              <a:rPr lang="en-US" sz="2400" b="1" dirty="0" smtClean="0"/>
              <a:t> </a:t>
            </a:r>
            <a:r>
              <a:rPr lang="en-US" sz="2400" b="1" dirty="0" err="1" smtClean="0"/>
              <a:t>derechos</a:t>
            </a:r>
            <a:r>
              <a:rPr lang="en-US" sz="2400" b="1" dirty="0" smtClean="0"/>
              <a:t> y los pone en </a:t>
            </a:r>
            <a:r>
              <a:rPr lang="en-US" sz="2400" b="1" dirty="0" err="1" smtClean="0"/>
              <a:t>las</a:t>
            </a:r>
            <a:r>
              <a:rPr lang="en-US" sz="2400" b="1" dirty="0" smtClean="0"/>
              <a:t> </a:t>
            </a:r>
            <a:r>
              <a:rPr lang="en-US" sz="2400" b="1" dirty="0" err="1" smtClean="0"/>
              <a:t>manos</a:t>
            </a:r>
            <a:r>
              <a:rPr lang="en-US" sz="2400" b="1" dirty="0" smtClean="0"/>
              <a:t> de </a:t>
            </a:r>
            <a:r>
              <a:rPr lang="en-US" sz="2400" b="1" dirty="0" err="1" smtClean="0"/>
              <a:t>una</a:t>
            </a:r>
            <a:r>
              <a:rPr lang="en-US" sz="2400" b="1" dirty="0" smtClean="0"/>
              <a:t> </a:t>
            </a:r>
            <a:r>
              <a:rPr lang="en-US" sz="2400" b="1" dirty="0" err="1" smtClean="0"/>
              <a:t>autoridad</a:t>
            </a:r>
            <a:r>
              <a:rPr lang="en-US" sz="2400" b="1" dirty="0" smtClean="0"/>
              <a:t> superior, el </a:t>
            </a:r>
            <a:r>
              <a:rPr lang="en-US" sz="2400" b="1" dirty="0" err="1" smtClean="0"/>
              <a:t>gobierno</a:t>
            </a:r>
            <a:r>
              <a:rPr lang="en-US" sz="2400" b="1" dirty="0" smtClean="0"/>
              <a:t> o el </a:t>
            </a:r>
            <a:r>
              <a:rPr lang="en-US" sz="2400" b="1" dirty="0" err="1" smtClean="0"/>
              <a:t>estado</a:t>
            </a:r>
            <a:r>
              <a:rPr lang="en-US" sz="2400" b="1" dirty="0" smtClean="0"/>
              <a:t>. En </a:t>
            </a:r>
            <a:r>
              <a:rPr lang="en-US" sz="2400" b="1" dirty="0" err="1" smtClean="0"/>
              <a:t>pocas</a:t>
            </a:r>
            <a:r>
              <a:rPr lang="en-US" sz="2400" b="1" dirty="0" smtClean="0"/>
              <a:t> </a:t>
            </a:r>
            <a:r>
              <a:rPr lang="en-US" sz="2400" b="1" dirty="0" err="1" smtClean="0"/>
              <a:t>ocasiones</a:t>
            </a:r>
            <a:r>
              <a:rPr lang="en-US" sz="2400" b="1" dirty="0" smtClean="0"/>
              <a:t> los hombres y </a:t>
            </a:r>
            <a:r>
              <a:rPr lang="en-US" sz="2400" b="1" dirty="0" err="1" smtClean="0"/>
              <a:t>mujeres</a:t>
            </a:r>
            <a:r>
              <a:rPr lang="en-US" sz="2400" b="1" dirty="0" smtClean="0"/>
              <a:t> </a:t>
            </a:r>
            <a:r>
              <a:rPr lang="en-US" sz="2400" b="1" dirty="0" err="1" smtClean="0"/>
              <a:t>tienen</a:t>
            </a:r>
            <a:r>
              <a:rPr lang="en-US" sz="2400" b="1" dirty="0" smtClean="0"/>
              <a:t> la </a:t>
            </a:r>
            <a:r>
              <a:rPr lang="en-US" sz="2400" b="1" dirty="0" err="1" smtClean="0"/>
              <a:t>opcion</a:t>
            </a:r>
            <a:r>
              <a:rPr lang="en-US" sz="2400" b="1" dirty="0" smtClean="0"/>
              <a:t> para </a:t>
            </a:r>
            <a:r>
              <a:rPr lang="en-US" sz="2400" b="1" dirty="0" err="1" smtClean="0"/>
              <a:t>decidir</a:t>
            </a:r>
            <a:r>
              <a:rPr lang="en-US" sz="2400" b="1" dirty="0" smtClean="0"/>
              <a:t> </a:t>
            </a:r>
            <a:r>
              <a:rPr lang="en-US" sz="2400" b="1" dirty="0" err="1" smtClean="0"/>
              <a:t>explicitamente</a:t>
            </a:r>
            <a:r>
              <a:rPr lang="en-US" sz="2400" b="1" dirty="0" smtClean="0"/>
              <a:t> </a:t>
            </a:r>
            <a:r>
              <a:rPr lang="en-US" sz="2400" b="1" dirty="0" err="1" smtClean="0"/>
              <a:t>las</a:t>
            </a:r>
            <a:r>
              <a:rPr lang="en-US" sz="2400" b="1" dirty="0" smtClean="0"/>
              <a:t> </a:t>
            </a:r>
            <a:r>
              <a:rPr lang="en-US" sz="2400" b="1" dirty="0" err="1" smtClean="0"/>
              <a:t>reglas</a:t>
            </a:r>
            <a:r>
              <a:rPr lang="en-US" sz="2400" b="1" dirty="0" smtClean="0"/>
              <a:t> (</a:t>
            </a:r>
            <a:r>
              <a:rPr lang="en-US" sz="2400" b="1" dirty="0" err="1" smtClean="0"/>
              <a:t>formacion</a:t>
            </a:r>
            <a:r>
              <a:rPr lang="en-US" sz="2400" b="1" dirty="0" smtClean="0"/>
              <a:t> de un </a:t>
            </a:r>
            <a:r>
              <a:rPr lang="en-US" sz="2400" b="1" dirty="0" err="1" smtClean="0"/>
              <a:t>nuevo</a:t>
            </a:r>
            <a:r>
              <a:rPr lang="en-US" sz="2400" b="1" dirty="0" smtClean="0"/>
              <a:t> </a:t>
            </a:r>
            <a:r>
              <a:rPr lang="en-US" sz="2400" b="1" dirty="0" err="1" smtClean="0"/>
              <a:t>estado</a:t>
            </a:r>
            <a:r>
              <a:rPr lang="en-US" sz="2400" b="1" dirty="0" smtClean="0"/>
              <a:t>). Mas </a:t>
            </a:r>
            <a:r>
              <a:rPr lang="en-US" sz="2400" b="1" dirty="0" err="1" smtClean="0"/>
              <a:t>comunmente</a:t>
            </a:r>
            <a:r>
              <a:rPr lang="en-US" sz="2400" b="1" dirty="0" smtClean="0"/>
              <a:t> </a:t>
            </a:r>
            <a:r>
              <a:rPr lang="en-US" sz="2400" b="1" dirty="0" err="1" smtClean="0"/>
              <a:t>una</a:t>
            </a:r>
            <a:r>
              <a:rPr lang="en-US" sz="2400" b="1" dirty="0" smtClean="0"/>
              <a:t> persona </a:t>
            </a:r>
            <a:r>
              <a:rPr lang="en-US" sz="2400" b="1" dirty="0" err="1" smtClean="0"/>
              <a:t>nace</a:t>
            </a:r>
            <a:r>
              <a:rPr lang="en-US" sz="2400" b="1" dirty="0" smtClean="0"/>
              <a:t> en un </a:t>
            </a:r>
            <a:r>
              <a:rPr lang="en-US" sz="2400" b="1" dirty="0" err="1" smtClean="0"/>
              <a:t>estado</a:t>
            </a:r>
            <a:r>
              <a:rPr lang="en-US" sz="2400" b="1" dirty="0" smtClean="0"/>
              <a:t> con un </a:t>
            </a:r>
            <a:r>
              <a:rPr lang="en-US" sz="2400" b="1" dirty="0" err="1" smtClean="0"/>
              <a:t>gobierno</a:t>
            </a:r>
            <a:r>
              <a:rPr lang="en-US" sz="2400" b="1" dirty="0" smtClean="0"/>
              <a:t> y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respetar</a:t>
            </a:r>
            <a:r>
              <a:rPr lang="en-US" sz="2400" b="1" dirty="0" smtClean="0"/>
              <a:t> </a:t>
            </a:r>
            <a:r>
              <a:rPr lang="en-US" sz="2400" b="1" dirty="0" err="1" smtClean="0"/>
              <a:t>reglas</a:t>
            </a:r>
            <a:r>
              <a:rPr lang="en-US" sz="2400" b="1" dirty="0" smtClean="0"/>
              <a:t> </a:t>
            </a:r>
            <a:r>
              <a:rPr lang="en-US" sz="2400" b="1" dirty="0" err="1" smtClean="0"/>
              <a:t>que</a:t>
            </a:r>
            <a:r>
              <a:rPr lang="en-US" sz="2400" b="1" dirty="0" smtClean="0"/>
              <a:t> </a:t>
            </a:r>
            <a:r>
              <a:rPr lang="en-US" sz="2400" b="1" dirty="0" err="1" smtClean="0"/>
              <a:t>han</a:t>
            </a:r>
            <a:r>
              <a:rPr lang="en-US" sz="2400" b="1" dirty="0" smtClean="0"/>
              <a:t> </a:t>
            </a:r>
            <a:r>
              <a:rPr lang="en-US" sz="2400" b="1" dirty="0" err="1" smtClean="0"/>
              <a:t>sido</a:t>
            </a:r>
            <a:r>
              <a:rPr lang="en-US" sz="2400" b="1" dirty="0" smtClean="0"/>
              <a:t> </a:t>
            </a:r>
            <a:r>
              <a:rPr lang="en-US" sz="2400" b="1" dirty="0" err="1" smtClean="0"/>
              <a:t>decididas</a:t>
            </a:r>
            <a:r>
              <a:rPr lang="en-US" sz="2400" b="1" dirty="0" smtClean="0"/>
              <a:t> antes de </a:t>
            </a:r>
            <a:r>
              <a:rPr lang="en-US" sz="2400" b="1" dirty="0" err="1" smtClean="0"/>
              <a:t>su</a:t>
            </a:r>
            <a:r>
              <a:rPr lang="en-US" sz="2400" b="1" dirty="0" smtClean="0"/>
              <a:t> </a:t>
            </a:r>
            <a:r>
              <a:rPr lang="en-US" sz="2400" b="1" dirty="0" err="1" smtClean="0"/>
              <a:t>propio</a:t>
            </a:r>
            <a:r>
              <a:rPr lang="en-US" sz="2400" b="1" dirty="0" smtClean="0"/>
              <a:t> </a:t>
            </a:r>
            <a:r>
              <a:rPr lang="en-US" sz="2400" b="1" dirty="0" err="1" smtClean="0"/>
              <a:t>nacimiento</a:t>
            </a:r>
            <a:endParaRPr lang="en-US" sz="2400" b="1" dirty="0" smtClean="0"/>
          </a:p>
        </p:txBody>
      </p:sp>
    </p:spTree>
    <p:extLst>
      <p:ext uri="{BB962C8B-B14F-4D97-AF65-F5344CB8AC3E}">
        <p14:creationId xmlns:p14="http://schemas.microsoft.com/office/powerpoint/2010/main" val="2933153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534400" cy="2246769"/>
          </a:xfrm>
          <a:prstGeom prst="rect">
            <a:avLst/>
          </a:prstGeom>
          <a:noFill/>
        </p:spPr>
        <p:txBody>
          <a:bodyPr wrap="square" rtlCol="0">
            <a:spAutoFit/>
          </a:bodyPr>
          <a:lstStyle/>
          <a:p>
            <a:r>
              <a:rPr lang="en-US" sz="2800" b="1" dirty="0" smtClean="0"/>
              <a:t>La </a:t>
            </a:r>
            <a:r>
              <a:rPr lang="en-US" sz="2800" b="1" dirty="0" err="1" smtClean="0"/>
              <a:t>falta</a:t>
            </a:r>
            <a:r>
              <a:rPr lang="en-US" sz="2800" b="1" dirty="0" smtClean="0"/>
              <a:t> de </a:t>
            </a:r>
            <a:r>
              <a:rPr lang="en-US" sz="2800" b="1" dirty="0" err="1" smtClean="0"/>
              <a:t>respeto</a:t>
            </a:r>
            <a:r>
              <a:rPr lang="en-US" sz="2800" b="1" dirty="0" smtClean="0"/>
              <a:t> para </a:t>
            </a:r>
            <a:r>
              <a:rPr lang="en-US" sz="2800" b="1" dirty="0" err="1" smtClean="0"/>
              <a:t>las</a:t>
            </a:r>
            <a:r>
              <a:rPr lang="en-US" sz="2800" b="1" dirty="0" smtClean="0"/>
              <a:t> </a:t>
            </a:r>
            <a:r>
              <a:rPr lang="en-US" sz="2800" b="1" dirty="0" err="1" smtClean="0"/>
              <a:t>minorias</a:t>
            </a:r>
            <a:r>
              <a:rPr lang="en-US" sz="2800" b="1" dirty="0" smtClean="0"/>
              <a:t> y para la </a:t>
            </a:r>
            <a:r>
              <a:rPr lang="en-US" sz="2800" b="1" dirty="0" err="1" smtClean="0"/>
              <a:t>vida</a:t>
            </a:r>
            <a:r>
              <a:rPr lang="en-US" sz="2800" b="1" dirty="0" smtClean="0"/>
              <a:t> </a:t>
            </a:r>
            <a:r>
              <a:rPr lang="en-US" sz="2800" b="1" dirty="0" err="1" smtClean="0"/>
              <a:t>misma</a:t>
            </a:r>
            <a:r>
              <a:rPr lang="en-US" sz="2800" b="1" dirty="0" smtClean="0"/>
              <a:t> </a:t>
            </a:r>
            <a:r>
              <a:rPr lang="en-US" sz="2800" b="1" dirty="0" err="1" smtClean="0"/>
              <a:t>demostrada</a:t>
            </a:r>
            <a:r>
              <a:rPr lang="en-US" sz="2800" b="1" dirty="0" smtClean="0"/>
              <a:t> </a:t>
            </a:r>
            <a:r>
              <a:rPr lang="en-US" sz="2800" b="1" dirty="0" err="1" smtClean="0"/>
              <a:t>por</a:t>
            </a:r>
            <a:r>
              <a:rPr lang="en-US" sz="2800" b="1" dirty="0" smtClean="0"/>
              <a:t> los </a:t>
            </a:r>
            <a:r>
              <a:rPr lang="en-US" sz="2800" b="1" dirty="0" err="1" smtClean="0"/>
              <a:t>representantes</a:t>
            </a:r>
            <a:r>
              <a:rPr lang="en-US" sz="2800" b="1" dirty="0" smtClean="0"/>
              <a:t> de la religion </a:t>
            </a:r>
            <a:r>
              <a:rPr lang="en-US" sz="2800" b="1" dirty="0" err="1" smtClean="0"/>
              <a:t>catolica</a:t>
            </a:r>
            <a:r>
              <a:rPr lang="en-US" sz="2800" b="1" dirty="0" smtClean="0"/>
              <a:t> </a:t>
            </a:r>
            <a:r>
              <a:rPr lang="en-US" sz="2800" b="1" dirty="0" err="1" smtClean="0"/>
              <a:t>demuestran</a:t>
            </a:r>
            <a:r>
              <a:rPr lang="en-US" sz="2800" b="1" dirty="0" smtClean="0"/>
              <a:t> </a:t>
            </a:r>
            <a:r>
              <a:rPr lang="en-US" sz="2800" b="1" dirty="0" err="1" smtClean="0"/>
              <a:t>terminantemente</a:t>
            </a:r>
            <a:r>
              <a:rPr lang="en-US" sz="2800" b="1" dirty="0" smtClean="0"/>
              <a:t> </a:t>
            </a:r>
            <a:r>
              <a:rPr lang="en-US" sz="2800" b="1" dirty="0" err="1" smtClean="0"/>
              <a:t>que</a:t>
            </a:r>
            <a:r>
              <a:rPr lang="en-US" sz="2800" b="1" dirty="0" smtClean="0"/>
              <a:t> </a:t>
            </a:r>
          </a:p>
          <a:p>
            <a:r>
              <a:rPr lang="en-US" sz="2800" b="1" u="sng" dirty="0" smtClean="0"/>
              <a:t>la </a:t>
            </a:r>
            <a:r>
              <a:rPr lang="en-US" sz="2800" b="1" u="sng" dirty="0" err="1" smtClean="0"/>
              <a:t>etica</a:t>
            </a:r>
            <a:r>
              <a:rPr lang="en-US" sz="2800" b="1" u="sng" dirty="0" smtClean="0"/>
              <a:t> no </a:t>
            </a:r>
            <a:r>
              <a:rPr lang="en-US" sz="2800" b="1" u="sng" dirty="0" err="1" smtClean="0"/>
              <a:t>puede</a:t>
            </a:r>
            <a:r>
              <a:rPr lang="en-US" sz="2800" b="1" u="sng" dirty="0" smtClean="0"/>
              <a:t> </a:t>
            </a:r>
            <a:r>
              <a:rPr lang="en-US" sz="2800" b="1" u="sng" dirty="0" err="1" smtClean="0"/>
              <a:t>ser</a:t>
            </a:r>
            <a:r>
              <a:rPr lang="en-US" sz="2800" b="1" u="sng" dirty="0" smtClean="0"/>
              <a:t> </a:t>
            </a:r>
            <a:r>
              <a:rPr lang="en-US" sz="2800" b="1" u="sng" dirty="0" err="1" smtClean="0"/>
              <a:t>administrada</a:t>
            </a:r>
            <a:r>
              <a:rPr lang="en-US" sz="2800" b="1" u="sng" dirty="0" smtClean="0"/>
              <a:t> y </a:t>
            </a:r>
            <a:r>
              <a:rPr lang="en-US" sz="2800" b="1" u="sng" dirty="0" err="1" smtClean="0"/>
              <a:t>decidida</a:t>
            </a:r>
            <a:r>
              <a:rPr lang="en-US" sz="2800" b="1" u="sng" dirty="0" smtClean="0"/>
              <a:t> en </a:t>
            </a:r>
            <a:r>
              <a:rPr lang="en-US" sz="2800" b="1" u="sng" dirty="0" err="1" smtClean="0"/>
              <a:t>nombre</a:t>
            </a:r>
            <a:r>
              <a:rPr lang="en-US" sz="2800" b="1" u="sng" dirty="0" smtClean="0"/>
              <a:t> de </a:t>
            </a:r>
            <a:r>
              <a:rPr lang="en-US" sz="2800" b="1" u="sng" dirty="0" err="1" smtClean="0"/>
              <a:t>una</a:t>
            </a:r>
            <a:r>
              <a:rPr lang="en-US" sz="2800" b="1" u="sng" dirty="0" smtClean="0"/>
              <a:t> religion, sea </a:t>
            </a:r>
            <a:r>
              <a:rPr lang="en-US" sz="2800" b="1" u="sng" dirty="0" err="1" smtClean="0"/>
              <a:t>catolica</a:t>
            </a:r>
            <a:r>
              <a:rPr lang="en-US" sz="2800" b="1" u="sng" dirty="0" smtClean="0"/>
              <a:t> o sea </a:t>
            </a:r>
            <a:r>
              <a:rPr lang="en-US" sz="2800" b="1" u="sng" dirty="0" err="1" smtClean="0"/>
              <a:t>cualquier</a:t>
            </a:r>
            <a:r>
              <a:rPr lang="en-US" sz="2800" b="1" u="sng" dirty="0" smtClean="0"/>
              <a:t> </a:t>
            </a:r>
            <a:r>
              <a:rPr lang="en-US" sz="2800" b="1" u="sng" dirty="0" err="1" smtClean="0"/>
              <a:t>otra</a:t>
            </a:r>
            <a:endParaRPr lang="en-US" sz="2800" b="1" u="sng" dirty="0" smtClean="0"/>
          </a:p>
        </p:txBody>
      </p:sp>
    </p:spTree>
    <p:extLst>
      <p:ext uri="{BB962C8B-B14F-4D97-AF65-F5344CB8AC3E}">
        <p14:creationId xmlns:p14="http://schemas.microsoft.com/office/powerpoint/2010/main" val="687672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38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295400"/>
            <a:ext cx="3633495" cy="1815882"/>
          </a:xfrm>
          <a:prstGeom prst="rect">
            <a:avLst/>
          </a:prstGeom>
          <a:noFill/>
        </p:spPr>
        <p:txBody>
          <a:bodyPr wrap="none" rtlCol="0">
            <a:spAutoFit/>
          </a:bodyPr>
          <a:lstStyle/>
          <a:p>
            <a:pPr marL="285750" indent="-285750">
              <a:buFontTx/>
              <a:buChar char="-"/>
            </a:pPr>
            <a:r>
              <a:rPr lang="en-US" sz="2800" b="1" dirty="0" err="1" smtClean="0"/>
              <a:t>Derechos</a:t>
            </a:r>
            <a:r>
              <a:rPr lang="en-US" sz="2800" b="1" dirty="0" smtClean="0"/>
              <a:t> de la </a:t>
            </a:r>
            <a:r>
              <a:rPr lang="en-US" sz="2800" b="1" dirty="0" err="1" smtClean="0"/>
              <a:t>mujer</a:t>
            </a:r>
            <a:endParaRPr lang="en-US" sz="2800" b="1" dirty="0" smtClean="0"/>
          </a:p>
          <a:p>
            <a:pPr marL="285750" indent="-285750">
              <a:buFontTx/>
              <a:buChar char="-"/>
            </a:pPr>
            <a:endParaRPr lang="en-US" sz="2800" b="1" dirty="0" smtClean="0"/>
          </a:p>
          <a:p>
            <a:pPr marL="285750" indent="-285750">
              <a:buFontTx/>
              <a:buChar char="-"/>
            </a:pPr>
            <a:endParaRPr lang="en-US" sz="2800" b="1" dirty="0" smtClean="0"/>
          </a:p>
          <a:p>
            <a:pPr marL="285750" indent="-285750">
              <a:buFontTx/>
              <a:buChar char="-"/>
            </a:pPr>
            <a:r>
              <a:rPr lang="en-US" sz="2800" b="1" dirty="0" err="1" smtClean="0"/>
              <a:t>Seguros</a:t>
            </a:r>
            <a:r>
              <a:rPr lang="en-US" sz="2800" b="1" dirty="0" smtClean="0"/>
              <a:t> de </a:t>
            </a:r>
            <a:r>
              <a:rPr lang="en-US" sz="2800" b="1" dirty="0" err="1" smtClean="0"/>
              <a:t>salud</a:t>
            </a:r>
            <a:endParaRPr lang="es-MX" sz="2800" b="1" dirty="0"/>
          </a:p>
        </p:txBody>
      </p:sp>
    </p:spTree>
    <p:extLst>
      <p:ext uri="{BB962C8B-B14F-4D97-AF65-F5344CB8AC3E}">
        <p14:creationId xmlns:p14="http://schemas.microsoft.com/office/powerpoint/2010/main" val="64031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82000" cy="2215991"/>
          </a:xfrm>
          <a:prstGeom prst="rect">
            <a:avLst/>
          </a:prstGeom>
        </p:spPr>
        <p:txBody>
          <a:bodyPr wrap="square">
            <a:spAutoFit/>
          </a:bodyPr>
          <a:lstStyle/>
          <a:p>
            <a:pPr algn="ctr"/>
            <a:r>
              <a:rPr lang="en-US" sz="3200" b="1" dirty="0" err="1" smtClean="0"/>
              <a:t>Derechos</a:t>
            </a:r>
            <a:r>
              <a:rPr lang="en-US" sz="3200" b="1" dirty="0" smtClean="0"/>
              <a:t> de </a:t>
            </a:r>
            <a:r>
              <a:rPr lang="en-US" sz="3200" b="1" dirty="0" err="1" smtClean="0"/>
              <a:t>las</a:t>
            </a:r>
            <a:r>
              <a:rPr lang="en-US" sz="3200" b="1" dirty="0" smtClean="0"/>
              <a:t> </a:t>
            </a:r>
            <a:r>
              <a:rPr lang="en-US" sz="3200" b="1" dirty="0" err="1" smtClean="0"/>
              <a:t>mujeres</a:t>
            </a:r>
            <a:endParaRPr lang="es-MX" sz="3200" b="1" dirty="0" smtClean="0"/>
          </a:p>
          <a:p>
            <a:pPr algn="ctr"/>
            <a:r>
              <a:rPr lang="es-MX" sz="3200" b="1" dirty="0" smtClean="0"/>
              <a:t>Igualdad hombre mujer</a:t>
            </a:r>
          </a:p>
          <a:p>
            <a:endParaRPr lang="en-US" dirty="0" smtClean="0"/>
          </a:p>
          <a:p>
            <a:r>
              <a:rPr lang="en-US" sz="2800" b="1" dirty="0" smtClean="0"/>
              <a:t>Las </a:t>
            </a:r>
            <a:r>
              <a:rPr lang="en-US" sz="2800" b="1" dirty="0" err="1" smtClean="0"/>
              <a:t>mujeres</a:t>
            </a:r>
            <a:r>
              <a:rPr lang="en-US" sz="2800" b="1" dirty="0" smtClean="0"/>
              <a:t> </a:t>
            </a:r>
            <a:r>
              <a:rPr lang="en-US" sz="2800" b="1" dirty="0" err="1" smtClean="0"/>
              <a:t>han</a:t>
            </a:r>
            <a:r>
              <a:rPr lang="en-US" sz="2800" b="1" dirty="0" smtClean="0"/>
              <a:t> </a:t>
            </a:r>
            <a:r>
              <a:rPr lang="en-US" sz="2800" b="1" dirty="0" err="1" smtClean="0"/>
              <a:t>estado</a:t>
            </a:r>
            <a:r>
              <a:rPr lang="en-US" sz="2800" b="1" dirty="0" smtClean="0"/>
              <a:t> </a:t>
            </a:r>
            <a:r>
              <a:rPr lang="en-US" sz="2800" b="1" dirty="0" err="1" smtClean="0"/>
              <a:t>historicamente</a:t>
            </a:r>
            <a:r>
              <a:rPr lang="en-US" sz="2800" b="1" dirty="0" smtClean="0"/>
              <a:t> entre </a:t>
            </a:r>
            <a:r>
              <a:rPr lang="en-US" sz="2800" b="1" dirty="0" err="1" smtClean="0"/>
              <a:t>las</a:t>
            </a:r>
            <a:r>
              <a:rPr lang="en-US" sz="2800" b="1" dirty="0" smtClean="0"/>
              <a:t> </a:t>
            </a:r>
            <a:r>
              <a:rPr lang="en-US" sz="2800" b="1" dirty="0" err="1" smtClean="0"/>
              <a:t>categorias</a:t>
            </a:r>
            <a:r>
              <a:rPr lang="en-US" sz="2800" b="1" dirty="0" smtClean="0"/>
              <a:t> </a:t>
            </a:r>
            <a:r>
              <a:rPr lang="en-US" sz="2800" b="1" dirty="0" err="1" smtClean="0"/>
              <a:t>sujetas</a:t>
            </a:r>
            <a:r>
              <a:rPr lang="en-US" sz="2800" b="1" dirty="0" smtClean="0"/>
              <a:t> a </a:t>
            </a:r>
            <a:r>
              <a:rPr lang="en-US" sz="2800" b="1" dirty="0" err="1" smtClean="0"/>
              <a:t>abusos</a:t>
            </a:r>
            <a:r>
              <a:rPr lang="en-US" sz="2800" b="1" dirty="0" smtClean="0"/>
              <a:t> </a:t>
            </a:r>
            <a:r>
              <a:rPr lang="en-US" sz="2800" b="1" dirty="0" err="1" smtClean="0"/>
              <a:t>por</a:t>
            </a:r>
            <a:r>
              <a:rPr lang="en-US" sz="2800" b="1" dirty="0" smtClean="0"/>
              <a:t> parte de los hombres</a:t>
            </a:r>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6186309"/>
          </a:xfrm>
          <a:prstGeom prst="rect">
            <a:avLst/>
          </a:prstGeom>
        </p:spPr>
        <p:txBody>
          <a:bodyPr wrap="square">
            <a:spAutoFit/>
          </a:bodyPr>
          <a:lstStyle/>
          <a:p>
            <a:r>
              <a:rPr lang="en-US" dirty="0" smtClean="0"/>
              <a:t>El </a:t>
            </a:r>
            <a:r>
              <a:rPr lang="en-US" dirty="0" err="1" smtClean="0"/>
              <a:t>presidente</a:t>
            </a:r>
            <a:r>
              <a:rPr lang="en-US" dirty="0" smtClean="0"/>
              <a:t> de EEU, Barack Obama </a:t>
            </a:r>
            <a:r>
              <a:rPr lang="en-US" dirty="0" err="1" smtClean="0"/>
              <a:t>toco</a:t>
            </a:r>
            <a:r>
              <a:rPr lang="en-US" dirty="0" smtClean="0"/>
              <a:t>’ el </a:t>
            </a:r>
            <a:r>
              <a:rPr lang="en-US" dirty="0" err="1" smtClean="0"/>
              <a:t>tema</a:t>
            </a:r>
            <a:r>
              <a:rPr lang="en-US" dirty="0" smtClean="0"/>
              <a:t> de los derechos de la </a:t>
            </a:r>
            <a:r>
              <a:rPr lang="en-US" dirty="0" err="1" smtClean="0"/>
              <a:t>mujer</a:t>
            </a:r>
            <a:r>
              <a:rPr lang="en-US" dirty="0" smtClean="0"/>
              <a:t> con </a:t>
            </a:r>
            <a:r>
              <a:rPr lang="en-US" dirty="0" err="1" smtClean="0"/>
              <a:t>estas</a:t>
            </a:r>
            <a:r>
              <a:rPr lang="en-US" dirty="0" smtClean="0"/>
              <a:t> palabras:</a:t>
            </a:r>
          </a:p>
          <a:p>
            <a:endParaRPr lang="en-US" dirty="0" smtClean="0"/>
          </a:p>
          <a:p>
            <a:r>
              <a:rPr lang="en-US" b="1" i="1" dirty="0" smtClean="0"/>
              <a:t>“… today</a:t>
            </a:r>
            <a:r>
              <a:rPr lang="en-US" b="1" i="1" dirty="0"/>
              <a:t>, women make up about half our workforce, but they still make 77 cents for every dollar a man earns. That is wrong, and </a:t>
            </a:r>
            <a:r>
              <a:rPr lang="en-US" b="1" i="1" dirty="0" smtClean="0"/>
              <a:t>(…) it is </a:t>
            </a:r>
            <a:r>
              <a:rPr lang="en-US" b="1" i="1" dirty="0"/>
              <a:t>an embarrassment</a:t>
            </a:r>
            <a:r>
              <a:rPr lang="en-US" b="1" i="1" dirty="0" smtClean="0"/>
              <a:t>.</a:t>
            </a:r>
          </a:p>
          <a:p>
            <a:endParaRPr lang="en-US" b="1" i="1" dirty="0"/>
          </a:p>
          <a:p>
            <a:r>
              <a:rPr lang="en-US" b="1" i="1" dirty="0"/>
              <a:t>Women deserve equal pay for equal work. </a:t>
            </a:r>
            <a:r>
              <a:rPr lang="en-US" b="1" i="1" dirty="0" smtClean="0"/>
              <a:t>You </a:t>
            </a:r>
            <a:r>
              <a:rPr lang="en-US" b="1" i="1" dirty="0"/>
              <a:t>know, she deserves to have a baby without sacrificing her job. </a:t>
            </a:r>
            <a:endParaRPr lang="en-US" b="1" i="1" dirty="0" smtClean="0"/>
          </a:p>
          <a:p>
            <a:endParaRPr lang="en-US" b="1" i="1" dirty="0"/>
          </a:p>
          <a:p>
            <a:r>
              <a:rPr lang="en-US" b="1" i="1" dirty="0" smtClean="0"/>
              <a:t>A </a:t>
            </a:r>
            <a:r>
              <a:rPr lang="en-US" b="1" i="1" dirty="0"/>
              <a:t>mother deserves a day off to care for a sick child or sick parent without running into </a:t>
            </a:r>
            <a:r>
              <a:rPr lang="en-US" b="1" i="1" dirty="0" smtClean="0"/>
              <a:t>hardship. (…)</a:t>
            </a:r>
          </a:p>
          <a:p>
            <a:endParaRPr lang="en-US" b="1" i="1" dirty="0"/>
          </a:p>
          <a:p>
            <a:r>
              <a:rPr lang="en-US" b="1" i="1" dirty="0" smtClean="0"/>
              <a:t>This </a:t>
            </a:r>
            <a:r>
              <a:rPr lang="en-US" b="1" i="1" dirty="0"/>
              <a:t>year let’s all come together, Congress, the White House, businesses from Wall Street to Main Street, to give every woman the opportunity she deserves, because I believe when women succeed, America succeeds</a:t>
            </a:r>
            <a:r>
              <a:rPr lang="en-US" b="1" i="1" dirty="0" smtClean="0"/>
              <a:t>.”</a:t>
            </a:r>
          </a:p>
          <a:p>
            <a:endParaRPr lang="en-US" dirty="0"/>
          </a:p>
          <a:p>
            <a:r>
              <a:rPr lang="en-US" dirty="0" smtClean="0"/>
              <a:t>Lo </a:t>
            </a:r>
            <a:r>
              <a:rPr lang="en-US" dirty="0" err="1" smtClean="0"/>
              <a:t>mismo</a:t>
            </a:r>
            <a:r>
              <a:rPr lang="en-US" dirty="0" smtClean="0"/>
              <a:t> se </a:t>
            </a:r>
            <a:r>
              <a:rPr lang="en-US" dirty="0" err="1" smtClean="0"/>
              <a:t>podria</a:t>
            </a:r>
            <a:r>
              <a:rPr lang="en-US" dirty="0" smtClean="0"/>
              <a:t> </a:t>
            </a:r>
            <a:r>
              <a:rPr lang="en-US" dirty="0" err="1" smtClean="0"/>
              <a:t>decir</a:t>
            </a:r>
            <a:r>
              <a:rPr lang="en-US" dirty="0" smtClean="0"/>
              <a:t> de Mexico.</a:t>
            </a:r>
          </a:p>
          <a:p>
            <a:endParaRPr lang="en-US" dirty="0" smtClean="0"/>
          </a:p>
          <a:p>
            <a:r>
              <a:rPr lang="en-US" dirty="0" smtClean="0"/>
              <a:t>En </a:t>
            </a:r>
            <a:r>
              <a:rPr lang="en-US" dirty="0" err="1" smtClean="0"/>
              <a:t>muchos</a:t>
            </a:r>
            <a:r>
              <a:rPr lang="en-US" dirty="0" smtClean="0"/>
              <a:t> </a:t>
            </a:r>
            <a:r>
              <a:rPr lang="en-US" dirty="0" err="1" smtClean="0"/>
              <a:t>estados</a:t>
            </a:r>
            <a:r>
              <a:rPr lang="en-US" dirty="0" smtClean="0"/>
              <a:t> </a:t>
            </a:r>
            <a:r>
              <a:rPr lang="en-US" dirty="0" err="1" smtClean="0"/>
              <a:t>las</a:t>
            </a:r>
            <a:r>
              <a:rPr lang="en-US" dirty="0" smtClean="0"/>
              <a:t> </a:t>
            </a:r>
            <a:r>
              <a:rPr lang="en-US" dirty="0" err="1" smtClean="0"/>
              <a:t>mujeres</a:t>
            </a:r>
            <a:r>
              <a:rPr lang="en-US" dirty="0" smtClean="0"/>
              <a:t> no solo no </a:t>
            </a:r>
            <a:r>
              <a:rPr lang="en-US" dirty="0" err="1" smtClean="0"/>
              <a:t>tienen</a:t>
            </a:r>
            <a:r>
              <a:rPr lang="en-US" dirty="0" smtClean="0"/>
              <a:t> </a:t>
            </a:r>
            <a:r>
              <a:rPr lang="en-US" dirty="0" err="1" smtClean="0"/>
              <a:t>las</a:t>
            </a:r>
            <a:r>
              <a:rPr lang="en-US" dirty="0" smtClean="0"/>
              <a:t> </a:t>
            </a:r>
            <a:r>
              <a:rPr lang="en-US" dirty="0" err="1" smtClean="0"/>
              <a:t>mismas</a:t>
            </a:r>
            <a:r>
              <a:rPr lang="en-US" dirty="0" smtClean="0"/>
              <a:t> </a:t>
            </a:r>
            <a:r>
              <a:rPr lang="en-US" dirty="0" err="1" smtClean="0"/>
              <a:t>oportunidades</a:t>
            </a:r>
            <a:r>
              <a:rPr lang="en-US" dirty="0" smtClean="0"/>
              <a:t> </a:t>
            </a:r>
            <a:r>
              <a:rPr lang="en-US" dirty="0" err="1" smtClean="0"/>
              <a:t>que</a:t>
            </a:r>
            <a:r>
              <a:rPr lang="en-US" dirty="0" smtClean="0"/>
              <a:t> los hombres, </a:t>
            </a:r>
            <a:r>
              <a:rPr lang="en-US" dirty="0" err="1" smtClean="0"/>
              <a:t>sino</a:t>
            </a:r>
            <a:r>
              <a:rPr lang="en-US" dirty="0" smtClean="0"/>
              <a:t> </a:t>
            </a:r>
            <a:r>
              <a:rPr lang="en-US" dirty="0" err="1" smtClean="0"/>
              <a:t>que</a:t>
            </a:r>
            <a:r>
              <a:rPr lang="en-US" dirty="0"/>
              <a:t> </a:t>
            </a:r>
            <a:r>
              <a:rPr lang="en-US" dirty="0" err="1" smtClean="0"/>
              <a:t>sus</a:t>
            </a:r>
            <a:r>
              <a:rPr lang="en-US" dirty="0" smtClean="0"/>
              <a:t> </a:t>
            </a:r>
            <a:r>
              <a:rPr lang="en-US" dirty="0" err="1" smtClean="0"/>
              <a:t>propios</a:t>
            </a:r>
            <a:r>
              <a:rPr lang="en-US" dirty="0" smtClean="0"/>
              <a:t> </a:t>
            </a:r>
            <a:r>
              <a:rPr lang="en-US" dirty="0" err="1" smtClean="0"/>
              <a:t>derechos</a:t>
            </a:r>
            <a:r>
              <a:rPr lang="en-US" dirty="0" smtClean="0"/>
              <a:t> </a:t>
            </a:r>
            <a:r>
              <a:rPr lang="en-US" dirty="0" err="1" smtClean="0"/>
              <a:t>fundamentales</a:t>
            </a:r>
            <a:r>
              <a:rPr lang="en-US" dirty="0" smtClean="0"/>
              <a:t> al </a:t>
            </a:r>
            <a:r>
              <a:rPr lang="en-US" dirty="0" err="1" smtClean="0"/>
              <a:t>respeto</a:t>
            </a:r>
            <a:r>
              <a:rPr lang="en-US" dirty="0" smtClean="0"/>
              <a:t> y a </a:t>
            </a:r>
            <a:r>
              <a:rPr lang="en-US" dirty="0" err="1" smtClean="0"/>
              <a:t>veces</a:t>
            </a:r>
            <a:r>
              <a:rPr lang="en-US" dirty="0" smtClean="0"/>
              <a:t> </a:t>
            </a:r>
            <a:r>
              <a:rPr lang="en-US" dirty="0" err="1" smtClean="0"/>
              <a:t>su</a:t>
            </a:r>
            <a:r>
              <a:rPr lang="en-US" dirty="0" smtClean="0"/>
              <a:t> </a:t>
            </a:r>
            <a:r>
              <a:rPr lang="en-US" dirty="0" err="1" smtClean="0"/>
              <a:t>vida</a:t>
            </a:r>
            <a:r>
              <a:rPr lang="en-US" dirty="0" smtClean="0"/>
              <a:t> </a:t>
            </a:r>
            <a:r>
              <a:rPr lang="en-US" dirty="0" err="1" smtClean="0"/>
              <a:t>misma</a:t>
            </a:r>
            <a:r>
              <a:rPr lang="en-US" dirty="0" smtClean="0"/>
              <a:t> le son </a:t>
            </a:r>
            <a:r>
              <a:rPr lang="en-US" dirty="0" err="1" smtClean="0"/>
              <a:t>arrebatados</a:t>
            </a:r>
            <a:r>
              <a:rPr lang="en-US" dirty="0" smtClean="0"/>
              <a:t>. El </a:t>
            </a:r>
            <a:r>
              <a:rPr lang="en-US" dirty="0" err="1" smtClean="0"/>
              <a:t>respeto</a:t>
            </a:r>
            <a:r>
              <a:rPr lang="en-US" dirty="0" smtClean="0"/>
              <a:t> a la </a:t>
            </a:r>
            <a:r>
              <a:rPr lang="en-US" dirty="0" err="1" smtClean="0"/>
              <a:t>mujer</a:t>
            </a:r>
            <a:r>
              <a:rPr lang="en-US" dirty="0" smtClean="0"/>
              <a:t>, y a la persona mas vulnerable en general, </a:t>
            </a:r>
            <a:r>
              <a:rPr lang="en-US" dirty="0" err="1" smtClean="0"/>
              <a:t>es</a:t>
            </a:r>
            <a:r>
              <a:rPr lang="en-US" dirty="0" smtClean="0"/>
              <a:t> lo </a:t>
            </a:r>
            <a:r>
              <a:rPr lang="en-US" dirty="0" err="1" smtClean="0"/>
              <a:t>que</a:t>
            </a:r>
            <a:r>
              <a:rPr lang="en-US" dirty="0" smtClean="0"/>
              <a:t> </a:t>
            </a:r>
            <a:r>
              <a:rPr lang="en-US" dirty="0" err="1" smtClean="0"/>
              <a:t>separa</a:t>
            </a:r>
            <a:r>
              <a:rPr lang="en-US" dirty="0" smtClean="0"/>
              <a:t> los </a:t>
            </a:r>
            <a:r>
              <a:rPr lang="en-US" dirty="0" err="1" smtClean="0"/>
              <a:t>paises</a:t>
            </a:r>
            <a:r>
              <a:rPr lang="en-US" dirty="0" smtClean="0"/>
              <a:t> y </a:t>
            </a:r>
            <a:r>
              <a:rPr lang="en-US" dirty="0" err="1" smtClean="0"/>
              <a:t>culturas</a:t>
            </a:r>
            <a:r>
              <a:rPr lang="en-US" dirty="0" smtClean="0"/>
              <a:t> </a:t>
            </a:r>
            <a:r>
              <a:rPr lang="en-US" dirty="0" err="1" smtClean="0"/>
              <a:t>civilizados</a:t>
            </a:r>
            <a:r>
              <a:rPr lang="en-US" dirty="0" smtClean="0"/>
              <a:t> de los a </a:t>
            </a:r>
            <a:r>
              <a:rPr lang="en-US" dirty="0" err="1" smtClean="0"/>
              <a:t>quien</a:t>
            </a:r>
            <a:r>
              <a:rPr lang="en-US" dirty="0" smtClean="0"/>
              <a:t> le </a:t>
            </a:r>
            <a:r>
              <a:rPr lang="en-US" dirty="0" err="1" smtClean="0"/>
              <a:t>falta</a:t>
            </a:r>
            <a:r>
              <a:rPr lang="en-US" dirty="0" smtClean="0"/>
              <a:t> mucho </a:t>
            </a:r>
            <a:r>
              <a:rPr lang="en-US" dirty="0" err="1" smtClean="0"/>
              <a:t>camino</a:t>
            </a:r>
            <a:r>
              <a:rPr lang="en-US" dirty="0" smtClean="0"/>
              <a:t> </a:t>
            </a:r>
            <a:r>
              <a:rPr lang="en-US" dirty="0" err="1" smtClean="0"/>
              <a:t>que</a:t>
            </a:r>
            <a:r>
              <a:rPr lang="en-US" dirty="0" smtClean="0"/>
              <a:t> </a:t>
            </a:r>
            <a:r>
              <a:rPr lang="en-US" dirty="0" err="1" smtClean="0"/>
              <a:t>recorrer</a:t>
            </a:r>
            <a:r>
              <a:rPr lang="en-US" dirty="0" smtClean="0"/>
              <a:t>.</a:t>
            </a:r>
            <a:endParaRPr lang="en-US" dirty="0"/>
          </a:p>
        </p:txBody>
      </p:sp>
    </p:spTree>
    <p:extLst>
      <p:ext uri="{BB962C8B-B14F-4D97-AF65-F5344CB8AC3E}">
        <p14:creationId xmlns:p14="http://schemas.microsoft.com/office/powerpoint/2010/main" val="57260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media.trb.com/media/photo/2010-10/55459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762000"/>
            <a:ext cx="5524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4419600"/>
            <a:ext cx="5943600" cy="1477328"/>
          </a:xfrm>
          <a:prstGeom prst="rect">
            <a:avLst/>
          </a:prstGeom>
        </p:spPr>
        <p:txBody>
          <a:bodyPr wrap="square">
            <a:spAutoFit/>
          </a:bodyPr>
          <a:lstStyle/>
          <a:p>
            <a:r>
              <a:rPr lang="en-US" b="1" dirty="0" err="1"/>
              <a:t>Casos</a:t>
            </a:r>
            <a:r>
              <a:rPr lang="en-US" b="1" dirty="0"/>
              <a:t> </a:t>
            </a:r>
            <a:r>
              <a:rPr lang="en-US" b="1" dirty="0" err="1"/>
              <a:t>recientes</a:t>
            </a:r>
            <a:r>
              <a:rPr lang="en-US" b="1" dirty="0"/>
              <a:t>:</a:t>
            </a:r>
            <a:endParaRPr lang="es-MX" b="1" dirty="0"/>
          </a:p>
          <a:p>
            <a:pPr marL="285750" indent="-285750">
              <a:buFontTx/>
              <a:buChar char="-"/>
            </a:pPr>
            <a:r>
              <a:rPr lang="es-MX" b="1" dirty="0" smtClean="0"/>
              <a:t>joven </a:t>
            </a:r>
            <a:r>
              <a:rPr lang="es-MX" b="1" dirty="0"/>
              <a:t>desfigurada por marido celoso (</a:t>
            </a:r>
            <a:r>
              <a:rPr lang="es-MX" b="1" dirty="0" err="1"/>
              <a:t>Afghanistan</a:t>
            </a:r>
            <a:r>
              <a:rPr lang="es-MX" b="1" dirty="0" smtClean="0"/>
              <a:t>)</a:t>
            </a:r>
          </a:p>
          <a:p>
            <a:pPr marL="285750" indent="-285750">
              <a:buFontTx/>
              <a:buChar char="-"/>
            </a:pPr>
            <a:endParaRPr lang="es-MX" b="1" dirty="0"/>
          </a:p>
          <a:p>
            <a:r>
              <a:rPr lang="es-MX" b="1" dirty="0"/>
              <a:t>- Caso de joven violada por </a:t>
            </a:r>
            <a:r>
              <a:rPr lang="es-MX" b="1" dirty="0" err="1"/>
              <a:t>multiples</a:t>
            </a:r>
            <a:r>
              <a:rPr lang="es-MX" b="1" dirty="0"/>
              <a:t> personas por tener novio fuera del pueblo (India)</a:t>
            </a:r>
          </a:p>
        </p:txBody>
      </p:sp>
    </p:spTree>
    <p:extLst>
      <p:ext uri="{BB962C8B-B14F-4D97-AF65-F5344CB8AC3E}">
        <p14:creationId xmlns:p14="http://schemas.microsoft.com/office/powerpoint/2010/main" val="638087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771832"/>
            <a:ext cx="8077200" cy="4154984"/>
          </a:xfrm>
          <a:prstGeom prst="rect">
            <a:avLst/>
          </a:prstGeom>
          <a:noFill/>
        </p:spPr>
        <p:txBody>
          <a:bodyPr wrap="square" rtlCol="0">
            <a:spAutoFit/>
          </a:bodyPr>
          <a:lstStyle/>
          <a:p>
            <a:r>
              <a:rPr lang="en-US" sz="2400" b="1" dirty="0" err="1" smtClean="0"/>
              <a:t>Ejemplo</a:t>
            </a:r>
            <a:r>
              <a:rPr lang="en-US" sz="2400" b="1" dirty="0" smtClean="0"/>
              <a:t>: </a:t>
            </a:r>
            <a:r>
              <a:rPr lang="en-US" sz="2400" b="1" dirty="0" err="1" smtClean="0"/>
              <a:t>Tiene</a:t>
            </a:r>
            <a:r>
              <a:rPr lang="en-US" sz="2400" b="1" dirty="0" smtClean="0"/>
              <a:t> el Estado el derecho a </a:t>
            </a:r>
            <a:r>
              <a:rPr lang="en-US" sz="2400" b="1" dirty="0" err="1" smtClean="0"/>
              <a:t>decidir</a:t>
            </a:r>
            <a:r>
              <a:rPr lang="en-US" sz="2400" b="1" dirty="0" smtClean="0"/>
              <a:t> </a:t>
            </a:r>
            <a:r>
              <a:rPr lang="en-US" sz="2400" b="1" dirty="0" err="1" smtClean="0"/>
              <a:t>sobre</a:t>
            </a:r>
            <a:r>
              <a:rPr lang="en-US" sz="2400" b="1" dirty="0" smtClean="0"/>
              <a:t> </a:t>
            </a:r>
            <a:r>
              <a:rPr lang="en-US" sz="2400" b="1" dirty="0" smtClean="0"/>
              <a:t>la </a:t>
            </a:r>
            <a:r>
              <a:rPr lang="en-US" sz="2400" b="1" dirty="0" err="1" smtClean="0"/>
              <a:t>actividad</a:t>
            </a:r>
            <a:r>
              <a:rPr lang="en-US" sz="2400" b="1" dirty="0" smtClean="0"/>
              <a:t> </a:t>
            </a:r>
            <a:r>
              <a:rPr lang="en-US" sz="2400" b="1" dirty="0" err="1" smtClean="0"/>
              <a:t>reproductiva</a:t>
            </a:r>
            <a:r>
              <a:rPr lang="en-US" sz="2400" b="1" dirty="0" smtClean="0"/>
              <a:t> de </a:t>
            </a:r>
            <a:r>
              <a:rPr lang="en-US" sz="2400" b="1" dirty="0" err="1" smtClean="0"/>
              <a:t>una</a:t>
            </a:r>
            <a:r>
              <a:rPr lang="en-US" sz="2400" b="1" dirty="0" smtClean="0"/>
              <a:t> persona?</a:t>
            </a:r>
            <a:endParaRPr lang="en-US" sz="2400" b="1" dirty="0" smtClean="0"/>
          </a:p>
          <a:p>
            <a:endParaRPr lang="en-US" sz="2400" b="1" dirty="0"/>
          </a:p>
          <a:p>
            <a:r>
              <a:rPr lang="en-US" sz="2400" b="1" dirty="0" smtClean="0"/>
              <a:t>(</a:t>
            </a:r>
            <a:r>
              <a:rPr lang="en-US" sz="2400" b="1" dirty="0" err="1" smtClean="0"/>
              <a:t>Politica</a:t>
            </a:r>
            <a:r>
              <a:rPr lang="en-US" sz="2400" b="1" dirty="0" smtClean="0"/>
              <a:t> de control de </a:t>
            </a:r>
            <a:r>
              <a:rPr lang="en-US" sz="2400" b="1" dirty="0" err="1" smtClean="0"/>
              <a:t>nacimiento</a:t>
            </a:r>
            <a:r>
              <a:rPr lang="en-US" sz="2400" b="1" dirty="0" smtClean="0"/>
              <a:t> de </a:t>
            </a:r>
            <a:r>
              <a:rPr lang="en-US" sz="2400" b="1" dirty="0" smtClean="0"/>
              <a:t>China – </a:t>
            </a:r>
            <a:r>
              <a:rPr lang="en-US" sz="2400" b="1" dirty="0" err="1" smtClean="0"/>
              <a:t>ya</a:t>
            </a:r>
            <a:r>
              <a:rPr lang="en-US" sz="2400" b="1" dirty="0" smtClean="0"/>
              <a:t> se </a:t>
            </a:r>
            <a:r>
              <a:rPr lang="en-US" sz="2400" b="1" dirty="0" err="1" smtClean="0"/>
              <a:t>permiten</a:t>
            </a:r>
            <a:r>
              <a:rPr lang="en-US" sz="2400" b="1" dirty="0" smtClean="0"/>
              <a:t> 2 </a:t>
            </a:r>
            <a:r>
              <a:rPr lang="en-US" sz="2400" b="1" dirty="0" err="1" smtClean="0"/>
              <a:t>hijos</a:t>
            </a:r>
            <a:r>
              <a:rPr lang="en-US" sz="2400" b="1" dirty="0" smtClean="0"/>
              <a:t>)</a:t>
            </a:r>
            <a:endParaRPr lang="en-US" sz="2400" b="1" dirty="0" smtClean="0"/>
          </a:p>
          <a:p>
            <a:endParaRPr lang="en-US" sz="2400" b="1" dirty="0" smtClean="0"/>
          </a:p>
          <a:p>
            <a:r>
              <a:rPr lang="en-US" sz="2400" b="1" dirty="0" err="1" smtClean="0"/>
              <a:t>Tiene</a:t>
            </a:r>
            <a:r>
              <a:rPr lang="en-US" sz="2400" b="1" dirty="0" smtClean="0"/>
              <a:t> el Estado/ la Ley  la decision </a:t>
            </a:r>
            <a:r>
              <a:rPr lang="en-US" sz="2400" b="1" dirty="0" err="1" smtClean="0"/>
              <a:t>ultima</a:t>
            </a:r>
            <a:r>
              <a:rPr lang="en-US" sz="2400" b="1" dirty="0" smtClean="0"/>
              <a:t> </a:t>
            </a:r>
            <a:r>
              <a:rPr lang="en-US" sz="2400" b="1" dirty="0" err="1" smtClean="0"/>
              <a:t>sobre</a:t>
            </a:r>
            <a:r>
              <a:rPr lang="en-US" sz="2400" b="1" dirty="0" smtClean="0"/>
              <a:t> </a:t>
            </a:r>
            <a:r>
              <a:rPr lang="en-US" sz="2400" b="1" dirty="0" err="1" smtClean="0"/>
              <a:t>si</a:t>
            </a:r>
            <a:r>
              <a:rPr lang="en-US" sz="2400" b="1" dirty="0" smtClean="0"/>
              <a:t> un </a:t>
            </a:r>
            <a:r>
              <a:rPr lang="en-US" sz="2400" b="1" dirty="0" err="1" smtClean="0"/>
              <a:t>feto</a:t>
            </a:r>
            <a:r>
              <a:rPr lang="en-US" sz="2400" b="1" dirty="0" smtClean="0"/>
              <a:t>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nacer</a:t>
            </a:r>
            <a:r>
              <a:rPr lang="en-US" sz="2400" b="1" dirty="0" smtClean="0"/>
              <a:t> o no?</a:t>
            </a:r>
          </a:p>
          <a:p>
            <a:endParaRPr lang="en-US" sz="2400" b="1" dirty="0"/>
          </a:p>
          <a:p>
            <a:r>
              <a:rPr lang="en-US" sz="2400" b="1" dirty="0" smtClean="0"/>
              <a:t>Ley </a:t>
            </a:r>
            <a:r>
              <a:rPr lang="en-US" sz="2400" b="1" dirty="0" smtClean="0"/>
              <a:t>contra el </a:t>
            </a:r>
            <a:r>
              <a:rPr lang="en-US" sz="2400" b="1" dirty="0" err="1" smtClean="0"/>
              <a:t>aborto</a:t>
            </a:r>
            <a:r>
              <a:rPr lang="en-US" sz="2400" b="1" dirty="0" smtClean="0"/>
              <a:t> </a:t>
            </a:r>
            <a:r>
              <a:rPr lang="en-US" sz="2400" b="1" dirty="0" err="1" smtClean="0"/>
              <a:t>en</a:t>
            </a:r>
            <a:r>
              <a:rPr lang="en-US" sz="2400" b="1" dirty="0" smtClean="0"/>
              <a:t> </a:t>
            </a:r>
            <a:r>
              <a:rPr lang="en-US" sz="2400" b="1" dirty="0" smtClean="0"/>
              <a:t>Kentucky: </a:t>
            </a:r>
            <a:r>
              <a:rPr lang="en-US" sz="2400" b="1" dirty="0" err="1" smtClean="0"/>
              <a:t>ni</a:t>
            </a:r>
            <a:r>
              <a:rPr lang="en-US" sz="2400" b="1" dirty="0" smtClean="0"/>
              <a:t> </a:t>
            </a:r>
            <a:r>
              <a:rPr lang="en-US" sz="2400" b="1" dirty="0" err="1" smtClean="0"/>
              <a:t>en</a:t>
            </a:r>
            <a:r>
              <a:rPr lang="en-US" sz="2400" b="1" dirty="0" smtClean="0"/>
              <a:t> </a:t>
            </a:r>
            <a:r>
              <a:rPr lang="en-US" sz="2400" b="1" dirty="0" err="1" smtClean="0"/>
              <a:t>caso</a:t>
            </a:r>
            <a:r>
              <a:rPr lang="en-US" sz="2400" b="1" dirty="0" smtClean="0"/>
              <a:t> de </a:t>
            </a:r>
            <a:r>
              <a:rPr lang="en-US" sz="2400" b="1" dirty="0" err="1" smtClean="0"/>
              <a:t>violacion</a:t>
            </a:r>
            <a:r>
              <a:rPr lang="en-US" sz="2400" b="1" dirty="0" smtClean="0"/>
              <a:t> o </a:t>
            </a:r>
            <a:r>
              <a:rPr lang="en-US" sz="2400" b="1" dirty="0" err="1" smtClean="0"/>
              <a:t>defectos</a:t>
            </a:r>
            <a:r>
              <a:rPr lang="en-US" sz="2400" b="1" dirty="0" smtClean="0"/>
              <a:t> </a:t>
            </a:r>
            <a:r>
              <a:rPr lang="en-US" sz="2400" b="1" dirty="0" err="1" smtClean="0"/>
              <a:t>fetales</a:t>
            </a:r>
            <a:r>
              <a:rPr lang="en-US" sz="2400" b="1" dirty="0" smtClean="0"/>
              <a:t> graves hay derecho de </a:t>
            </a:r>
            <a:r>
              <a:rPr lang="en-US" sz="2400" b="1" dirty="0" err="1" smtClean="0"/>
              <a:t>abortar</a:t>
            </a:r>
            <a:endParaRPr lang="en-US" dirty="0" smtClean="0"/>
          </a:p>
        </p:txBody>
      </p:sp>
    </p:spTree>
    <p:extLst>
      <p:ext uri="{BB962C8B-B14F-4D97-AF65-F5344CB8AC3E}">
        <p14:creationId xmlns:p14="http://schemas.microsoft.com/office/powerpoint/2010/main" val="3960336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991600" cy="4893647"/>
          </a:xfrm>
          <a:prstGeom prst="rect">
            <a:avLst/>
          </a:prstGeom>
          <a:noFill/>
        </p:spPr>
        <p:txBody>
          <a:bodyPr wrap="square" rtlCol="0">
            <a:spAutoFit/>
          </a:bodyPr>
          <a:lstStyle/>
          <a:p>
            <a:r>
              <a:rPr lang="en-US" sz="2800" b="1" dirty="0" smtClean="0"/>
              <a:t>La </a:t>
            </a:r>
            <a:r>
              <a:rPr lang="en-US" sz="2800" b="1" dirty="0" err="1" smtClean="0"/>
              <a:t>otra</a:t>
            </a:r>
            <a:r>
              <a:rPr lang="en-US" sz="2800" b="1" dirty="0" smtClean="0"/>
              <a:t> </a:t>
            </a:r>
            <a:r>
              <a:rPr lang="en-US" sz="2800" b="1" dirty="0" err="1" smtClean="0"/>
              <a:t>cara</a:t>
            </a:r>
            <a:r>
              <a:rPr lang="en-US" sz="2800" b="1" dirty="0" smtClean="0"/>
              <a:t> del </a:t>
            </a:r>
            <a:r>
              <a:rPr lang="en-US" sz="2800" b="1" dirty="0" err="1" smtClean="0"/>
              <a:t>respeto</a:t>
            </a:r>
            <a:r>
              <a:rPr lang="en-US" sz="2800" b="1" dirty="0" smtClean="0"/>
              <a:t> de </a:t>
            </a:r>
            <a:r>
              <a:rPr lang="en-US" sz="2800" b="1" dirty="0" err="1" smtClean="0"/>
              <a:t>las</a:t>
            </a:r>
            <a:r>
              <a:rPr lang="en-US" sz="2800" b="1" dirty="0" smtClean="0"/>
              <a:t> </a:t>
            </a:r>
            <a:r>
              <a:rPr lang="en-US" sz="2800" b="1" dirty="0" err="1" smtClean="0"/>
              <a:t>minorias</a:t>
            </a:r>
            <a:endParaRPr lang="en-US" sz="2800" b="1" dirty="0" smtClean="0"/>
          </a:p>
          <a:p>
            <a:endParaRPr lang="en-US" sz="2000" dirty="0"/>
          </a:p>
          <a:p>
            <a:r>
              <a:rPr lang="en-US" sz="2000" dirty="0" smtClean="0"/>
              <a:t>En </a:t>
            </a:r>
            <a:r>
              <a:rPr lang="en-US" sz="2000" dirty="0" err="1" smtClean="0"/>
              <a:t>muchos</a:t>
            </a:r>
            <a:r>
              <a:rPr lang="en-US" sz="2000" dirty="0" smtClean="0"/>
              <a:t> </a:t>
            </a:r>
            <a:r>
              <a:rPr lang="en-US" sz="2000" dirty="0" err="1" smtClean="0"/>
              <a:t>paises</a:t>
            </a:r>
            <a:r>
              <a:rPr lang="en-US" sz="2000" dirty="0" smtClean="0"/>
              <a:t>, </a:t>
            </a:r>
            <a:r>
              <a:rPr lang="en-US" sz="2000" dirty="0" err="1" smtClean="0"/>
              <a:t>varias</a:t>
            </a:r>
            <a:r>
              <a:rPr lang="en-US" sz="2000" dirty="0" smtClean="0"/>
              <a:t> </a:t>
            </a:r>
            <a:r>
              <a:rPr lang="en-US" sz="2000" b="1" dirty="0" err="1" smtClean="0"/>
              <a:t>leyes</a:t>
            </a:r>
            <a:r>
              <a:rPr lang="en-US" sz="2000" b="1" dirty="0"/>
              <a:t> </a:t>
            </a:r>
            <a:r>
              <a:rPr lang="en-US" sz="2000" b="1" dirty="0" err="1" smtClean="0"/>
              <a:t>han</a:t>
            </a:r>
            <a:r>
              <a:rPr lang="en-US" sz="2000" b="1" dirty="0" smtClean="0"/>
              <a:t> </a:t>
            </a:r>
            <a:r>
              <a:rPr lang="en-US" sz="2000" b="1" dirty="0" err="1" smtClean="0"/>
              <a:t>sido</a:t>
            </a:r>
            <a:r>
              <a:rPr lang="en-US" sz="2000" b="1" dirty="0" smtClean="0"/>
              <a:t> </a:t>
            </a:r>
            <a:r>
              <a:rPr lang="en-US" sz="2000" b="1" dirty="0" err="1" smtClean="0"/>
              <a:t>hechas</a:t>
            </a:r>
            <a:r>
              <a:rPr lang="en-US" sz="2000" b="1" dirty="0" smtClean="0"/>
              <a:t> </a:t>
            </a:r>
            <a:r>
              <a:rPr lang="en-US" sz="2000" b="1" dirty="0" err="1" smtClean="0"/>
              <a:t>precisamente</a:t>
            </a:r>
            <a:r>
              <a:rPr lang="en-US" sz="2000" b="1" dirty="0" smtClean="0"/>
              <a:t> para </a:t>
            </a:r>
            <a:r>
              <a:rPr lang="en-US" sz="2000" b="1" dirty="0" err="1" smtClean="0"/>
              <a:t>protejer</a:t>
            </a:r>
            <a:r>
              <a:rPr lang="en-US" sz="2000" b="1" dirty="0" smtClean="0"/>
              <a:t> </a:t>
            </a:r>
            <a:r>
              <a:rPr lang="en-US" sz="2000" b="1" dirty="0" err="1" smtClean="0"/>
              <a:t>minorias</a:t>
            </a:r>
            <a:r>
              <a:rPr lang="en-US" sz="2000" b="1" dirty="0" smtClean="0"/>
              <a:t> </a:t>
            </a:r>
            <a:r>
              <a:rPr lang="en-US" sz="2000" dirty="0" smtClean="0"/>
              <a:t>o </a:t>
            </a:r>
            <a:r>
              <a:rPr lang="en-US" sz="2000" dirty="0" err="1" smtClean="0"/>
              <a:t>grupos</a:t>
            </a:r>
            <a:r>
              <a:rPr lang="en-US" sz="2000" dirty="0" smtClean="0"/>
              <a:t> </a:t>
            </a:r>
            <a:r>
              <a:rPr lang="en-US" sz="2000" dirty="0" err="1" smtClean="0"/>
              <a:t>que</a:t>
            </a:r>
            <a:r>
              <a:rPr lang="en-US" sz="2000" dirty="0" smtClean="0"/>
              <a:t> </a:t>
            </a:r>
            <a:r>
              <a:rPr lang="en-US" sz="2000" dirty="0" err="1" smtClean="0"/>
              <a:t>historicamente</a:t>
            </a:r>
            <a:r>
              <a:rPr lang="en-US" sz="2000" dirty="0" smtClean="0"/>
              <a:t> </a:t>
            </a:r>
            <a:r>
              <a:rPr lang="en-US" sz="2000" dirty="0" err="1" smtClean="0"/>
              <a:t>han</a:t>
            </a:r>
            <a:r>
              <a:rPr lang="en-US" sz="2000" dirty="0" smtClean="0"/>
              <a:t> </a:t>
            </a:r>
            <a:r>
              <a:rPr lang="en-US" sz="2000" dirty="0" err="1" smtClean="0"/>
              <a:t>sido</a:t>
            </a:r>
            <a:r>
              <a:rPr lang="en-US" sz="2000" dirty="0" smtClean="0"/>
              <a:t> </a:t>
            </a:r>
            <a:r>
              <a:rPr lang="en-US" sz="2000" dirty="0" err="1" smtClean="0"/>
              <a:t>victimas</a:t>
            </a:r>
            <a:r>
              <a:rPr lang="en-US" sz="2000" dirty="0" smtClean="0"/>
              <a:t> de </a:t>
            </a:r>
            <a:r>
              <a:rPr lang="en-US" sz="2000" dirty="0" err="1" smtClean="0"/>
              <a:t>discrimincacion</a:t>
            </a:r>
            <a:r>
              <a:rPr lang="en-US" sz="2000" dirty="0" smtClean="0"/>
              <a:t> o </a:t>
            </a:r>
            <a:r>
              <a:rPr lang="en-US" sz="2000" dirty="0" err="1" smtClean="0"/>
              <a:t>abusos</a:t>
            </a:r>
            <a:r>
              <a:rPr lang="en-US" sz="2000" dirty="0" smtClean="0"/>
              <a:t>.</a:t>
            </a:r>
          </a:p>
          <a:p>
            <a:endParaRPr lang="en-US" sz="2000" dirty="0"/>
          </a:p>
          <a:p>
            <a:r>
              <a:rPr lang="en-US" sz="2000" dirty="0" err="1" smtClean="0"/>
              <a:t>Ejemplo</a:t>
            </a:r>
            <a:r>
              <a:rPr lang="en-US" sz="2000" dirty="0" smtClean="0"/>
              <a:t>:</a:t>
            </a:r>
          </a:p>
          <a:p>
            <a:endParaRPr lang="en-US" sz="2000" dirty="0"/>
          </a:p>
          <a:p>
            <a:r>
              <a:rPr lang="en-US" sz="2000" dirty="0" smtClean="0"/>
              <a:t>En EEUU los </a:t>
            </a:r>
            <a:r>
              <a:rPr lang="en-US" sz="2000" dirty="0" err="1" smtClean="0"/>
              <a:t>criterios</a:t>
            </a:r>
            <a:r>
              <a:rPr lang="en-US" sz="2000" dirty="0" smtClean="0"/>
              <a:t> de </a:t>
            </a:r>
            <a:r>
              <a:rPr lang="en-US" sz="2000" dirty="0" err="1" smtClean="0"/>
              <a:t>adminsion</a:t>
            </a:r>
            <a:r>
              <a:rPr lang="en-US" sz="2000" dirty="0" smtClean="0"/>
              <a:t> a </a:t>
            </a:r>
            <a:r>
              <a:rPr lang="en-US" sz="2000" dirty="0" err="1" smtClean="0"/>
              <a:t>algunas</a:t>
            </a:r>
            <a:r>
              <a:rPr lang="en-US" sz="2000" dirty="0" smtClean="0"/>
              <a:t> </a:t>
            </a:r>
            <a:r>
              <a:rPr lang="en-US" sz="2000" dirty="0" err="1" smtClean="0"/>
              <a:t>universidades</a:t>
            </a:r>
            <a:r>
              <a:rPr lang="en-US" sz="2000" dirty="0" smtClean="0"/>
              <a:t> y </a:t>
            </a:r>
            <a:r>
              <a:rPr lang="en-US" sz="2000" dirty="0" err="1" smtClean="0"/>
              <a:t>escuelas</a:t>
            </a:r>
            <a:r>
              <a:rPr lang="en-US" sz="2000" dirty="0" smtClean="0"/>
              <a:t> de </a:t>
            </a:r>
            <a:r>
              <a:rPr lang="en-US" sz="2000" dirty="0" err="1" smtClean="0"/>
              <a:t>medicina</a:t>
            </a:r>
            <a:r>
              <a:rPr lang="en-US" sz="2000" dirty="0" smtClean="0"/>
              <a:t> o de ley para afro-</a:t>
            </a:r>
            <a:r>
              <a:rPr lang="en-US" sz="2000" dirty="0" err="1" smtClean="0"/>
              <a:t>americano</a:t>
            </a:r>
            <a:r>
              <a:rPr lang="en-US" sz="2000" dirty="0" smtClean="0"/>
              <a:t>, </a:t>
            </a:r>
            <a:r>
              <a:rPr lang="en-US" sz="2000" dirty="0" err="1" smtClean="0"/>
              <a:t>latinos</a:t>
            </a:r>
            <a:r>
              <a:rPr lang="en-US" sz="2000" dirty="0" smtClean="0"/>
              <a:t>, y </a:t>
            </a:r>
            <a:r>
              <a:rPr lang="en-US" sz="2000" dirty="0" err="1" smtClean="0"/>
              <a:t>otros</a:t>
            </a:r>
            <a:r>
              <a:rPr lang="en-US" sz="2000" dirty="0" smtClean="0"/>
              <a:t> </a:t>
            </a:r>
            <a:r>
              <a:rPr lang="en-US" sz="2000" dirty="0" err="1" smtClean="0"/>
              <a:t>grupos</a:t>
            </a:r>
            <a:r>
              <a:rPr lang="en-US" sz="2000" dirty="0" smtClean="0"/>
              <a:t> </a:t>
            </a:r>
            <a:r>
              <a:rPr lang="en-US" sz="2000" dirty="0" err="1" smtClean="0"/>
              <a:t>que</a:t>
            </a:r>
            <a:r>
              <a:rPr lang="en-US" sz="2000" dirty="0" smtClean="0"/>
              <a:t> </a:t>
            </a:r>
            <a:r>
              <a:rPr lang="en-US" sz="2000" dirty="0" err="1" smtClean="0"/>
              <a:t>han</a:t>
            </a:r>
            <a:r>
              <a:rPr lang="en-US" sz="2000" dirty="0" smtClean="0"/>
              <a:t> </a:t>
            </a:r>
            <a:r>
              <a:rPr lang="en-US" sz="2000" dirty="0" err="1" smtClean="0"/>
              <a:t>padecido</a:t>
            </a:r>
            <a:r>
              <a:rPr lang="en-US" sz="2000" dirty="0" smtClean="0"/>
              <a:t> </a:t>
            </a:r>
            <a:r>
              <a:rPr lang="en-US" sz="2000" dirty="0" err="1" smtClean="0"/>
              <a:t>discriminacion</a:t>
            </a:r>
            <a:r>
              <a:rPr lang="en-US" sz="2000" dirty="0" smtClean="0"/>
              <a:t> </a:t>
            </a:r>
            <a:r>
              <a:rPr lang="en-US" sz="2000" dirty="0" err="1" smtClean="0"/>
              <a:t>historica</a:t>
            </a:r>
            <a:r>
              <a:rPr lang="en-US" sz="2000" dirty="0" smtClean="0"/>
              <a:t> son mas </a:t>
            </a:r>
            <a:r>
              <a:rPr lang="en-US" sz="2000" dirty="0" err="1" smtClean="0"/>
              <a:t>bajos</a:t>
            </a:r>
            <a:r>
              <a:rPr lang="en-US" sz="2000" dirty="0" smtClean="0"/>
              <a:t> </a:t>
            </a:r>
            <a:r>
              <a:rPr lang="en-US" sz="2000" dirty="0" err="1" smtClean="0"/>
              <a:t>que</a:t>
            </a:r>
            <a:r>
              <a:rPr lang="en-US" sz="2000" dirty="0" smtClean="0"/>
              <a:t> para los </a:t>
            </a:r>
            <a:r>
              <a:rPr lang="en-US" sz="2000" dirty="0" err="1" smtClean="0"/>
              <a:t>demas</a:t>
            </a:r>
            <a:r>
              <a:rPr lang="en-US" sz="2000" dirty="0" smtClean="0"/>
              <a:t>.</a:t>
            </a:r>
          </a:p>
          <a:p>
            <a:endParaRPr lang="en-US" sz="2000" dirty="0"/>
          </a:p>
          <a:p>
            <a:r>
              <a:rPr lang="en-US" sz="2000" dirty="0" smtClean="0"/>
              <a:t>En Mexico, hay </a:t>
            </a:r>
            <a:r>
              <a:rPr lang="en-US" sz="2000" dirty="0" err="1" smtClean="0"/>
              <a:t>concursos</a:t>
            </a:r>
            <a:r>
              <a:rPr lang="en-US" sz="2000" dirty="0" smtClean="0"/>
              <a:t> </a:t>
            </a:r>
            <a:r>
              <a:rPr lang="en-US" sz="2000" dirty="0" err="1" smtClean="0"/>
              <a:t>federales</a:t>
            </a:r>
            <a:r>
              <a:rPr lang="en-US" sz="2000" dirty="0" smtClean="0"/>
              <a:t> en los </a:t>
            </a:r>
            <a:r>
              <a:rPr lang="en-US" sz="2000" dirty="0" err="1" smtClean="0"/>
              <a:t>cuales</a:t>
            </a:r>
            <a:r>
              <a:rPr lang="en-US" sz="2000" dirty="0" smtClean="0"/>
              <a:t> la </a:t>
            </a:r>
            <a:r>
              <a:rPr lang="en-US" sz="2000" dirty="0" err="1" smtClean="0"/>
              <a:t>edad</a:t>
            </a:r>
            <a:r>
              <a:rPr lang="en-US" sz="2000" dirty="0" smtClean="0"/>
              <a:t> maxima para </a:t>
            </a:r>
            <a:r>
              <a:rPr lang="en-US" sz="2000" dirty="0" err="1" smtClean="0"/>
              <a:t>participar</a:t>
            </a:r>
            <a:r>
              <a:rPr lang="en-US" sz="2000" dirty="0" smtClean="0"/>
              <a:t> </a:t>
            </a:r>
            <a:r>
              <a:rPr lang="en-US" sz="2000" dirty="0" err="1" smtClean="0"/>
              <a:t>es</a:t>
            </a:r>
            <a:r>
              <a:rPr lang="en-US" sz="2000" dirty="0" smtClean="0"/>
              <a:t> 40 </a:t>
            </a:r>
            <a:r>
              <a:rPr lang="en-US" sz="2000" dirty="0" err="1" smtClean="0"/>
              <a:t>años</a:t>
            </a:r>
            <a:r>
              <a:rPr lang="en-US" sz="2000" dirty="0" smtClean="0"/>
              <a:t> para hombre y 43 </a:t>
            </a:r>
            <a:r>
              <a:rPr lang="en-US" sz="2000" dirty="0" err="1" smtClean="0"/>
              <a:t>años</a:t>
            </a:r>
            <a:r>
              <a:rPr lang="en-US" sz="2000" dirty="0" smtClean="0"/>
              <a:t> para </a:t>
            </a:r>
            <a:r>
              <a:rPr lang="en-US" sz="2000" dirty="0" err="1" smtClean="0"/>
              <a:t>mujeres</a:t>
            </a:r>
            <a:endParaRPr lang="en-US" sz="2000" dirty="0" smtClean="0"/>
          </a:p>
          <a:p>
            <a:endParaRPr lang="en-US" sz="2000" dirty="0"/>
          </a:p>
          <a:p>
            <a:r>
              <a:rPr lang="en-US" sz="2400" dirty="0"/>
              <a:t>Hay </a:t>
            </a:r>
            <a:r>
              <a:rPr lang="en-US" sz="2400" dirty="0" err="1"/>
              <a:t>quien</a:t>
            </a:r>
            <a:r>
              <a:rPr lang="en-US" sz="2400" dirty="0"/>
              <a:t> </a:t>
            </a:r>
            <a:r>
              <a:rPr lang="en-US" sz="2400" dirty="0" err="1"/>
              <a:t>questiona</a:t>
            </a:r>
            <a:r>
              <a:rPr lang="en-US" sz="2400" dirty="0"/>
              <a:t> </a:t>
            </a:r>
            <a:r>
              <a:rPr lang="en-US" sz="2400" dirty="0" err="1"/>
              <a:t>estas</a:t>
            </a:r>
            <a:r>
              <a:rPr lang="en-US" sz="2400" dirty="0"/>
              <a:t> </a:t>
            </a:r>
            <a:r>
              <a:rPr lang="en-US" sz="2400" dirty="0" err="1"/>
              <a:t>leyes</a:t>
            </a:r>
            <a:r>
              <a:rPr lang="en-US" sz="2400" dirty="0"/>
              <a:t>, </a:t>
            </a:r>
            <a:r>
              <a:rPr lang="en-US" sz="2400" dirty="0" err="1"/>
              <a:t>tachandolas</a:t>
            </a:r>
            <a:r>
              <a:rPr lang="en-US" sz="2400" dirty="0"/>
              <a:t> de </a:t>
            </a:r>
            <a:r>
              <a:rPr lang="en-US" sz="2400" dirty="0" err="1"/>
              <a:t>discriminacion</a:t>
            </a:r>
            <a:r>
              <a:rPr lang="en-US" sz="2400" dirty="0"/>
              <a:t> </a:t>
            </a:r>
            <a:r>
              <a:rPr lang="en-US" sz="2400" dirty="0" err="1" smtClean="0"/>
              <a:t>inversa</a:t>
            </a:r>
            <a:endParaRPr lang="en-US" sz="2400" dirty="0"/>
          </a:p>
        </p:txBody>
      </p:sp>
    </p:spTree>
    <p:extLst>
      <p:ext uri="{BB962C8B-B14F-4D97-AF65-F5344CB8AC3E}">
        <p14:creationId xmlns:p14="http://schemas.microsoft.com/office/powerpoint/2010/main" val="424126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848600" cy="1692771"/>
          </a:xfrm>
          <a:prstGeom prst="rect">
            <a:avLst/>
          </a:prstGeom>
          <a:noFill/>
        </p:spPr>
        <p:txBody>
          <a:bodyPr wrap="square" rtlCol="0">
            <a:spAutoFit/>
          </a:bodyPr>
          <a:lstStyle/>
          <a:p>
            <a:r>
              <a:rPr lang="en-US" sz="3200" b="1" dirty="0" smtClean="0"/>
              <a:t>La </a:t>
            </a:r>
            <a:r>
              <a:rPr lang="en-US" sz="3200" b="1" dirty="0" err="1" smtClean="0"/>
              <a:t>otra</a:t>
            </a:r>
            <a:r>
              <a:rPr lang="en-US" sz="3200" b="1" dirty="0" smtClean="0"/>
              <a:t> </a:t>
            </a:r>
            <a:r>
              <a:rPr lang="en-US" sz="3200" b="1" dirty="0" err="1" smtClean="0"/>
              <a:t>cara</a:t>
            </a:r>
            <a:r>
              <a:rPr lang="en-US" sz="3200" b="1" dirty="0" smtClean="0"/>
              <a:t> de la ley:</a:t>
            </a:r>
          </a:p>
          <a:p>
            <a:endParaRPr lang="en-US" sz="2400" b="1" dirty="0" smtClean="0"/>
          </a:p>
          <a:p>
            <a:r>
              <a:rPr lang="en-US" sz="2400" b="1" dirty="0" smtClean="0"/>
              <a:t>Dada </a:t>
            </a:r>
            <a:r>
              <a:rPr lang="en-US" sz="2400" b="1" dirty="0" err="1" smtClean="0"/>
              <a:t>cualquier</a:t>
            </a:r>
            <a:r>
              <a:rPr lang="en-US" sz="2400" b="1" dirty="0" smtClean="0"/>
              <a:t> ley o </a:t>
            </a:r>
            <a:r>
              <a:rPr lang="en-US" sz="2400" b="1" dirty="0" err="1" smtClean="0"/>
              <a:t>regla</a:t>
            </a:r>
            <a:r>
              <a:rPr lang="en-US" sz="2400" b="1" dirty="0" smtClean="0"/>
              <a:t>, </a:t>
            </a:r>
            <a:r>
              <a:rPr lang="en-US" sz="2400" b="1" dirty="0" err="1" smtClean="0"/>
              <a:t>siempre</a:t>
            </a:r>
            <a:r>
              <a:rPr lang="en-US" sz="2400" b="1" dirty="0" smtClean="0"/>
              <a:t> hay </a:t>
            </a:r>
            <a:r>
              <a:rPr lang="en-US" sz="2400" b="1" dirty="0" err="1" smtClean="0"/>
              <a:t>situaciones</a:t>
            </a:r>
            <a:r>
              <a:rPr lang="en-US" sz="2400" b="1" dirty="0" smtClean="0"/>
              <a:t> en </a:t>
            </a:r>
            <a:r>
              <a:rPr lang="en-US" sz="2400" b="1" dirty="0" err="1" smtClean="0"/>
              <a:t>que</a:t>
            </a:r>
            <a:r>
              <a:rPr lang="en-US" sz="2400" b="1" dirty="0" smtClean="0"/>
              <a:t> la ley o </a:t>
            </a:r>
            <a:r>
              <a:rPr lang="en-US" sz="2400" b="1" dirty="0" err="1" smtClean="0"/>
              <a:t>su</a:t>
            </a:r>
            <a:r>
              <a:rPr lang="en-US" sz="2400" b="1" dirty="0" smtClean="0"/>
              <a:t> </a:t>
            </a:r>
            <a:r>
              <a:rPr lang="en-US" sz="2400" b="1" dirty="0" err="1" smtClean="0"/>
              <a:t>aplicacion</a:t>
            </a:r>
            <a:r>
              <a:rPr lang="en-US" sz="2400" b="1" dirty="0" smtClean="0"/>
              <a:t> son </a:t>
            </a:r>
            <a:r>
              <a:rPr lang="en-US" sz="2400" b="1" dirty="0" err="1" smtClean="0"/>
              <a:t>criticables</a:t>
            </a:r>
            <a:endParaRPr lang="es-MX" sz="2400" b="1" dirty="0"/>
          </a:p>
        </p:txBody>
      </p:sp>
    </p:spTree>
    <p:extLst>
      <p:ext uri="{BB962C8B-B14F-4D97-AF65-F5344CB8AC3E}">
        <p14:creationId xmlns:p14="http://schemas.microsoft.com/office/powerpoint/2010/main" val="3224036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77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813" y="304800"/>
            <a:ext cx="8686800" cy="5693866"/>
          </a:xfrm>
          <a:prstGeom prst="rect">
            <a:avLst/>
          </a:prstGeom>
        </p:spPr>
        <p:txBody>
          <a:bodyPr wrap="square">
            <a:spAutoFit/>
          </a:bodyPr>
          <a:lstStyle/>
          <a:p>
            <a:pPr algn="ctr"/>
            <a:r>
              <a:rPr lang="en-US" sz="2800" b="1" dirty="0" err="1" smtClean="0"/>
              <a:t>Justificacion</a:t>
            </a:r>
            <a:r>
              <a:rPr lang="en-US" sz="2800" b="1" dirty="0" smtClean="0"/>
              <a:t> para el </a:t>
            </a:r>
            <a:r>
              <a:rPr lang="en-US" sz="2800" b="1" dirty="0" err="1" smtClean="0"/>
              <a:t>contrato</a:t>
            </a:r>
            <a:r>
              <a:rPr lang="en-US" sz="2800" b="1" dirty="0" smtClean="0"/>
              <a:t> social:</a:t>
            </a:r>
          </a:p>
          <a:p>
            <a:endParaRPr lang="en-US" sz="2000" dirty="0" smtClean="0"/>
          </a:p>
          <a:p>
            <a:r>
              <a:rPr lang="en-US" sz="2000" dirty="0" smtClean="0"/>
              <a:t>Al </a:t>
            </a:r>
            <a:r>
              <a:rPr lang="en-US" sz="2000" dirty="0" err="1" smtClean="0"/>
              <a:t>dia</a:t>
            </a:r>
            <a:r>
              <a:rPr lang="en-US" sz="2000" dirty="0" smtClean="0"/>
              <a:t> de hoy </a:t>
            </a:r>
            <a:r>
              <a:rPr lang="en-US" sz="2000" dirty="0" err="1" smtClean="0"/>
              <a:t>pocos</a:t>
            </a:r>
            <a:r>
              <a:rPr lang="en-US" sz="2000" dirty="0" smtClean="0"/>
              <a:t> </a:t>
            </a:r>
            <a:r>
              <a:rPr lang="en-US" sz="2000" dirty="0" err="1" smtClean="0"/>
              <a:t>dudan</a:t>
            </a:r>
            <a:r>
              <a:rPr lang="en-US" sz="2000" dirty="0" smtClean="0"/>
              <a:t> en </a:t>
            </a:r>
            <a:r>
              <a:rPr lang="en-US" sz="2000" dirty="0" err="1" smtClean="0"/>
              <a:t>aceptar</a:t>
            </a:r>
            <a:r>
              <a:rPr lang="en-US" sz="2000" dirty="0" smtClean="0"/>
              <a:t> </a:t>
            </a:r>
            <a:r>
              <a:rPr lang="en-US" sz="2000" dirty="0" err="1" smtClean="0"/>
              <a:t>tal</a:t>
            </a:r>
            <a:r>
              <a:rPr lang="en-US" sz="2000" dirty="0" smtClean="0"/>
              <a:t> </a:t>
            </a:r>
            <a:r>
              <a:rPr lang="en-US" sz="2000" dirty="0" err="1" smtClean="0"/>
              <a:t>Contrato</a:t>
            </a:r>
            <a:r>
              <a:rPr lang="en-US" sz="2000" dirty="0" smtClean="0"/>
              <a:t> Social</a:t>
            </a:r>
          </a:p>
          <a:p>
            <a:endParaRPr lang="en-US" sz="2000" dirty="0" smtClean="0"/>
          </a:p>
          <a:p>
            <a:r>
              <a:rPr lang="en-US" sz="2000" dirty="0" smtClean="0"/>
              <a:t>En </a:t>
            </a:r>
            <a:r>
              <a:rPr lang="en-US" sz="2000" dirty="0" err="1" smtClean="0"/>
              <a:t>las</a:t>
            </a:r>
            <a:r>
              <a:rPr lang="en-US" sz="2000" dirty="0" smtClean="0"/>
              <a:t> </a:t>
            </a:r>
            <a:r>
              <a:rPr lang="en-US" sz="2000" dirty="0" err="1" smtClean="0"/>
              <a:t>palabras</a:t>
            </a:r>
            <a:r>
              <a:rPr lang="en-US" sz="2000" dirty="0" smtClean="0"/>
              <a:t> de Thomas Hobbes:</a:t>
            </a:r>
          </a:p>
          <a:p>
            <a:endParaRPr lang="es-MX" sz="2000" dirty="0" smtClean="0"/>
          </a:p>
          <a:p>
            <a:r>
              <a:rPr lang="en-US" sz="2000" dirty="0" smtClean="0"/>
              <a:t>"state of nature" human life would be "solitary, poor, nasty, brutish, and short". In the absence of political order and law, everyone would have unlimited natural freedoms, including the "right to all things" and thus the freedom to plunder, rape, and murder; there would be an endless "war of all against all" (</a:t>
            </a:r>
            <a:r>
              <a:rPr lang="en-US" sz="2000" i="1" dirty="0" smtClean="0">
                <a:hlinkClick r:id="rId2" tooltip="Bellum omnium contra omnes"/>
              </a:rPr>
              <a:t>bellum </a:t>
            </a:r>
            <a:r>
              <a:rPr lang="en-US" sz="2000" i="1" dirty="0" err="1" smtClean="0">
                <a:hlinkClick r:id="rId2" tooltip="Bellum omnium contra omnes"/>
              </a:rPr>
              <a:t>omnium</a:t>
            </a:r>
            <a:r>
              <a:rPr lang="en-US" sz="2000" i="1" dirty="0" smtClean="0">
                <a:hlinkClick r:id="rId2" tooltip="Bellum omnium contra omnes"/>
              </a:rPr>
              <a:t> contra </a:t>
            </a:r>
            <a:r>
              <a:rPr lang="en-US" sz="2000" i="1" dirty="0" err="1" smtClean="0">
                <a:hlinkClick r:id="rId2" tooltip="Bellum omnium contra omnes"/>
              </a:rPr>
              <a:t>omnes</a:t>
            </a:r>
            <a:r>
              <a:rPr lang="en-US" sz="2000" dirty="0" smtClean="0"/>
              <a:t>). </a:t>
            </a:r>
          </a:p>
          <a:p>
            <a:endParaRPr lang="en-US" sz="2000" dirty="0"/>
          </a:p>
          <a:p>
            <a:r>
              <a:rPr lang="en-US" sz="2000" dirty="0" smtClean="0"/>
              <a:t>Para </a:t>
            </a:r>
            <a:r>
              <a:rPr lang="en-US" sz="2000" dirty="0" err="1" smtClean="0"/>
              <a:t>evitar</a:t>
            </a:r>
            <a:r>
              <a:rPr lang="en-US" sz="2000" dirty="0" smtClean="0"/>
              <a:t> </a:t>
            </a:r>
            <a:r>
              <a:rPr lang="en-US" sz="2000" dirty="0" err="1" smtClean="0"/>
              <a:t>todo</a:t>
            </a:r>
            <a:r>
              <a:rPr lang="en-US" sz="2000" dirty="0" smtClean="0"/>
              <a:t> </a:t>
            </a:r>
            <a:r>
              <a:rPr lang="en-US" sz="2000" dirty="0" err="1" smtClean="0"/>
              <a:t>esto</a:t>
            </a:r>
            <a:r>
              <a:rPr lang="en-US" sz="2000" dirty="0" smtClean="0"/>
              <a:t>, los hombres se </a:t>
            </a:r>
            <a:r>
              <a:rPr lang="en-US" sz="2000" dirty="0" err="1" smtClean="0"/>
              <a:t>ponen</a:t>
            </a:r>
            <a:r>
              <a:rPr lang="en-US" sz="2000" dirty="0" smtClean="0"/>
              <a:t> de </a:t>
            </a:r>
            <a:r>
              <a:rPr lang="en-US" sz="2000" dirty="0" err="1" smtClean="0"/>
              <a:t>acuerdo</a:t>
            </a:r>
            <a:r>
              <a:rPr lang="en-US" sz="2000" dirty="0" smtClean="0"/>
              <a:t> entre </a:t>
            </a:r>
            <a:r>
              <a:rPr lang="en-US" sz="2000" dirty="0" err="1" smtClean="0"/>
              <a:t>ellos</a:t>
            </a:r>
            <a:r>
              <a:rPr lang="en-US" sz="2000" dirty="0" smtClean="0"/>
              <a:t> para </a:t>
            </a:r>
            <a:r>
              <a:rPr lang="en-US" sz="2000" dirty="0" err="1" smtClean="0"/>
              <a:t>establecer</a:t>
            </a:r>
            <a:r>
              <a:rPr lang="en-US" sz="2000" dirty="0" smtClean="0"/>
              <a:t> </a:t>
            </a:r>
            <a:r>
              <a:rPr lang="en-US" sz="2000" dirty="0" err="1" smtClean="0"/>
              <a:t>una</a:t>
            </a:r>
            <a:r>
              <a:rPr lang="en-US" sz="2000" dirty="0" smtClean="0"/>
              <a:t> </a:t>
            </a:r>
            <a:r>
              <a:rPr lang="en-US" sz="2000" dirty="0" err="1" smtClean="0"/>
              <a:t>comunidad</a:t>
            </a:r>
            <a:r>
              <a:rPr lang="en-US" sz="2000" dirty="0" smtClean="0"/>
              <a:t> </a:t>
            </a:r>
            <a:r>
              <a:rPr lang="en-US" sz="2000" dirty="0" err="1" smtClean="0"/>
              <a:t>politica</a:t>
            </a:r>
            <a:r>
              <a:rPr lang="en-US" sz="2000" dirty="0" smtClean="0"/>
              <a:t> (la </a:t>
            </a:r>
            <a:r>
              <a:rPr lang="en-US" sz="2000" dirty="0" err="1" smtClean="0"/>
              <a:t>sociedad</a:t>
            </a:r>
            <a:r>
              <a:rPr lang="en-US" sz="2000" dirty="0" smtClean="0"/>
              <a:t> civil), a </a:t>
            </a:r>
            <a:r>
              <a:rPr lang="en-US" sz="2000" dirty="0" err="1" smtClean="0"/>
              <a:t>traves</a:t>
            </a:r>
            <a:r>
              <a:rPr lang="en-US" sz="2000" dirty="0" smtClean="0"/>
              <a:t> de un “</a:t>
            </a:r>
            <a:r>
              <a:rPr lang="en-US" sz="2000" dirty="0" err="1" smtClean="0"/>
              <a:t>Contrato</a:t>
            </a:r>
            <a:r>
              <a:rPr lang="en-US" sz="2000" dirty="0" smtClean="0"/>
              <a:t> Social” en el </a:t>
            </a:r>
            <a:r>
              <a:rPr lang="en-US" sz="2000" dirty="0" err="1" smtClean="0"/>
              <a:t>cual</a:t>
            </a:r>
            <a:r>
              <a:rPr lang="en-US" sz="2000" dirty="0" smtClean="0"/>
              <a:t> </a:t>
            </a:r>
            <a:r>
              <a:rPr lang="en-US" sz="2000" dirty="0" err="1" smtClean="0"/>
              <a:t>todos</a:t>
            </a:r>
            <a:r>
              <a:rPr lang="en-US" sz="2000" dirty="0" smtClean="0"/>
              <a:t> </a:t>
            </a:r>
            <a:r>
              <a:rPr lang="en-US" sz="2000" dirty="0" err="1" smtClean="0"/>
              <a:t>ganan</a:t>
            </a:r>
            <a:r>
              <a:rPr lang="en-US" sz="2000" dirty="0" smtClean="0"/>
              <a:t> en </a:t>
            </a:r>
            <a:r>
              <a:rPr lang="en-US" sz="2000" dirty="0" err="1" smtClean="0"/>
              <a:t>seguridad</a:t>
            </a:r>
            <a:r>
              <a:rPr lang="en-US" sz="2000" dirty="0" smtClean="0"/>
              <a:t> en </a:t>
            </a:r>
            <a:r>
              <a:rPr lang="en-US" sz="2000" dirty="0" err="1" smtClean="0"/>
              <a:t>cambio</a:t>
            </a:r>
            <a:r>
              <a:rPr lang="en-US" sz="2000" dirty="0" smtClean="0"/>
              <a:t> a </a:t>
            </a:r>
            <a:r>
              <a:rPr lang="en-US" sz="2000" dirty="0" err="1" smtClean="0"/>
              <a:t>sujetarse</a:t>
            </a:r>
            <a:r>
              <a:rPr lang="en-US" sz="2000" dirty="0" smtClean="0"/>
              <a:t> a </a:t>
            </a:r>
            <a:r>
              <a:rPr lang="en-US" sz="2000" dirty="0" err="1" smtClean="0"/>
              <a:t>unas</a:t>
            </a:r>
            <a:r>
              <a:rPr lang="en-US" sz="2000" dirty="0" smtClean="0"/>
              <a:t> </a:t>
            </a:r>
            <a:r>
              <a:rPr lang="en-US" sz="2000" dirty="0" err="1" smtClean="0"/>
              <a:t>reglas</a:t>
            </a:r>
            <a:r>
              <a:rPr lang="en-US" sz="2000" dirty="0" smtClean="0"/>
              <a:t> de Estado, de </a:t>
            </a:r>
            <a:r>
              <a:rPr lang="en-US" sz="2000" dirty="0" err="1" smtClean="0"/>
              <a:t>Gobierno</a:t>
            </a:r>
            <a:r>
              <a:rPr lang="en-US" sz="2000" dirty="0" smtClean="0"/>
              <a:t>.</a:t>
            </a:r>
          </a:p>
          <a:p>
            <a:endParaRPr lang="en-US" dirty="0"/>
          </a:p>
          <a:p>
            <a:r>
              <a:rPr lang="en-US" dirty="0" smtClean="0"/>
              <a:t>(</a:t>
            </a:r>
            <a:r>
              <a:rPr lang="en-US" dirty="0" err="1" smtClean="0"/>
              <a:t>contraejemplo</a:t>
            </a:r>
            <a:r>
              <a:rPr lang="en-US" dirty="0" smtClean="0"/>
              <a:t>: US Sovereign Citizen)</a:t>
            </a:r>
          </a:p>
        </p:txBody>
      </p:sp>
    </p:spTree>
    <p:extLst>
      <p:ext uri="{BB962C8B-B14F-4D97-AF65-F5344CB8AC3E}">
        <p14:creationId xmlns:p14="http://schemas.microsoft.com/office/powerpoint/2010/main" val="4028803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08519"/>
            <a:ext cx="7276736" cy="523220"/>
          </a:xfrm>
          <a:prstGeom prst="rect">
            <a:avLst/>
          </a:prstGeom>
          <a:noFill/>
        </p:spPr>
        <p:txBody>
          <a:bodyPr wrap="none" rtlCol="0">
            <a:spAutoFit/>
          </a:bodyPr>
          <a:lstStyle/>
          <a:p>
            <a:r>
              <a:rPr lang="en-US" sz="2800" b="1" dirty="0" smtClean="0"/>
              <a:t>El </a:t>
            </a:r>
            <a:r>
              <a:rPr lang="en-US" sz="2800" b="1" dirty="0" err="1" smtClean="0"/>
              <a:t>problema</a:t>
            </a:r>
            <a:r>
              <a:rPr lang="en-US" sz="2800" b="1" dirty="0" smtClean="0"/>
              <a:t> de la </a:t>
            </a:r>
            <a:r>
              <a:rPr lang="en-US" sz="2800" b="1" dirty="0" err="1" smtClean="0"/>
              <a:t>gestion</a:t>
            </a:r>
            <a:r>
              <a:rPr lang="en-US" sz="2800" b="1" dirty="0" smtClean="0"/>
              <a:t> de la </a:t>
            </a:r>
            <a:r>
              <a:rPr lang="en-US" sz="2800" b="1" dirty="0" err="1" smtClean="0"/>
              <a:t>atencion</a:t>
            </a:r>
            <a:r>
              <a:rPr lang="en-US" sz="2800" b="1" dirty="0" smtClean="0"/>
              <a:t> </a:t>
            </a:r>
            <a:r>
              <a:rPr lang="en-US" sz="2800" b="1" dirty="0" err="1" smtClean="0"/>
              <a:t>medica</a:t>
            </a:r>
            <a:endParaRPr lang="es-MX" sz="2800" b="1" dirty="0"/>
          </a:p>
        </p:txBody>
      </p:sp>
    </p:spTree>
    <p:extLst>
      <p:ext uri="{BB962C8B-B14F-4D97-AF65-F5344CB8AC3E}">
        <p14:creationId xmlns:p14="http://schemas.microsoft.com/office/powerpoint/2010/main" val="1500714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381000"/>
            <a:ext cx="8534400" cy="5693866"/>
          </a:xfrm>
          <a:prstGeom prst="rect">
            <a:avLst/>
          </a:prstGeom>
        </p:spPr>
        <p:txBody>
          <a:bodyPr wrap="square">
            <a:spAutoFit/>
          </a:bodyPr>
          <a:lstStyle/>
          <a:p>
            <a:r>
              <a:rPr lang="en-US" sz="2400" dirty="0" err="1" smtClean="0"/>
              <a:t>Preguntas</a:t>
            </a:r>
            <a:r>
              <a:rPr lang="en-US" sz="2400" dirty="0" smtClean="0"/>
              <a:t>:</a:t>
            </a:r>
            <a:endParaRPr lang="en-US" sz="2400" dirty="0"/>
          </a:p>
          <a:p>
            <a:endParaRPr lang="en-US" sz="2800" b="1" dirty="0"/>
          </a:p>
          <a:p>
            <a:r>
              <a:rPr lang="en-US" sz="2400" b="1" dirty="0" err="1"/>
              <a:t>Es</a:t>
            </a:r>
            <a:r>
              <a:rPr lang="en-US" sz="2400" b="1" dirty="0"/>
              <a:t> </a:t>
            </a:r>
            <a:r>
              <a:rPr lang="en-US" sz="2400" b="1" dirty="0" err="1"/>
              <a:t>etico</a:t>
            </a:r>
            <a:r>
              <a:rPr lang="en-US" sz="2400" b="1" dirty="0"/>
              <a:t> </a:t>
            </a:r>
            <a:r>
              <a:rPr lang="en-US" sz="2400" b="1" dirty="0" err="1"/>
              <a:t>que</a:t>
            </a:r>
            <a:r>
              <a:rPr lang="en-US" sz="2400" b="1" dirty="0"/>
              <a:t> </a:t>
            </a:r>
            <a:r>
              <a:rPr lang="en-US" sz="2400" b="1" dirty="0" err="1"/>
              <a:t>una</a:t>
            </a:r>
            <a:r>
              <a:rPr lang="en-US" sz="2400" b="1" dirty="0"/>
              <a:t> persona </a:t>
            </a:r>
            <a:r>
              <a:rPr lang="en-US" sz="2400" b="1" dirty="0" err="1"/>
              <a:t>que</a:t>
            </a:r>
            <a:r>
              <a:rPr lang="en-US" sz="2400" b="1" dirty="0"/>
              <a:t> </a:t>
            </a:r>
            <a:r>
              <a:rPr lang="en-US" sz="2400" b="1" dirty="0" err="1"/>
              <a:t>contrae</a:t>
            </a:r>
            <a:r>
              <a:rPr lang="en-US" sz="2400" b="1" dirty="0"/>
              <a:t> </a:t>
            </a:r>
            <a:r>
              <a:rPr lang="en-US" sz="2400" b="1" dirty="0" err="1"/>
              <a:t>una</a:t>
            </a:r>
            <a:r>
              <a:rPr lang="en-US" sz="2400" b="1" dirty="0"/>
              <a:t> </a:t>
            </a:r>
            <a:r>
              <a:rPr lang="en-US" sz="2400" b="1" dirty="0" err="1"/>
              <a:t>enfermedad</a:t>
            </a:r>
            <a:r>
              <a:rPr lang="en-US" sz="2400" b="1" dirty="0"/>
              <a:t> mortal y curable:</a:t>
            </a:r>
          </a:p>
          <a:p>
            <a:endParaRPr lang="en-US" sz="2400" b="1" dirty="0"/>
          </a:p>
          <a:p>
            <a:r>
              <a:rPr lang="en-US" sz="2400" b="1" dirty="0"/>
              <a:t>Si </a:t>
            </a:r>
            <a:r>
              <a:rPr lang="en-US" sz="2400" b="1" dirty="0" err="1"/>
              <a:t>tiene</a:t>
            </a:r>
            <a:r>
              <a:rPr lang="en-US" sz="2400" b="1" dirty="0"/>
              <a:t> </a:t>
            </a:r>
            <a:r>
              <a:rPr lang="en-US" sz="2400" b="1" dirty="0" err="1"/>
              <a:t>dinero</a:t>
            </a:r>
            <a:r>
              <a:rPr lang="en-US" sz="2400" b="1" dirty="0"/>
              <a:t> vive</a:t>
            </a:r>
          </a:p>
          <a:p>
            <a:r>
              <a:rPr lang="en-US" sz="2400" b="1" dirty="0"/>
              <a:t>Si no </a:t>
            </a:r>
            <a:r>
              <a:rPr lang="en-US" sz="2400" b="1" dirty="0" err="1"/>
              <a:t>tiene</a:t>
            </a:r>
            <a:r>
              <a:rPr lang="en-US" sz="2400" b="1" dirty="0"/>
              <a:t> </a:t>
            </a:r>
            <a:r>
              <a:rPr lang="en-US" sz="2400" b="1" dirty="0" err="1"/>
              <a:t>dinero</a:t>
            </a:r>
            <a:r>
              <a:rPr lang="en-US" sz="2400" b="1" dirty="0"/>
              <a:t> se </a:t>
            </a:r>
            <a:r>
              <a:rPr lang="en-US" sz="2400" b="1" dirty="0" err="1"/>
              <a:t>muere</a:t>
            </a:r>
            <a:r>
              <a:rPr lang="en-US" sz="2400" b="1" dirty="0" smtClean="0"/>
              <a:t>?</a:t>
            </a:r>
          </a:p>
          <a:p>
            <a:endParaRPr lang="en-US" sz="2400" b="1" dirty="0"/>
          </a:p>
          <a:p>
            <a:r>
              <a:rPr lang="en-US" sz="2400" b="1" dirty="0" err="1" smtClean="0"/>
              <a:t>Es</a:t>
            </a:r>
            <a:r>
              <a:rPr lang="en-US" sz="2400" b="1" dirty="0" smtClean="0"/>
              <a:t> </a:t>
            </a:r>
            <a:r>
              <a:rPr lang="en-US" sz="2400" b="1" dirty="0" err="1" smtClean="0"/>
              <a:t>justo</a:t>
            </a:r>
            <a:r>
              <a:rPr lang="en-US" sz="2400" b="1" dirty="0" smtClean="0"/>
              <a:t> </a:t>
            </a:r>
            <a:r>
              <a:rPr lang="en-US" sz="2400" b="1" dirty="0" err="1" smtClean="0"/>
              <a:t>que</a:t>
            </a:r>
            <a:r>
              <a:rPr lang="en-US" sz="2400" b="1" dirty="0" smtClean="0"/>
              <a:t> </a:t>
            </a:r>
            <a:r>
              <a:rPr lang="en-US" sz="2400" b="1" dirty="0" err="1" smtClean="0"/>
              <a:t>yo</a:t>
            </a:r>
            <a:r>
              <a:rPr lang="en-US" sz="2400" b="1" dirty="0" smtClean="0"/>
              <a:t> </a:t>
            </a:r>
            <a:r>
              <a:rPr lang="en-US" sz="2400" b="1" dirty="0" err="1" smtClean="0"/>
              <a:t>pague</a:t>
            </a:r>
            <a:r>
              <a:rPr lang="en-US" sz="2400" b="1" dirty="0" smtClean="0"/>
              <a:t> los </a:t>
            </a:r>
            <a:r>
              <a:rPr lang="en-US" sz="2400" b="1" dirty="0" err="1" smtClean="0"/>
              <a:t>gastos</a:t>
            </a:r>
            <a:r>
              <a:rPr lang="en-US" sz="2400" b="1" dirty="0" smtClean="0"/>
              <a:t> medicos a </a:t>
            </a:r>
            <a:r>
              <a:rPr lang="en-US" sz="2400" b="1" dirty="0" err="1" smtClean="0"/>
              <a:t>otra</a:t>
            </a:r>
            <a:r>
              <a:rPr lang="en-US" sz="2400" b="1" dirty="0" smtClean="0"/>
              <a:t> persona </a:t>
            </a:r>
            <a:r>
              <a:rPr lang="en-US" sz="2400" b="1" dirty="0" err="1" smtClean="0"/>
              <a:t>que</a:t>
            </a:r>
            <a:r>
              <a:rPr lang="en-US" sz="2400" b="1" dirty="0" smtClean="0"/>
              <a:t> </a:t>
            </a:r>
            <a:r>
              <a:rPr lang="en-US" sz="2400" b="1" dirty="0" err="1" smtClean="0"/>
              <a:t>esta</a:t>
            </a:r>
            <a:r>
              <a:rPr lang="en-US" sz="2400" b="1" dirty="0" smtClean="0"/>
              <a:t>’ </a:t>
            </a:r>
            <a:r>
              <a:rPr lang="en-US" sz="2400" b="1" dirty="0" err="1" smtClean="0"/>
              <a:t>enferma</a:t>
            </a:r>
            <a:r>
              <a:rPr lang="en-US" sz="2400" b="1" dirty="0" smtClean="0"/>
              <a:t>?</a:t>
            </a:r>
          </a:p>
          <a:p>
            <a:endParaRPr lang="en-US" sz="2400" b="1" dirty="0"/>
          </a:p>
          <a:p>
            <a:r>
              <a:rPr lang="en-US" sz="2400" b="1" dirty="0" err="1" smtClean="0"/>
              <a:t>Cuanto</a:t>
            </a:r>
            <a:r>
              <a:rPr lang="en-US" sz="2400" b="1" dirty="0" smtClean="0"/>
              <a:t> </a:t>
            </a:r>
            <a:r>
              <a:rPr lang="en-US" sz="2400" b="1" dirty="0" err="1" smtClean="0"/>
              <a:t>dinero</a:t>
            </a:r>
            <a:r>
              <a:rPr lang="en-US" sz="2400" b="1" dirty="0" smtClean="0"/>
              <a:t> </a:t>
            </a:r>
            <a:r>
              <a:rPr lang="en-US" sz="2400" b="1" dirty="0" err="1" smtClean="0"/>
              <a:t>estoy</a:t>
            </a:r>
            <a:r>
              <a:rPr lang="en-US" sz="2400" b="1" dirty="0" smtClean="0"/>
              <a:t> </a:t>
            </a:r>
            <a:r>
              <a:rPr lang="en-US" sz="2400" b="1" dirty="0" err="1" smtClean="0"/>
              <a:t>dispuesto</a:t>
            </a:r>
            <a:r>
              <a:rPr lang="en-US" sz="2400" b="1" dirty="0" smtClean="0"/>
              <a:t> a </a:t>
            </a:r>
            <a:r>
              <a:rPr lang="en-US" sz="2400" b="1" dirty="0" err="1" smtClean="0"/>
              <a:t>pagar</a:t>
            </a:r>
            <a:r>
              <a:rPr lang="en-US" sz="2400" b="1" dirty="0" smtClean="0"/>
              <a:t> para </a:t>
            </a:r>
            <a:r>
              <a:rPr lang="en-US" sz="2400" b="1" dirty="0" err="1" smtClean="0"/>
              <a:t>otros</a:t>
            </a:r>
            <a:r>
              <a:rPr lang="en-US" sz="2400" b="1" dirty="0" smtClean="0"/>
              <a:t> </a:t>
            </a:r>
            <a:r>
              <a:rPr lang="en-US" sz="2400" b="1" dirty="0" err="1" smtClean="0"/>
              <a:t>enfermos</a:t>
            </a:r>
            <a:r>
              <a:rPr lang="en-US" sz="2400" b="1" dirty="0" smtClean="0"/>
              <a:t>?</a:t>
            </a:r>
          </a:p>
          <a:p>
            <a:endParaRPr lang="en-US" sz="2400" b="1" dirty="0"/>
          </a:p>
          <a:p>
            <a:r>
              <a:rPr lang="en-US" sz="2400" b="1" dirty="0" smtClean="0"/>
              <a:t>En </a:t>
            </a:r>
            <a:r>
              <a:rPr lang="en-US" sz="2400" b="1" dirty="0" err="1" smtClean="0"/>
              <a:t>que</a:t>
            </a:r>
            <a:r>
              <a:rPr lang="en-US" sz="2400" b="1" dirty="0" smtClean="0"/>
              <a:t> </a:t>
            </a:r>
            <a:r>
              <a:rPr lang="en-US" sz="2400" b="1" dirty="0" err="1" smtClean="0"/>
              <a:t>medida</a:t>
            </a:r>
            <a:r>
              <a:rPr lang="en-US" sz="2400" b="1" dirty="0" smtClean="0"/>
              <a:t> </a:t>
            </a:r>
            <a:r>
              <a:rPr lang="en-US" sz="2400" b="1" dirty="0" err="1" smtClean="0"/>
              <a:t>estoy</a:t>
            </a:r>
            <a:r>
              <a:rPr lang="en-US" sz="2400" b="1" dirty="0" smtClean="0"/>
              <a:t> </a:t>
            </a:r>
            <a:r>
              <a:rPr lang="en-US" sz="2400" b="1" dirty="0" err="1" smtClean="0"/>
              <a:t>dispuesto</a:t>
            </a:r>
            <a:r>
              <a:rPr lang="en-US" sz="2400" b="1" dirty="0" smtClean="0"/>
              <a:t> a </a:t>
            </a:r>
            <a:r>
              <a:rPr lang="en-US" sz="2400" b="1" dirty="0" err="1" smtClean="0"/>
              <a:t>pagar</a:t>
            </a:r>
            <a:r>
              <a:rPr lang="en-US" sz="2400" b="1" dirty="0" smtClean="0"/>
              <a:t> </a:t>
            </a:r>
            <a:r>
              <a:rPr lang="en-US" sz="2400" b="1" dirty="0" err="1" smtClean="0"/>
              <a:t>tratamientos</a:t>
            </a:r>
            <a:r>
              <a:rPr lang="en-US" sz="2400" b="1" dirty="0" smtClean="0"/>
              <a:t> </a:t>
            </a:r>
            <a:r>
              <a:rPr lang="en-US" sz="2400" b="1" dirty="0" err="1" smtClean="0"/>
              <a:t>preventivos</a:t>
            </a:r>
            <a:r>
              <a:rPr lang="en-US" sz="2400" b="1" dirty="0" smtClean="0"/>
              <a:t> para </a:t>
            </a:r>
            <a:r>
              <a:rPr lang="en-US" sz="2400" b="1" dirty="0" err="1" smtClean="0"/>
              <a:t>evitar</a:t>
            </a:r>
            <a:r>
              <a:rPr lang="en-US" sz="2400" b="1" dirty="0" smtClean="0"/>
              <a:t> </a:t>
            </a:r>
            <a:r>
              <a:rPr lang="en-US" sz="2400" b="1" dirty="0" err="1" smtClean="0"/>
              <a:t>enfermedades</a:t>
            </a:r>
            <a:r>
              <a:rPr lang="en-US" sz="2400" b="1" dirty="0" smtClean="0"/>
              <a:t>?</a:t>
            </a:r>
            <a:endParaRPr lang="en-US" sz="2400" b="1" dirty="0"/>
          </a:p>
        </p:txBody>
      </p:sp>
    </p:spTree>
    <p:extLst>
      <p:ext uri="{BB962C8B-B14F-4D97-AF65-F5344CB8AC3E}">
        <p14:creationId xmlns:p14="http://schemas.microsoft.com/office/powerpoint/2010/main" val="3078785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7924800" cy="5139869"/>
          </a:xfrm>
          <a:prstGeom prst="rect">
            <a:avLst/>
          </a:prstGeom>
          <a:noFill/>
        </p:spPr>
        <p:txBody>
          <a:bodyPr wrap="square" rtlCol="0">
            <a:spAutoFit/>
          </a:bodyPr>
          <a:lstStyle/>
          <a:p>
            <a:r>
              <a:rPr lang="en-US" sz="2400" dirty="0" smtClean="0"/>
              <a:t>Se </a:t>
            </a:r>
            <a:r>
              <a:rPr lang="en-US" sz="2400" dirty="0" err="1" smtClean="0"/>
              <a:t>puede</a:t>
            </a:r>
            <a:r>
              <a:rPr lang="en-US" sz="2400" dirty="0" smtClean="0"/>
              <a:t> </a:t>
            </a:r>
            <a:r>
              <a:rPr lang="en-US" sz="2400" dirty="0" err="1" smtClean="0"/>
              <a:t>preguntar</a:t>
            </a:r>
            <a:endParaRPr lang="en-US" sz="2400" dirty="0" smtClean="0"/>
          </a:p>
          <a:p>
            <a:endParaRPr lang="en-US" sz="2400" dirty="0" smtClean="0"/>
          </a:p>
          <a:p>
            <a:pPr algn="ctr"/>
            <a:r>
              <a:rPr lang="en-US" sz="3200" b="1" dirty="0" err="1" smtClean="0"/>
              <a:t>Es</a:t>
            </a:r>
            <a:r>
              <a:rPr lang="en-US" sz="3200" b="1" dirty="0" smtClean="0"/>
              <a:t> </a:t>
            </a:r>
            <a:r>
              <a:rPr lang="en-US" sz="3200" b="1" dirty="0" err="1" smtClean="0"/>
              <a:t>justo</a:t>
            </a:r>
            <a:r>
              <a:rPr lang="en-US" sz="3200" b="1" dirty="0" smtClean="0"/>
              <a:t> </a:t>
            </a:r>
            <a:r>
              <a:rPr lang="en-US" sz="3200" b="1" dirty="0" err="1" smtClean="0"/>
              <a:t>que</a:t>
            </a:r>
            <a:r>
              <a:rPr lang="en-US" sz="3200" b="1" dirty="0" smtClean="0"/>
              <a:t> el </a:t>
            </a:r>
            <a:r>
              <a:rPr lang="en-US" sz="3200" b="1" dirty="0" err="1" smtClean="0"/>
              <a:t>estado</a:t>
            </a:r>
            <a:r>
              <a:rPr lang="en-US" sz="3200" b="1" dirty="0" smtClean="0"/>
              <a:t> se </a:t>
            </a:r>
            <a:r>
              <a:rPr lang="en-US" sz="3200" b="1" dirty="0" err="1" smtClean="0"/>
              <a:t>haga</a:t>
            </a:r>
            <a:r>
              <a:rPr lang="en-US" sz="3200" b="1" dirty="0" smtClean="0"/>
              <a:t> cargo de </a:t>
            </a:r>
            <a:r>
              <a:rPr lang="en-US" sz="3200" b="1" dirty="0" err="1" smtClean="0"/>
              <a:t>salud</a:t>
            </a:r>
            <a:r>
              <a:rPr lang="en-US" sz="3200" b="1" dirty="0" smtClean="0"/>
              <a:t> y </a:t>
            </a:r>
            <a:r>
              <a:rPr lang="en-US" sz="3200" b="1" dirty="0" err="1" smtClean="0"/>
              <a:t>tratamiento</a:t>
            </a:r>
            <a:r>
              <a:rPr lang="en-US" sz="3200" b="1" dirty="0" smtClean="0"/>
              <a:t> medico de los </a:t>
            </a:r>
            <a:r>
              <a:rPr lang="en-US" sz="3200" b="1" dirty="0" err="1" smtClean="0"/>
              <a:t>ciudadanos</a:t>
            </a:r>
            <a:r>
              <a:rPr lang="en-US" sz="3200" b="1" dirty="0" smtClean="0"/>
              <a:t>?</a:t>
            </a:r>
          </a:p>
          <a:p>
            <a:endParaRPr lang="en-US" sz="2400" dirty="0"/>
          </a:p>
          <a:p>
            <a:r>
              <a:rPr lang="en-US" sz="2400" dirty="0" err="1" smtClean="0"/>
              <a:t>Dadas</a:t>
            </a:r>
            <a:r>
              <a:rPr lang="en-US" sz="2400" dirty="0" smtClean="0"/>
              <a:t> </a:t>
            </a:r>
            <a:r>
              <a:rPr lang="en-US" sz="2400" dirty="0" err="1" smtClean="0"/>
              <a:t>las</a:t>
            </a:r>
            <a:r>
              <a:rPr lang="en-US" sz="2400" dirty="0" smtClean="0"/>
              <a:t> </a:t>
            </a:r>
            <a:r>
              <a:rPr lang="en-US" sz="2400" dirty="0" err="1" smtClean="0"/>
              <a:t>implicaciones</a:t>
            </a:r>
            <a:r>
              <a:rPr lang="en-US" sz="2400" dirty="0" smtClean="0"/>
              <a:t> </a:t>
            </a:r>
            <a:r>
              <a:rPr lang="en-US" sz="2400" dirty="0" err="1" smtClean="0"/>
              <a:t>sociales</a:t>
            </a:r>
            <a:r>
              <a:rPr lang="en-US" sz="2400" dirty="0" smtClean="0"/>
              <a:t>, </a:t>
            </a:r>
            <a:r>
              <a:rPr lang="en-US" sz="2400" dirty="0" err="1" smtClean="0"/>
              <a:t>economicas</a:t>
            </a:r>
            <a:r>
              <a:rPr lang="en-US" sz="2400" dirty="0" smtClean="0"/>
              <a:t>, y </a:t>
            </a:r>
            <a:r>
              <a:rPr lang="en-US" sz="2400" dirty="0" err="1" smtClean="0"/>
              <a:t>morales</a:t>
            </a:r>
            <a:r>
              <a:rPr lang="en-US" sz="2400" dirty="0" smtClean="0"/>
              <a:t>, antes </a:t>
            </a:r>
            <a:r>
              <a:rPr lang="en-US" sz="2400" dirty="0" err="1" smtClean="0"/>
              <a:t>que</a:t>
            </a:r>
            <a:r>
              <a:rPr lang="en-US" sz="2400" dirty="0" smtClean="0"/>
              <a:t> </a:t>
            </a:r>
            <a:r>
              <a:rPr lang="en-US" sz="2400" dirty="0" err="1" smtClean="0"/>
              <a:t>tratar</a:t>
            </a:r>
            <a:r>
              <a:rPr lang="en-US" sz="2400" dirty="0" smtClean="0"/>
              <a:t> de </a:t>
            </a:r>
            <a:r>
              <a:rPr lang="en-US" sz="2400" dirty="0" err="1" smtClean="0"/>
              <a:t>contestar</a:t>
            </a:r>
            <a:r>
              <a:rPr lang="en-US" sz="2400" dirty="0" smtClean="0"/>
              <a:t> a </a:t>
            </a:r>
            <a:r>
              <a:rPr lang="en-US" sz="2400" dirty="0" err="1" smtClean="0"/>
              <a:t>tal</a:t>
            </a:r>
            <a:r>
              <a:rPr lang="en-US" sz="2400" dirty="0" smtClean="0"/>
              <a:t> </a:t>
            </a:r>
            <a:r>
              <a:rPr lang="en-US" sz="2400" dirty="0" err="1" smtClean="0"/>
              <a:t>pregunta</a:t>
            </a:r>
            <a:r>
              <a:rPr lang="en-US" sz="2400" dirty="0" smtClean="0"/>
              <a:t> </a:t>
            </a:r>
            <a:r>
              <a:rPr lang="en-US" sz="2400" dirty="0" err="1" smtClean="0"/>
              <a:t>es</a:t>
            </a:r>
            <a:r>
              <a:rPr lang="en-US" sz="2400" dirty="0" smtClean="0"/>
              <a:t> </a:t>
            </a:r>
            <a:r>
              <a:rPr lang="en-US" sz="2400" dirty="0" err="1" smtClean="0"/>
              <a:t>preciso</a:t>
            </a:r>
            <a:r>
              <a:rPr lang="en-US" sz="2400" dirty="0" smtClean="0"/>
              <a:t> </a:t>
            </a:r>
            <a:r>
              <a:rPr lang="en-US" sz="2400" dirty="0" err="1" smtClean="0"/>
              <a:t>analizar</a:t>
            </a:r>
            <a:r>
              <a:rPr lang="en-US" sz="2400" dirty="0" smtClean="0"/>
              <a:t> a </a:t>
            </a:r>
            <a:r>
              <a:rPr lang="en-US" sz="2400" dirty="0" err="1" smtClean="0"/>
              <a:t>fondo</a:t>
            </a:r>
            <a:r>
              <a:rPr lang="en-US" sz="2400" dirty="0" smtClean="0"/>
              <a:t> el </a:t>
            </a:r>
            <a:r>
              <a:rPr lang="en-US" sz="2400" dirty="0" err="1" smtClean="0"/>
              <a:t>problema</a:t>
            </a:r>
            <a:r>
              <a:rPr lang="en-US" sz="2400" dirty="0"/>
              <a:t> </a:t>
            </a:r>
            <a:r>
              <a:rPr lang="en-US" sz="2400" dirty="0" smtClean="0"/>
              <a:t>y </a:t>
            </a:r>
            <a:r>
              <a:rPr lang="en-US" sz="2400" dirty="0" err="1" smtClean="0"/>
              <a:t>discutir</a:t>
            </a:r>
            <a:r>
              <a:rPr lang="en-US" sz="2400" dirty="0" smtClean="0"/>
              <a:t> </a:t>
            </a:r>
            <a:r>
              <a:rPr lang="en-US" sz="2400" dirty="0" err="1" smtClean="0"/>
              <a:t>todas</a:t>
            </a:r>
            <a:r>
              <a:rPr lang="en-US" sz="2400" dirty="0" smtClean="0"/>
              <a:t> </a:t>
            </a:r>
            <a:r>
              <a:rPr lang="en-US" sz="2400" dirty="0" err="1" smtClean="0"/>
              <a:t>las</a:t>
            </a:r>
            <a:r>
              <a:rPr lang="en-US" sz="2400" dirty="0" smtClean="0"/>
              <a:t> </a:t>
            </a:r>
            <a:r>
              <a:rPr lang="en-US" sz="2400" dirty="0" err="1" smtClean="0"/>
              <a:t>consecuencias</a:t>
            </a:r>
            <a:r>
              <a:rPr lang="en-US" sz="2400" dirty="0" smtClean="0"/>
              <a:t> de </a:t>
            </a:r>
            <a:r>
              <a:rPr lang="en-US" sz="2400" dirty="0" err="1" smtClean="0"/>
              <a:t>las</a:t>
            </a:r>
            <a:r>
              <a:rPr lang="en-US" sz="2400" dirty="0" smtClean="0"/>
              <a:t> dos </a:t>
            </a:r>
            <a:r>
              <a:rPr lang="en-US" sz="2400" dirty="0" err="1" smtClean="0"/>
              <a:t>situaciones</a:t>
            </a:r>
            <a:r>
              <a:rPr lang="en-US" sz="2400" dirty="0" smtClean="0"/>
              <a:t>.</a:t>
            </a:r>
          </a:p>
          <a:p>
            <a:endParaRPr lang="en-US" sz="2400" dirty="0"/>
          </a:p>
          <a:p>
            <a:r>
              <a:rPr lang="en-US" sz="2400" dirty="0" err="1" smtClean="0"/>
              <a:t>Tambien</a:t>
            </a:r>
            <a:r>
              <a:rPr lang="en-US" sz="2400" dirty="0" smtClean="0"/>
              <a:t> </a:t>
            </a:r>
            <a:r>
              <a:rPr lang="en-US" sz="2400" dirty="0" err="1" smtClean="0"/>
              <a:t>seria</a:t>
            </a:r>
            <a:r>
              <a:rPr lang="en-US" sz="2400" dirty="0" smtClean="0"/>
              <a:t> </a:t>
            </a:r>
            <a:r>
              <a:rPr lang="en-US" sz="2400" dirty="0" err="1" smtClean="0"/>
              <a:t>util</a:t>
            </a:r>
            <a:r>
              <a:rPr lang="en-US" sz="2400" dirty="0" smtClean="0"/>
              <a:t> </a:t>
            </a:r>
            <a:r>
              <a:rPr lang="en-US" sz="2400" dirty="0" err="1" smtClean="0"/>
              <a:t>discutir</a:t>
            </a:r>
            <a:r>
              <a:rPr lang="en-US" sz="2400" dirty="0" smtClean="0"/>
              <a:t> los </a:t>
            </a:r>
            <a:r>
              <a:rPr lang="en-US" sz="2400" dirty="0" err="1" smtClean="0"/>
              <a:t>sistemas</a:t>
            </a:r>
            <a:r>
              <a:rPr lang="en-US" sz="2400" dirty="0" smtClean="0"/>
              <a:t> de </a:t>
            </a:r>
            <a:r>
              <a:rPr lang="en-US" sz="2400" dirty="0" err="1" smtClean="0"/>
              <a:t>salud</a:t>
            </a:r>
            <a:r>
              <a:rPr lang="en-US" sz="2400" dirty="0" smtClean="0"/>
              <a:t> de los </a:t>
            </a:r>
            <a:r>
              <a:rPr lang="en-US" sz="2400" dirty="0" err="1" smtClean="0"/>
              <a:t>paises</a:t>
            </a:r>
            <a:r>
              <a:rPr lang="en-US" sz="2400" dirty="0" smtClean="0"/>
              <a:t> </a:t>
            </a:r>
            <a:r>
              <a:rPr lang="en-US" sz="2400" dirty="0" err="1" smtClean="0"/>
              <a:t>modernos</a:t>
            </a:r>
            <a:r>
              <a:rPr lang="en-US" sz="2400" dirty="0" smtClean="0"/>
              <a:t> (</a:t>
            </a:r>
            <a:r>
              <a:rPr lang="en-US" sz="2400" dirty="0" err="1" smtClean="0"/>
              <a:t>sobre</a:t>
            </a:r>
            <a:r>
              <a:rPr lang="en-US" sz="2400" dirty="0" smtClean="0"/>
              <a:t> </a:t>
            </a:r>
            <a:r>
              <a:rPr lang="en-US" sz="2400" dirty="0" err="1" smtClean="0"/>
              <a:t>todo</a:t>
            </a:r>
            <a:r>
              <a:rPr lang="en-US" sz="2400" dirty="0" smtClean="0"/>
              <a:t> </a:t>
            </a:r>
            <a:r>
              <a:rPr lang="en-US" sz="2400" dirty="0" err="1" smtClean="0"/>
              <a:t>aquellos</a:t>
            </a:r>
            <a:r>
              <a:rPr lang="en-US" sz="2400" dirty="0" smtClean="0"/>
              <a:t> </a:t>
            </a:r>
            <a:r>
              <a:rPr lang="en-US" sz="2400" dirty="0" err="1" smtClean="0"/>
              <a:t>que</a:t>
            </a:r>
            <a:r>
              <a:rPr lang="en-US" sz="2400" dirty="0" smtClean="0"/>
              <a:t> </a:t>
            </a:r>
            <a:r>
              <a:rPr lang="en-US" sz="2400" dirty="0" err="1" smtClean="0"/>
              <a:t>ofrecen</a:t>
            </a:r>
            <a:r>
              <a:rPr lang="en-US" sz="2400" dirty="0" smtClean="0"/>
              <a:t> </a:t>
            </a:r>
            <a:r>
              <a:rPr lang="en-US" sz="2400" dirty="0" err="1" smtClean="0"/>
              <a:t>soluciones</a:t>
            </a:r>
            <a:r>
              <a:rPr lang="en-US" sz="2400" dirty="0" smtClean="0"/>
              <a:t> </a:t>
            </a:r>
            <a:r>
              <a:rPr lang="en-US" sz="2400" dirty="0" err="1" smtClean="0"/>
              <a:t>deseables</a:t>
            </a:r>
            <a:r>
              <a:rPr lang="en-US" sz="2400" dirty="0" smtClean="0"/>
              <a:t>.</a:t>
            </a:r>
          </a:p>
        </p:txBody>
      </p:sp>
    </p:spTree>
    <p:extLst>
      <p:ext uri="{BB962C8B-B14F-4D97-AF65-F5344CB8AC3E}">
        <p14:creationId xmlns:p14="http://schemas.microsoft.com/office/powerpoint/2010/main" val="876084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6690"/>
            <a:ext cx="8915400" cy="5909310"/>
          </a:xfrm>
          <a:prstGeom prst="rect">
            <a:avLst/>
          </a:prstGeom>
          <a:noFill/>
        </p:spPr>
        <p:txBody>
          <a:bodyPr wrap="square" rtlCol="0">
            <a:spAutoFit/>
          </a:bodyPr>
          <a:lstStyle/>
          <a:p>
            <a:r>
              <a:rPr lang="en-US" sz="2400" b="1" dirty="0" smtClean="0"/>
              <a:t>Mexico</a:t>
            </a:r>
          </a:p>
          <a:p>
            <a:endParaRPr lang="en-US" dirty="0"/>
          </a:p>
          <a:p>
            <a:r>
              <a:rPr lang="en-US" sz="2400" b="1" dirty="0" smtClean="0"/>
              <a:t>El </a:t>
            </a:r>
            <a:r>
              <a:rPr lang="en-US" sz="2400" b="1" dirty="0" err="1" smtClean="0"/>
              <a:t>cuidado</a:t>
            </a:r>
            <a:r>
              <a:rPr lang="en-US" sz="2400" b="1" dirty="0" smtClean="0"/>
              <a:t> medico en la </a:t>
            </a:r>
            <a:r>
              <a:rPr lang="en-US" sz="2400" b="1" dirty="0" err="1" smtClean="0"/>
              <a:t>republica</a:t>
            </a:r>
            <a:r>
              <a:rPr lang="en-US" sz="2400" b="1" dirty="0" smtClean="0"/>
              <a:t> </a:t>
            </a:r>
            <a:r>
              <a:rPr lang="en-US" sz="2400" b="1" dirty="0" err="1" smtClean="0"/>
              <a:t>mexicana</a:t>
            </a:r>
            <a:r>
              <a:rPr lang="en-US" sz="2400" b="1" dirty="0" smtClean="0"/>
              <a:t> –al </a:t>
            </a:r>
            <a:r>
              <a:rPr lang="en-US" sz="2400" b="1" dirty="0" err="1" smtClean="0"/>
              <a:t>igual</a:t>
            </a:r>
            <a:r>
              <a:rPr lang="en-US" sz="2400" b="1" dirty="0" smtClean="0"/>
              <a:t> </a:t>
            </a:r>
            <a:r>
              <a:rPr lang="en-US" sz="2400" b="1" dirty="0" err="1" smtClean="0"/>
              <a:t>que</a:t>
            </a:r>
            <a:r>
              <a:rPr lang="en-US" sz="2400" b="1" dirty="0" smtClean="0"/>
              <a:t> </a:t>
            </a:r>
            <a:r>
              <a:rPr lang="en-US" sz="2400" b="1" dirty="0" err="1" smtClean="0"/>
              <a:t>muchos</a:t>
            </a:r>
            <a:r>
              <a:rPr lang="en-US" sz="2400" b="1" dirty="0" smtClean="0"/>
              <a:t> </a:t>
            </a:r>
            <a:r>
              <a:rPr lang="en-US" sz="2400" b="1" dirty="0" err="1" smtClean="0"/>
              <a:t>otros</a:t>
            </a:r>
            <a:r>
              <a:rPr lang="en-US" sz="2400" b="1" dirty="0" smtClean="0"/>
              <a:t> </a:t>
            </a:r>
            <a:r>
              <a:rPr lang="en-US" sz="2400" b="1" dirty="0" err="1" smtClean="0"/>
              <a:t>asuntos</a:t>
            </a:r>
            <a:r>
              <a:rPr lang="en-US" sz="2400" b="1" dirty="0" smtClean="0"/>
              <a:t> </a:t>
            </a:r>
            <a:r>
              <a:rPr lang="en-US" sz="2400" b="1" dirty="0" err="1" smtClean="0"/>
              <a:t>importantes-esta</a:t>
            </a:r>
            <a:r>
              <a:rPr lang="en-US" sz="2400" b="1" dirty="0" smtClean="0"/>
              <a:t>’ en la </a:t>
            </a:r>
            <a:r>
              <a:rPr lang="en-US" sz="2400" b="1" dirty="0" err="1" smtClean="0"/>
              <a:t>jurisdiccion</a:t>
            </a:r>
            <a:r>
              <a:rPr lang="en-US" sz="2400" b="1" dirty="0" smtClean="0"/>
              <a:t> de </a:t>
            </a:r>
            <a:r>
              <a:rPr lang="en-US" sz="2400" b="1" dirty="0" err="1" smtClean="0"/>
              <a:t>cada</a:t>
            </a:r>
            <a:r>
              <a:rPr lang="en-US" sz="2400" b="1" dirty="0" smtClean="0"/>
              <a:t> </a:t>
            </a:r>
            <a:r>
              <a:rPr lang="en-US" sz="2400" b="1" dirty="0" err="1" smtClean="0"/>
              <a:t>estados</a:t>
            </a:r>
            <a:r>
              <a:rPr lang="en-US" sz="2400" b="1" dirty="0" smtClean="0"/>
              <a:t>.</a:t>
            </a:r>
          </a:p>
          <a:p>
            <a:endParaRPr lang="en-US" sz="2400" b="1" dirty="0"/>
          </a:p>
          <a:p>
            <a:r>
              <a:rPr lang="en-US" sz="2400" b="1" dirty="0" err="1" smtClean="0"/>
              <a:t>Historia</a:t>
            </a:r>
            <a:endParaRPr lang="en-US" sz="2400" b="1" dirty="0" smtClean="0"/>
          </a:p>
          <a:p>
            <a:endParaRPr lang="en-US" sz="2400" b="1" dirty="0"/>
          </a:p>
          <a:p>
            <a:r>
              <a:rPr lang="en-US" sz="2400" b="1" dirty="0" smtClean="0"/>
              <a:t>De la </a:t>
            </a:r>
            <a:r>
              <a:rPr lang="en-US" sz="2400" b="1" dirty="0" err="1" smtClean="0"/>
              <a:t>conquista</a:t>
            </a:r>
            <a:r>
              <a:rPr lang="en-US" sz="2400" b="1" dirty="0" smtClean="0"/>
              <a:t> hasta </a:t>
            </a:r>
            <a:r>
              <a:rPr lang="en-US" sz="2400" b="1" dirty="0" err="1" smtClean="0"/>
              <a:t>mediados</a:t>
            </a:r>
            <a:r>
              <a:rPr lang="en-US" sz="2400" b="1" dirty="0" smtClean="0"/>
              <a:t> del 1800 la </a:t>
            </a:r>
            <a:r>
              <a:rPr lang="en-US" sz="2400" b="1" dirty="0" err="1" smtClean="0"/>
              <a:t>Iglesia</a:t>
            </a:r>
            <a:r>
              <a:rPr lang="en-US" sz="2400" b="1" dirty="0" smtClean="0"/>
              <a:t> </a:t>
            </a:r>
            <a:r>
              <a:rPr lang="en-US" sz="2400" b="1" dirty="0" err="1" smtClean="0"/>
              <a:t>estuvo</a:t>
            </a:r>
            <a:r>
              <a:rPr lang="en-US" sz="2400" b="1" dirty="0" smtClean="0"/>
              <a:t> a cargo de la </a:t>
            </a:r>
            <a:r>
              <a:rPr lang="en-US" sz="2400" b="1" dirty="0" err="1" smtClean="0"/>
              <a:t>mayoria</a:t>
            </a:r>
            <a:r>
              <a:rPr lang="en-US" sz="2400" b="1" dirty="0" smtClean="0"/>
              <a:t> de los </a:t>
            </a:r>
            <a:r>
              <a:rPr lang="en-US" sz="2400" b="1" dirty="0" err="1" smtClean="0"/>
              <a:t>hospitales</a:t>
            </a:r>
            <a:r>
              <a:rPr lang="en-US" sz="2400" b="1" dirty="0" smtClean="0"/>
              <a:t> y </a:t>
            </a:r>
            <a:r>
              <a:rPr lang="en-US" sz="2400" b="1" dirty="0" err="1" smtClean="0"/>
              <a:t>empresas</a:t>
            </a:r>
            <a:r>
              <a:rPr lang="en-US" sz="2400" b="1" dirty="0" smtClean="0"/>
              <a:t> de </a:t>
            </a:r>
            <a:r>
              <a:rPr lang="en-US" sz="2400" b="1" dirty="0" err="1" smtClean="0"/>
              <a:t>salud</a:t>
            </a:r>
            <a:r>
              <a:rPr lang="en-US" sz="2400" b="1" dirty="0" smtClean="0"/>
              <a:t> </a:t>
            </a:r>
            <a:r>
              <a:rPr lang="en-US" sz="2400" b="1" dirty="0" err="1" smtClean="0"/>
              <a:t>publica</a:t>
            </a:r>
            <a:endParaRPr lang="en-US" sz="2400" b="1" dirty="0" smtClean="0"/>
          </a:p>
          <a:p>
            <a:endParaRPr lang="en-US" sz="2400" b="1" dirty="0"/>
          </a:p>
          <a:p>
            <a:r>
              <a:rPr lang="en-US" sz="2400" b="1" dirty="0" smtClean="0"/>
              <a:t>Durante el </a:t>
            </a:r>
            <a:r>
              <a:rPr lang="en-US" sz="2400" b="1" dirty="0" err="1" smtClean="0"/>
              <a:t>porfiriato</a:t>
            </a:r>
            <a:r>
              <a:rPr lang="en-US" sz="2400" b="1" dirty="0" smtClean="0"/>
              <a:t> se </a:t>
            </a:r>
            <a:r>
              <a:rPr lang="en-US" sz="2400" b="1" dirty="0" err="1" smtClean="0"/>
              <a:t>crearon</a:t>
            </a:r>
            <a:r>
              <a:rPr lang="en-US" sz="2400" b="1" dirty="0" smtClean="0"/>
              <a:t> </a:t>
            </a:r>
            <a:r>
              <a:rPr lang="en-US" sz="2400" b="1" dirty="0" err="1" smtClean="0"/>
              <a:t>una</a:t>
            </a:r>
            <a:r>
              <a:rPr lang="en-US" sz="2400" b="1" dirty="0" smtClean="0"/>
              <a:t> </a:t>
            </a:r>
            <a:r>
              <a:rPr lang="en-US" sz="2400" b="1" dirty="0" err="1" smtClean="0"/>
              <a:t>serie</a:t>
            </a:r>
            <a:r>
              <a:rPr lang="en-US" sz="2400" b="1" dirty="0" smtClean="0"/>
              <a:t> de </a:t>
            </a:r>
            <a:r>
              <a:rPr lang="en-US" sz="2400" b="1" dirty="0" err="1" smtClean="0"/>
              <a:t>instituciones</a:t>
            </a:r>
            <a:r>
              <a:rPr lang="en-US" sz="2400" b="1" dirty="0" smtClean="0"/>
              <a:t> de </a:t>
            </a:r>
            <a:r>
              <a:rPr lang="en-US" sz="2400" b="1" dirty="0" err="1" smtClean="0"/>
              <a:t>gobierno</a:t>
            </a:r>
            <a:r>
              <a:rPr lang="en-US" sz="2400" b="1" dirty="0" smtClean="0"/>
              <a:t>, </a:t>
            </a:r>
            <a:r>
              <a:rPr lang="en-US" sz="2400" b="1" dirty="0" err="1" smtClean="0"/>
              <a:t>estatales</a:t>
            </a:r>
            <a:r>
              <a:rPr lang="en-US" sz="2400" b="1" dirty="0" smtClean="0"/>
              <a:t> y </a:t>
            </a:r>
            <a:r>
              <a:rPr lang="en-US" sz="2400" b="1" dirty="0" err="1" smtClean="0"/>
              <a:t>federales</a:t>
            </a:r>
            <a:r>
              <a:rPr lang="en-US" sz="2400" b="1" dirty="0" smtClean="0"/>
              <a:t> para </a:t>
            </a:r>
            <a:r>
              <a:rPr lang="en-US" sz="2400" b="1" dirty="0" err="1" smtClean="0"/>
              <a:t>otorgar</a:t>
            </a:r>
            <a:r>
              <a:rPr lang="en-US" sz="2400" b="1" dirty="0" smtClean="0"/>
              <a:t> </a:t>
            </a:r>
            <a:r>
              <a:rPr lang="en-US" sz="2400" b="1" dirty="0" err="1" smtClean="0"/>
              <a:t>servicios</a:t>
            </a:r>
            <a:r>
              <a:rPr lang="en-US" sz="2400" b="1" dirty="0" smtClean="0"/>
              <a:t> de </a:t>
            </a:r>
            <a:r>
              <a:rPr lang="en-US" sz="2400" b="1" dirty="0" err="1" smtClean="0"/>
              <a:t>salud</a:t>
            </a:r>
            <a:endParaRPr lang="en-US" sz="2400" b="1" dirty="0" smtClean="0"/>
          </a:p>
          <a:p>
            <a:endParaRPr lang="en-US" sz="2400" b="1" dirty="0"/>
          </a:p>
          <a:p>
            <a:r>
              <a:rPr lang="en-US" sz="2400" b="1" dirty="0" smtClean="0"/>
              <a:t>Este </a:t>
            </a:r>
            <a:r>
              <a:rPr lang="en-US" sz="2400" b="1" dirty="0" err="1" smtClean="0"/>
              <a:t>sistema</a:t>
            </a:r>
            <a:r>
              <a:rPr lang="en-US" sz="2400" b="1" dirty="0" smtClean="0"/>
              <a:t> </a:t>
            </a:r>
            <a:r>
              <a:rPr lang="en-US" sz="2400" b="1" dirty="0" err="1" smtClean="0"/>
              <a:t>quedo</a:t>
            </a:r>
            <a:r>
              <a:rPr lang="en-US" sz="2400" b="1" dirty="0" smtClean="0"/>
              <a:t>’ </a:t>
            </a:r>
            <a:r>
              <a:rPr lang="en-US" sz="2400" b="1" dirty="0" err="1" smtClean="0"/>
              <a:t>sustancialmente</a:t>
            </a:r>
            <a:r>
              <a:rPr lang="en-US" sz="2400" b="1" dirty="0" smtClean="0"/>
              <a:t> en </a:t>
            </a:r>
            <a:r>
              <a:rPr lang="en-US" sz="2400" b="1" dirty="0" err="1" smtClean="0"/>
              <a:t>mano</a:t>
            </a:r>
            <a:r>
              <a:rPr lang="en-US" sz="2400" b="1" dirty="0" smtClean="0"/>
              <a:t> de los </a:t>
            </a:r>
            <a:r>
              <a:rPr lang="en-US" sz="2400" b="1" dirty="0" err="1" smtClean="0"/>
              <a:t>estados</a:t>
            </a:r>
            <a:r>
              <a:rPr lang="en-US" sz="2400" b="1" dirty="0" smtClean="0"/>
              <a:t>, y </a:t>
            </a:r>
            <a:r>
              <a:rPr lang="en-US" sz="2400" b="1" dirty="0" err="1" smtClean="0"/>
              <a:t>fue</a:t>
            </a:r>
            <a:r>
              <a:rPr lang="en-US" sz="2400" b="1" dirty="0" smtClean="0"/>
              <a:t>’ </a:t>
            </a:r>
            <a:r>
              <a:rPr lang="en-US" sz="2400" b="1" dirty="0" err="1" smtClean="0"/>
              <a:t>sustancialmente</a:t>
            </a:r>
            <a:r>
              <a:rPr lang="en-US" sz="2400" b="1" dirty="0" smtClean="0"/>
              <a:t> </a:t>
            </a:r>
            <a:r>
              <a:rPr lang="en-US" sz="2400" b="1" dirty="0" err="1" smtClean="0"/>
              <a:t>privatizado</a:t>
            </a:r>
            <a:r>
              <a:rPr lang="en-US" sz="2400" b="1" dirty="0" smtClean="0"/>
              <a:t> </a:t>
            </a:r>
            <a:r>
              <a:rPr lang="en-US" sz="2400" b="1" dirty="0" err="1" smtClean="0"/>
              <a:t>durante</a:t>
            </a:r>
            <a:r>
              <a:rPr lang="en-US" sz="2400" b="1" dirty="0" smtClean="0"/>
              <a:t> los </a:t>
            </a:r>
            <a:r>
              <a:rPr lang="en-US" sz="2400" b="1" dirty="0" err="1" smtClean="0"/>
              <a:t>años</a:t>
            </a:r>
            <a:r>
              <a:rPr lang="en-US" sz="2400" b="1" dirty="0" smtClean="0"/>
              <a:t> 80, en </a:t>
            </a:r>
            <a:r>
              <a:rPr lang="en-US" sz="2400" b="1" dirty="0" err="1" smtClean="0"/>
              <a:t>que</a:t>
            </a:r>
            <a:r>
              <a:rPr lang="en-US" sz="2400" b="1" dirty="0" smtClean="0"/>
              <a:t> la </a:t>
            </a:r>
            <a:r>
              <a:rPr lang="en-US" sz="2400" b="1" dirty="0" err="1" smtClean="0"/>
              <a:t>republica</a:t>
            </a:r>
            <a:r>
              <a:rPr lang="en-US" sz="2400" b="1" dirty="0" smtClean="0"/>
              <a:t> </a:t>
            </a:r>
            <a:r>
              <a:rPr lang="en-US" sz="2400" b="1" dirty="0" err="1" smtClean="0"/>
              <a:t>mexicana</a:t>
            </a:r>
            <a:r>
              <a:rPr lang="en-US" sz="2400" b="1" dirty="0" smtClean="0"/>
              <a:t> </a:t>
            </a:r>
            <a:r>
              <a:rPr lang="en-US" sz="2400" b="1" dirty="0" err="1" smtClean="0"/>
              <a:t>enfrento</a:t>
            </a:r>
            <a:r>
              <a:rPr lang="en-US" sz="2400" b="1" dirty="0" smtClean="0"/>
              <a:t>’ </a:t>
            </a:r>
            <a:r>
              <a:rPr lang="en-US" sz="2400" b="1" dirty="0" err="1" smtClean="0"/>
              <a:t>una</a:t>
            </a:r>
            <a:r>
              <a:rPr lang="en-US" sz="2400" b="1" dirty="0" smtClean="0"/>
              <a:t> grave </a:t>
            </a:r>
            <a:r>
              <a:rPr lang="en-US" sz="2400" b="1" dirty="0" err="1" smtClean="0"/>
              <a:t>situacion</a:t>
            </a:r>
            <a:r>
              <a:rPr lang="en-US" sz="2400" b="1" dirty="0" smtClean="0"/>
              <a:t> de crisis </a:t>
            </a:r>
            <a:r>
              <a:rPr lang="en-US" sz="2400" b="1" dirty="0" err="1" smtClean="0"/>
              <a:t>financiera</a:t>
            </a:r>
            <a:r>
              <a:rPr lang="en-US" sz="2400" b="1" dirty="0" smtClean="0"/>
              <a:t>.</a:t>
            </a:r>
          </a:p>
        </p:txBody>
      </p:sp>
    </p:spTree>
    <p:extLst>
      <p:ext uri="{BB962C8B-B14F-4D97-AF65-F5344CB8AC3E}">
        <p14:creationId xmlns:p14="http://schemas.microsoft.com/office/powerpoint/2010/main" val="2022666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632311"/>
          </a:xfrm>
          <a:prstGeom prst="rect">
            <a:avLst/>
          </a:prstGeom>
        </p:spPr>
        <p:txBody>
          <a:bodyPr wrap="square">
            <a:spAutoFit/>
          </a:bodyPr>
          <a:lstStyle/>
          <a:p>
            <a:r>
              <a:rPr lang="en-US" sz="2000" b="1" dirty="0" smtClean="0"/>
              <a:t>Mexico, cont.</a:t>
            </a:r>
          </a:p>
          <a:p>
            <a:endParaRPr lang="en-US" sz="2000" dirty="0" smtClean="0"/>
          </a:p>
          <a:p>
            <a:r>
              <a:rPr lang="en-US" sz="2000" dirty="0" smtClean="0"/>
              <a:t>Al </a:t>
            </a:r>
            <a:r>
              <a:rPr lang="en-US" sz="2000" dirty="0" err="1"/>
              <a:t>momento</a:t>
            </a:r>
            <a:r>
              <a:rPr lang="en-US" sz="2000" dirty="0"/>
              <a:t>, </a:t>
            </a:r>
            <a:r>
              <a:rPr lang="en-US" sz="2000" dirty="0" err="1"/>
              <a:t>algunos</a:t>
            </a:r>
            <a:r>
              <a:rPr lang="en-US" sz="2000" dirty="0"/>
              <a:t> </a:t>
            </a:r>
            <a:r>
              <a:rPr lang="en-US" sz="2000" dirty="0" err="1"/>
              <a:t>estados</a:t>
            </a:r>
            <a:r>
              <a:rPr lang="en-US" sz="2000" dirty="0"/>
              <a:t> </a:t>
            </a:r>
            <a:r>
              <a:rPr lang="en-US" sz="2000" dirty="0" err="1"/>
              <a:t>proporcionan</a:t>
            </a:r>
            <a:r>
              <a:rPr lang="en-US" sz="2000" dirty="0"/>
              <a:t> un </a:t>
            </a:r>
            <a:r>
              <a:rPr lang="en-US" sz="2000" dirty="0" err="1"/>
              <a:t>servicio</a:t>
            </a:r>
            <a:r>
              <a:rPr lang="en-US" sz="2000" dirty="0"/>
              <a:t> de </a:t>
            </a:r>
            <a:r>
              <a:rPr lang="en-US" sz="2000" dirty="0" err="1"/>
              <a:t>salud</a:t>
            </a:r>
            <a:r>
              <a:rPr lang="en-US" sz="2000" dirty="0"/>
              <a:t> </a:t>
            </a:r>
            <a:r>
              <a:rPr lang="en-US" sz="2000" dirty="0" err="1"/>
              <a:t>gratuito</a:t>
            </a:r>
            <a:r>
              <a:rPr lang="en-US" sz="2000" dirty="0"/>
              <a:t> a los </a:t>
            </a:r>
            <a:r>
              <a:rPr lang="en-US" sz="2000" dirty="0" err="1"/>
              <a:t>ciudadanos</a:t>
            </a:r>
            <a:r>
              <a:rPr lang="en-US" sz="2000" dirty="0"/>
              <a:t>, </a:t>
            </a:r>
            <a:r>
              <a:rPr lang="en-US" sz="2000" dirty="0" err="1"/>
              <a:t>que</a:t>
            </a:r>
            <a:r>
              <a:rPr lang="en-US" sz="2000" dirty="0"/>
              <a:t> de </a:t>
            </a:r>
            <a:r>
              <a:rPr lang="en-US" sz="2000" dirty="0" err="1"/>
              <a:t>todos</a:t>
            </a:r>
            <a:r>
              <a:rPr lang="en-US" sz="2000" dirty="0"/>
              <a:t> </a:t>
            </a:r>
            <a:r>
              <a:rPr lang="en-US" sz="2000" dirty="0" err="1"/>
              <a:t>modos</a:t>
            </a:r>
            <a:r>
              <a:rPr lang="en-US" sz="2000" dirty="0"/>
              <a:t> </a:t>
            </a:r>
            <a:r>
              <a:rPr lang="en-US" sz="2000" dirty="0" err="1"/>
              <a:t>pueden</a:t>
            </a:r>
            <a:r>
              <a:rPr lang="en-US" sz="2000" dirty="0"/>
              <a:t> </a:t>
            </a:r>
            <a:r>
              <a:rPr lang="en-US" sz="2000" dirty="0" err="1"/>
              <a:t>optar</a:t>
            </a:r>
            <a:r>
              <a:rPr lang="en-US" sz="2000" dirty="0"/>
              <a:t> para el </a:t>
            </a:r>
            <a:r>
              <a:rPr lang="en-US" sz="2000" dirty="0" err="1"/>
              <a:t>uso</a:t>
            </a:r>
            <a:r>
              <a:rPr lang="en-US" sz="2000" dirty="0"/>
              <a:t> de </a:t>
            </a:r>
            <a:r>
              <a:rPr lang="en-US" sz="2000" dirty="0" err="1"/>
              <a:t>instituciones</a:t>
            </a:r>
            <a:r>
              <a:rPr lang="en-US" sz="2000" dirty="0"/>
              <a:t> </a:t>
            </a:r>
            <a:r>
              <a:rPr lang="en-US" sz="2000" dirty="0" err="1" smtClean="0"/>
              <a:t>privadas</a:t>
            </a:r>
            <a:r>
              <a:rPr lang="en-US" sz="2000" dirty="0" smtClean="0"/>
              <a:t>, </a:t>
            </a:r>
            <a:r>
              <a:rPr lang="en-US" sz="2000" dirty="0"/>
              <a:t>En los </a:t>
            </a:r>
            <a:r>
              <a:rPr lang="en-US" sz="2000" dirty="0" err="1"/>
              <a:t>otros</a:t>
            </a:r>
            <a:r>
              <a:rPr lang="en-US" sz="2000" dirty="0"/>
              <a:t> </a:t>
            </a:r>
            <a:r>
              <a:rPr lang="en-US" sz="2000" dirty="0" err="1"/>
              <a:t>estados</a:t>
            </a:r>
            <a:r>
              <a:rPr lang="en-US" sz="2000" dirty="0"/>
              <a:t> la </a:t>
            </a:r>
            <a:r>
              <a:rPr lang="en-US" sz="2000" dirty="0" err="1"/>
              <a:t>mayoria</a:t>
            </a:r>
            <a:r>
              <a:rPr lang="en-US" sz="2000" dirty="0"/>
              <a:t> de los </a:t>
            </a:r>
            <a:r>
              <a:rPr lang="en-US" sz="2000" dirty="0" err="1"/>
              <a:t>servicios</a:t>
            </a:r>
            <a:r>
              <a:rPr lang="en-US" sz="2000" dirty="0"/>
              <a:t> (</a:t>
            </a:r>
            <a:r>
              <a:rPr lang="en-US" sz="2000" dirty="0" err="1"/>
              <a:t>incluso</a:t>
            </a:r>
            <a:r>
              <a:rPr lang="en-US" sz="2000" dirty="0"/>
              <a:t> el ISSSTE) son </a:t>
            </a:r>
            <a:r>
              <a:rPr lang="en-US" sz="2000" dirty="0" err="1"/>
              <a:t>basicamente</a:t>
            </a:r>
            <a:r>
              <a:rPr lang="en-US" sz="2000" dirty="0"/>
              <a:t> </a:t>
            </a:r>
            <a:r>
              <a:rPr lang="en-US" sz="2000" dirty="0" err="1"/>
              <a:t>privados</a:t>
            </a:r>
            <a:r>
              <a:rPr lang="en-US" sz="2000" dirty="0"/>
              <a:t>, y co-</a:t>
            </a:r>
            <a:r>
              <a:rPr lang="en-US" sz="2000" dirty="0" err="1"/>
              <a:t>existen</a:t>
            </a:r>
            <a:r>
              <a:rPr lang="en-US" sz="2000" dirty="0"/>
              <a:t> con </a:t>
            </a:r>
            <a:r>
              <a:rPr lang="en-US" sz="2000" dirty="0" err="1"/>
              <a:t>algunas</a:t>
            </a:r>
            <a:r>
              <a:rPr lang="en-US" sz="2000" dirty="0"/>
              <a:t> (</a:t>
            </a:r>
            <a:r>
              <a:rPr lang="en-US" sz="2000" dirty="0" err="1"/>
              <a:t>pocas</a:t>
            </a:r>
            <a:r>
              <a:rPr lang="en-US" sz="2000" dirty="0"/>
              <a:t>) </a:t>
            </a:r>
            <a:r>
              <a:rPr lang="en-US" sz="2000" dirty="0" err="1"/>
              <a:t>instituciones</a:t>
            </a:r>
            <a:r>
              <a:rPr lang="en-US" sz="2000" dirty="0"/>
              <a:t> </a:t>
            </a:r>
            <a:r>
              <a:rPr lang="en-US" sz="2000" dirty="0" err="1"/>
              <a:t>que</a:t>
            </a:r>
            <a:r>
              <a:rPr lang="en-US" sz="2000" dirty="0"/>
              <a:t> </a:t>
            </a:r>
            <a:r>
              <a:rPr lang="en-US" sz="2000" dirty="0" err="1"/>
              <a:t>brindan</a:t>
            </a:r>
            <a:r>
              <a:rPr lang="en-US" sz="2000" dirty="0"/>
              <a:t> </a:t>
            </a:r>
            <a:r>
              <a:rPr lang="en-US" sz="2000" dirty="0" err="1"/>
              <a:t>servicios</a:t>
            </a:r>
            <a:r>
              <a:rPr lang="en-US" sz="2000" dirty="0"/>
              <a:t> </a:t>
            </a:r>
            <a:r>
              <a:rPr lang="en-US" sz="2000" dirty="0" smtClean="0"/>
              <a:t>gratis.</a:t>
            </a:r>
            <a:endParaRPr lang="en-US" sz="2000" dirty="0"/>
          </a:p>
          <a:p>
            <a:endParaRPr lang="en-US" sz="2000" dirty="0" smtClean="0"/>
          </a:p>
          <a:p>
            <a:r>
              <a:rPr lang="en-US" sz="2000" dirty="0" err="1"/>
              <a:t>S</a:t>
            </a:r>
            <a:r>
              <a:rPr lang="en-US" sz="2000" dirty="0" err="1" smtClean="0"/>
              <a:t>ervicios</a:t>
            </a:r>
            <a:r>
              <a:rPr lang="en-US" sz="2000" dirty="0" smtClean="0"/>
              <a:t> de </a:t>
            </a:r>
            <a:r>
              <a:rPr lang="en-US" sz="2000" dirty="0" err="1" smtClean="0"/>
              <a:t>salud</a:t>
            </a:r>
            <a:r>
              <a:rPr lang="en-US" sz="2000" dirty="0" smtClean="0"/>
              <a:t> </a:t>
            </a:r>
            <a:r>
              <a:rPr lang="en-US" sz="2000" dirty="0" err="1" smtClean="0"/>
              <a:t>gratuitos</a:t>
            </a:r>
            <a:r>
              <a:rPr lang="en-US" sz="2000" dirty="0" smtClean="0"/>
              <a:t> son </a:t>
            </a:r>
            <a:r>
              <a:rPr lang="en-US" sz="2000" dirty="0" err="1" smtClean="0"/>
              <a:t>ofrecidos</a:t>
            </a:r>
            <a:r>
              <a:rPr lang="en-US" sz="2000" dirty="0" smtClean="0"/>
              <a:t> en </a:t>
            </a:r>
            <a:r>
              <a:rPr lang="en-US" sz="2000" dirty="0" err="1" smtClean="0"/>
              <a:t>toda</a:t>
            </a:r>
            <a:r>
              <a:rPr lang="en-US" sz="2000" dirty="0" smtClean="0"/>
              <a:t> la </a:t>
            </a:r>
            <a:r>
              <a:rPr lang="en-US" sz="2000" dirty="0" err="1" smtClean="0"/>
              <a:t>republica</a:t>
            </a:r>
            <a:r>
              <a:rPr lang="en-US" sz="2000" dirty="0" smtClean="0"/>
              <a:t> para </a:t>
            </a:r>
            <a:r>
              <a:rPr lang="en-US" sz="2000" dirty="0" err="1" smtClean="0"/>
              <a:t>las</a:t>
            </a:r>
            <a:r>
              <a:rPr lang="en-US" sz="2000" dirty="0" smtClean="0"/>
              <a:t> </a:t>
            </a:r>
            <a:r>
              <a:rPr lang="en-US" sz="2000" dirty="0" err="1" smtClean="0"/>
              <a:t>categorias</a:t>
            </a:r>
            <a:r>
              <a:rPr lang="en-US" sz="2000" dirty="0" smtClean="0"/>
              <a:t> mas </a:t>
            </a:r>
            <a:r>
              <a:rPr lang="en-US" sz="2000" dirty="0" err="1" smtClean="0"/>
              <a:t>vulnerables</a:t>
            </a:r>
            <a:endParaRPr lang="en-US" sz="2000" dirty="0" smtClean="0"/>
          </a:p>
          <a:p>
            <a:endParaRPr lang="en-US" sz="2000" dirty="0"/>
          </a:p>
          <a:p>
            <a:r>
              <a:rPr lang="en-US" sz="2000" dirty="0" smtClean="0"/>
              <a:t>- </a:t>
            </a:r>
            <a:r>
              <a:rPr lang="en-US" sz="2000" dirty="0" err="1" smtClean="0"/>
              <a:t>Menores</a:t>
            </a:r>
            <a:endParaRPr lang="en-US" sz="2000" dirty="0" smtClean="0"/>
          </a:p>
          <a:p>
            <a:pPr marL="285750" indent="-285750">
              <a:buFontTx/>
              <a:buChar char="-"/>
            </a:pPr>
            <a:r>
              <a:rPr lang="en-US" sz="2000" dirty="0" err="1" smtClean="0"/>
              <a:t>Ancianos</a:t>
            </a:r>
            <a:endParaRPr lang="en-US" sz="2000" dirty="0" smtClean="0"/>
          </a:p>
          <a:p>
            <a:pPr marL="285750" indent="-285750">
              <a:buFontTx/>
              <a:buChar char="-"/>
            </a:pPr>
            <a:r>
              <a:rPr lang="en-US" sz="2000" dirty="0" err="1" smtClean="0"/>
              <a:t>Minusvalidos</a:t>
            </a:r>
            <a:endParaRPr lang="en-US" sz="2000" dirty="0" smtClean="0"/>
          </a:p>
          <a:p>
            <a:pPr marL="285750" indent="-285750">
              <a:buFontTx/>
              <a:buChar char="-"/>
            </a:pPr>
            <a:r>
              <a:rPr lang="en-US" sz="2000" dirty="0" err="1" smtClean="0"/>
              <a:t>Enfermos</a:t>
            </a:r>
            <a:r>
              <a:rPr lang="en-US" sz="2000" dirty="0" smtClean="0"/>
              <a:t> </a:t>
            </a:r>
            <a:r>
              <a:rPr lang="en-US" sz="2000" dirty="0" err="1" smtClean="0"/>
              <a:t>mentales</a:t>
            </a:r>
            <a:endParaRPr lang="en-US" sz="2000" dirty="0" smtClean="0"/>
          </a:p>
          <a:p>
            <a:endParaRPr lang="en-US" sz="2000" dirty="0"/>
          </a:p>
          <a:p>
            <a:r>
              <a:rPr lang="en-US" sz="2000" dirty="0" smtClean="0"/>
              <a:t>El </a:t>
            </a:r>
            <a:r>
              <a:rPr lang="en-US" sz="2000" dirty="0" err="1" smtClean="0"/>
              <a:t>estado</a:t>
            </a:r>
            <a:r>
              <a:rPr lang="en-US" sz="2000" dirty="0" smtClean="0"/>
              <a:t> de SLP </a:t>
            </a:r>
            <a:r>
              <a:rPr lang="en-US" sz="2000" dirty="0" err="1" smtClean="0"/>
              <a:t>tiene</a:t>
            </a:r>
            <a:r>
              <a:rPr lang="en-US" sz="2000" dirty="0" smtClean="0"/>
              <a:t> </a:t>
            </a:r>
            <a:r>
              <a:rPr lang="en-US" sz="2000" dirty="0" err="1" smtClean="0"/>
              <a:t>una</a:t>
            </a:r>
            <a:r>
              <a:rPr lang="en-US" sz="2000" dirty="0" smtClean="0"/>
              <a:t> de </a:t>
            </a:r>
            <a:r>
              <a:rPr lang="en-US" sz="2000" dirty="0" err="1" smtClean="0"/>
              <a:t>las</a:t>
            </a:r>
            <a:r>
              <a:rPr lang="en-US" sz="2000" dirty="0" smtClean="0"/>
              <a:t> </a:t>
            </a:r>
            <a:r>
              <a:rPr lang="en-US" sz="2000" dirty="0" err="1" smtClean="0"/>
              <a:t>leyes</a:t>
            </a:r>
            <a:r>
              <a:rPr lang="en-US" sz="2000" dirty="0" smtClean="0"/>
              <a:t> de </a:t>
            </a:r>
            <a:r>
              <a:rPr lang="en-US" sz="2000" dirty="0" err="1" smtClean="0"/>
              <a:t>Salud</a:t>
            </a:r>
            <a:r>
              <a:rPr lang="en-US" sz="2000" dirty="0" smtClean="0"/>
              <a:t> </a:t>
            </a:r>
            <a:r>
              <a:rPr lang="en-US" sz="2000" dirty="0" err="1" smtClean="0"/>
              <a:t>Publica</a:t>
            </a:r>
            <a:r>
              <a:rPr lang="en-US" sz="2000" dirty="0" smtClean="0"/>
              <a:t> mas </a:t>
            </a:r>
            <a:r>
              <a:rPr lang="en-US" sz="2000" dirty="0" err="1" smtClean="0"/>
              <a:t>avanzadas</a:t>
            </a:r>
            <a:r>
              <a:rPr lang="en-US" sz="2000" dirty="0" smtClean="0"/>
              <a:t> en la </a:t>
            </a:r>
            <a:r>
              <a:rPr lang="en-US" sz="2000" dirty="0" err="1" smtClean="0"/>
              <a:t>Republica</a:t>
            </a:r>
            <a:endParaRPr lang="en-US" sz="2000" dirty="0"/>
          </a:p>
        </p:txBody>
      </p:sp>
    </p:spTree>
    <p:extLst>
      <p:ext uri="{BB962C8B-B14F-4D97-AF65-F5344CB8AC3E}">
        <p14:creationId xmlns:p14="http://schemas.microsoft.com/office/powerpoint/2010/main" val="2907055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533400"/>
            <a:ext cx="7924800" cy="5816977"/>
          </a:xfrm>
          <a:prstGeom prst="rect">
            <a:avLst/>
          </a:prstGeom>
          <a:noFill/>
        </p:spPr>
        <p:txBody>
          <a:bodyPr wrap="square" rtlCol="0">
            <a:spAutoFit/>
          </a:bodyPr>
          <a:lstStyle/>
          <a:p>
            <a:r>
              <a:rPr lang="en-US" sz="2400" b="1" dirty="0" smtClean="0"/>
              <a:t>En el </a:t>
            </a:r>
            <a:r>
              <a:rPr lang="en-US" sz="2400" b="1" dirty="0" err="1" smtClean="0"/>
              <a:t>mundo</a:t>
            </a:r>
            <a:r>
              <a:rPr lang="en-US" sz="2400" b="1" dirty="0" smtClean="0"/>
              <a:t>, </a:t>
            </a:r>
            <a:r>
              <a:rPr lang="en-US" sz="2400" b="1" dirty="0" err="1" smtClean="0"/>
              <a:t>algunos</a:t>
            </a:r>
            <a:r>
              <a:rPr lang="en-US" sz="2400" b="1" dirty="0" smtClean="0"/>
              <a:t> </a:t>
            </a:r>
            <a:r>
              <a:rPr lang="en-US" sz="2400" b="1" dirty="0" err="1" smtClean="0"/>
              <a:t>paises</a:t>
            </a:r>
            <a:r>
              <a:rPr lang="en-US" sz="2400" b="1" dirty="0" smtClean="0"/>
              <a:t> </a:t>
            </a:r>
            <a:r>
              <a:rPr lang="en-US" sz="2400" b="1" dirty="0" err="1" smtClean="0"/>
              <a:t>ofrecen</a:t>
            </a:r>
            <a:r>
              <a:rPr lang="en-US" sz="2400" b="1" dirty="0" smtClean="0"/>
              <a:t> un </a:t>
            </a:r>
            <a:r>
              <a:rPr lang="en-US" sz="2400" b="1" dirty="0" err="1" smtClean="0"/>
              <a:t>sistema</a:t>
            </a:r>
            <a:r>
              <a:rPr lang="en-US" sz="2400" b="1" dirty="0" smtClean="0"/>
              <a:t> de </a:t>
            </a:r>
            <a:r>
              <a:rPr lang="en-US" sz="2400" b="1" dirty="0" err="1" smtClean="0"/>
              <a:t>salud</a:t>
            </a:r>
            <a:r>
              <a:rPr lang="en-US" sz="2400" b="1" dirty="0" smtClean="0"/>
              <a:t> </a:t>
            </a:r>
            <a:r>
              <a:rPr lang="en-US" sz="2400" b="1" dirty="0" err="1" smtClean="0"/>
              <a:t>publico</a:t>
            </a:r>
            <a:r>
              <a:rPr lang="en-US" sz="2400" b="1" dirty="0" smtClean="0"/>
              <a:t> “Universal”:</a:t>
            </a:r>
          </a:p>
          <a:p>
            <a:endParaRPr lang="en-US" dirty="0" smtClean="0"/>
          </a:p>
          <a:p>
            <a:r>
              <a:rPr lang="en-US" dirty="0" smtClean="0"/>
              <a:t>(en </a:t>
            </a:r>
            <a:r>
              <a:rPr lang="en-US" dirty="0" err="1" smtClean="0"/>
              <a:t>orden</a:t>
            </a:r>
            <a:r>
              <a:rPr lang="en-US" dirty="0" smtClean="0"/>
              <a:t> de </a:t>
            </a:r>
            <a:r>
              <a:rPr lang="en-US" dirty="0" err="1" smtClean="0"/>
              <a:t>antiguedad</a:t>
            </a:r>
            <a:r>
              <a:rPr lang="en-US" dirty="0" smtClean="0"/>
              <a:t>)</a:t>
            </a:r>
          </a:p>
          <a:p>
            <a:endParaRPr lang="en-US" dirty="0"/>
          </a:p>
          <a:p>
            <a:r>
              <a:rPr lang="en-US" dirty="0" smtClean="0"/>
              <a:t>Russia</a:t>
            </a:r>
          </a:p>
          <a:p>
            <a:r>
              <a:rPr lang="en-US" dirty="0" smtClean="0"/>
              <a:t>Nueva </a:t>
            </a:r>
            <a:r>
              <a:rPr lang="en-US" dirty="0" err="1" smtClean="0"/>
              <a:t>Zelandia</a:t>
            </a:r>
            <a:endParaRPr lang="en-US" dirty="0" smtClean="0"/>
          </a:p>
          <a:p>
            <a:r>
              <a:rPr lang="en-US" dirty="0" err="1" smtClean="0"/>
              <a:t>Reino</a:t>
            </a:r>
            <a:r>
              <a:rPr lang="en-US" dirty="0" smtClean="0"/>
              <a:t> </a:t>
            </a:r>
            <a:r>
              <a:rPr lang="en-US" dirty="0" err="1" smtClean="0"/>
              <a:t>Unido</a:t>
            </a:r>
            <a:endParaRPr lang="en-US" dirty="0" smtClean="0"/>
          </a:p>
          <a:p>
            <a:r>
              <a:rPr lang="en-US" dirty="0" err="1" smtClean="0"/>
              <a:t>Paises</a:t>
            </a:r>
            <a:r>
              <a:rPr lang="en-US" dirty="0" smtClean="0"/>
              <a:t> </a:t>
            </a:r>
            <a:r>
              <a:rPr lang="en-US" dirty="0" err="1" smtClean="0"/>
              <a:t>escandinavos</a:t>
            </a:r>
            <a:endParaRPr lang="en-US" dirty="0" smtClean="0"/>
          </a:p>
          <a:p>
            <a:r>
              <a:rPr lang="en-US" dirty="0" err="1" smtClean="0"/>
              <a:t>Japon</a:t>
            </a:r>
            <a:endParaRPr lang="en-US" dirty="0" smtClean="0"/>
          </a:p>
          <a:p>
            <a:r>
              <a:rPr lang="en-US" dirty="0" smtClean="0"/>
              <a:t>Canada</a:t>
            </a:r>
          </a:p>
          <a:p>
            <a:r>
              <a:rPr lang="en-US" dirty="0" smtClean="0"/>
              <a:t>Australia</a:t>
            </a:r>
          </a:p>
          <a:p>
            <a:r>
              <a:rPr lang="en-US" dirty="0" smtClean="0"/>
              <a:t>Portugal </a:t>
            </a:r>
          </a:p>
          <a:p>
            <a:r>
              <a:rPr lang="en-US" dirty="0" smtClean="0"/>
              <a:t>Italia</a:t>
            </a:r>
          </a:p>
          <a:p>
            <a:r>
              <a:rPr lang="en-US" dirty="0" err="1" smtClean="0"/>
              <a:t>Grecia</a:t>
            </a:r>
            <a:endParaRPr lang="en-US" dirty="0" smtClean="0"/>
          </a:p>
          <a:p>
            <a:r>
              <a:rPr lang="en-US" dirty="0" err="1" smtClean="0"/>
              <a:t>España</a:t>
            </a:r>
            <a:endParaRPr lang="en-US" dirty="0" smtClean="0"/>
          </a:p>
          <a:p>
            <a:r>
              <a:rPr lang="en-US" dirty="0" smtClean="0"/>
              <a:t>Sur </a:t>
            </a:r>
            <a:r>
              <a:rPr lang="en-US" dirty="0" err="1" smtClean="0"/>
              <a:t>Corea</a:t>
            </a:r>
            <a:endParaRPr lang="en-US" dirty="0" smtClean="0"/>
          </a:p>
          <a:p>
            <a:r>
              <a:rPr lang="en-US" dirty="0" err="1" smtClean="0"/>
              <a:t>Tailandia</a:t>
            </a:r>
            <a:endParaRPr lang="en-US" dirty="0" smtClean="0"/>
          </a:p>
          <a:p>
            <a:r>
              <a:rPr lang="en-US" dirty="0" smtClean="0"/>
              <a:t>Taiwan</a:t>
            </a:r>
          </a:p>
          <a:p>
            <a:r>
              <a:rPr lang="en-US" dirty="0" smtClean="0"/>
              <a:t>Israel</a:t>
            </a:r>
            <a:endParaRPr lang="es-MX" dirty="0"/>
          </a:p>
        </p:txBody>
      </p:sp>
      <p:sp>
        <p:nvSpPr>
          <p:cNvPr id="3" name="TextBox 2"/>
          <p:cNvSpPr txBox="1"/>
          <p:nvPr/>
        </p:nvSpPr>
        <p:spPr>
          <a:xfrm>
            <a:off x="5105400" y="2286000"/>
            <a:ext cx="1347228" cy="2031325"/>
          </a:xfrm>
          <a:prstGeom prst="rect">
            <a:avLst/>
          </a:prstGeom>
          <a:noFill/>
        </p:spPr>
        <p:txBody>
          <a:bodyPr wrap="none" rtlCol="0">
            <a:spAutoFit/>
          </a:bodyPr>
          <a:lstStyle/>
          <a:p>
            <a:r>
              <a:rPr lang="en-US" dirty="0" smtClean="0"/>
              <a:t>Austria</a:t>
            </a:r>
          </a:p>
          <a:p>
            <a:r>
              <a:rPr lang="en-US" dirty="0" err="1" smtClean="0"/>
              <a:t>Belgica</a:t>
            </a:r>
            <a:endParaRPr lang="en-US" dirty="0" smtClean="0"/>
          </a:p>
          <a:p>
            <a:r>
              <a:rPr lang="en-US" dirty="0" err="1" smtClean="0"/>
              <a:t>Alemania</a:t>
            </a:r>
            <a:endParaRPr lang="en-US" dirty="0" smtClean="0"/>
          </a:p>
          <a:p>
            <a:r>
              <a:rPr lang="en-US" dirty="0" err="1" smtClean="0"/>
              <a:t>Francia</a:t>
            </a:r>
            <a:endParaRPr lang="en-US" dirty="0" smtClean="0"/>
          </a:p>
          <a:p>
            <a:r>
              <a:rPr lang="en-US" dirty="0" err="1" smtClean="0"/>
              <a:t>Holanda</a:t>
            </a:r>
            <a:endParaRPr lang="en-US" dirty="0" smtClean="0"/>
          </a:p>
          <a:p>
            <a:r>
              <a:rPr lang="en-US" dirty="0" err="1" smtClean="0"/>
              <a:t>Suisa</a:t>
            </a:r>
            <a:endParaRPr lang="en-US" dirty="0" smtClean="0"/>
          </a:p>
          <a:p>
            <a:r>
              <a:rPr lang="en-US" dirty="0" err="1" smtClean="0"/>
              <a:t>Luxemburgo</a:t>
            </a:r>
            <a:endParaRPr lang="es-MX" dirty="0"/>
          </a:p>
        </p:txBody>
      </p:sp>
    </p:spTree>
    <p:extLst>
      <p:ext uri="{BB962C8B-B14F-4D97-AF65-F5344CB8AC3E}">
        <p14:creationId xmlns:p14="http://schemas.microsoft.com/office/powerpoint/2010/main" val="1755504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58200" cy="5755422"/>
          </a:xfrm>
          <a:prstGeom prst="rect">
            <a:avLst/>
          </a:prstGeom>
          <a:noFill/>
        </p:spPr>
        <p:txBody>
          <a:bodyPr wrap="square" rtlCol="0">
            <a:spAutoFit/>
          </a:bodyPr>
          <a:lstStyle/>
          <a:p>
            <a:r>
              <a:rPr lang="en-US" sz="2800" b="1" dirty="0" err="1" smtClean="0"/>
              <a:t>Estados</a:t>
            </a:r>
            <a:r>
              <a:rPr lang="en-US" sz="2800" b="1" dirty="0" smtClean="0"/>
              <a:t> </a:t>
            </a:r>
            <a:r>
              <a:rPr lang="en-US" sz="2800" b="1" dirty="0" err="1" smtClean="0"/>
              <a:t>Unidos</a:t>
            </a:r>
            <a:endParaRPr lang="en-US" sz="2800" b="1" dirty="0" smtClean="0"/>
          </a:p>
          <a:p>
            <a:endParaRPr lang="en-US" sz="2000" b="1" dirty="0"/>
          </a:p>
          <a:p>
            <a:r>
              <a:rPr lang="en-US" sz="2000" b="1" dirty="0" smtClean="0"/>
              <a:t>El </a:t>
            </a:r>
            <a:r>
              <a:rPr lang="en-US" sz="2000" b="1" dirty="0" err="1" smtClean="0"/>
              <a:t>sistema</a:t>
            </a:r>
            <a:r>
              <a:rPr lang="en-US" sz="2000" b="1" dirty="0" smtClean="0"/>
              <a:t> de </a:t>
            </a:r>
            <a:r>
              <a:rPr lang="en-US" sz="2000" b="1" dirty="0" err="1" smtClean="0"/>
              <a:t>salud</a:t>
            </a:r>
            <a:r>
              <a:rPr lang="en-US" sz="2000" b="1" dirty="0" smtClean="0"/>
              <a:t> </a:t>
            </a:r>
            <a:r>
              <a:rPr lang="en-US" sz="2000" b="1" dirty="0" err="1" smtClean="0"/>
              <a:t>es</a:t>
            </a:r>
            <a:r>
              <a:rPr lang="en-US" sz="2000" b="1" dirty="0"/>
              <a:t> </a:t>
            </a:r>
            <a:r>
              <a:rPr lang="en-US" sz="2000" b="1" dirty="0" err="1" smtClean="0"/>
              <a:t>privado</a:t>
            </a:r>
            <a:r>
              <a:rPr lang="en-US" sz="2000" b="1" dirty="0" smtClean="0"/>
              <a:t>, </a:t>
            </a:r>
            <a:r>
              <a:rPr lang="en-US" sz="2000" b="1" dirty="0" err="1" smtClean="0"/>
              <a:t>ecepto</a:t>
            </a:r>
            <a:r>
              <a:rPr lang="en-US" sz="2000" b="1" dirty="0" smtClean="0"/>
              <a:t> para </a:t>
            </a:r>
            <a:r>
              <a:rPr lang="en-US" sz="2000" b="1" dirty="0" err="1" smtClean="0"/>
              <a:t>categorias</a:t>
            </a:r>
            <a:r>
              <a:rPr lang="en-US" sz="2000" b="1" dirty="0" smtClean="0"/>
              <a:t> </a:t>
            </a:r>
            <a:r>
              <a:rPr lang="en-US" sz="2000" b="1" dirty="0" err="1" smtClean="0"/>
              <a:t>vulnerables</a:t>
            </a:r>
            <a:r>
              <a:rPr lang="en-US" sz="2000" b="1" dirty="0" smtClean="0"/>
              <a:t> (</a:t>
            </a:r>
            <a:r>
              <a:rPr lang="en-US" sz="2000" b="1" dirty="0" err="1" smtClean="0"/>
              <a:t>menores</a:t>
            </a:r>
            <a:r>
              <a:rPr lang="en-US" sz="2000" b="1" dirty="0" smtClean="0"/>
              <a:t>, </a:t>
            </a:r>
            <a:r>
              <a:rPr lang="en-US" sz="2000" b="1" dirty="0" err="1" smtClean="0"/>
              <a:t>ancianos</a:t>
            </a:r>
            <a:r>
              <a:rPr lang="en-US" sz="2000" b="1" dirty="0" smtClean="0"/>
              <a:t>, </a:t>
            </a:r>
            <a:r>
              <a:rPr lang="en-US" sz="2000" b="1" dirty="0" err="1" smtClean="0"/>
              <a:t>minusvalidos</a:t>
            </a:r>
            <a:r>
              <a:rPr lang="en-US" sz="2000" b="1" dirty="0" smtClean="0"/>
              <a:t>) Sistema Medicare/Medicaid</a:t>
            </a:r>
          </a:p>
          <a:p>
            <a:endParaRPr lang="en-US" sz="2000" b="1" dirty="0" smtClean="0"/>
          </a:p>
          <a:p>
            <a:r>
              <a:rPr lang="en-US" sz="2000" b="1" dirty="0" err="1" smtClean="0"/>
              <a:t>Recientemente</a:t>
            </a:r>
            <a:r>
              <a:rPr lang="en-US" sz="2000" b="1" dirty="0" smtClean="0"/>
              <a:t> (1ero de </a:t>
            </a:r>
            <a:r>
              <a:rPr lang="en-US" sz="2000" b="1" dirty="0" err="1" smtClean="0"/>
              <a:t>enero</a:t>
            </a:r>
            <a:r>
              <a:rPr lang="en-US" sz="2000" b="1" dirty="0" smtClean="0"/>
              <a:t> 2014) en los EEUU se ha </a:t>
            </a:r>
            <a:r>
              <a:rPr lang="en-US" sz="2000" b="1" dirty="0" err="1" smtClean="0"/>
              <a:t>vuelto</a:t>
            </a:r>
            <a:r>
              <a:rPr lang="en-US" sz="2000" b="1" dirty="0" smtClean="0"/>
              <a:t> </a:t>
            </a:r>
            <a:r>
              <a:rPr lang="en-US" sz="2000" b="1" dirty="0" err="1" smtClean="0"/>
              <a:t>obligatorio</a:t>
            </a:r>
            <a:r>
              <a:rPr lang="en-US" sz="2000" b="1" dirty="0" smtClean="0"/>
              <a:t> </a:t>
            </a:r>
            <a:r>
              <a:rPr lang="en-US" sz="2000" b="1" dirty="0" err="1" smtClean="0"/>
              <a:t>estar</a:t>
            </a:r>
            <a:r>
              <a:rPr lang="en-US" sz="2000" b="1" dirty="0" smtClean="0"/>
              <a:t> </a:t>
            </a:r>
            <a:r>
              <a:rPr lang="en-US" sz="2000" b="1" dirty="0" err="1" smtClean="0"/>
              <a:t>afiliados</a:t>
            </a:r>
            <a:r>
              <a:rPr lang="en-US" sz="2000" b="1" dirty="0" smtClean="0"/>
              <a:t> a un </a:t>
            </a:r>
            <a:r>
              <a:rPr lang="en-US" sz="2000" b="1" dirty="0" err="1" smtClean="0"/>
              <a:t>seguro</a:t>
            </a:r>
            <a:r>
              <a:rPr lang="en-US" sz="2000" b="1" dirty="0" smtClean="0"/>
              <a:t> </a:t>
            </a:r>
            <a:r>
              <a:rPr lang="en-US" sz="2000" b="1" dirty="0" err="1" smtClean="0"/>
              <a:t>privado</a:t>
            </a:r>
            <a:r>
              <a:rPr lang="en-US" sz="2000" b="1" dirty="0" smtClean="0"/>
              <a:t> de </a:t>
            </a:r>
            <a:r>
              <a:rPr lang="en-US" sz="2000" b="1" dirty="0" err="1" smtClean="0"/>
              <a:t>salud</a:t>
            </a:r>
            <a:r>
              <a:rPr lang="en-US" sz="2000" b="1" dirty="0" smtClean="0"/>
              <a:t>, gracias a los </a:t>
            </a:r>
            <a:r>
              <a:rPr lang="en-US" sz="2000" b="1" dirty="0" err="1" smtClean="0"/>
              <a:t>esfuerzos</a:t>
            </a:r>
            <a:r>
              <a:rPr lang="en-US" sz="2000" b="1" dirty="0" smtClean="0"/>
              <a:t> del </a:t>
            </a:r>
            <a:r>
              <a:rPr lang="en-US" sz="2000" b="1" dirty="0" err="1" smtClean="0"/>
              <a:t>partido</a:t>
            </a:r>
            <a:r>
              <a:rPr lang="en-US" sz="2000" b="1" dirty="0" smtClean="0"/>
              <a:t> </a:t>
            </a:r>
            <a:r>
              <a:rPr lang="en-US" sz="2000" b="1" dirty="0" err="1" smtClean="0"/>
              <a:t>democrata</a:t>
            </a:r>
            <a:r>
              <a:rPr lang="en-US" sz="2000" b="1" dirty="0" smtClean="0"/>
              <a:t> y del </a:t>
            </a:r>
            <a:r>
              <a:rPr lang="en-US" sz="2000" b="1" dirty="0" err="1" smtClean="0"/>
              <a:t>Presidente</a:t>
            </a:r>
            <a:r>
              <a:rPr lang="en-US" sz="2000" b="1" dirty="0" smtClean="0"/>
              <a:t> Barack Obama.</a:t>
            </a:r>
          </a:p>
          <a:p>
            <a:endParaRPr lang="en-US" sz="2000" b="1" dirty="0"/>
          </a:p>
          <a:p>
            <a:r>
              <a:rPr lang="en-US" sz="2000" b="1" dirty="0" smtClean="0"/>
              <a:t>La ley ha </a:t>
            </a:r>
            <a:r>
              <a:rPr lang="en-US" sz="2000" b="1" dirty="0" err="1" smtClean="0"/>
              <a:t>sido</a:t>
            </a:r>
            <a:r>
              <a:rPr lang="en-US" sz="2000" b="1" dirty="0" smtClean="0"/>
              <a:t> (y </a:t>
            </a:r>
            <a:r>
              <a:rPr lang="en-US" sz="2000" b="1" dirty="0" err="1" smtClean="0"/>
              <a:t>sigue</a:t>
            </a:r>
            <a:r>
              <a:rPr lang="en-US" sz="2000" b="1" dirty="0" smtClean="0"/>
              <a:t> </a:t>
            </a:r>
            <a:r>
              <a:rPr lang="en-US" sz="2000" b="1" dirty="0" err="1" smtClean="0"/>
              <a:t>siendo</a:t>
            </a:r>
            <a:r>
              <a:rPr lang="en-US" sz="2000" b="1" dirty="0" smtClean="0"/>
              <a:t>) controversial.</a:t>
            </a:r>
          </a:p>
          <a:p>
            <a:endParaRPr lang="en-US" sz="2000" b="1" dirty="0" smtClean="0"/>
          </a:p>
          <a:p>
            <a:r>
              <a:rPr lang="en-US" sz="2000" b="1" dirty="0" smtClean="0"/>
              <a:t>La </a:t>
            </a:r>
            <a:r>
              <a:rPr lang="en-US" sz="2000" b="1" dirty="0" err="1" smtClean="0"/>
              <a:t>objecion</a:t>
            </a:r>
            <a:r>
              <a:rPr lang="en-US" sz="2000" b="1" dirty="0" smtClean="0"/>
              <a:t> mayor </a:t>
            </a:r>
            <a:r>
              <a:rPr lang="en-US" sz="2000" b="1" dirty="0" err="1" smtClean="0"/>
              <a:t>viene</a:t>
            </a:r>
            <a:r>
              <a:rPr lang="en-US" sz="2000" b="1" dirty="0" smtClean="0"/>
              <a:t> del </a:t>
            </a:r>
            <a:r>
              <a:rPr lang="en-US" sz="2000" b="1" dirty="0" err="1" smtClean="0"/>
              <a:t>partido</a:t>
            </a:r>
            <a:r>
              <a:rPr lang="en-US" sz="2000" b="1" dirty="0" smtClean="0"/>
              <a:t> </a:t>
            </a:r>
            <a:r>
              <a:rPr lang="en-US" sz="2000" b="1" dirty="0" err="1" smtClean="0"/>
              <a:t>republicano</a:t>
            </a:r>
            <a:r>
              <a:rPr lang="en-US" sz="2000" b="1" dirty="0" smtClean="0"/>
              <a:t>, </a:t>
            </a:r>
            <a:r>
              <a:rPr lang="en-US" sz="2000" b="1" dirty="0" err="1" smtClean="0"/>
              <a:t>que</a:t>
            </a:r>
            <a:r>
              <a:rPr lang="en-US" sz="2000" b="1" dirty="0" smtClean="0"/>
              <a:t> </a:t>
            </a:r>
            <a:r>
              <a:rPr lang="en-US" sz="2000" b="1" dirty="0" err="1" smtClean="0"/>
              <a:t>sostiene</a:t>
            </a:r>
            <a:r>
              <a:rPr lang="en-US" sz="2000" b="1" dirty="0" smtClean="0"/>
              <a:t> la </a:t>
            </a:r>
            <a:r>
              <a:rPr lang="en-US" sz="2000" b="1" dirty="0" err="1" smtClean="0"/>
              <a:t>posicion</a:t>
            </a:r>
            <a:r>
              <a:rPr lang="en-US" sz="2000" b="1" dirty="0" smtClean="0"/>
              <a:t> </a:t>
            </a:r>
            <a:r>
              <a:rPr lang="en-US" sz="2000" b="1" dirty="0" err="1" smtClean="0"/>
              <a:t>que</a:t>
            </a:r>
            <a:r>
              <a:rPr lang="en-US" sz="2000" b="1" dirty="0" smtClean="0"/>
              <a:t> </a:t>
            </a:r>
            <a:r>
              <a:rPr lang="en-US" sz="2000" b="1" dirty="0" err="1" smtClean="0"/>
              <a:t>es</a:t>
            </a:r>
            <a:r>
              <a:rPr lang="en-US" sz="2000" b="1" dirty="0" smtClean="0"/>
              <a:t> </a:t>
            </a:r>
            <a:r>
              <a:rPr lang="en-US" sz="2000" b="1" dirty="0" err="1" smtClean="0"/>
              <a:t>ilegal</a:t>
            </a:r>
            <a:r>
              <a:rPr lang="en-US" sz="2000" b="1" dirty="0" smtClean="0"/>
              <a:t> </a:t>
            </a:r>
            <a:r>
              <a:rPr lang="en-US" sz="2000" b="1" dirty="0" err="1" smtClean="0"/>
              <a:t>imponer</a:t>
            </a:r>
            <a:r>
              <a:rPr lang="en-US" sz="2000" b="1" dirty="0" smtClean="0"/>
              <a:t> a </a:t>
            </a:r>
            <a:r>
              <a:rPr lang="en-US" sz="2000" b="1" dirty="0" err="1" smtClean="0"/>
              <a:t>alguien</a:t>
            </a:r>
            <a:r>
              <a:rPr lang="en-US" sz="2000" b="1" dirty="0" smtClean="0"/>
              <a:t> </a:t>
            </a:r>
            <a:r>
              <a:rPr lang="en-US" sz="2000" b="1" dirty="0" err="1" smtClean="0"/>
              <a:t>pagar</a:t>
            </a:r>
            <a:r>
              <a:rPr lang="en-US" sz="2000" b="1" dirty="0" smtClean="0"/>
              <a:t> </a:t>
            </a:r>
            <a:r>
              <a:rPr lang="en-US" sz="2000" b="1" dirty="0" err="1" smtClean="0"/>
              <a:t>por</a:t>
            </a:r>
            <a:r>
              <a:rPr lang="en-US" sz="2000" b="1" dirty="0" smtClean="0"/>
              <a:t> un </a:t>
            </a:r>
            <a:r>
              <a:rPr lang="en-US" sz="2000" b="1" dirty="0" err="1" smtClean="0"/>
              <a:t>servicio</a:t>
            </a:r>
            <a:r>
              <a:rPr lang="en-US" sz="2000" b="1" dirty="0" smtClean="0"/>
              <a:t> no </a:t>
            </a:r>
            <a:r>
              <a:rPr lang="en-US" sz="2000" b="1" dirty="0" err="1" smtClean="0"/>
              <a:t>requerido</a:t>
            </a:r>
            <a:r>
              <a:rPr lang="en-US" sz="2000" b="1" dirty="0"/>
              <a:t> </a:t>
            </a:r>
            <a:r>
              <a:rPr lang="en-US" sz="2000" b="1" dirty="0" err="1" smtClean="0"/>
              <a:t>como</a:t>
            </a:r>
            <a:r>
              <a:rPr lang="en-US" sz="2000" b="1" dirty="0" smtClean="0"/>
              <a:t> un </a:t>
            </a:r>
            <a:r>
              <a:rPr lang="en-US" sz="2000" b="1" dirty="0" err="1" smtClean="0"/>
              <a:t>servicio</a:t>
            </a:r>
            <a:r>
              <a:rPr lang="en-US" sz="2000" b="1" dirty="0" smtClean="0"/>
              <a:t> de </a:t>
            </a:r>
            <a:r>
              <a:rPr lang="en-US" sz="2000" b="1" dirty="0" err="1" smtClean="0"/>
              <a:t>salud</a:t>
            </a:r>
            <a:r>
              <a:rPr lang="en-US" sz="2000" b="1" dirty="0" smtClean="0"/>
              <a:t>.</a:t>
            </a:r>
          </a:p>
          <a:p>
            <a:endParaRPr lang="en-US" sz="2000" b="1" dirty="0"/>
          </a:p>
          <a:p>
            <a:r>
              <a:rPr lang="en-US" sz="2000" b="1" dirty="0" err="1"/>
              <a:t>Otra</a:t>
            </a:r>
            <a:r>
              <a:rPr lang="en-US" sz="2000" b="1" dirty="0"/>
              <a:t> </a:t>
            </a:r>
            <a:r>
              <a:rPr lang="en-US" sz="2000" b="1" dirty="0" err="1" smtClean="0"/>
              <a:t>objecion</a:t>
            </a:r>
            <a:r>
              <a:rPr lang="en-US" sz="2000" b="1" dirty="0" smtClean="0"/>
              <a:t> de los </a:t>
            </a:r>
            <a:r>
              <a:rPr lang="en-US" sz="2000" b="1" dirty="0" err="1"/>
              <a:t>conservadores</a:t>
            </a:r>
            <a:r>
              <a:rPr lang="en-US" sz="2000" b="1" dirty="0"/>
              <a:t> </a:t>
            </a:r>
            <a:r>
              <a:rPr lang="en-US" sz="2000" b="1" dirty="0" err="1"/>
              <a:t>republicanos</a:t>
            </a:r>
            <a:r>
              <a:rPr lang="en-US" sz="2000" b="1" dirty="0"/>
              <a:t> en </a:t>
            </a:r>
            <a:r>
              <a:rPr lang="en-US" sz="2000" b="1" dirty="0" smtClean="0"/>
              <a:t>EEUU </a:t>
            </a:r>
            <a:r>
              <a:rPr lang="en-US" sz="2000" b="1" dirty="0" err="1" smtClean="0"/>
              <a:t>es</a:t>
            </a:r>
            <a:r>
              <a:rPr lang="en-US" sz="2000" b="1" dirty="0" smtClean="0"/>
              <a:t> </a:t>
            </a:r>
            <a:r>
              <a:rPr lang="en-US" sz="2000" b="1" dirty="0" err="1" smtClean="0"/>
              <a:t>que</a:t>
            </a:r>
            <a:r>
              <a:rPr lang="en-US" sz="2000" b="1" dirty="0" smtClean="0"/>
              <a:t> no </a:t>
            </a:r>
            <a:r>
              <a:rPr lang="en-US" sz="2000" b="1" dirty="0" err="1" smtClean="0"/>
              <a:t>es</a:t>
            </a:r>
            <a:r>
              <a:rPr lang="en-US" sz="2000" b="1" dirty="0" smtClean="0"/>
              <a:t> </a:t>
            </a:r>
            <a:r>
              <a:rPr lang="en-US" sz="2000" b="1" dirty="0" err="1" smtClean="0"/>
              <a:t>justo</a:t>
            </a:r>
            <a:r>
              <a:rPr lang="en-US" sz="2000" b="1" dirty="0" smtClean="0"/>
              <a:t> </a:t>
            </a:r>
            <a:r>
              <a:rPr lang="en-US" sz="2000" b="1" dirty="0" err="1" smtClean="0"/>
              <a:t>que</a:t>
            </a:r>
            <a:r>
              <a:rPr lang="en-US" sz="2000" b="1" dirty="0" smtClean="0"/>
              <a:t> un </a:t>
            </a:r>
            <a:r>
              <a:rPr lang="en-US" sz="2000" b="1" dirty="0" err="1" smtClean="0"/>
              <a:t>drogadicto</a:t>
            </a:r>
            <a:r>
              <a:rPr lang="en-US" sz="2000" b="1" dirty="0" smtClean="0"/>
              <a:t> o un </a:t>
            </a:r>
            <a:r>
              <a:rPr lang="en-US" sz="2000" b="1" dirty="0" err="1" smtClean="0"/>
              <a:t>fumador</a:t>
            </a:r>
            <a:r>
              <a:rPr lang="en-US" sz="2000" b="1" dirty="0" smtClean="0"/>
              <a:t> </a:t>
            </a:r>
            <a:r>
              <a:rPr lang="en-US" sz="2000" b="1" dirty="0" err="1" smtClean="0"/>
              <a:t>reciba</a:t>
            </a:r>
            <a:r>
              <a:rPr lang="en-US" sz="2000" b="1" dirty="0" smtClean="0"/>
              <a:t> </a:t>
            </a:r>
            <a:r>
              <a:rPr lang="en-US" sz="2000" b="1" dirty="0" err="1" smtClean="0"/>
              <a:t>cuidado</a:t>
            </a:r>
            <a:r>
              <a:rPr lang="en-US" sz="2000" b="1" dirty="0" smtClean="0"/>
              <a:t> medico con el </a:t>
            </a:r>
            <a:r>
              <a:rPr lang="en-US" sz="2000" b="1" dirty="0" err="1" smtClean="0"/>
              <a:t>dinero</a:t>
            </a:r>
            <a:r>
              <a:rPr lang="en-US" sz="2000" b="1" dirty="0" smtClean="0"/>
              <a:t> de un </a:t>
            </a:r>
            <a:r>
              <a:rPr lang="en-US" sz="2000" b="1" dirty="0" err="1" smtClean="0"/>
              <a:t>contribuyente</a:t>
            </a:r>
            <a:r>
              <a:rPr lang="en-US" sz="2000" b="1" dirty="0" smtClean="0"/>
              <a:t> </a:t>
            </a:r>
            <a:r>
              <a:rPr lang="en-US" sz="2000" b="1" dirty="0" err="1" smtClean="0"/>
              <a:t>que</a:t>
            </a:r>
            <a:r>
              <a:rPr lang="en-US" sz="2000" b="1" dirty="0" smtClean="0"/>
              <a:t> </a:t>
            </a:r>
            <a:r>
              <a:rPr lang="en-US" sz="2000" b="1" dirty="0" err="1" smtClean="0"/>
              <a:t>nunca</a:t>
            </a:r>
            <a:r>
              <a:rPr lang="en-US" sz="2000" b="1" dirty="0" smtClean="0"/>
              <a:t> se ha </a:t>
            </a:r>
            <a:r>
              <a:rPr lang="en-US" sz="2000" b="1" dirty="0" err="1" smtClean="0"/>
              <a:t>sometido</a:t>
            </a:r>
            <a:r>
              <a:rPr lang="en-US" sz="2000" b="1" dirty="0" smtClean="0"/>
              <a:t> (</a:t>
            </a:r>
            <a:r>
              <a:rPr lang="en-US" sz="2000" b="1" dirty="0" err="1" smtClean="0"/>
              <a:t>voluntariamente</a:t>
            </a:r>
            <a:r>
              <a:rPr lang="en-US" sz="2000" b="1" dirty="0" smtClean="0"/>
              <a:t>) a tales </a:t>
            </a:r>
            <a:r>
              <a:rPr lang="en-US" sz="2000" b="1" dirty="0" err="1" smtClean="0"/>
              <a:t>riesgos</a:t>
            </a:r>
            <a:r>
              <a:rPr lang="en-US" sz="2000" b="1" dirty="0" smtClean="0"/>
              <a:t>.</a:t>
            </a:r>
          </a:p>
        </p:txBody>
      </p:sp>
    </p:spTree>
    <p:extLst>
      <p:ext uri="{BB962C8B-B14F-4D97-AF65-F5344CB8AC3E}">
        <p14:creationId xmlns:p14="http://schemas.microsoft.com/office/powerpoint/2010/main" val="2312267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6124754"/>
          </a:xfrm>
          <a:prstGeom prst="rect">
            <a:avLst/>
          </a:prstGeom>
          <a:noFill/>
        </p:spPr>
        <p:txBody>
          <a:bodyPr wrap="square" rtlCol="0">
            <a:spAutoFit/>
          </a:bodyPr>
          <a:lstStyle/>
          <a:p>
            <a:r>
              <a:rPr lang="en-US" sz="2800" b="1" u="sng" dirty="0" smtClean="0"/>
              <a:t>La </a:t>
            </a:r>
            <a:r>
              <a:rPr lang="en-US" sz="2800" b="1" u="sng" dirty="0" err="1"/>
              <a:t>situacion</a:t>
            </a:r>
            <a:r>
              <a:rPr lang="en-US" sz="2800" b="1" u="sng" dirty="0"/>
              <a:t> en EEUU </a:t>
            </a:r>
            <a:r>
              <a:rPr lang="en-US" sz="2800" b="1" u="sng" dirty="0" err="1"/>
              <a:t>es</a:t>
            </a:r>
            <a:r>
              <a:rPr lang="en-US" sz="2800" b="1" u="sng" dirty="0"/>
              <a:t> </a:t>
            </a:r>
            <a:r>
              <a:rPr lang="en-US" sz="2800" b="1" u="sng" dirty="0" err="1"/>
              <a:t>ulteriormente</a:t>
            </a:r>
            <a:r>
              <a:rPr lang="en-US" sz="2800" b="1" u="sng" dirty="0"/>
              <a:t> </a:t>
            </a:r>
            <a:r>
              <a:rPr lang="en-US" sz="2800" b="1" u="sng" dirty="0" err="1"/>
              <a:t>complicada</a:t>
            </a:r>
            <a:r>
              <a:rPr lang="en-US" sz="2800" b="1" u="sng" dirty="0"/>
              <a:t> </a:t>
            </a:r>
            <a:r>
              <a:rPr lang="en-US" sz="2800" b="1" u="sng" dirty="0" err="1"/>
              <a:t>por</a:t>
            </a:r>
            <a:r>
              <a:rPr lang="en-US" sz="2800" b="1" u="sng" dirty="0"/>
              <a:t> un </a:t>
            </a:r>
            <a:r>
              <a:rPr lang="en-US" sz="2800" b="1" u="sng" dirty="0" err="1"/>
              <a:t>costo</a:t>
            </a:r>
            <a:r>
              <a:rPr lang="en-US" sz="2800" b="1" u="sng" dirty="0"/>
              <a:t> </a:t>
            </a:r>
            <a:r>
              <a:rPr lang="en-US" sz="2800" b="1" u="sng" dirty="0" err="1"/>
              <a:t>exorbitante</a:t>
            </a:r>
            <a:r>
              <a:rPr lang="en-US" sz="2800" b="1" u="sng" dirty="0"/>
              <a:t> de los </a:t>
            </a:r>
            <a:r>
              <a:rPr lang="en-US" sz="2800" b="1" u="sng" dirty="0" err="1"/>
              <a:t>servicios</a:t>
            </a:r>
            <a:r>
              <a:rPr lang="en-US" sz="2800" b="1" u="sng" dirty="0"/>
              <a:t> medicos</a:t>
            </a:r>
            <a:r>
              <a:rPr lang="en-US" sz="2400" b="1" dirty="0"/>
              <a:t>.</a:t>
            </a:r>
          </a:p>
          <a:p>
            <a:endParaRPr lang="en-US" sz="2400" b="1" dirty="0" smtClean="0"/>
          </a:p>
          <a:p>
            <a:r>
              <a:rPr lang="en-US" sz="2400" b="1" dirty="0" err="1" smtClean="0"/>
              <a:t>Paradoja</a:t>
            </a:r>
            <a:r>
              <a:rPr lang="en-US" sz="2400" b="1" dirty="0" smtClean="0"/>
              <a:t>:</a:t>
            </a:r>
          </a:p>
          <a:p>
            <a:endParaRPr lang="en-US" sz="2400" b="1" dirty="0"/>
          </a:p>
          <a:p>
            <a:r>
              <a:rPr lang="en-US" sz="2400" b="1" dirty="0" smtClean="0"/>
              <a:t>Hasta el 31 de </a:t>
            </a:r>
            <a:r>
              <a:rPr lang="en-US" sz="2400" b="1" dirty="0" err="1" smtClean="0"/>
              <a:t>diciembre</a:t>
            </a:r>
            <a:r>
              <a:rPr lang="en-US" sz="2400" b="1" dirty="0" smtClean="0"/>
              <a:t> 2013, un </a:t>
            </a:r>
            <a:r>
              <a:rPr lang="en-US" sz="2400" b="1" dirty="0" err="1" smtClean="0"/>
              <a:t>anciano</a:t>
            </a:r>
            <a:r>
              <a:rPr lang="en-US" sz="2400" b="1" dirty="0" smtClean="0"/>
              <a:t> </a:t>
            </a:r>
            <a:r>
              <a:rPr lang="en-US" sz="2400" b="1" dirty="0" err="1" smtClean="0"/>
              <a:t>que</a:t>
            </a:r>
            <a:r>
              <a:rPr lang="en-US" sz="2400" b="1" dirty="0" smtClean="0"/>
              <a:t> no </a:t>
            </a:r>
            <a:r>
              <a:rPr lang="en-US" sz="2400" b="1" dirty="0" err="1" smtClean="0"/>
              <a:t>hubiese</a:t>
            </a:r>
            <a:r>
              <a:rPr lang="en-US" sz="2400" b="1" dirty="0" smtClean="0"/>
              <a:t> </a:t>
            </a:r>
            <a:r>
              <a:rPr lang="en-US" sz="2400" b="1" dirty="0" err="1" smtClean="0"/>
              <a:t>pagado</a:t>
            </a:r>
            <a:r>
              <a:rPr lang="en-US" sz="2400" b="1" dirty="0" smtClean="0"/>
              <a:t> </a:t>
            </a:r>
            <a:r>
              <a:rPr lang="en-US" sz="2400" b="1" dirty="0" err="1" smtClean="0"/>
              <a:t>ninguna</a:t>
            </a:r>
            <a:r>
              <a:rPr lang="en-US" sz="2400" b="1" dirty="0" smtClean="0"/>
              <a:t> </a:t>
            </a:r>
            <a:r>
              <a:rPr lang="en-US" sz="2400" b="1" dirty="0" err="1" smtClean="0"/>
              <a:t>contribucion</a:t>
            </a:r>
            <a:r>
              <a:rPr lang="en-US" sz="2400" b="1" dirty="0" smtClean="0"/>
              <a:t> al </a:t>
            </a:r>
            <a:r>
              <a:rPr lang="en-US" sz="2400" b="1" dirty="0" err="1" smtClean="0"/>
              <a:t>sistema</a:t>
            </a:r>
            <a:r>
              <a:rPr lang="en-US" sz="2400" b="1" dirty="0" smtClean="0"/>
              <a:t> de </a:t>
            </a:r>
            <a:r>
              <a:rPr lang="en-US" sz="2400" b="1" dirty="0" err="1" smtClean="0"/>
              <a:t>salud</a:t>
            </a:r>
            <a:r>
              <a:rPr lang="en-US" sz="2400" b="1" dirty="0" smtClean="0"/>
              <a:t> </a:t>
            </a:r>
            <a:r>
              <a:rPr lang="en-US" sz="2400" b="1" dirty="0" err="1" smtClean="0"/>
              <a:t>pudiera</a:t>
            </a:r>
            <a:r>
              <a:rPr lang="en-US" sz="2400" b="1" dirty="0" smtClean="0"/>
              <a:t> </a:t>
            </a:r>
            <a:r>
              <a:rPr lang="en-US" sz="2400" b="1" dirty="0" err="1" smtClean="0"/>
              <a:t>haber</a:t>
            </a:r>
            <a:r>
              <a:rPr lang="en-US" sz="2400" b="1" dirty="0" smtClean="0"/>
              <a:t> </a:t>
            </a:r>
            <a:r>
              <a:rPr lang="en-US" sz="2400" b="1" dirty="0" err="1" smtClean="0"/>
              <a:t>recibido</a:t>
            </a:r>
            <a:r>
              <a:rPr lang="en-US" sz="2400" b="1" dirty="0" smtClean="0"/>
              <a:t> </a:t>
            </a:r>
            <a:r>
              <a:rPr lang="en-US" sz="2400" b="1" dirty="0" err="1" smtClean="0"/>
              <a:t>cuidado</a:t>
            </a:r>
            <a:r>
              <a:rPr lang="en-US" sz="2400" b="1" dirty="0" smtClean="0"/>
              <a:t> medico de </a:t>
            </a:r>
            <a:r>
              <a:rPr lang="en-US" sz="2400" b="1" dirty="0" err="1" smtClean="0"/>
              <a:t>cientos</a:t>
            </a:r>
            <a:r>
              <a:rPr lang="en-US" sz="2400" b="1" dirty="0" smtClean="0"/>
              <a:t> de miles de </a:t>
            </a:r>
            <a:r>
              <a:rPr lang="en-US" sz="2400" b="1" dirty="0" err="1" smtClean="0"/>
              <a:t>dolares</a:t>
            </a:r>
            <a:r>
              <a:rPr lang="en-US" sz="2400" b="1" dirty="0" smtClean="0"/>
              <a:t> (</a:t>
            </a:r>
            <a:r>
              <a:rPr lang="en-US" sz="2400" b="1" dirty="0" err="1" smtClean="0"/>
              <a:t>por</a:t>
            </a:r>
            <a:r>
              <a:rPr lang="en-US" sz="2400" b="1" dirty="0" smtClean="0"/>
              <a:t> </a:t>
            </a:r>
            <a:r>
              <a:rPr lang="en-US" sz="2400" b="1" dirty="0" err="1" smtClean="0"/>
              <a:t>ejemplo</a:t>
            </a:r>
            <a:r>
              <a:rPr lang="en-US" sz="2400" b="1" dirty="0" smtClean="0"/>
              <a:t> </a:t>
            </a:r>
            <a:r>
              <a:rPr lang="en-US" sz="2400" b="1" dirty="0" err="1" smtClean="0"/>
              <a:t>implantes</a:t>
            </a:r>
            <a:r>
              <a:rPr lang="en-US" sz="2400" b="1" dirty="0" smtClean="0"/>
              <a:t> de </a:t>
            </a:r>
            <a:r>
              <a:rPr lang="en-US" sz="2400" b="1" dirty="0" err="1" smtClean="0"/>
              <a:t>higado</a:t>
            </a:r>
            <a:r>
              <a:rPr lang="en-US" sz="2400" b="1" dirty="0" smtClean="0"/>
              <a:t> y </a:t>
            </a:r>
            <a:r>
              <a:rPr lang="en-US" sz="2400" b="1" dirty="0" err="1" smtClean="0"/>
              <a:t>riñon</a:t>
            </a:r>
            <a:r>
              <a:rPr lang="en-US" sz="2400" b="1" dirty="0" smtClean="0"/>
              <a:t>) para </a:t>
            </a:r>
            <a:r>
              <a:rPr lang="en-US" sz="2400" b="1" dirty="0" err="1" smtClean="0"/>
              <a:t>prolongar</a:t>
            </a:r>
            <a:r>
              <a:rPr lang="en-US" sz="2400" b="1" dirty="0" smtClean="0"/>
              <a:t> </a:t>
            </a:r>
            <a:r>
              <a:rPr lang="en-US" sz="2400" b="1" dirty="0" err="1" smtClean="0"/>
              <a:t>su</a:t>
            </a:r>
            <a:r>
              <a:rPr lang="en-US" sz="2400" b="1" dirty="0" smtClean="0"/>
              <a:t> </a:t>
            </a:r>
            <a:r>
              <a:rPr lang="en-US" sz="2400" b="1" dirty="0" err="1" smtClean="0"/>
              <a:t>vida</a:t>
            </a:r>
            <a:r>
              <a:rPr lang="en-US" sz="2400" b="1" dirty="0" smtClean="0"/>
              <a:t> de </a:t>
            </a:r>
            <a:r>
              <a:rPr lang="en-US" sz="2400" b="1" dirty="0" err="1" smtClean="0"/>
              <a:t>pocos</a:t>
            </a:r>
            <a:r>
              <a:rPr lang="en-US" sz="2400" b="1" dirty="0" smtClean="0"/>
              <a:t> </a:t>
            </a:r>
            <a:r>
              <a:rPr lang="en-US" sz="2400" b="1" dirty="0" err="1" smtClean="0"/>
              <a:t>meses</a:t>
            </a:r>
            <a:r>
              <a:rPr lang="en-US" sz="2400" b="1" dirty="0" smtClean="0"/>
              <a:t>, </a:t>
            </a:r>
            <a:r>
              <a:rPr lang="en-US" sz="2400" b="1" dirty="0" err="1" smtClean="0"/>
              <a:t>mientras</a:t>
            </a:r>
            <a:r>
              <a:rPr lang="en-US" sz="2400" b="1" dirty="0" smtClean="0"/>
              <a:t> un </a:t>
            </a:r>
            <a:r>
              <a:rPr lang="en-US" sz="2400" b="1" dirty="0" err="1" smtClean="0"/>
              <a:t>joven</a:t>
            </a:r>
            <a:r>
              <a:rPr lang="en-US" sz="2400" b="1" dirty="0" smtClean="0"/>
              <a:t> </a:t>
            </a:r>
            <a:r>
              <a:rPr lang="en-US" sz="2400" b="1" dirty="0" err="1" smtClean="0"/>
              <a:t>que</a:t>
            </a:r>
            <a:r>
              <a:rPr lang="en-US" sz="2400" b="1" dirty="0" smtClean="0"/>
              <a:t> </a:t>
            </a:r>
            <a:r>
              <a:rPr lang="en-US" sz="2400" b="1" dirty="0" err="1" smtClean="0"/>
              <a:t>hubiera</a:t>
            </a:r>
            <a:r>
              <a:rPr lang="en-US" sz="2400" b="1" dirty="0" smtClean="0"/>
              <a:t> </a:t>
            </a:r>
            <a:r>
              <a:rPr lang="en-US" sz="2400" b="1" dirty="0" err="1" smtClean="0"/>
              <a:t>recien</a:t>
            </a:r>
            <a:r>
              <a:rPr lang="en-US" sz="2400" b="1" dirty="0" smtClean="0"/>
              <a:t> </a:t>
            </a:r>
            <a:r>
              <a:rPr lang="en-US" sz="2400" b="1" dirty="0" err="1" smtClean="0"/>
              <a:t>perdido</a:t>
            </a:r>
            <a:r>
              <a:rPr lang="en-US" sz="2400" b="1" dirty="0" smtClean="0"/>
              <a:t> </a:t>
            </a:r>
            <a:r>
              <a:rPr lang="en-US" sz="2400" b="1" dirty="0" err="1" smtClean="0"/>
              <a:t>su</a:t>
            </a:r>
            <a:r>
              <a:rPr lang="en-US" sz="2400" b="1" dirty="0" smtClean="0"/>
              <a:t> </a:t>
            </a:r>
            <a:r>
              <a:rPr lang="en-US" sz="2400" b="1" dirty="0" err="1" smtClean="0"/>
              <a:t>trabajo</a:t>
            </a:r>
            <a:r>
              <a:rPr lang="en-US" sz="2400" b="1" dirty="0" smtClean="0"/>
              <a:t> (= </a:t>
            </a:r>
            <a:r>
              <a:rPr lang="en-US" sz="2400" b="1" dirty="0" err="1" smtClean="0"/>
              <a:t>perder</a:t>
            </a:r>
            <a:r>
              <a:rPr lang="en-US" sz="2400" b="1" dirty="0" smtClean="0"/>
              <a:t> </a:t>
            </a:r>
            <a:r>
              <a:rPr lang="en-US" sz="2400" b="1" dirty="0" err="1" smtClean="0"/>
              <a:t>tambien</a:t>
            </a:r>
            <a:r>
              <a:rPr lang="en-US" sz="2400" b="1" dirty="0" smtClean="0"/>
              <a:t> </a:t>
            </a:r>
            <a:r>
              <a:rPr lang="en-US" sz="2400" b="1" dirty="0" err="1" smtClean="0"/>
              <a:t>seguro</a:t>
            </a:r>
            <a:r>
              <a:rPr lang="en-US" sz="2400" b="1" dirty="0" smtClean="0"/>
              <a:t> medico) a </a:t>
            </a:r>
            <a:r>
              <a:rPr lang="en-US" sz="2400" b="1" dirty="0" err="1" smtClean="0"/>
              <a:t>quien</a:t>
            </a:r>
            <a:r>
              <a:rPr lang="en-US" sz="2400" b="1" dirty="0" smtClean="0"/>
              <a:t> le </a:t>
            </a:r>
            <a:r>
              <a:rPr lang="en-US" sz="2400" b="1" dirty="0" err="1" smtClean="0"/>
              <a:t>hubiera</a:t>
            </a:r>
            <a:r>
              <a:rPr lang="en-US" sz="2400" b="1" dirty="0" smtClean="0"/>
              <a:t> dado </a:t>
            </a:r>
            <a:r>
              <a:rPr lang="en-US" sz="2400" b="1" dirty="0" err="1" smtClean="0"/>
              <a:t>una</a:t>
            </a:r>
            <a:r>
              <a:rPr lang="en-US" sz="2400" b="1" dirty="0" smtClean="0"/>
              <a:t> </a:t>
            </a:r>
            <a:r>
              <a:rPr lang="en-US" sz="2400" b="1" dirty="0" err="1" smtClean="0"/>
              <a:t>enfermedad</a:t>
            </a:r>
            <a:r>
              <a:rPr lang="en-US" sz="2400" b="1" dirty="0" smtClean="0"/>
              <a:t> mortal y curable no </a:t>
            </a:r>
            <a:r>
              <a:rPr lang="en-US" sz="2400" b="1" dirty="0" err="1" smtClean="0"/>
              <a:t>hubiera</a:t>
            </a:r>
            <a:r>
              <a:rPr lang="en-US" sz="2400" b="1" dirty="0" smtClean="0"/>
              <a:t> </a:t>
            </a:r>
            <a:r>
              <a:rPr lang="en-US" sz="2400" b="1" dirty="0" err="1" smtClean="0"/>
              <a:t>tenido</a:t>
            </a:r>
            <a:r>
              <a:rPr lang="en-US" sz="2400" b="1" dirty="0" smtClean="0"/>
              <a:t> </a:t>
            </a:r>
            <a:r>
              <a:rPr lang="en-US" sz="2400" b="1" dirty="0" err="1" smtClean="0"/>
              <a:t>cuidado</a:t>
            </a:r>
            <a:r>
              <a:rPr lang="en-US" sz="2400" b="1" dirty="0" smtClean="0"/>
              <a:t> medico.</a:t>
            </a:r>
          </a:p>
          <a:p>
            <a:endParaRPr lang="en-US" sz="2400" b="1" dirty="0"/>
          </a:p>
          <a:p>
            <a:r>
              <a:rPr lang="en-US" sz="2400" b="1" dirty="0" err="1" smtClean="0"/>
              <a:t>Esto</a:t>
            </a:r>
            <a:r>
              <a:rPr lang="en-US" sz="2400" b="1" dirty="0" smtClean="0"/>
              <a:t> </a:t>
            </a:r>
            <a:r>
              <a:rPr lang="en-US" sz="2400" b="1" dirty="0" err="1" smtClean="0"/>
              <a:t>es</a:t>
            </a:r>
            <a:r>
              <a:rPr lang="en-US" sz="2400" b="1" dirty="0" smtClean="0"/>
              <a:t> solo </a:t>
            </a:r>
            <a:r>
              <a:rPr lang="en-US" sz="2400" b="1" dirty="0" err="1" smtClean="0"/>
              <a:t>uno</a:t>
            </a:r>
            <a:r>
              <a:rPr lang="en-US" sz="2400" b="1" dirty="0" smtClean="0"/>
              <a:t> de los </a:t>
            </a:r>
            <a:r>
              <a:rPr lang="en-US" sz="2400" b="1" dirty="0" err="1" smtClean="0"/>
              <a:t>muchos</a:t>
            </a:r>
            <a:r>
              <a:rPr lang="en-US" sz="2400" b="1" dirty="0" smtClean="0"/>
              <a:t> </a:t>
            </a:r>
            <a:r>
              <a:rPr lang="en-US" sz="2400" b="1" dirty="0" err="1" smtClean="0"/>
              <a:t>ejemplos</a:t>
            </a:r>
            <a:r>
              <a:rPr lang="en-US" sz="2400" b="1" dirty="0" smtClean="0"/>
              <a:t> </a:t>
            </a:r>
            <a:r>
              <a:rPr lang="en-US" sz="2400" b="1" dirty="0" err="1" smtClean="0"/>
              <a:t>concretos</a:t>
            </a:r>
            <a:r>
              <a:rPr lang="en-US" sz="2400" b="1" dirty="0"/>
              <a:t> </a:t>
            </a:r>
            <a:r>
              <a:rPr lang="en-US" sz="2400" b="1" dirty="0" err="1" smtClean="0"/>
              <a:t>que</a:t>
            </a:r>
            <a:r>
              <a:rPr lang="en-US" sz="2400" b="1" dirty="0" smtClean="0"/>
              <a:t> </a:t>
            </a:r>
            <a:r>
              <a:rPr lang="en-US" sz="2400" b="1" dirty="0" err="1" smtClean="0"/>
              <a:t>han</a:t>
            </a:r>
            <a:r>
              <a:rPr lang="en-US" sz="2400" b="1" dirty="0" smtClean="0"/>
              <a:t> </a:t>
            </a:r>
            <a:r>
              <a:rPr lang="en-US" sz="2400" b="1" dirty="0" err="1" smtClean="0"/>
              <a:t>ocurrido</a:t>
            </a:r>
            <a:r>
              <a:rPr lang="en-US" sz="2400" b="1" dirty="0" smtClean="0"/>
              <a:t> </a:t>
            </a:r>
            <a:r>
              <a:rPr lang="en-US" sz="2400" b="1" dirty="0" err="1" smtClean="0"/>
              <a:t>decenas</a:t>
            </a:r>
            <a:r>
              <a:rPr lang="en-US" sz="2400" b="1" dirty="0" smtClean="0"/>
              <a:t> de miles de </a:t>
            </a:r>
            <a:r>
              <a:rPr lang="en-US" sz="2400" b="1" dirty="0" err="1" smtClean="0"/>
              <a:t>veces</a:t>
            </a:r>
            <a:r>
              <a:rPr lang="en-US" sz="2400" b="1" dirty="0" smtClean="0"/>
              <a:t> en EEU</a:t>
            </a:r>
            <a:endParaRPr lang="es-MX" sz="2400" b="1" dirty="0"/>
          </a:p>
        </p:txBody>
      </p:sp>
    </p:spTree>
    <p:extLst>
      <p:ext uri="{BB962C8B-B14F-4D97-AF65-F5344CB8AC3E}">
        <p14:creationId xmlns:p14="http://schemas.microsoft.com/office/powerpoint/2010/main" val="140951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179249"/>
            <a:ext cx="8534401" cy="6370975"/>
          </a:xfrm>
          <a:prstGeom prst="rect">
            <a:avLst/>
          </a:prstGeom>
          <a:noFill/>
        </p:spPr>
        <p:txBody>
          <a:bodyPr wrap="square" rtlCol="0">
            <a:spAutoFit/>
          </a:bodyPr>
          <a:lstStyle/>
          <a:p>
            <a:r>
              <a:rPr lang="en-US" sz="2000" b="1" dirty="0" err="1"/>
              <a:t>Ejemplo</a:t>
            </a:r>
            <a:r>
              <a:rPr lang="en-US" sz="2000" b="1" dirty="0"/>
              <a:t>: </a:t>
            </a:r>
            <a:r>
              <a:rPr lang="en-US" sz="2000" b="1" dirty="0" err="1"/>
              <a:t>seguro</a:t>
            </a:r>
            <a:r>
              <a:rPr lang="en-US" sz="2000" b="1" dirty="0"/>
              <a:t> medico familiar</a:t>
            </a:r>
          </a:p>
          <a:p>
            <a:r>
              <a:rPr lang="en-US" sz="2000" b="1" dirty="0"/>
              <a:t>1,250$/</a:t>
            </a:r>
            <a:r>
              <a:rPr lang="en-US" sz="2000" b="1" dirty="0" err="1"/>
              <a:t>mes</a:t>
            </a:r>
            <a:endParaRPr lang="en-US" sz="2000" b="1" dirty="0"/>
          </a:p>
          <a:p>
            <a:r>
              <a:rPr lang="en-US" sz="2000" b="1" dirty="0"/>
              <a:t>Deducible de 6,000$</a:t>
            </a:r>
          </a:p>
          <a:p>
            <a:r>
              <a:rPr lang="en-US" sz="2000" b="1" dirty="0"/>
              <a:t>Co-</a:t>
            </a:r>
            <a:r>
              <a:rPr lang="en-US" sz="2000" b="1" dirty="0" err="1"/>
              <a:t>aseguro</a:t>
            </a:r>
            <a:r>
              <a:rPr lang="en-US" sz="2000" b="1" dirty="0"/>
              <a:t> de 35</a:t>
            </a:r>
            <a:r>
              <a:rPr lang="en-US" sz="2000" b="1" dirty="0" smtClean="0"/>
              <a:t>$/(</a:t>
            </a:r>
            <a:r>
              <a:rPr lang="en-US" sz="2000" b="1" dirty="0" err="1" smtClean="0"/>
              <a:t>visita</a:t>
            </a:r>
            <a:r>
              <a:rPr lang="en-US" sz="2000" b="1" dirty="0" smtClean="0"/>
              <a:t> </a:t>
            </a:r>
            <a:r>
              <a:rPr lang="en-US" sz="2000" b="1" dirty="0" err="1" smtClean="0"/>
              <a:t>medica</a:t>
            </a:r>
            <a:r>
              <a:rPr lang="en-US" sz="2000" b="1" dirty="0" smtClean="0"/>
              <a:t>) </a:t>
            </a:r>
            <a:r>
              <a:rPr lang="en-US" sz="2000" b="1" dirty="0"/>
              <a:t>+20</a:t>
            </a:r>
            <a:r>
              <a:rPr lang="en-US" sz="2000" b="1" dirty="0" smtClean="0"/>
              <a:t>%</a:t>
            </a:r>
            <a:endParaRPr lang="en-US" sz="2000" b="1" dirty="0"/>
          </a:p>
          <a:p>
            <a:endParaRPr lang="en-US" sz="2800" b="1" dirty="0" smtClean="0"/>
          </a:p>
          <a:p>
            <a:r>
              <a:rPr lang="en-US" sz="2800" b="1" dirty="0" smtClean="0"/>
              <a:t>El </a:t>
            </a:r>
            <a:r>
              <a:rPr lang="en-US" sz="2800" b="1" dirty="0" err="1" smtClean="0"/>
              <a:t>costo</a:t>
            </a:r>
            <a:r>
              <a:rPr lang="en-US" sz="2800" b="1" dirty="0" smtClean="0"/>
              <a:t> de </a:t>
            </a:r>
            <a:r>
              <a:rPr lang="en-US" sz="2800" b="1" dirty="0" err="1" smtClean="0"/>
              <a:t>gastos</a:t>
            </a:r>
            <a:r>
              <a:rPr lang="en-US" sz="2800" b="1" dirty="0" smtClean="0"/>
              <a:t> y </a:t>
            </a:r>
            <a:r>
              <a:rPr lang="en-US" sz="2800" b="1" dirty="0" err="1" smtClean="0"/>
              <a:t>seguro</a:t>
            </a:r>
            <a:r>
              <a:rPr lang="en-US" sz="2800" b="1" dirty="0" smtClean="0"/>
              <a:t> medico en EEUU </a:t>
            </a:r>
            <a:r>
              <a:rPr lang="en-US" sz="2800" b="1" dirty="0" err="1" smtClean="0"/>
              <a:t>es</a:t>
            </a:r>
            <a:r>
              <a:rPr lang="en-US" sz="2800" b="1" dirty="0" smtClean="0"/>
              <a:t> tan alto </a:t>
            </a:r>
            <a:r>
              <a:rPr lang="en-US" sz="2800" b="1" dirty="0" err="1" smtClean="0"/>
              <a:t>que</a:t>
            </a:r>
            <a:r>
              <a:rPr lang="en-US" sz="2800" b="1" dirty="0" smtClean="0"/>
              <a:t> entre 30 y 50% de la </a:t>
            </a:r>
            <a:r>
              <a:rPr lang="en-US" sz="2800" b="1" dirty="0" err="1" smtClean="0"/>
              <a:t>poblacion</a:t>
            </a:r>
            <a:r>
              <a:rPr lang="en-US" sz="2800" b="1" dirty="0" smtClean="0"/>
              <a:t> no </a:t>
            </a:r>
            <a:r>
              <a:rPr lang="en-US" sz="2800" b="1" dirty="0" err="1" smtClean="0"/>
              <a:t>puede</a:t>
            </a:r>
            <a:r>
              <a:rPr lang="en-US" sz="2800" b="1" dirty="0" smtClean="0"/>
              <a:t> </a:t>
            </a:r>
            <a:r>
              <a:rPr lang="en-US" sz="2800" b="1" dirty="0" err="1" smtClean="0"/>
              <a:t>permitirselo</a:t>
            </a:r>
            <a:r>
              <a:rPr lang="en-US" sz="2800" b="1" dirty="0" smtClean="0"/>
              <a:t>:</a:t>
            </a:r>
          </a:p>
          <a:p>
            <a:endParaRPr lang="en-US" sz="2800" b="1" dirty="0" smtClean="0"/>
          </a:p>
          <a:p>
            <a:r>
              <a:rPr lang="en-US" sz="2800" b="1" dirty="0" err="1" smtClean="0"/>
              <a:t>oportunidad</a:t>
            </a:r>
            <a:r>
              <a:rPr lang="en-US" sz="2800" b="1" dirty="0" smtClean="0"/>
              <a:t> para la </a:t>
            </a:r>
            <a:r>
              <a:rPr lang="en-US" sz="2800" b="1" dirty="0" err="1" smtClean="0"/>
              <a:t>republica</a:t>
            </a:r>
            <a:r>
              <a:rPr lang="en-US" sz="2800" b="1" dirty="0" smtClean="0"/>
              <a:t> </a:t>
            </a:r>
            <a:r>
              <a:rPr lang="en-US" sz="2800" b="1" dirty="0" err="1" smtClean="0"/>
              <a:t>mexicana</a:t>
            </a:r>
            <a:r>
              <a:rPr lang="en-US" sz="2800" b="1" dirty="0" smtClean="0"/>
              <a:t>:</a:t>
            </a:r>
          </a:p>
          <a:p>
            <a:endParaRPr lang="en-US" sz="2000" dirty="0"/>
          </a:p>
          <a:p>
            <a:r>
              <a:rPr lang="en-US" sz="2000" dirty="0" smtClean="0"/>
              <a:t>La </a:t>
            </a:r>
            <a:r>
              <a:rPr lang="en-US" sz="2000" dirty="0" err="1" smtClean="0"/>
              <a:t>situacion</a:t>
            </a:r>
            <a:r>
              <a:rPr lang="en-US" sz="2000" dirty="0" smtClean="0"/>
              <a:t> del </a:t>
            </a:r>
            <a:r>
              <a:rPr lang="en-US" sz="2000" dirty="0" err="1" smtClean="0"/>
              <a:t>sistema</a:t>
            </a:r>
            <a:r>
              <a:rPr lang="en-US" sz="2000" dirty="0" smtClean="0"/>
              <a:t> de </a:t>
            </a:r>
            <a:r>
              <a:rPr lang="en-US" sz="2000" dirty="0" err="1" smtClean="0"/>
              <a:t>salud</a:t>
            </a:r>
            <a:r>
              <a:rPr lang="en-US" sz="2000" dirty="0" smtClean="0"/>
              <a:t> de EEUU, </a:t>
            </a:r>
            <a:r>
              <a:rPr lang="en-US" sz="2000" dirty="0" err="1" smtClean="0"/>
              <a:t>todavia</a:t>
            </a:r>
            <a:r>
              <a:rPr lang="en-US" sz="2000" dirty="0" smtClean="0"/>
              <a:t> </a:t>
            </a:r>
            <a:r>
              <a:rPr lang="en-US" sz="2000" dirty="0" err="1" smtClean="0"/>
              <a:t>ofrece</a:t>
            </a:r>
            <a:r>
              <a:rPr lang="en-US" sz="2000" dirty="0" smtClean="0"/>
              <a:t> </a:t>
            </a:r>
            <a:r>
              <a:rPr lang="en-US" sz="2000" dirty="0" err="1" smtClean="0"/>
              <a:t>una</a:t>
            </a:r>
            <a:r>
              <a:rPr lang="en-US" sz="2000" dirty="0" smtClean="0"/>
              <a:t> </a:t>
            </a:r>
            <a:r>
              <a:rPr lang="en-US" sz="2000" dirty="0" err="1" smtClean="0"/>
              <a:t>oportunidad</a:t>
            </a:r>
            <a:r>
              <a:rPr lang="en-US" sz="2000" dirty="0" smtClean="0"/>
              <a:t> a </a:t>
            </a:r>
            <a:r>
              <a:rPr lang="en-US" sz="2000" dirty="0" err="1" smtClean="0"/>
              <a:t>paises</a:t>
            </a:r>
            <a:r>
              <a:rPr lang="en-US" sz="2000" dirty="0" smtClean="0"/>
              <a:t> con </a:t>
            </a:r>
            <a:r>
              <a:rPr lang="en-US" sz="2000" dirty="0" err="1" smtClean="0"/>
              <a:t>estructuras</a:t>
            </a:r>
            <a:r>
              <a:rPr lang="en-US" sz="2000" dirty="0" smtClean="0"/>
              <a:t> y </a:t>
            </a:r>
            <a:r>
              <a:rPr lang="en-US" sz="2000" dirty="0" err="1" smtClean="0"/>
              <a:t>recursos</a:t>
            </a:r>
            <a:r>
              <a:rPr lang="en-US" sz="2000" dirty="0" smtClean="0"/>
              <a:t> </a:t>
            </a:r>
            <a:r>
              <a:rPr lang="en-US" sz="2000" dirty="0" err="1" smtClean="0"/>
              <a:t>humanos</a:t>
            </a:r>
            <a:r>
              <a:rPr lang="en-US" sz="2000" dirty="0" smtClean="0"/>
              <a:t> medicos de alto </a:t>
            </a:r>
            <a:r>
              <a:rPr lang="en-US" sz="2000" dirty="0" err="1" smtClean="0"/>
              <a:t>nivel</a:t>
            </a:r>
            <a:r>
              <a:rPr lang="en-US" sz="2000" dirty="0" smtClean="0"/>
              <a:t> para </a:t>
            </a:r>
            <a:r>
              <a:rPr lang="en-US" sz="2000" dirty="0" err="1" smtClean="0"/>
              <a:t>recibir</a:t>
            </a:r>
            <a:r>
              <a:rPr lang="en-US" sz="2000" dirty="0" smtClean="0"/>
              <a:t> </a:t>
            </a:r>
            <a:r>
              <a:rPr lang="en-US" sz="2000" dirty="0" err="1" smtClean="0"/>
              <a:t>pacientes</a:t>
            </a:r>
            <a:r>
              <a:rPr lang="en-US" sz="2000" dirty="0" smtClean="0"/>
              <a:t> de EEUU.</a:t>
            </a:r>
          </a:p>
          <a:p>
            <a:endParaRPr lang="en-US" sz="2000" dirty="0"/>
          </a:p>
          <a:p>
            <a:r>
              <a:rPr lang="en-US" sz="2000" dirty="0" err="1" smtClean="0"/>
              <a:t>Siendo</a:t>
            </a:r>
            <a:r>
              <a:rPr lang="en-US" sz="2000" dirty="0" smtClean="0"/>
              <a:t> el </a:t>
            </a:r>
            <a:r>
              <a:rPr lang="en-US" sz="2000" dirty="0" err="1" smtClean="0"/>
              <a:t>costo</a:t>
            </a:r>
            <a:r>
              <a:rPr lang="en-US" sz="2000" dirty="0" smtClean="0"/>
              <a:t> de un </a:t>
            </a:r>
            <a:r>
              <a:rPr lang="en-US" sz="2000" dirty="0" err="1" smtClean="0"/>
              <a:t>servicio</a:t>
            </a:r>
            <a:r>
              <a:rPr lang="en-US" sz="2000" dirty="0" smtClean="0"/>
              <a:t> </a:t>
            </a:r>
            <a:r>
              <a:rPr lang="en-US" sz="2000" dirty="0" err="1" smtClean="0"/>
              <a:t>calificado</a:t>
            </a:r>
            <a:r>
              <a:rPr lang="en-US" sz="2000" dirty="0"/>
              <a:t> </a:t>
            </a:r>
            <a:r>
              <a:rPr lang="en-US" sz="2000" dirty="0" smtClean="0"/>
              <a:t>(</a:t>
            </a:r>
            <a:r>
              <a:rPr lang="en-US" sz="2000" dirty="0" err="1" smtClean="0"/>
              <a:t>cirugia</a:t>
            </a:r>
            <a:r>
              <a:rPr lang="en-US" sz="2000" dirty="0" smtClean="0"/>
              <a:t>, </a:t>
            </a:r>
            <a:r>
              <a:rPr lang="en-US" sz="2000" dirty="0" err="1" smtClean="0"/>
              <a:t>tratamiento</a:t>
            </a:r>
            <a:r>
              <a:rPr lang="en-US" sz="2000" dirty="0" smtClean="0"/>
              <a:t> dental, etc.) mucho </a:t>
            </a:r>
            <a:r>
              <a:rPr lang="en-US" sz="2000" dirty="0" err="1" smtClean="0"/>
              <a:t>menor</a:t>
            </a:r>
            <a:r>
              <a:rPr lang="en-US" sz="2000" dirty="0" smtClean="0"/>
              <a:t> en Mexico </a:t>
            </a:r>
            <a:r>
              <a:rPr lang="en-US" sz="2000" dirty="0" err="1" smtClean="0"/>
              <a:t>que</a:t>
            </a:r>
            <a:r>
              <a:rPr lang="en-US" sz="2000" dirty="0" smtClean="0"/>
              <a:t> en EEUU, el </a:t>
            </a:r>
            <a:r>
              <a:rPr lang="en-US" sz="2000" dirty="0" err="1" smtClean="0"/>
              <a:t>tratamiento</a:t>
            </a:r>
            <a:r>
              <a:rPr lang="en-US" sz="2000" dirty="0" smtClean="0"/>
              <a:t> de </a:t>
            </a:r>
            <a:r>
              <a:rPr lang="en-US" sz="2000" dirty="0" err="1" smtClean="0"/>
              <a:t>pacientes</a:t>
            </a:r>
            <a:r>
              <a:rPr lang="en-US" sz="2000" dirty="0" smtClean="0"/>
              <a:t> </a:t>
            </a:r>
            <a:r>
              <a:rPr lang="en-US" sz="2000" dirty="0" err="1" smtClean="0"/>
              <a:t>estadunidenses</a:t>
            </a:r>
            <a:r>
              <a:rPr lang="en-US" sz="2000" dirty="0" smtClean="0"/>
              <a:t> </a:t>
            </a:r>
            <a:r>
              <a:rPr lang="en-US" sz="2000" dirty="0" err="1" smtClean="0"/>
              <a:t>es</a:t>
            </a:r>
            <a:r>
              <a:rPr lang="en-US" sz="2000" dirty="0" smtClean="0"/>
              <a:t> </a:t>
            </a:r>
            <a:r>
              <a:rPr lang="en-US" sz="2000" dirty="0" err="1" smtClean="0"/>
              <a:t>una</a:t>
            </a:r>
            <a:r>
              <a:rPr lang="en-US" sz="2000" dirty="0" smtClean="0"/>
              <a:t> </a:t>
            </a:r>
            <a:r>
              <a:rPr lang="en-US" sz="2000" dirty="0" err="1" smtClean="0"/>
              <a:t>potencial</a:t>
            </a:r>
            <a:r>
              <a:rPr lang="en-US" sz="2000" dirty="0" smtClean="0"/>
              <a:t> </a:t>
            </a:r>
            <a:r>
              <a:rPr lang="en-US" sz="2000" dirty="0" err="1" smtClean="0"/>
              <a:t>fuente</a:t>
            </a:r>
            <a:r>
              <a:rPr lang="en-US" sz="2000" dirty="0" smtClean="0"/>
              <a:t> de entradas para la </a:t>
            </a:r>
            <a:r>
              <a:rPr lang="en-US" sz="2000" dirty="0" err="1" smtClean="0"/>
              <a:t>Republica</a:t>
            </a:r>
            <a:r>
              <a:rPr lang="en-US" sz="2000" dirty="0" smtClean="0"/>
              <a:t> Mexicana.</a:t>
            </a:r>
            <a:endParaRPr lang="es-MX" sz="2000" dirty="0"/>
          </a:p>
        </p:txBody>
      </p:sp>
    </p:spTree>
    <p:extLst>
      <p:ext uri="{BB962C8B-B14F-4D97-AF65-F5344CB8AC3E}">
        <p14:creationId xmlns:p14="http://schemas.microsoft.com/office/powerpoint/2010/main" val="2714271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73" y="1600200"/>
            <a:ext cx="8686800" cy="1200329"/>
          </a:xfrm>
          <a:prstGeom prst="rect">
            <a:avLst/>
          </a:prstGeom>
          <a:noFill/>
        </p:spPr>
        <p:txBody>
          <a:bodyPr wrap="square" rtlCol="0">
            <a:spAutoFit/>
          </a:bodyPr>
          <a:lstStyle/>
          <a:p>
            <a:r>
              <a:rPr lang="en-US" sz="2400" b="1" dirty="0" smtClean="0"/>
              <a:t>Vale mas </a:t>
            </a:r>
            <a:r>
              <a:rPr lang="en-US" sz="2400" b="1" dirty="0" err="1" smtClean="0"/>
              <a:t>pagar</a:t>
            </a:r>
            <a:r>
              <a:rPr lang="en-US" sz="2400" b="1" dirty="0" smtClean="0"/>
              <a:t> un </a:t>
            </a:r>
            <a:r>
              <a:rPr lang="en-US" sz="2400" b="1" dirty="0" err="1" smtClean="0"/>
              <a:t>seguro</a:t>
            </a:r>
            <a:r>
              <a:rPr lang="en-US" sz="2400" b="1" dirty="0" smtClean="0"/>
              <a:t> medico y NO </a:t>
            </a:r>
            <a:r>
              <a:rPr lang="en-US" sz="2400" b="1" dirty="0" err="1" smtClean="0"/>
              <a:t>tener</a:t>
            </a:r>
            <a:r>
              <a:rPr lang="en-US" sz="2400" b="1" dirty="0" smtClean="0"/>
              <a:t> la </a:t>
            </a:r>
            <a:r>
              <a:rPr lang="en-US" sz="2400" b="1" dirty="0" err="1" smtClean="0"/>
              <a:t>necesidad</a:t>
            </a:r>
            <a:r>
              <a:rPr lang="en-US" sz="2400" b="1" dirty="0" smtClean="0"/>
              <a:t> </a:t>
            </a:r>
            <a:r>
              <a:rPr lang="en-US" sz="2400" b="1" dirty="0" err="1" smtClean="0"/>
              <a:t>que</a:t>
            </a:r>
            <a:r>
              <a:rPr lang="en-US" sz="2400" b="1" dirty="0" smtClean="0"/>
              <a:t> </a:t>
            </a:r>
            <a:r>
              <a:rPr lang="en-US" sz="2400" b="1" dirty="0" err="1" smtClean="0"/>
              <a:t>usarlo</a:t>
            </a:r>
            <a:r>
              <a:rPr lang="en-US" sz="2400" b="1" dirty="0" smtClean="0"/>
              <a:t>, </a:t>
            </a:r>
            <a:r>
              <a:rPr lang="en-US" sz="2400" b="1" dirty="0" err="1" smtClean="0"/>
              <a:t>que</a:t>
            </a:r>
            <a:r>
              <a:rPr lang="en-US" sz="2400" b="1" dirty="0" smtClean="0"/>
              <a:t> </a:t>
            </a:r>
            <a:r>
              <a:rPr lang="en-US" sz="2400" b="1" dirty="0" err="1" smtClean="0"/>
              <a:t>estar</a:t>
            </a:r>
            <a:r>
              <a:rPr lang="en-US" sz="2400" b="1" dirty="0" smtClean="0"/>
              <a:t> </a:t>
            </a:r>
            <a:r>
              <a:rPr lang="en-US" sz="2400" b="1" dirty="0" err="1" smtClean="0"/>
              <a:t>enfermo</a:t>
            </a:r>
            <a:r>
              <a:rPr lang="en-US" sz="2400" b="1" dirty="0" smtClean="0"/>
              <a:t> y </a:t>
            </a:r>
            <a:r>
              <a:rPr lang="en-US" sz="2400" b="1" dirty="0" err="1" smtClean="0"/>
              <a:t>gastarse</a:t>
            </a:r>
            <a:r>
              <a:rPr lang="en-US" sz="2400" b="1" dirty="0" smtClean="0"/>
              <a:t> hasta el ultimo centavo del </a:t>
            </a:r>
            <a:r>
              <a:rPr lang="en-US" sz="2400" b="1" dirty="0" err="1" smtClean="0"/>
              <a:t>seguro</a:t>
            </a:r>
            <a:endParaRPr lang="en-US" sz="2400" b="1" dirty="0" smtClean="0"/>
          </a:p>
        </p:txBody>
      </p:sp>
      <p:pic>
        <p:nvPicPr>
          <p:cNvPr id="1026" name="Picture 2" descr="http://blogtherockies.com/wp-content/uploads/2008/09/empty-po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2086719" cy="3108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dc.gov/H1N1flu/images/H1N1_sick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37889"/>
            <a:ext cx="2477731"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8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1143000"/>
            <a:ext cx="8000999" cy="3908762"/>
          </a:xfrm>
          <a:prstGeom prst="rect">
            <a:avLst/>
          </a:prstGeom>
          <a:noFill/>
        </p:spPr>
        <p:txBody>
          <a:bodyPr wrap="square" rtlCol="0">
            <a:spAutoFit/>
          </a:bodyPr>
          <a:lstStyle/>
          <a:p>
            <a:pPr algn="ctr"/>
            <a:r>
              <a:rPr lang="en-US" sz="3200" b="1" dirty="0" err="1" smtClean="0"/>
              <a:t>Dominios</a:t>
            </a:r>
            <a:r>
              <a:rPr lang="en-US" sz="3200" b="1" dirty="0" smtClean="0"/>
              <a:t> de </a:t>
            </a:r>
            <a:r>
              <a:rPr lang="en-US" sz="3200" b="1" dirty="0" err="1" smtClean="0"/>
              <a:t>reglamentacion</a:t>
            </a:r>
            <a:endParaRPr lang="en-US" sz="3200" b="1" dirty="0" smtClean="0"/>
          </a:p>
          <a:p>
            <a:endParaRPr lang="en-US" sz="2400" b="1" dirty="0"/>
          </a:p>
          <a:p>
            <a:r>
              <a:rPr lang="en-US" sz="2400" b="1" dirty="0" smtClean="0"/>
              <a:t>A </a:t>
            </a:r>
            <a:r>
              <a:rPr lang="en-US" sz="2400" b="1" dirty="0" err="1" smtClean="0"/>
              <a:t>pesar</a:t>
            </a:r>
            <a:r>
              <a:rPr lang="en-US" sz="2400" b="1" dirty="0" smtClean="0"/>
              <a:t> de la </a:t>
            </a:r>
            <a:r>
              <a:rPr lang="en-US" sz="2400" b="1" dirty="0" err="1" smtClean="0"/>
              <a:t>aceptacion</a:t>
            </a:r>
            <a:r>
              <a:rPr lang="en-US" sz="2400" b="1" dirty="0" smtClean="0"/>
              <a:t> universal de los </a:t>
            </a:r>
            <a:r>
              <a:rPr lang="en-US" sz="2400" b="1" dirty="0" err="1" smtClean="0"/>
              <a:t>susdichos</a:t>
            </a:r>
            <a:r>
              <a:rPr lang="en-US" sz="2400" b="1" dirty="0" smtClean="0"/>
              <a:t> principio </a:t>
            </a:r>
            <a:r>
              <a:rPr lang="en-US" sz="2400" b="1" dirty="0" err="1" smtClean="0"/>
              <a:t>basicos</a:t>
            </a:r>
            <a:r>
              <a:rPr lang="en-US" sz="2400" b="1" dirty="0" smtClean="0"/>
              <a:t>, los *</a:t>
            </a:r>
            <a:r>
              <a:rPr lang="en-US" sz="2400" b="1" dirty="0" err="1" smtClean="0"/>
              <a:t>detalles</a:t>
            </a:r>
            <a:r>
              <a:rPr lang="en-US" sz="2400" b="1" dirty="0" smtClean="0"/>
              <a:t>* de </a:t>
            </a:r>
            <a:r>
              <a:rPr lang="en-US" sz="2400" b="1" dirty="0" err="1" smtClean="0"/>
              <a:t>tal</a:t>
            </a:r>
            <a:r>
              <a:rPr lang="en-US" sz="2400" b="1" dirty="0" smtClean="0"/>
              <a:t> “</a:t>
            </a:r>
            <a:r>
              <a:rPr lang="en-US" sz="2400" b="1" dirty="0" err="1" smtClean="0"/>
              <a:t>autoreglamentacion</a:t>
            </a:r>
            <a:r>
              <a:rPr lang="en-US" sz="2400" b="1" dirty="0" smtClean="0"/>
              <a:t> de los hombres no son </a:t>
            </a:r>
            <a:r>
              <a:rPr lang="en-US" sz="2400" b="1" dirty="0" err="1" smtClean="0"/>
              <a:t>necesariamente</a:t>
            </a:r>
            <a:r>
              <a:rPr lang="en-US" sz="2400" b="1" dirty="0" smtClean="0"/>
              <a:t> </a:t>
            </a:r>
            <a:r>
              <a:rPr lang="en-US" sz="2400" b="1" dirty="0" err="1" smtClean="0"/>
              <a:t>sencillos</a:t>
            </a:r>
            <a:r>
              <a:rPr lang="en-US" sz="2400" b="1" dirty="0" smtClean="0"/>
              <a:t>.</a:t>
            </a:r>
          </a:p>
          <a:p>
            <a:endParaRPr lang="en-US" sz="2400" b="1" dirty="0"/>
          </a:p>
          <a:p>
            <a:pPr algn="ctr"/>
            <a:r>
              <a:rPr lang="en-US" sz="2400" b="1" dirty="0" err="1" smtClean="0"/>
              <a:t>Extremos</a:t>
            </a:r>
            <a:r>
              <a:rPr lang="en-US" sz="2400" b="1" dirty="0" smtClean="0"/>
              <a:t> </a:t>
            </a:r>
            <a:r>
              <a:rPr lang="en-US" sz="2400" b="1" dirty="0" err="1" smtClean="0"/>
              <a:t>opuestos</a:t>
            </a:r>
            <a:r>
              <a:rPr lang="en-US" sz="2400" b="1" dirty="0" smtClean="0"/>
              <a:t>:</a:t>
            </a:r>
          </a:p>
          <a:p>
            <a:pPr algn="just"/>
            <a:endParaRPr lang="en-US" sz="2400" b="1" dirty="0"/>
          </a:p>
          <a:p>
            <a:pPr algn="r"/>
            <a:r>
              <a:rPr lang="en-US" sz="2400" b="1" dirty="0" err="1" smtClean="0"/>
              <a:t>Capitalismo</a:t>
            </a:r>
            <a:r>
              <a:rPr lang="en-US" sz="2400" b="1" dirty="0" smtClean="0"/>
              <a:t>					</a:t>
            </a:r>
            <a:r>
              <a:rPr lang="en-US" sz="2400" b="1" dirty="0" err="1" smtClean="0"/>
              <a:t>Comunismo</a:t>
            </a:r>
            <a:endParaRPr lang="en-US" sz="2400" b="1" dirty="0" smtClean="0"/>
          </a:p>
          <a:p>
            <a:pPr algn="r"/>
            <a:r>
              <a:rPr lang="en-US" sz="2400" b="1" dirty="0" err="1" smtClean="0"/>
              <a:t>Estadio</a:t>
            </a:r>
            <a:r>
              <a:rPr lang="en-US" sz="2400" b="1" dirty="0" smtClean="0"/>
              <a:t> </a:t>
            </a:r>
            <a:r>
              <a:rPr lang="en-US" sz="2400" b="1" dirty="0" err="1" smtClean="0"/>
              <a:t>libertario</a:t>
            </a:r>
            <a:r>
              <a:rPr lang="en-US" sz="2400" b="1" dirty="0" smtClean="0"/>
              <a:t>			Estado </a:t>
            </a:r>
            <a:r>
              <a:rPr lang="en-US" sz="2400" b="1" dirty="0" err="1" smtClean="0"/>
              <a:t>controlador</a:t>
            </a:r>
            <a:endParaRPr lang="es-MX" sz="2400" b="1" dirty="0"/>
          </a:p>
        </p:txBody>
      </p:sp>
    </p:spTree>
    <p:extLst>
      <p:ext uri="{BB962C8B-B14F-4D97-AF65-F5344CB8AC3E}">
        <p14:creationId xmlns:p14="http://schemas.microsoft.com/office/powerpoint/2010/main" val="1437583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584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676400"/>
            <a:ext cx="3149580" cy="584775"/>
          </a:xfrm>
          <a:prstGeom prst="rect">
            <a:avLst/>
          </a:prstGeom>
          <a:noFill/>
        </p:spPr>
        <p:txBody>
          <a:bodyPr wrap="none" rtlCol="0">
            <a:spAutoFit/>
          </a:bodyPr>
          <a:lstStyle/>
          <a:p>
            <a:r>
              <a:rPr lang="en-US" sz="3200" b="1" dirty="0" err="1" smtClean="0"/>
              <a:t>Etica</a:t>
            </a:r>
            <a:r>
              <a:rPr lang="en-US" sz="3200" b="1" dirty="0" smtClean="0"/>
              <a:t> y </a:t>
            </a:r>
            <a:r>
              <a:rPr lang="en-US" sz="3200" b="1" dirty="0" err="1" smtClean="0"/>
              <a:t>tecnologia</a:t>
            </a:r>
            <a:endParaRPr lang="en-US" sz="3200" b="1" dirty="0" smtClean="0"/>
          </a:p>
        </p:txBody>
      </p:sp>
    </p:spTree>
    <p:extLst>
      <p:ext uri="{BB962C8B-B14F-4D97-AF65-F5344CB8AC3E}">
        <p14:creationId xmlns:p14="http://schemas.microsoft.com/office/powerpoint/2010/main" val="4175127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1" cy="5386090"/>
          </a:xfrm>
          <a:prstGeom prst="rect">
            <a:avLst/>
          </a:prstGeom>
          <a:noFill/>
        </p:spPr>
        <p:txBody>
          <a:bodyPr wrap="square" rtlCol="0">
            <a:spAutoFit/>
          </a:bodyPr>
          <a:lstStyle/>
          <a:p>
            <a:pPr algn="ctr"/>
            <a:r>
              <a:rPr lang="en-US" sz="3200" b="1" dirty="0" err="1" smtClean="0"/>
              <a:t>Tecnologia</a:t>
            </a:r>
            <a:endParaRPr lang="en-US" sz="3200" b="1" dirty="0" smtClean="0"/>
          </a:p>
          <a:p>
            <a:endParaRPr lang="en-US" sz="2400" b="1" dirty="0" smtClean="0"/>
          </a:p>
          <a:p>
            <a:r>
              <a:rPr lang="en-US" sz="2400" b="1" dirty="0" smtClean="0"/>
              <a:t>El hombre se distingue de los </a:t>
            </a:r>
            <a:r>
              <a:rPr lang="en-US" sz="2400" b="1" dirty="0" err="1" smtClean="0"/>
              <a:t>animales</a:t>
            </a:r>
            <a:r>
              <a:rPr lang="en-US" sz="2400" b="1" dirty="0" smtClean="0"/>
              <a:t>, entre </a:t>
            </a:r>
            <a:r>
              <a:rPr lang="en-US" sz="2400" b="1" dirty="0" err="1" smtClean="0"/>
              <a:t>otras</a:t>
            </a:r>
            <a:r>
              <a:rPr lang="en-US" sz="2400" b="1" dirty="0" smtClean="0"/>
              <a:t> </a:t>
            </a:r>
            <a:r>
              <a:rPr lang="en-US" sz="2400" b="1" dirty="0" err="1" smtClean="0"/>
              <a:t>cosas</a:t>
            </a:r>
            <a:r>
              <a:rPr lang="en-US" sz="2400" b="1" dirty="0" smtClean="0"/>
              <a:t>, </a:t>
            </a:r>
            <a:r>
              <a:rPr lang="en-US" sz="2400" b="1" dirty="0" err="1" smtClean="0"/>
              <a:t>por</a:t>
            </a:r>
            <a:r>
              <a:rPr lang="en-US" sz="2400" b="1" dirty="0" smtClean="0"/>
              <a:t> </a:t>
            </a:r>
          </a:p>
          <a:p>
            <a:endParaRPr lang="en-US" sz="2400" b="1" dirty="0" smtClean="0"/>
          </a:p>
          <a:p>
            <a:pPr marL="342900" indent="-342900">
              <a:buAutoNum type="arabicParenR"/>
            </a:pPr>
            <a:r>
              <a:rPr lang="en-US" sz="2400" b="1" dirty="0" err="1" smtClean="0"/>
              <a:t>descubrir</a:t>
            </a:r>
            <a:r>
              <a:rPr lang="en-US" sz="2400" b="1" dirty="0" smtClean="0"/>
              <a:t> el </a:t>
            </a:r>
            <a:r>
              <a:rPr lang="en-US" sz="2400" b="1" dirty="0" err="1" smtClean="0"/>
              <a:t>funcionamiento</a:t>
            </a:r>
            <a:r>
              <a:rPr lang="en-US" sz="2400" b="1" dirty="0" smtClean="0"/>
              <a:t> del </a:t>
            </a:r>
            <a:r>
              <a:rPr lang="en-US" sz="2400" b="1" dirty="0" err="1" smtClean="0"/>
              <a:t>mundo</a:t>
            </a:r>
            <a:r>
              <a:rPr lang="en-US" sz="2400" b="1" dirty="0" smtClean="0"/>
              <a:t> </a:t>
            </a:r>
            <a:r>
              <a:rPr lang="en-US" sz="2400" b="1" dirty="0" err="1" smtClean="0"/>
              <a:t>fisico</a:t>
            </a:r>
            <a:r>
              <a:rPr lang="en-US" sz="2400" b="1" dirty="0" smtClean="0"/>
              <a:t> y </a:t>
            </a:r>
            <a:r>
              <a:rPr lang="en-US" sz="2400" b="1" dirty="0" err="1" smtClean="0"/>
              <a:t>biologico</a:t>
            </a:r>
            <a:r>
              <a:rPr lang="en-US" sz="2400" b="1" dirty="0" smtClean="0"/>
              <a:t>, y</a:t>
            </a:r>
          </a:p>
          <a:p>
            <a:pPr marL="342900" indent="-342900">
              <a:buAutoNum type="arabicParenR"/>
            </a:pPr>
            <a:r>
              <a:rPr lang="en-US" sz="2400" b="1" dirty="0" smtClean="0"/>
              <a:t>La </a:t>
            </a:r>
            <a:r>
              <a:rPr lang="en-US" sz="2400" b="1" dirty="0" err="1" smtClean="0"/>
              <a:t>capacidad</a:t>
            </a:r>
            <a:r>
              <a:rPr lang="en-US" sz="2400" b="1" dirty="0" smtClean="0"/>
              <a:t> de </a:t>
            </a:r>
            <a:r>
              <a:rPr lang="en-US" sz="2400" b="1" dirty="0" err="1" smtClean="0"/>
              <a:t>usar</a:t>
            </a:r>
            <a:r>
              <a:rPr lang="en-US" sz="2400" b="1" dirty="0" smtClean="0"/>
              <a:t> </a:t>
            </a:r>
            <a:r>
              <a:rPr lang="en-US" sz="2400" b="1" dirty="0" err="1" smtClean="0"/>
              <a:t>tal</a:t>
            </a:r>
            <a:r>
              <a:rPr lang="en-US" sz="2400" b="1" dirty="0" smtClean="0"/>
              <a:t> </a:t>
            </a:r>
            <a:r>
              <a:rPr lang="en-US" sz="2400" b="1" dirty="0" err="1" smtClean="0"/>
              <a:t>conocimiento</a:t>
            </a:r>
            <a:r>
              <a:rPr lang="en-US" sz="2400" b="1" dirty="0" smtClean="0"/>
              <a:t> para </a:t>
            </a:r>
            <a:r>
              <a:rPr lang="en-US" sz="2400" b="1" dirty="0" err="1" smtClean="0"/>
              <a:t>manipular</a:t>
            </a:r>
            <a:r>
              <a:rPr lang="en-US" sz="2400" b="1" dirty="0" smtClean="0"/>
              <a:t> el </a:t>
            </a:r>
            <a:r>
              <a:rPr lang="en-US" sz="2400" b="1" dirty="0" err="1" smtClean="0"/>
              <a:t>ambiente</a:t>
            </a:r>
            <a:endParaRPr lang="en-US" sz="2400" b="1" dirty="0" smtClean="0"/>
          </a:p>
          <a:p>
            <a:endParaRPr lang="en-US" sz="2400" b="1" dirty="0" smtClean="0"/>
          </a:p>
          <a:p>
            <a:r>
              <a:rPr lang="en-US" sz="2400" b="1" dirty="0" err="1" smtClean="0"/>
              <a:t>Muchos</a:t>
            </a:r>
            <a:r>
              <a:rPr lang="en-US" sz="2400" b="1" dirty="0" smtClean="0"/>
              <a:t> de </a:t>
            </a:r>
            <a:r>
              <a:rPr lang="en-US" sz="2400" b="1" dirty="0" err="1" smtClean="0"/>
              <a:t>estos</a:t>
            </a:r>
            <a:r>
              <a:rPr lang="en-US" sz="2400" b="1" dirty="0" smtClean="0"/>
              <a:t> </a:t>
            </a:r>
            <a:r>
              <a:rPr lang="en-US" sz="2400" b="1" dirty="0" err="1" smtClean="0"/>
              <a:t>conocimientos</a:t>
            </a:r>
            <a:r>
              <a:rPr lang="en-US" sz="2400" b="1" dirty="0" smtClean="0"/>
              <a:t>, a lo largo de la </a:t>
            </a:r>
            <a:r>
              <a:rPr lang="en-US" sz="2400" b="1" dirty="0" err="1" smtClean="0"/>
              <a:t>historia</a:t>
            </a:r>
            <a:r>
              <a:rPr lang="en-US" sz="2400" b="1" dirty="0" smtClean="0"/>
              <a:t>, </a:t>
            </a:r>
            <a:r>
              <a:rPr lang="en-US" sz="2400" b="1" dirty="0" err="1" smtClean="0"/>
              <a:t>han</a:t>
            </a:r>
            <a:r>
              <a:rPr lang="en-US" sz="2400" b="1" dirty="0" smtClean="0"/>
              <a:t> </a:t>
            </a:r>
            <a:r>
              <a:rPr lang="en-US" sz="2400" b="1" dirty="0" err="1" smtClean="0"/>
              <a:t>llevado</a:t>
            </a:r>
            <a:r>
              <a:rPr lang="en-US" sz="2400" b="1" dirty="0" smtClean="0"/>
              <a:t> a </a:t>
            </a:r>
            <a:r>
              <a:rPr lang="en-US" sz="2400" b="1" dirty="0" err="1" smtClean="0"/>
              <a:t>revoluciones</a:t>
            </a:r>
            <a:r>
              <a:rPr lang="en-US" sz="2400" b="1" dirty="0" smtClean="0"/>
              <a:t> en los </a:t>
            </a:r>
            <a:r>
              <a:rPr lang="en-US" sz="2400" b="1" dirty="0" err="1" smtClean="0"/>
              <a:t>habitos</a:t>
            </a:r>
            <a:r>
              <a:rPr lang="en-US" sz="2400" b="1" dirty="0" smtClean="0"/>
              <a:t> de </a:t>
            </a:r>
            <a:r>
              <a:rPr lang="en-US" sz="2400" b="1" dirty="0" err="1" smtClean="0"/>
              <a:t>vida</a:t>
            </a:r>
            <a:r>
              <a:rPr lang="en-US" sz="2400" b="1" dirty="0" smtClean="0"/>
              <a:t> de </a:t>
            </a:r>
            <a:r>
              <a:rPr lang="en-US" sz="2400" b="1" dirty="0" err="1" smtClean="0"/>
              <a:t>las</a:t>
            </a:r>
            <a:r>
              <a:rPr lang="en-US" sz="2400" b="1" dirty="0" smtClean="0"/>
              <a:t> </a:t>
            </a:r>
            <a:r>
              <a:rPr lang="en-US" sz="2400" b="1" dirty="0" err="1" smtClean="0"/>
              <a:t>civilizaciones</a:t>
            </a:r>
            <a:r>
              <a:rPr lang="en-US" sz="2400" b="1" dirty="0" smtClean="0"/>
              <a:t>.</a:t>
            </a:r>
          </a:p>
          <a:p>
            <a:endParaRPr lang="en-US" sz="2400" b="1" dirty="0"/>
          </a:p>
          <a:p>
            <a:r>
              <a:rPr lang="en-US" sz="2400" b="1" dirty="0" smtClean="0"/>
              <a:t>Los </a:t>
            </a:r>
            <a:r>
              <a:rPr lang="en-US" sz="2400" b="1" dirty="0" err="1" smtClean="0"/>
              <a:t>desarrollos</a:t>
            </a:r>
            <a:r>
              <a:rPr lang="en-US" sz="2400" b="1" dirty="0" smtClean="0"/>
              <a:t> </a:t>
            </a:r>
            <a:r>
              <a:rPr lang="en-US" sz="2400" b="1" dirty="0" err="1" smtClean="0"/>
              <a:t>cientificos</a:t>
            </a:r>
            <a:r>
              <a:rPr lang="en-US" sz="2400" b="1" dirty="0" smtClean="0"/>
              <a:t> y </a:t>
            </a:r>
            <a:r>
              <a:rPr lang="en-US" sz="2400" b="1" dirty="0" err="1" smtClean="0"/>
              <a:t>tecnologicos</a:t>
            </a:r>
            <a:r>
              <a:rPr lang="en-US" sz="2400" b="1" dirty="0" smtClean="0"/>
              <a:t> *</a:t>
            </a:r>
            <a:r>
              <a:rPr lang="en-US" sz="2400" b="1" dirty="0" err="1" smtClean="0"/>
              <a:t>siempre</a:t>
            </a:r>
            <a:r>
              <a:rPr lang="en-US" sz="2400" b="1" dirty="0" smtClean="0"/>
              <a:t>* </a:t>
            </a:r>
            <a:r>
              <a:rPr lang="en-US" sz="2400" b="1" dirty="0" err="1" smtClean="0"/>
              <a:t>han</a:t>
            </a:r>
            <a:r>
              <a:rPr lang="en-US" sz="2400" b="1" dirty="0" smtClean="0"/>
              <a:t> </a:t>
            </a:r>
            <a:r>
              <a:rPr lang="en-US" sz="2400" b="1" dirty="0" err="1" smtClean="0"/>
              <a:t>llevado</a:t>
            </a:r>
            <a:r>
              <a:rPr lang="en-US" sz="2400" b="1" dirty="0" smtClean="0"/>
              <a:t> </a:t>
            </a:r>
            <a:r>
              <a:rPr lang="en-US" sz="2400" b="1" dirty="0" err="1" smtClean="0"/>
              <a:t>consigo</a:t>
            </a:r>
            <a:r>
              <a:rPr lang="en-US" sz="2400" b="1" dirty="0" smtClean="0"/>
              <a:t> </a:t>
            </a:r>
            <a:r>
              <a:rPr lang="en-US" sz="2400" b="1" dirty="0" err="1" smtClean="0"/>
              <a:t>aspectos</a:t>
            </a:r>
            <a:r>
              <a:rPr lang="en-US" sz="2400" b="1" dirty="0" smtClean="0"/>
              <a:t> </a:t>
            </a:r>
            <a:r>
              <a:rPr lang="en-US" sz="2400" b="1" dirty="0" err="1" smtClean="0"/>
              <a:t>positivos</a:t>
            </a:r>
            <a:r>
              <a:rPr lang="en-US" sz="2400" b="1" dirty="0" smtClean="0"/>
              <a:t> y </a:t>
            </a:r>
            <a:r>
              <a:rPr lang="en-US" sz="2400" b="1" dirty="0" err="1" smtClean="0"/>
              <a:t>aspectos</a:t>
            </a:r>
            <a:r>
              <a:rPr lang="en-US" sz="2400" b="1" dirty="0" smtClean="0"/>
              <a:t> </a:t>
            </a:r>
            <a:r>
              <a:rPr lang="en-US" sz="2400" b="1" dirty="0" err="1" smtClean="0"/>
              <a:t>negativos</a:t>
            </a:r>
            <a:endParaRPr lang="es-MX" sz="2400" b="1" dirty="0"/>
          </a:p>
        </p:txBody>
      </p:sp>
    </p:spTree>
    <p:extLst>
      <p:ext uri="{BB962C8B-B14F-4D97-AF65-F5344CB8AC3E}">
        <p14:creationId xmlns:p14="http://schemas.microsoft.com/office/powerpoint/2010/main" val="3765955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18" y="0"/>
            <a:ext cx="7696200" cy="5078313"/>
          </a:xfrm>
          <a:prstGeom prst="rect">
            <a:avLst/>
          </a:prstGeom>
          <a:noFill/>
        </p:spPr>
        <p:txBody>
          <a:bodyPr wrap="square" rtlCol="0">
            <a:spAutoFit/>
          </a:bodyPr>
          <a:lstStyle/>
          <a:p>
            <a:pPr algn="ctr"/>
            <a:r>
              <a:rPr lang="en-US" b="1" dirty="0" err="1" smtClean="0"/>
              <a:t>Efectos</a:t>
            </a:r>
            <a:r>
              <a:rPr lang="en-US" b="1" dirty="0" smtClean="0"/>
              <a:t> de la </a:t>
            </a:r>
            <a:r>
              <a:rPr lang="en-US" b="1" dirty="0" err="1" smtClean="0"/>
              <a:t>tecnologia</a:t>
            </a:r>
            <a:endParaRPr lang="en-US" b="1" dirty="0" smtClean="0"/>
          </a:p>
          <a:p>
            <a:endParaRPr lang="en-US" dirty="0"/>
          </a:p>
          <a:p>
            <a:r>
              <a:rPr lang="en-US" dirty="0" err="1" smtClean="0"/>
              <a:t>Siempre</a:t>
            </a:r>
            <a:r>
              <a:rPr lang="en-US" dirty="0" smtClean="0"/>
              <a:t> los </a:t>
            </a:r>
            <a:r>
              <a:rPr lang="en-US" dirty="0" err="1" smtClean="0"/>
              <a:t>ancianos</a:t>
            </a:r>
            <a:r>
              <a:rPr lang="en-US" dirty="0" smtClean="0"/>
              <a:t> se </a:t>
            </a:r>
            <a:r>
              <a:rPr lang="en-US" dirty="0" err="1" smtClean="0"/>
              <a:t>refieren</a:t>
            </a:r>
            <a:r>
              <a:rPr lang="en-US" dirty="0" smtClean="0"/>
              <a:t> a “</a:t>
            </a:r>
            <a:r>
              <a:rPr lang="en-US" i="1" dirty="0" smtClean="0"/>
              <a:t>los </a:t>
            </a:r>
            <a:r>
              <a:rPr lang="en-US" i="1" dirty="0" err="1" smtClean="0"/>
              <a:t>viejos</a:t>
            </a:r>
            <a:r>
              <a:rPr lang="en-US" i="1" dirty="0" smtClean="0"/>
              <a:t> </a:t>
            </a:r>
            <a:r>
              <a:rPr lang="en-US" i="1" dirty="0" err="1" smtClean="0"/>
              <a:t>tiempos</a:t>
            </a:r>
            <a:r>
              <a:rPr lang="en-US" dirty="0" smtClean="0"/>
              <a:t>” con nostalgia.</a:t>
            </a:r>
          </a:p>
          <a:p>
            <a:endParaRPr lang="en-US" dirty="0" smtClean="0"/>
          </a:p>
          <a:p>
            <a:r>
              <a:rPr lang="en-US" dirty="0" smtClean="0"/>
              <a:t>Sin embargo </a:t>
            </a:r>
            <a:r>
              <a:rPr lang="en-US" dirty="0" err="1" smtClean="0"/>
              <a:t>nadie</a:t>
            </a:r>
            <a:r>
              <a:rPr lang="en-US" dirty="0" smtClean="0"/>
              <a:t> se </a:t>
            </a:r>
            <a:r>
              <a:rPr lang="en-US" dirty="0" err="1" smtClean="0"/>
              <a:t>queja</a:t>
            </a:r>
            <a:r>
              <a:rPr lang="en-US" dirty="0" smtClean="0"/>
              <a:t> de </a:t>
            </a:r>
            <a:r>
              <a:rPr lang="en-US" dirty="0" err="1" smtClean="0"/>
              <a:t>que</a:t>
            </a:r>
            <a:r>
              <a:rPr lang="en-US" dirty="0" smtClean="0"/>
              <a:t> para </a:t>
            </a:r>
            <a:r>
              <a:rPr lang="en-US" dirty="0" err="1" smtClean="0"/>
              <a:t>hacer</a:t>
            </a:r>
            <a:r>
              <a:rPr lang="en-US" dirty="0" smtClean="0"/>
              <a:t> un </a:t>
            </a:r>
            <a:r>
              <a:rPr lang="en-US" dirty="0" err="1" smtClean="0"/>
              <a:t>lavado</a:t>
            </a:r>
            <a:r>
              <a:rPr lang="en-US" dirty="0" smtClean="0"/>
              <a:t> de </a:t>
            </a:r>
            <a:r>
              <a:rPr lang="en-US" dirty="0" err="1" smtClean="0"/>
              <a:t>ropa</a:t>
            </a:r>
            <a:r>
              <a:rPr lang="en-US" dirty="0" smtClean="0"/>
              <a:t> en </a:t>
            </a:r>
            <a:r>
              <a:rPr lang="en-US" dirty="0" err="1" smtClean="0"/>
              <a:t>lugar</a:t>
            </a:r>
            <a:r>
              <a:rPr lang="en-US" dirty="0" smtClean="0"/>
              <a:t> de </a:t>
            </a:r>
            <a:r>
              <a:rPr lang="en-US" dirty="0" err="1" smtClean="0"/>
              <a:t>perder</a:t>
            </a:r>
            <a:r>
              <a:rPr lang="en-US" dirty="0" smtClean="0"/>
              <a:t> </a:t>
            </a:r>
            <a:r>
              <a:rPr lang="en-US" dirty="0" err="1" smtClean="0"/>
              <a:t>toda</a:t>
            </a:r>
            <a:r>
              <a:rPr lang="en-US" dirty="0" smtClean="0"/>
              <a:t> </a:t>
            </a:r>
            <a:r>
              <a:rPr lang="en-US" dirty="0" err="1" smtClean="0"/>
              <a:t>una</a:t>
            </a:r>
            <a:r>
              <a:rPr lang="en-US" dirty="0" smtClean="0"/>
              <a:t> </a:t>
            </a:r>
            <a:r>
              <a:rPr lang="en-US" dirty="0" err="1" smtClean="0"/>
              <a:t>mañana</a:t>
            </a:r>
            <a:r>
              <a:rPr lang="en-US" dirty="0" smtClean="0"/>
              <a:t> solo se </a:t>
            </a:r>
            <a:r>
              <a:rPr lang="en-US" dirty="0" err="1" smtClean="0"/>
              <a:t>pierde</a:t>
            </a:r>
            <a:r>
              <a:rPr lang="en-US" dirty="0" smtClean="0"/>
              <a:t> el </a:t>
            </a:r>
            <a:r>
              <a:rPr lang="en-US" dirty="0" err="1" smtClean="0"/>
              <a:t>tiempo</a:t>
            </a:r>
            <a:r>
              <a:rPr lang="en-US" dirty="0" smtClean="0"/>
              <a:t> de </a:t>
            </a:r>
            <a:r>
              <a:rPr lang="en-US" dirty="0" err="1" smtClean="0"/>
              <a:t>hechar</a:t>
            </a:r>
            <a:r>
              <a:rPr lang="en-US" dirty="0" smtClean="0"/>
              <a:t> la </a:t>
            </a:r>
            <a:r>
              <a:rPr lang="en-US" dirty="0" err="1" smtClean="0"/>
              <a:t>ropa</a:t>
            </a:r>
            <a:r>
              <a:rPr lang="en-US" dirty="0" smtClean="0"/>
              <a:t> a la </a:t>
            </a:r>
            <a:r>
              <a:rPr lang="en-US" dirty="0" err="1" smtClean="0"/>
              <a:t>lavadora</a:t>
            </a:r>
            <a:endParaRPr lang="en-US" dirty="0" smtClean="0"/>
          </a:p>
          <a:p>
            <a:endParaRPr lang="en-US" dirty="0" smtClean="0"/>
          </a:p>
          <a:p>
            <a:r>
              <a:rPr lang="en-US" dirty="0" err="1" smtClean="0"/>
              <a:t>Nadie</a:t>
            </a:r>
            <a:r>
              <a:rPr lang="en-US" dirty="0" smtClean="0"/>
              <a:t> se </a:t>
            </a:r>
            <a:r>
              <a:rPr lang="en-US" dirty="0" err="1" smtClean="0"/>
              <a:t>queja</a:t>
            </a:r>
            <a:r>
              <a:rPr lang="en-US" dirty="0" smtClean="0"/>
              <a:t> de </a:t>
            </a:r>
            <a:r>
              <a:rPr lang="en-US" dirty="0" err="1" smtClean="0"/>
              <a:t>que</a:t>
            </a:r>
            <a:r>
              <a:rPr lang="en-US" dirty="0" smtClean="0"/>
              <a:t> para </a:t>
            </a:r>
            <a:r>
              <a:rPr lang="en-US" dirty="0" err="1" smtClean="0"/>
              <a:t>arar</a:t>
            </a:r>
            <a:r>
              <a:rPr lang="en-US" dirty="0" smtClean="0"/>
              <a:t> un campo </a:t>
            </a:r>
            <a:r>
              <a:rPr lang="en-US" dirty="0" err="1" smtClean="0"/>
              <a:t>uno</a:t>
            </a:r>
            <a:r>
              <a:rPr lang="en-US" dirty="0" smtClean="0"/>
              <a:t> se </a:t>
            </a:r>
            <a:r>
              <a:rPr lang="en-US" dirty="0" err="1" smtClean="0"/>
              <a:t>sube</a:t>
            </a:r>
            <a:r>
              <a:rPr lang="en-US" dirty="0" smtClean="0"/>
              <a:t> a un tractor y lo </a:t>
            </a:r>
            <a:r>
              <a:rPr lang="en-US" dirty="0" err="1" smtClean="0"/>
              <a:t>ara</a:t>
            </a:r>
            <a:r>
              <a:rPr lang="en-US" dirty="0" smtClean="0"/>
              <a:t> mas </a:t>
            </a:r>
            <a:r>
              <a:rPr lang="en-US" dirty="0" err="1" smtClean="0"/>
              <a:t>rapido</a:t>
            </a:r>
            <a:r>
              <a:rPr lang="en-US" dirty="0" smtClean="0"/>
              <a:t> y mas a </a:t>
            </a:r>
            <a:r>
              <a:rPr lang="en-US" dirty="0" err="1" smtClean="0"/>
              <a:t>fondo</a:t>
            </a:r>
            <a:r>
              <a:rPr lang="en-US" dirty="0" smtClean="0"/>
              <a:t> en 1/10 del </a:t>
            </a:r>
            <a:r>
              <a:rPr lang="en-US" dirty="0" err="1" smtClean="0"/>
              <a:t>tiempo</a:t>
            </a:r>
            <a:r>
              <a:rPr lang="en-US" dirty="0" smtClean="0"/>
              <a:t> de antes</a:t>
            </a:r>
          </a:p>
          <a:p>
            <a:r>
              <a:rPr lang="en-US" dirty="0" smtClean="0"/>
              <a:t>El </a:t>
            </a:r>
            <a:r>
              <a:rPr lang="en-US" dirty="0" err="1" smtClean="0"/>
              <a:t>costo</a:t>
            </a:r>
            <a:r>
              <a:rPr lang="en-US" dirty="0" smtClean="0"/>
              <a:t> de un </a:t>
            </a:r>
            <a:r>
              <a:rPr lang="en-US" dirty="0" err="1" smtClean="0"/>
              <a:t>viaje</a:t>
            </a:r>
            <a:r>
              <a:rPr lang="en-US" dirty="0" smtClean="0"/>
              <a:t> intercontinental en los </a:t>
            </a:r>
            <a:r>
              <a:rPr lang="en-US" dirty="0" err="1" smtClean="0"/>
              <a:t>años</a:t>
            </a:r>
            <a:r>
              <a:rPr lang="en-US" dirty="0" smtClean="0"/>
              <a:t> ‘50 </a:t>
            </a:r>
            <a:r>
              <a:rPr lang="en-US" dirty="0" err="1" smtClean="0"/>
              <a:t>estaban</a:t>
            </a:r>
            <a:r>
              <a:rPr lang="en-US" dirty="0" smtClean="0"/>
              <a:t> </a:t>
            </a:r>
            <a:r>
              <a:rPr lang="en-US" dirty="0" err="1" smtClean="0"/>
              <a:t>fuera</a:t>
            </a:r>
            <a:r>
              <a:rPr lang="en-US" dirty="0" smtClean="0"/>
              <a:t> de </a:t>
            </a:r>
            <a:r>
              <a:rPr lang="en-US" dirty="0" err="1" smtClean="0"/>
              <a:t>alcance</a:t>
            </a:r>
            <a:r>
              <a:rPr lang="en-US" dirty="0" smtClean="0"/>
              <a:t> para la </a:t>
            </a:r>
            <a:r>
              <a:rPr lang="en-US" dirty="0" err="1" smtClean="0"/>
              <a:t>mayoria</a:t>
            </a:r>
            <a:r>
              <a:rPr lang="en-US" dirty="0" smtClean="0"/>
              <a:t>  de </a:t>
            </a:r>
            <a:r>
              <a:rPr lang="en-US" dirty="0" err="1" smtClean="0"/>
              <a:t>las</a:t>
            </a:r>
            <a:r>
              <a:rPr lang="en-US" dirty="0" smtClean="0"/>
              <a:t> personas. Los </a:t>
            </a:r>
            <a:r>
              <a:rPr lang="en-US" dirty="0" err="1" smtClean="0"/>
              <a:t>avances</a:t>
            </a:r>
            <a:r>
              <a:rPr lang="en-US" dirty="0" smtClean="0"/>
              <a:t> en </a:t>
            </a:r>
            <a:r>
              <a:rPr lang="en-US" dirty="0" err="1" smtClean="0"/>
              <a:t>transportes</a:t>
            </a:r>
            <a:r>
              <a:rPr lang="en-US" dirty="0" smtClean="0"/>
              <a:t> </a:t>
            </a:r>
            <a:r>
              <a:rPr lang="en-US" dirty="0" err="1" smtClean="0"/>
              <a:t>permiten</a:t>
            </a:r>
            <a:r>
              <a:rPr lang="en-US" dirty="0" smtClean="0"/>
              <a:t> a la </a:t>
            </a:r>
            <a:r>
              <a:rPr lang="en-US" dirty="0" err="1" smtClean="0"/>
              <a:t>mayoria</a:t>
            </a:r>
            <a:r>
              <a:rPr lang="en-US" dirty="0" smtClean="0"/>
              <a:t> </a:t>
            </a:r>
            <a:r>
              <a:rPr lang="en-US" dirty="0" err="1" smtClean="0"/>
              <a:t>hacer</a:t>
            </a:r>
            <a:r>
              <a:rPr lang="en-US" dirty="0" smtClean="0"/>
              <a:t> </a:t>
            </a:r>
            <a:r>
              <a:rPr lang="en-US" dirty="0" err="1" smtClean="0"/>
              <a:t>viajes</a:t>
            </a:r>
            <a:r>
              <a:rPr lang="en-US" dirty="0" smtClean="0"/>
              <a:t> </a:t>
            </a:r>
            <a:r>
              <a:rPr lang="en-US" dirty="0" err="1" smtClean="0"/>
              <a:t>intercontinentales</a:t>
            </a:r>
            <a:r>
              <a:rPr lang="en-US" dirty="0" smtClean="0"/>
              <a:t> al </a:t>
            </a:r>
            <a:r>
              <a:rPr lang="en-US" dirty="0" err="1" smtClean="0"/>
              <a:t>menos</a:t>
            </a:r>
            <a:r>
              <a:rPr lang="en-US" dirty="0" smtClean="0"/>
              <a:t> de </a:t>
            </a:r>
            <a:r>
              <a:rPr lang="en-US" dirty="0" err="1" smtClean="0"/>
              <a:t>vez</a:t>
            </a:r>
            <a:r>
              <a:rPr lang="en-US" dirty="0" smtClean="0"/>
              <a:t> en </a:t>
            </a:r>
            <a:r>
              <a:rPr lang="en-US" dirty="0" err="1" smtClean="0"/>
              <a:t>cuando</a:t>
            </a:r>
            <a:r>
              <a:rPr lang="en-US" dirty="0" smtClean="0"/>
              <a:t>.</a:t>
            </a:r>
          </a:p>
          <a:p>
            <a:endParaRPr lang="en-US" dirty="0"/>
          </a:p>
          <a:p>
            <a:r>
              <a:rPr lang="en-US" dirty="0" smtClean="0"/>
              <a:t>En el 1990, un </a:t>
            </a:r>
            <a:r>
              <a:rPr lang="en-US" dirty="0" err="1" smtClean="0"/>
              <a:t>minuto</a:t>
            </a:r>
            <a:r>
              <a:rPr lang="en-US" dirty="0" smtClean="0"/>
              <a:t> de </a:t>
            </a:r>
            <a:r>
              <a:rPr lang="en-US" dirty="0" err="1" smtClean="0"/>
              <a:t>llamada</a:t>
            </a:r>
            <a:r>
              <a:rPr lang="en-US" dirty="0" smtClean="0"/>
              <a:t> </a:t>
            </a:r>
            <a:r>
              <a:rPr lang="en-US" dirty="0" err="1" smtClean="0"/>
              <a:t>telefonica</a:t>
            </a:r>
            <a:r>
              <a:rPr lang="en-US" dirty="0" smtClean="0"/>
              <a:t> </a:t>
            </a:r>
            <a:r>
              <a:rPr lang="en-US" dirty="0" err="1" smtClean="0"/>
              <a:t>intercontinenta</a:t>
            </a:r>
            <a:r>
              <a:rPr lang="en-US" dirty="0" smtClean="0"/>
              <a:t> </a:t>
            </a:r>
            <a:r>
              <a:rPr lang="en-US" dirty="0" err="1" smtClean="0"/>
              <a:t>costaba</a:t>
            </a:r>
            <a:r>
              <a:rPr lang="en-US" dirty="0" smtClean="0"/>
              <a:t> 3.5$. Hoy </a:t>
            </a:r>
            <a:r>
              <a:rPr lang="en-US" dirty="0" err="1" smtClean="0"/>
              <a:t>dia</a:t>
            </a:r>
            <a:r>
              <a:rPr lang="en-US" dirty="0" smtClean="0"/>
              <a:t> vale &lt; 10 centavos de $</a:t>
            </a:r>
          </a:p>
          <a:p>
            <a:endParaRPr lang="en-US" dirty="0"/>
          </a:p>
          <a:p>
            <a:r>
              <a:rPr lang="en-US" dirty="0" smtClean="0"/>
              <a:t>Las </a:t>
            </a:r>
            <a:r>
              <a:rPr lang="en-US" dirty="0" err="1" smtClean="0"/>
              <a:t>computadoras</a:t>
            </a:r>
            <a:r>
              <a:rPr lang="en-US" dirty="0" smtClean="0"/>
              <a:t>, </a:t>
            </a:r>
            <a:r>
              <a:rPr lang="en-US" dirty="0" err="1" smtClean="0"/>
              <a:t>han</a:t>
            </a:r>
            <a:r>
              <a:rPr lang="en-US" dirty="0" smtClean="0"/>
              <a:t> </a:t>
            </a:r>
            <a:r>
              <a:rPr lang="en-US" dirty="0" err="1" smtClean="0"/>
              <a:t>cambiado</a:t>
            </a:r>
            <a:r>
              <a:rPr lang="en-US" dirty="0" smtClean="0"/>
              <a:t> la </a:t>
            </a:r>
            <a:r>
              <a:rPr lang="en-US" dirty="0" err="1" smtClean="0"/>
              <a:t>vida</a:t>
            </a:r>
            <a:r>
              <a:rPr lang="en-US" dirty="0" smtClean="0"/>
              <a:t> de la </a:t>
            </a:r>
            <a:r>
              <a:rPr lang="en-US" dirty="0" err="1" smtClean="0"/>
              <a:t>mayoria</a:t>
            </a:r>
            <a:r>
              <a:rPr lang="en-US" dirty="0" smtClean="0"/>
              <a:t> de la </a:t>
            </a:r>
            <a:r>
              <a:rPr lang="en-US" dirty="0" err="1" smtClean="0"/>
              <a:t>poblacion</a:t>
            </a:r>
            <a:r>
              <a:rPr lang="en-US" dirty="0" smtClean="0"/>
              <a:t> en </a:t>
            </a:r>
            <a:r>
              <a:rPr lang="en-US" dirty="0" err="1" smtClean="0"/>
              <a:t>las</a:t>
            </a:r>
            <a:r>
              <a:rPr lang="en-US" dirty="0" smtClean="0"/>
              <a:t> areas </a:t>
            </a:r>
            <a:r>
              <a:rPr lang="en-US" dirty="0" err="1" smtClean="0"/>
              <a:t>urbanas</a:t>
            </a:r>
            <a:endParaRPr lang="en-US" dirty="0" smtClean="0"/>
          </a:p>
        </p:txBody>
      </p:sp>
      <p:pic>
        <p:nvPicPr>
          <p:cNvPr id="1026" name="Picture 2" descr="http://i.telegraph.co.uk/multimedia/archive/01686/mobile-phone-rex_168602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006" y="5078313"/>
            <a:ext cx="2860994" cy="1791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UxwsFUOxG34/TZilUHxYPhI/AAAAAAAAA4A/Y2Kp6IF_SSc/s1600/lavander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277" y="0"/>
            <a:ext cx="153272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ielo.sld.cu/img/revistas/rcta/v22n1/f03131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257800"/>
            <a:ext cx="5029200" cy="191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76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162800" cy="3724096"/>
          </a:xfrm>
          <a:prstGeom prst="rect">
            <a:avLst/>
          </a:prstGeom>
          <a:noFill/>
        </p:spPr>
        <p:txBody>
          <a:bodyPr wrap="square" rtlCol="0">
            <a:spAutoFit/>
          </a:bodyPr>
          <a:lstStyle/>
          <a:p>
            <a:r>
              <a:rPr lang="en-US" sz="2000" b="1" dirty="0" err="1" smtClean="0"/>
              <a:t>Ejemplo</a:t>
            </a:r>
            <a:endParaRPr lang="en-US" sz="2000" b="1" dirty="0" smtClean="0"/>
          </a:p>
          <a:p>
            <a:endParaRPr lang="en-US" sz="2400" b="1" dirty="0"/>
          </a:p>
          <a:p>
            <a:r>
              <a:rPr lang="en-US" sz="2400" b="1" dirty="0" smtClean="0"/>
              <a:t>El </a:t>
            </a:r>
            <a:r>
              <a:rPr lang="en-US" sz="2400" b="1" dirty="0" err="1" smtClean="0"/>
              <a:t>descubrimiento</a:t>
            </a:r>
            <a:r>
              <a:rPr lang="en-US" sz="2400" b="1" dirty="0" smtClean="0"/>
              <a:t> de los </a:t>
            </a:r>
            <a:r>
              <a:rPr lang="en-US" sz="2400" b="1" u="sng" dirty="0" err="1" smtClean="0"/>
              <a:t>metales</a:t>
            </a:r>
            <a:r>
              <a:rPr lang="en-US" sz="2400" b="1" u="sng" dirty="0" smtClean="0"/>
              <a:t> </a:t>
            </a:r>
            <a:r>
              <a:rPr lang="en-US" sz="2400" b="1" u="sng" dirty="0" err="1" smtClean="0"/>
              <a:t>forjados</a:t>
            </a:r>
            <a:r>
              <a:rPr lang="en-US" sz="2400" b="1" dirty="0" smtClean="0"/>
              <a:t>, </a:t>
            </a:r>
            <a:r>
              <a:rPr lang="en-US" sz="2400" b="1" dirty="0" err="1" smtClean="0"/>
              <a:t>hierro</a:t>
            </a:r>
            <a:r>
              <a:rPr lang="en-US" sz="2400" b="1" dirty="0" smtClean="0"/>
              <a:t>, bronze, al principio de la </a:t>
            </a:r>
            <a:r>
              <a:rPr lang="en-US" sz="2400" b="1" dirty="0" err="1" smtClean="0"/>
              <a:t>historia</a:t>
            </a:r>
            <a:r>
              <a:rPr lang="en-US" sz="2400" b="1" dirty="0" smtClean="0"/>
              <a:t> del hombre, ha </a:t>
            </a:r>
            <a:r>
              <a:rPr lang="en-US" sz="2400" b="1" dirty="0" err="1" smtClean="0"/>
              <a:t>llevado</a:t>
            </a:r>
            <a:r>
              <a:rPr lang="en-US" sz="2400" b="1" dirty="0" smtClean="0"/>
              <a:t> a la </a:t>
            </a:r>
            <a:r>
              <a:rPr lang="en-US" sz="2400" b="1" dirty="0" err="1" smtClean="0"/>
              <a:t>fabrica</a:t>
            </a:r>
            <a:r>
              <a:rPr lang="en-US" sz="2400" b="1" dirty="0" smtClean="0"/>
              <a:t> de </a:t>
            </a:r>
            <a:r>
              <a:rPr lang="en-US" sz="2400" b="1" dirty="0" err="1" smtClean="0"/>
              <a:t>las</a:t>
            </a:r>
            <a:r>
              <a:rPr lang="en-US" sz="2400" b="1" dirty="0" smtClean="0"/>
              <a:t> </a:t>
            </a:r>
            <a:r>
              <a:rPr lang="en-US" sz="2400" b="1" dirty="0" err="1" smtClean="0"/>
              <a:t>armas</a:t>
            </a:r>
            <a:r>
              <a:rPr lang="en-US" sz="2400" b="1" dirty="0" smtClean="0"/>
              <a:t> </a:t>
            </a:r>
            <a:r>
              <a:rPr lang="en-US" sz="2400" b="1" dirty="0" err="1" smtClean="0"/>
              <a:t>blancas</a:t>
            </a:r>
            <a:r>
              <a:rPr lang="en-US" sz="2400" b="1" dirty="0" smtClean="0"/>
              <a:t> (</a:t>
            </a:r>
            <a:r>
              <a:rPr lang="en-US" sz="2400" b="1" dirty="0" err="1" smtClean="0"/>
              <a:t>espadas</a:t>
            </a:r>
            <a:r>
              <a:rPr lang="en-US" sz="2400" b="1" dirty="0" smtClean="0"/>
              <a:t>, </a:t>
            </a:r>
            <a:r>
              <a:rPr lang="en-US" sz="2400" b="1" dirty="0" err="1" smtClean="0"/>
              <a:t>achas</a:t>
            </a:r>
            <a:r>
              <a:rPr lang="en-US" sz="2400" b="1" dirty="0" smtClean="0"/>
              <a:t>, </a:t>
            </a:r>
            <a:r>
              <a:rPr lang="en-US" sz="2400" b="1" dirty="0" err="1" smtClean="0"/>
              <a:t>navajas</a:t>
            </a:r>
            <a:r>
              <a:rPr lang="en-US" sz="2400" b="1" dirty="0" smtClean="0"/>
              <a:t> y </a:t>
            </a:r>
            <a:r>
              <a:rPr lang="en-US" sz="2400" b="1" dirty="0" err="1" smtClean="0"/>
              <a:t>cuchillos</a:t>
            </a:r>
            <a:r>
              <a:rPr lang="en-US" sz="2400" b="1" dirty="0" smtClean="0"/>
              <a:t>).</a:t>
            </a:r>
          </a:p>
          <a:p>
            <a:endParaRPr lang="en-US" sz="2400" b="1" dirty="0"/>
          </a:p>
          <a:p>
            <a:r>
              <a:rPr lang="en-US" sz="2400" b="1" dirty="0" smtClean="0"/>
              <a:t>La </a:t>
            </a:r>
            <a:r>
              <a:rPr lang="en-US" sz="2400" b="1" dirty="0" err="1" smtClean="0"/>
              <a:t>capacidad</a:t>
            </a:r>
            <a:r>
              <a:rPr lang="en-US" sz="2400" b="1" dirty="0" smtClean="0"/>
              <a:t> de </a:t>
            </a:r>
            <a:r>
              <a:rPr lang="en-US" sz="2400" b="1" dirty="0" err="1" smtClean="0"/>
              <a:t>forjar</a:t>
            </a:r>
            <a:r>
              <a:rPr lang="en-US" sz="2400" b="1" dirty="0" smtClean="0"/>
              <a:t> </a:t>
            </a:r>
            <a:r>
              <a:rPr lang="en-US" sz="2400" b="1" dirty="0" err="1" smtClean="0"/>
              <a:t>armas</a:t>
            </a:r>
            <a:r>
              <a:rPr lang="en-US" sz="2400" b="1" dirty="0" smtClean="0"/>
              <a:t> ha </a:t>
            </a:r>
            <a:r>
              <a:rPr lang="en-US" sz="2400" b="1" dirty="0" err="1" smtClean="0"/>
              <a:t>sido</a:t>
            </a:r>
            <a:r>
              <a:rPr lang="en-US" sz="2400" b="1" dirty="0" smtClean="0"/>
              <a:t> la base de expansion tribal de los </a:t>
            </a:r>
            <a:r>
              <a:rPr lang="en-US" sz="2400" b="1" dirty="0" err="1" smtClean="0"/>
              <a:t>grupos</a:t>
            </a:r>
            <a:r>
              <a:rPr lang="en-US" sz="2400" b="1" dirty="0" smtClean="0"/>
              <a:t> </a:t>
            </a:r>
            <a:r>
              <a:rPr lang="en-US" sz="2400" b="1" dirty="0" err="1" smtClean="0"/>
              <a:t>que</a:t>
            </a:r>
            <a:r>
              <a:rPr lang="en-US" sz="2400" b="1" dirty="0" smtClean="0"/>
              <a:t> </a:t>
            </a:r>
            <a:r>
              <a:rPr lang="en-US" sz="2400" b="1" dirty="0" err="1" smtClean="0"/>
              <a:t>dominaban</a:t>
            </a:r>
            <a:r>
              <a:rPr lang="en-US" sz="2400" b="1" dirty="0" smtClean="0"/>
              <a:t> </a:t>
            </a:r>
            <a:r>
              <a:rPr lang="en-US" sz="2400" b="1" dirty="0" err="1" smtClean="0"/>
              <a:t>tal</a:t>
            </a:r>
            <a:r>
              <a:rPr lang="en-US" sz="2400" b="1" dirty="0" smtClean="0"/>
              <a:t> </a:t>
            </a:r>
            <a:r>
              <a:rPr lang="en-US" sz="2400" b="1" dirty="0" err="1" smtClean="0"/>
              <a:t>tecnologia</a:t>
            </a:r>
            <a:r>
              <a:rPr lang="en-US" sz="2400" b="1" dirty="0" smtClean="0"/>
              <a:t> contra los </a:t>
            </a:r>
            <a:r>
              <a:rPr lang="en-US" sz="2400" b="1" dirty="0" err="1" smtClean="0"/>
              <a:t>que</a:t>
            </a:r>
            <a:r>
              <a:rPr lang="en-US" sz="2400" b="1" dirty="0" smtClean="0"/>
              <a:t> no la </a:t>
            </a:r>
            <a:r>
              <a:rPr lang="en-US" sz="2400" b="1" dirty="0" err="1" smtClean="0"/>
              <a:t>dominaban</a:t>
            </a:r>
            <a:r>
              <a:rPr lang="en-US" sz="2400" b="1" dirty="0" smtClean="0"/>
              <a:t>.</a:t>
            </a:r>
            <a:endParaRPr lang="es-MX" sz="2400" b="1" dirty="0"/>
          </a:p>
        </p:txBody>
      </p:sp>
    </p:spTree>
    <p:extLst>
      <p:ext uri="{BB962C8B-B14F-4D97-AF65-F5344CB8AC3E}">
        <p14:creationId xmlns:p14="http://schemas.microsoft.com/office/powerpoint/2010/main" val="3765955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9" y="762000"/>
            <a:ext cx="7239001" cy="4462760"/>
          </a:xfrm>
          <a:prstGeom prst="rect">
            <a:avLst/>
          </a:prstGeom>
          <a:noFill/>
        </p:spPr>
        <p:txBody>
          <a:bodyPr wrap="square" rtlCol="0">
            <a:spAutoFit/>
          </a:bodyPr>
          <a:lstStyle/>
          <a:p>
            <a:r>
              <a:rPr lang="en-US" sz="2000" b="1" dirty="0" err="1" smtClean="0"/>
              <a:t>ejemplo</a:t>
            </a:r>
            <a:endParaRPr lang="en-US" sz="2000" b="1" dirty="0" smtClean="0"/>
          </a:p>
          <a:p>
            <a:r>
              <a:rPr lang="en-US" sz="2400" b="1" dirty="0" smtClean="0"/>
              <a:t>El </a:t>
            </a:r>
            <a:r>
              <a:rPr lang="en-US" sz="2400" b="1" dirty="0" err="1" smtClean="0"/>
              <a:t>descubrimiento</a:t>
            </a:r>
            <a:r>
              <a:rPr lang="en-US" sz="2400" b="1" dirty="0" smtClean="0"/>
              <a:t> de la </a:t>
            </a:r>
            <a:r>
              <a:rPr lang="en-US" sz="2400" b="1" dirty="0" err="1" smtClean="0"/>
              <a:t>polvora</a:t>
            </a:r>
            <a:r>
              <a:rPr lang="en-US" sz="2400" b="1" dirty="0" smtClean="0"/>
              <a:t> </a:t>
            </a:r>
            <a:r>
              <a:rPr lang="en-US" sz="2400" b="1" dirty="0" err="1" smtClean="0"/>
              <a:t>esta</a:t>
            </a:r>
            <a:r>
              <a:rPr lang="en-US" sz="2400" b="1" dirty="0" smtClean="0"/>
              <a:t>’ a la base del </a:t>
            </a:r>
            <a:r>
              <a:rPr lang="en-US" sz="2400" b="1" dirty="0" err="1" smtClean="0"/>
              <a:t>invento</a:t>
            </a:r>
            <a:r>
              <a:rPr lang="en-US" sz="2400" b="1" dirty="0" smtClean="0"/>
              <a:t> de </a:t>
            </a:r>
            <a:r>
              <a:rPr lang="en-US" sz="2400" b="1" dirty="0" err="1" smtClean="0"/>
              <a:t>las</a:t>
            </a:r>
            <a:r>
              <a:rPr lang="en-US" sz="2400" b="1" dirty="0" smtClean="0"/>
              <a:t> </a:t>
            </a:r>
            <a:r>
              <a:rPr lang="en-US" sz="2400" b="1" dirty="0" err="1" smtClean="0"/>
              <a:t>armas</a:t>
            </a:r>
            <a:r>
              <a:rPr lang="en-US" sz="2400" b="1" dirty="0" smtClean="0"/>
              <a:t> de </a:t>
            </a:r>
            <a:r>
              <a:rPr lang="en-US" sz="2400" b="1" dirty="0" err="1" smtClean="0"/>
              <a:t>fuego</a:t>
            </a:r>
            <a:endParaRPr lang="en-US" sz="2400" b="1" dirty="0" smtClean="0"/>
          </a:p>
          <a:p>
            <a:endParaRPr lang="en-US" sz="2400" b="1" dirty="0"/>
          </a:p>
          <a:p>
            <a:r>
              <a:rPr lang="en-US" sz="2400" b="1" dirty="0" smtClean="0"/>
              <a:t>En </a:t>
            </a:r>
            <a:r>
              <a:rPr lang="en-US" sz="2400" b="1" dirty="0" err="1" smtClean="0"/>
              <a:t>tiempos</a:t>
            </a:r>
            <a:r>
              <a:rPr lang="en-US" sz="2400" b="1" dirty="0" smtClean="0"/>
              <a:t> </a:t>
            </a:r>
            <a:r>
              <a:rPr lang="en-US" sz="2400" b="1" dirty="0" err="1" smtClean="0"/>
              <a:t>modernos</a:t>
            </a:r>
            <a:r>
              <a:rPr lang="en-US" sz="2400" b="1" dirty="0" smtClean="0"/>
              <a:t>, el </a:t>
            </a:r>
            <a:r>
              <a:rPr lang="en-US" sz="2400" b="1" dirty="0" err="1" smtClean="0"/>
              <a:t>descubrimiento</a:t>
            </a:r>
            <a:r>
              <a:rPr lang="en-US" sz="2400" b="1" dirty="0" smtClean="0"/>
              <a:t> de la </a:t>
            </a:r>
            <a:r>
              <a:rPr lang="en-US" sz="2400" b="1" dirty="0" err="1" smtClean="0"/>
              <a:t>dinamita</a:t>
            </a:r>
            <a:r>
              <a:rPr lang="en-US" sz="2400" b="1" dirty="0"/>
              <a:t> </a:t>
            </a:r>
            <a:r>
              <a:rPr lang="en-US" sz="2400" b="1" dirty="0" err="1" smtClean="0"/>
              <a:t>promovio</a:t>
            </a:r>
            <a:r>
              <a:rPr lang="en-US" sz="2400" b="1" dirty="0" smtClean="0"/>
              <a:t>’ la </a:t>
            </a:r>
            <a:r>
              <a:rPr lang="en-US" sz="2400" b="1" dirty="0" err="1" smtClean="0"/>
              <a:t>mineria</a:t>
            </a:r>
            <a:r>
              <a:rPr lang="en-US" sz="2400" b="1" dirty="0" smtClean="0"/>
              <a:t>, </a:t>
            </a:r>
            <a:r>
              <a:rPr lang="en-US" sz="2400" b="1" dirty="0" err="1" smtClean="0"/>
              <a:t>pero</a:t>
            </a:r>
            <a:r>
              <a:rPr lang="en-US" sz="2400" b="1" dirty="0" smtClean="0"/>
              <a:t> </a:t>
            </a:r>
            <a:r>
              <a:rPr lang="en-US" sz="2400" b="1" dirty="0" err="1" smtClean="0"/>
              <a:t>tambien</a:t>
            </a:r>
            <a:r>
              <a:rPr lang="en-US" sz="2400" b="1" dirty="0" smtClean="0"/>
              <a:t> </a:t>
            </a:r>
            <a:r>
              <a:rPr lang="en-US" sz="2400" b="1" dirty="0" err="1" smtClean="0"/>
              <a:t>aplicaciones</a:t>
            </a:r>
            <a:r>
              <a:rPr lang="en-US" sz="2400" b="1" dirty="0" smtClean="0"/>
              <a:t> </a:t>
            </a:r>
            <a:r>
              <a:rPr lang="en-US" sz="2400" b="1" dirty="0" err="1" smtClean="0"/>
              <a:t>belicas</a:t>
            </a:r>
            <a:r>
              <a:rPr lang="en-US" sz="2400" b="1" dirty="0" smtClean="0"/>
              <a:t> y </a:t>
            </a:r>
            <a:r>
              <a:rPr lang="en-US" sz="2400" b="1" dirty="0" err="1" smtClean="0"/>
              <a:t>actos</a:t>
            </a:r>
            <a:r>
              <a:rPr lang="en-US" sz="2400" b="1" dirty="0" smtClean="0"/>
              <a:t> de </a:t>
            </a:r>
            <a:r>
              <a:rPr lang="en-US" sz="2400" b="1" dirty="0" err="1" smtClean="0"/>
              <a:t>violencia</a:t>
            </a:r>
            <a:endParaRPr lang="en-US" sz="2400" b="1" dirty="0" smtClean="0"/>
          </a:p>
          <a:p>
            <a:endParaRPr lang="en-US" sz="2400" b="1" dirty="0"/>
          </a:p>
          <a:p>
            <a:r>
              <a:rPr lang="en-US" sz="2400" b="1" dirty="0" smtClean="0"/>
              <a:t>Para </a:t>
            </a:r>
            <a:r>
              <a:rPr lang="en-US" sz="2400" b="1" dirty="0" err="1" smtClean="0"/>
              <a:t>hacerse</a:t>
            </a:r>
            <a:r>
              <a:rPr lang="en-US" sz="2400" b="1" dirty="0" smtClean="0"/>
              <a:t> </a:t>
            </a:r>
            <a:r>
              <a:rPr lang="en-US" sz="2400" b="1" dirty="0" err="1" smtClean="0"/>
              <a:t>perdonar</a:t>
            </a:r>
            <a:r>
              <a:rPr lang="en-US" sz="2400" b="1" dirty="0" smtClean="0"/>
              <a:t>, </a:t>
            </a:r>
            <a:r>
              <a:rPr lang="en-US" sz="2400" b="1" dirty="0" err="1" smtClean="0"/>
              <a:t>su</a:t>
            </a:r>
            <a:r>
              <a:rPr lang="en-US" sz="2400" b="1" dirty="0" smtClean="0"/>
              <a:t> inventor, el </a:t>
            </a:r>
            <a:r>
              <a:rPr lang="en-US" sz="2400" b="1" dirty="0" err="1" smtClean="0"/>
              <a:t>sueco</a:t>
            </a:r>
            <a:r>
              <a:rPr lang="en-US" sz="2400" b="1" dirty="0" smtClean="0"/>
              <a:t> Alfred Nobel, </a:t>
            </a:r>
            <a:r>
              <a:rPr lang="en-US" sz="2400" b="1" dirty="0" err="1" smtClean="0"/>
              <a:t>puso</a:t>
            </a:r>
            <a:r>
              <a:rPr lang="en-US" sz="2400" b="1" dirty="0" smtClean="0"/>
              <a:t> </a:t>
            </a:r>
            <a:r>
              <a:rPr lang="en-US" sz="2400" b="1" dirty="0" err="1" smtClean="0"/>
              <a:t>las</a:t>
            </a:r>
            <a:r>
              <a:rPr lang="en-US" sz="2400" b="1" dirty="0" smtClean="0"/>
              <a:t> entradas </a:t>
            </a:r>
            <a:r>
              <a:rPr lang="en-US" sz="2400" b="1" dirty="0" err="1" smtClean="0"/>
              <a:t>derivadas</a:t>
            </a:r>
            <a:r>
              <a:rPr lang="en-US" sz="2400" b="1" dirty="0" smtClean="0"/>
              <a:t> de la </a:t>
            </a:r>
            <a:r>
              <a:rPr lang="en-US" sz="2400" b="1" dirty="0" err="1" smtClean="0"/>
              <a:t>venta</a:t>
            </a:r>
            <a:r>
              <a:rPr lang="en-US" sz="2400" b="1" dirty="0" smtClean="0"/>
              <a:t> legal de la </a:t>
            </a:r>
            <a:r>
              <a:rPr lang="en-US" sz="2400" b="1" dirty="0" err="1" smtClean="0"/>
              <a:t>dinamita</a:t>
            </a:r>
            <a:r>
              <a:rPr lang="en-US" sz="2400" b="1" dirty="0" smtClean="0"/>
              <a:t> a </a:t>
            </a:r>
            <a:r>
              <a:rPr lang="en-US" sz="2400" b="1" dirty="0" err="1" smtClean="0"/>
              <a:t>disposicion</a:t>
            </a:r>
            <a:r>
              <a:rPr lang="en-US" sz="2400" b="1" dirty="0" smtClean="0"/>
              <a:t> para el </a:t>
            </a:r>
            <a:r>
              <a:rPr lang="en-US" sz="2400" b="1" dirty="0" err="1" smtClean="0"/>
              <a:t>fomento</a:t>
            </a:r>
            <a:r>
              <a:rPr lang="en-US" sz="2400" b="1" dirty="0" smtClean="0"/>
              <a:t> de la </a:t>
            </a:r>
            <a:r>
              <a:rPr lang="en-US" sz="2400" b="1" dirty="0" err="1" smtClean="0"/>
              <a:t>ciencia</a:t>
            </a:r>
            <a:r>
              <a:rPr lang="en-US" sz="2400" b="1" dirty="0" smtClean="0"/>
              <a:t>, con los </a:t>
            </a:r>
            <a:r>
              <a:rPr lang="en-US" sz="2400" b="1" dirty="0" err="1" smtClean="0"/>
              <a:t>premios</a:t>
            </a:r>
            <a:r>
              <a:rPr lang="en-US" sz="2400" b="1" dirty="0" smtClean="0"/>
              <a:t> </a:t>
            </a:r>
            <a:r>
              <a:rPr lang="en-US" sz="2400" b="1" dirty="0" err="1" smtClean="0"/>
              <a:t>que</a:t>
            </a:r>
            <a:r>
              <a:rPr lang="en-US" sz="2400" b="1" dirty="0" smtClean="0"/>
              <a:t> </a:t>
            </a:r>
            <a:r>
              <a:rPr lang="en-US" sz="2400" b="1" dirty="0" err="1" smtClean="0"/>
              <a:t>llevan</a:t>
            </a:r>
            <a:r>
              <a:rPr lang="en-US" sz="2400" b="1" dirty="0" smtClean="0"/>
              <a:t> </a:t>
            </a:r>
            <a:r>
              <a:rPr lang="en-US" sz="2400" b="1" dirty="0" err="1" smtClean="0"/>
              <a:t>su</a:t>
            </a:r>
            <a:r>
              <a:rPr lang="en-US" sz="2400" b="1" dirty="0" smtClean="0"/>
              <a:t> </a:t>
            </a:r>
            <a:r>
              <a:rPr lang="en-US" sz="2400" b="1" dirty="0" err="1" smtClean="0"/>
              <a:t>nombre</a:t>
            </a:r>
            <a:r>
              <a:rPr lang="en-US" sz="2400" b="1" dirty="0" smtClean="0"/>
              <a:t>.</a:t>
            </a:r>
            <a:endParaRPr lang="es-MX" sz="2400" b="1" dirty="0"/>
          </a:p>
        </p:txBody>
      </p:sp>
    </p:spTree>
    <p:extLst>
      <p:ext uri="{BB962C8B-B14F-4D97-AF65-F5344CB8AC3E}">
        <p14:creationId xmlns:p14="http://schemas.microsoft.com/office/powerpoint/2010/main" val="376595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858000" cy="4339650"/>
          </a:xfrm>
          <a:prstGeom prst="rect">
            <a:avLst/>
          </a:prstGeom>
          <a:noFill/>
        </p:spPr>
        <p:txBody>
          <a:bodyPr wrap="square" rtlCol="0">
            <a:spAutoFit/>
          </a:bodyPr>
          <a:lstStyle/>
          <a:p>
            <a:r>
              <a:rPr lang="en-US" sz="2000" b="1" dirty="0" smtClean="0"/>
              <a:t>La </a:t>
            </a:r>
            <a:r>
              <a:rPr lang="en-US" sz="2000" b="1" dirty="0" err="1" smtClean="0"/>
              <a:t>existencia</a:t>
            </a:r>
            <a:r>
              <a:rPr lang="en-US" sz="2000" b="1" dirty="0" smtClean="0"/>
              <a:t> de </a:t>
            </a:r>
            <a:r>
              <a:rPr lang="en-US" sz="2000" b="1" dirty="0" err="1" smtClean="0"/>
              <a:t>aspectos</a:t>
            </a:r>
            <a:r>
              <a:rPr lang="en-US" sz="2000" b="1" dirty="0" smtClean="0"/>
              <a:t> </a:t>
            </a:r>
            <a:r>
              <a:rPr lang="en-US" sz="2000" b="1" dirty="0" err="1" smtClean="0"/>
              <a:t>negativos</a:t>
            </a:r>
            <a:r>
              <a:rPr lang="en-US" sz="2000" b="1" dirty="0" smtClean="0"/>
              <a:t> de la </a:t>
            </a:r>
            <a:r>
              <a:rPr lang="en-US" sz="2000" b="1" dirty="0" err="1" smtClean="0"/>
              <a:t>tecnologia</a:t>
            </a:r>
            <a:r>
              <a:rPr lang="en-US" sz="2000" b="1" dirty="0" smtClean="0"/>
              <a:t>, en general, no </a:t>
            </a:r>
            <a:r>
              <a:rPr lang="en-US" sz="2000" b="1" dirty="0" err="1" smtClean="0"/>
              <a:t>es</a:t>
            </a:r>
            <a:r>
              <a:rPr lang="en-US" sz="2000" b="1" dirty="0" smtClean="0"/>
              <a:t> </a:t>
            </a:r>
            <a:r>
              <a:rPr lang="en-US" sz="2000" b="1" dirty="0" err="1" smtClean="0"/>
              <a:t>considerado</a:t>
            </a:r>
            <a:r>
              <a:rPr lang="en-US" sz="2000" b="1" dirty="0" smtClean="0"/>
              <a:t> </a:t>
            </a:r>
            <a:r>
              <a:rPr lang="en-US" sz="2000" b="1" dirty="0" err="1" smtClean="0"/>
              <a:t>motivo</a:t>
            </a:r>
            <a:r>
              <a:rPr lang="en-US" sz="2000" b="1" dirty="0" smtClean="0"/>
              <a:t> </a:t>
            </a:r>
            <a:r>
              <a:rPr lang="en-US" sz="2000" b="1" dirty="0" err="1" smtClean="0"/>
              <a:t>suficiente</a:t>
            </a:r>
            <a:r>
              <a:rPr lang="en-US" sz="2000" b="1" dirty="0" smtClean="0"/>
              <a:t> para </a:t>
            </a:r>
            <a:r>
              <a:rPr lang="en-US" sz="2000" b="1" dirty="0" err="1" smtClean="0"/>
              <a:t>parar</a:t>
            </a:r>
            <a:r>
              <a:rPr lang="en-US" sz="2000" b="1" dirty="0" smtClean="0"/>
              <a:t> el </a:t>
            </a:r>
            <a:r>
              <a:rPr lang="en-US" sz="2000" b="1" dirty="0" err="1" smtClean="0"/>
              <a:t>desarrollo</a:t>
            </a:r>
            <a:r>
              <a:rPr lang="en-US" sz="2000" b="1" dirty="0" smtClean="0"/>
              <a:t> </a:t>
            </a:r>
            <a:r>
              <a:rPr lang="en-US" sz="2000" b="1" dirty="0" err="1" smtClean="0"/>
              <a:t>tecnologico</a:t>
            </a:r>
            <a:r>
              <a:rPr lang="en-US" sz="2000" b="1" dirty="0" smtClean="0"/>
              <a:t>:</a:t>
            </a:r>
          </a:p>
          <a:p>
            <a:endParaRPr lang="en-US" b="1" dirty="0" smtClean="0"/>
          </a:p>
          <a:p>
            <a:endParaRPr lang="en-US" b="1" dirty="0"/>
          </a:p>
          <a:p>
            <a:r>
              <a:rPr lang="en-US" b="1" dirty="0" err="1" smtClean="0"/>
              <a:t>Nadie</a:t>
            </a:r>
            <a:r>
              <a:rPr lang="en-US" b="1" dirty="0" smtClean="0"/>
              <a:t> </a:t>
            </a:r>
            <a:r>
              <a:rPr lang="en-US" b="1" dirty="0" err="1" smtClean="0"/>
              <a:t>esta</a:t>
            </a:r>
            <a:r>
              <a:rPr lang="en-US" b="1" dirty="0" smtClean="0"/>
              <a:t>’ en contra del </a:t>
            </a:r>
            <a:r>
              <a:rPr lang="en-US" b="1" dirty="0" err="1" smtClean="0"/>
              <a:t>uso</a:t>
            </a:r>
            <a:r>
              <a:rPr lang="en-US" b="1" dirty="0" smtClean="0"/>
              <a:t> de los </a:t>
            </a:r>
            <a:r>
              <a:rPr lang="en-US" b="1" dirty="0" err="1" smtClean="0"/>
              <a:t>metales</a:t>
            </a:r>
            <a:r>
              <a:rPr lang="en-US" b="1" dirty="0" smtClean="0"/>
              <a:t> </a:t>
            </a:r>
            <a:r>
              <a:rPr lang="en-US" b="1" dirty="0" err="1" smtClean="0"/>
              <a:t>porque</a:t>
            </a:r>
            <a:r>
              <a:rPr lang="en-US" b="1" dirty="0" smtClean="0"/>
              <a:t> </a:t>
            </a:r>
            <a:r>
              <a:rPr lang="en-US" b="1" dirty="0" err="1" smtClean="0"/>
              <a:t>pueden</a:t>
            </a:r>
            <a:r>
              <a:rPr lang="en-US" b="1" dirty="0" smtClean="0"/>
              <a:t> </a:t>
            </a:r>
            <a:r>
              <a:rPr lang="en-US" b="1" dirty="0" err="1" smtClean="0"/>
              <a:t>ser</a:t>
            </a:r>
            <a:r>
              <a:rPr lang="en-US" b="1" dirty="0" smtClean="0"/>
              <a:t> </a:t>
            </a:r>
            <a:r>
              <a:rPr lang="en-US" b="1" dirty="0" err="1" smtClean="0"/>
              <a:t>usados</a:t>
            </a:r>
            <a:r>
              <a:rPr lang="en-US" b="1" dirty="0" smtClean="0"/>
              <a:t> </a:t>
            </a:r>
            <a:r>
              <a:rPr lang="en-US" b="1" dirty="0" err="1" smtClean="0"/>
              <a:t>como</a:t>
            </a:r>
            <a:r>
              <a:rPr lang="en-US" b="1" dirty="0" smtClean="0"/>
              <a:t> </a:t>
            </a:r>
            <a:r>
              <a:rPr lang="en-US" b="1" dirty="0" err="1" smtClean="0"/>
              <a:t>armas</a:t>
            </a:r>
            <a:r>
              <a:rPr lang="en-US" b="1" dirty="0" smtClean="0"/>
              <a:t>. La </a:t>
            </a:r>
            <a:r>
              <a:rPr lang="en-US" b="1" dirty="0" err="1" smtClean="0"/>
              <a:t>mejora</a:t>
            </a:r>
            <a:r>
              <a:rPr lang="en-US" b="1" dirty="0" smtClean="0"/>
              <a:t> de la </a:t>
            </a:r>
            <a:r>
              <a:rPr lang="en-US" b="1" dirty="0" err="1" smtClean="0"/>
              <a:t>vida</a:t>
            </a:r>
            <a:r>
              <a:rPr lang="en-US" b="1" dirty="0" smtClean="0"/>
              <a:t> del hombre </a:t>
            </a:r>
            <a:r>
              <a:rPr lang="en-US" b="1" dirty="0" err="1" smtClean="0"/>
              <a:t>asociada</a:t>
            </a:r>
            <a:r>
              <a:rPr lang="en-US" b="1" dirty="0" smtClean="0"/>
              <a:t> al </a:t>
            </a:r>
            <a:r>
              <a:rPr lang="en-US" b="1" dirty="0" err="1" smtClean="0"/>
              <a:t>uso</a:t>
            </a:r>
            <a:r>
              <a:rPr lang="en-US" b="1" dirty="0" smtClean="0"/>
              <a:t> de los </a:t>
            </a:r>
            <a:r>
              <a:rPr lang="en-US" b="1" dirty="0" err="1" smtClean="0"/>
              <a:t>metales</a:t>
            </a:r>
            <a:r>
              <a:rPr lang="en-US" b="1" dirty="0" smtClean="0"/>
              <a:t> </a:t>
            </a:r>
            <a:r>
              <a:rPr lang="en-US" b="1" dirty="0" err="1" smtClean="0"/>
              <a:t>es</a:t>
            </a:r>
            <a:r>
              <a:rPr lang="en-US" b="1" dirty="0" smtClean="0"/>
              <a:t> tan </a:t>
            </a:r>
            <a:r>
              <a:rPr lang="en-US" b="1" dirty="0" err="1" smtClean="0"/>
              <a:t>grande</a:t>
            </a:r>
            <a:r>
              <a:rPr lang="en-US" b="1" dirty="0" smtClean="0"/>
              <a:t> </a:t>
            </a:r>
            <a:r>
              <a:rPr lang="en-US" b="1" dirty="0" err="1" smtClean="0"/>
              <a:t>que</a:t>
            </a:r>
            <a:r>
              <a:rPr lang="en-US" b="1" dirty="0" smtClean="0"/>
              <a:t> </a:t>
            </a:r>
            <a:r>
              <a:rPr lang="en-US" b="1" dirty="0" err="1" smtClean="0"/>
              <a:t>supera</a:t>
            </a:r>
            <a:r>
              <a:rPr lang="en-US" b="1" dirty="0" smtClean="0"/>
              <a:t> los </a:t>
            </a:r>
            <a:r>
              <a:rPr lang="en-US" b="1" dirty="0" err="1" smtClean="0"/>
              <a:t>aspectos</a:t>
            </a:r>
            <a:r>
              <a:rPr lang="en-US" b="1" dirty="0" smtClean="0"/>
              <a:t> </a:t>
            </a:r>
            <a:r>
              <a:rPr lang="en-US" b="1" dirty="0" err="1" smtClean="0"/>
              <a:t>negativos</a:t>
            </a:r>
            <a:r>
              <a:rPr lang="en-US" b="1" dirty="0" smtClean="0"/>
              <a:t>:</a:t>
            </a:r>
          </a:p>
          <a:p>
            <a:endParaRPr lang="en-US" b="1" dirty="0" smtClean="0"/>
          </a:p>
          <a:p>
            <a:endParaRPr lang="en-US" b="1" dirty="0"/>
          </a:p>
          <a:p>
            <a:pPr marL="285750" indent="-285750">
              <a:buFontTx/>
              <a:buChar char="-"/>
            </a:pPr>
            <a:r>
              <a:rPr lang="en-US" b="1" dirty="0" smtClean="0"/>
              <a:t>Da </a:t>
            </a:r>
            <a:r>
              <a:rPr lang="en-US" b="1" dirty="0" err="1" smtClean="0"/>
              <a:t>solidez</a:t>
            </a:r>
            <a:r>
              <a:rPr lang="en-US" b="1" dirty="0" smtClean="0"/>
              <a:t> a </a:t>
            </a:r>
            <a:r>
              <a:rPr lang="en-US" b="1" dirty="0" err="1" smtClean="0"/>
              <a:t>las</a:t>
            </a:r>
            <a:r>
              <a:rPr lang="en-US" b="1" dirty="0" smtClean="0"/>
              <a:t> </a:t>
            </a:r>
            <a:r>
              <a:rPr lang="en-US" b="1" dirty="0" err="1" smtClean="0"/>
              <a:t>construcciones</a:t>
            </a:r>
            <a:endParaRPr lang="en-US" b="1" dirty="0" smtClean="0"/>
          </a:p>
          <a:p>
            <a:pPr marL="285750" indent="-285750">
              <a:buFontTx/>
              <a:buChar char="-"/>
            </a:pPr>
            <a:endParaRPr lang="en-US" b="1" dirty="0" smtClean="0"/>
          </a:p>
          <a:p>
            <a:pPr marL="285750" indent="-285750">
              <a:buFontTx/>
              <a:buChar char="-"/>
            </a:pPr>
            <a:r>
              <a:rPr lang="en-US" b="1" dirty="0" err="1" smtClean="0"/>
              <a:t>Sirve</a:t>
            </a:r>
            <a:r>
              <a:rPr lang="en-US" b="1" dirty="0" smtClean="0"/>
              <a:t> para </a:t>
            </a:r>
            <a:r>
              <a:rPr lang="en-US" b="1" dirty="0" err="1" smtClean="0"/>
              <a:t>veiculos</a:t>
            </a:r>
            <a:r>
              <a:rPr lang="en-US" b="1" dirty="0" smtClean="0"/>
              <a:t> y </a:t>
            </a:r>
            <a:r>
              <a:rPr lang="en-US" b="1" dirty="0" err="1" smtClean="0"/>
              <a:t>ferrocarril</a:t>
            </a:r>
            <a:endParaRPr lang="en-US" b="1" dirty="0" smtClean="0"/>
          </a:p>
          <a:p>
            <a:pPr marL="285750" indent="-285750">
              <a:buFontTx/>
              <a:buChar char="-"/>
            </a:pPr>
            <a:endParaRPr lang="en-US" b="1" dirty="0" smtClean="0"/>
          </a:p>
          <a:p>
            <a:pPr marL="285750" indent="-285750">
              <a:buFontTx/>
              <a:buChar char="-"/>
            </a:pPr>
            <a:r>
              <a:rPr lang="en-US" b="1" dirty="0" err="1" smtClean="0"/>
              <a:t>Es</a:t>
            </a:r>
            <a:r>
              <a:rPr lang="en-US" b="1" dirty="0" smtClean="0"/>
              <a:t> la base para </a:t>
            </a:r>
            <a:r>
              <a:rPr lang="en-US" b="1" dirty="0" err="1" smtClean="0"/>
              <a:t>motores</a:t>
            </a:r>
            <a:r>
              <a:rPr lang="en-US" b="1" dirty="0" smtClean="0"/>
              <a:t> y </a:t>
            </a:r>
            <a:r>
              <a:rPr lang="en-US" b="1" dirty="0" err="1" smtClean="0"/>
              <a:t>cajas</a:t>
            </a:r>
            <a:r>
              <a:rPr lang="en-US" b="1" dirty="0" smtClean="0"/>
              <a:t> de </a:t>
            </a:r>
            <a:r>
              <a:rPr lang="en-US" b="1" dirty="0" err="1" smtClean="0"/>
              <a:t>proteccion</a:t>
            </a:r>
            <a:r>
              <a:rPr lang="en-US" b="1" dirty="0" smtClean="0"/>
              <a:t>, etc.</a:t>
            </a:r>
            <a:endParaRPr lang="es-MX" b="1" dirty="0"/>
          </a:p>
        </p:txBody>
      </p:sp>
    </p:spTree>
    <p:extLst>
      <p:ext uri="{BB962C8B-B14F-4D97-AF65-F5344CB8AC3E}">
        <p14:creationId xmlns:p14="http://schemas.microsoft.com/office/powerpoint/2010/main" val="3765955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170" y="76200"/>
            <a:ext cx="3652410" cy="646331"/>
          </a:xfrm>
          <a:prstGeom prst="rect">
            <a:avLst/>
          </a:prstGeom>
          <a:noFill/>
        </p:spPr>
        <p:txBody>
          <a:bodyPr wrap="none" rtlCol="0">
            <a:spAutoFit/>
          </a:bodyPr>
          <a:lstStyle/>
          <a:p>
            <a:r>
              <a:rPr lang="en-US" dirty="0" err="1" smtClean="0"/>
              <a:t>Ejemplo</a:t>
            </a:r>
            <a:r>
              <a:rPr lang="en-US" dirty="0" smtClean="0"/>
              <a:t>: </a:t>
            </a:r>
            <a:r>
              <a:rPr lang="en-US" dirty="0" err="1" smtClean="0"/>
              <a:t>Invencion</a:t>
            </a:r>
            <a:r>
              <a:rPr lang="en-US" dirty="0" smtClean="0"/>
              <a:t> del </a:t>
            </a:r>
            <a:r>
              <a:rPr lang="en-US" dirty="0" err="1" smtClean="0"/>
              <a:t>carro</a:t>
            </a:r>
            <a:r>
              <a:rPr lang="en-US" dirty="0" smtClean="0"/>
              <a:t> a motor</a:t>
            </a:r>
          </a:p>
          <a:p>
            <a:endParaRPr lang="es-MX" dirty="0"/>
          </a:p>
        </p:txBody>
      </p:sp>
      <p:graphicFrame>
        <p:nvGraphicFramePr>
          <p:cNvPr id="3" name="Table 2"/>
          <p:cNvGraphicFramePr>
            <a:graphicFrameLocks noGrp="1"/>
          </p:cNvGraphicFramePr>
          <p:nvPr>
            <p:extLst>
              <p:ext uri="{D42A27DB-BD31-4B8C-83A1-F6EECF244321}">
                <p14:modId xmlns:p14="http://schemas.microsoft.com/office/powerpoint/2010/main" val="1146518219"/>
              </p:ext>
            </p:extLst>
          </p:nvPr>
        </p:nvGraphicFramePr>
        <p:xfrm>
          <a:off x="762000" y="579437"/>
          <a:ext cx="7010400" cy="4525963"/>
        </p:xfrm>
        <a:graphic>
          <a:graphicData uri="http://schemas.openxmlformats.org/drawingml/2006/table">
            <a:tbl>
              <a:tblPr/>
              <a:tblGrid>
                <a:gridCol w="1168400"/>
                <a:gridCol w="1168400"/>
                <a:gridCol w="1168400"/>
                <a:gridCol w="1168400"/>
                <a:gridCol w="1168400"/>
                <a:gridCol w="1168400"/>
              </a:tblGrid>
              <a:tr h="966217">
                <a:tc>
                  <a:txBody>
                    <a:bodyPr/>
                    <a:lstStyle/>
                    <a:p>
                      <a:r>
                        <a:rPr lang="es-MX" sz="1000" dirty="0"/>
                        <a:t>Country</a:t>
                      </a:r>
                    </a:p>
                  </a:txBody>
                  <a:tcPr marL="50854" marR="50854" marT="25427" marB="25427" anchor="ctr">
                    <a:lnL>
                      <a:noFill/>
                    </a:lnL>
                    <a:lnR>
                      <a:noFill/>
                    </a:lnR>
                    <a:lnT>
                      <a:noFill/>
                    </a:lnT>
                    <a:lnB>
                      <a:noFill/>
                    </a:lnB>
                  </a:tcPr>
                </a:tc>
                <a:tc>
                  <a:txBody>
                    <a:bodyPr/>
                    <a:lstStyle/>
                    <a:p>
                      <a:r>
                        <a:rPr lang="en-US" sz="1000" dirty="0"/>
                        <a:t>Road fatalities</a:t>
                      </a:r>
                      <a:br>
                        <a:rPr lang="en-US" sz="1000" dirty="0"/>
                      </a:br>
                      <a:r>
                        <a:rPr lang="en-US" sz="1000" dirty="0"/>
                        <a:t>per 100 000</a:t>
                      </a:r>
                      <a:br>
                        <a:rPr lang="en-US" sz="1000" dirty="0"/>
                      </a:br>
                      <a:r>
                        <a:rPr lang="en-US" sz="1000" dirty="0"/>
                        <a:t>inhabitants</a:t>
                      </a:r>
                      <a:br>
                        <a:rPr lang="en-US" sz="1000" dirty="0"/>
                      </a:br>
                      <a:r>
                        <a:rPr lang="en-US" sz="1000" dirty="0"/>
                        <a:t>per year </a:t>
                      </a:r>
                    </a:p>
                  </a:txBody>
                  <a:tcPr marL="50854" marR="50854" marT="25427" marB="25427" anchor="ctr">
                    <a:lnL>
                      <a:noFill/>
                    </a:lnL>
                    <a:lnR>
                      <a:noFill/>
                    </a:lnR>
                    <a:lnT>
                      <a:noFill/>
                    </a:lnT>
                    <a:lnB>
                      <a:noFill/>
                    </a:lnB>
                  </a:tcPr>
                </a:tc>
                <a:tc>
                  <a:txBody>
                    <a:bodyPr/>
                    <a:lstStyle/>
                    <a:p>
                      <a:r>
                        <a:rPr lang="en-US" sz="1000"/>
                        <a:t>Road</a:t>
                      </a:r>
                      <a:br>
                        <a:rPr lang="en-US" sz="1000"/>
                      </a:br>
                      <a:r>
                        <a:rPr lang="en-US" sz="1000"/>
                        <a:t>fatalities</a:t>
                      </a:r>
                      <a:br>
                        <a:rPr lang="en-US" sz="1000"/>
                      </a:br>
                      <a:r>
                        <a:rPr lang="en-US" sz="1000"/>
                        <a:t>per</a:t>
                      </a:r>
                      <a:br>
                        <a:rPr lang="en-US" sz="1000"/>
                      </a:br>
                      <a:r>
                        <a:rPr lang="en-US" sz="1000"/>
                        <a:t>100 000</a:t>
                      </a:r>
                      <a:br>
                        <a:rPr lang="en-US" sz="1000"/>
                      </a:br>
                      <a:r>
                        <a:rPr lang="en-US" sz="1000"/>
                        <a:t>motor</a:t>
                      </a:r>
                      <a:br>
                        <a:rPr lang="en-US" sz="1000"/>
                      </a:br>
                      <a:r>
                        <a:rPr lang="en-US" sz="1000"/>
                        <a:t>vehicles</a:t>
                      </a:r>
                    </a:p>
                  </a:txBody>
                  <a:tcPr marL="50854" marR="50854" marT="25427" marB="25427" anchor="ctr">
                    <a:lnL>
                      <a:noFill/>
                    </a:lnL>
                    <a:lnR>
                      <a:noFill/>
                    </a:lnR>
                    <a:lnT>
                      <a:noFill/>
                    </a:lnT>
                    <a:lnB>
                      <a:noFill/>
                    </a:lnB>
                  </a:tcPr>
                </a:tc>
                <a:tc>
                  <a:txBody>
                    <a:bodyPr/>
                    <a:lstStyle/>
                    <a:p>
                      <a:r>
                        <a:rPr lang="en-US" sz="1000"/>
                        <a:t>Road fatalities</a:t>
                      </a:r>
                      <a:br>
                        <a:rPr lang="en-US" sz="1000"/>
                      </a:br>
                      <a:r>
                        <a:rPr lang="en-US" sz="1000"/>
                        <a:t>per 1 billion</a:t>
                      </a:r>
                      <a:br>
                        <a:rPr lang="en-US" sz="1000"/>
                      </a:br>
                      <a:r>
                        <a:rPr lang="en-US" sz="1000"/>
                        <a:t>vehicle-km</a:t>
                      </a:r>
                    </a:p>
                  </a:txBody>
                  <a:tcPr marL="50854" marR="50854" marT="25427" marB="25427" anchor="ctr">
                    <a:lnL>
                      <a:noFill/>
                    </a:lnL>
                    <a:lnR>
                      <a:noFill/>
                    </a:lnR>
                    <a:lnT>
                      <a:noFill/>
                    </a:lnT>
                    <a:lnB>
                      <a:noFill/>
                    </a:lnB>
                  </a:tcPr>
                </a:tc>
                <a:tc>
                  <a:txBody>
                    <a:bodyPr/>
                    <a:lstStyle/>
                    <a:p>
                      <a:r>
                        <a:rPr lang="es-MX" sz="1000"/>
                        <a:t>Total fatalities latest year</a:t>
                      </a:r>
                    </a:p>
                  </a:txBody>
                  <a:tcPr marL="50854" marR="50854" marT="25427" marB="25427" anchor="ctr">
                    <a:lnL>
                      <a:noFill/>
                    </a:lnL>
                    <a:lnR>
                      <a:noFill/>
                    </a:lnR>
                    <a:lnT>
                      <a:noFill/>
                    </a:lnT>
                    <a:lnB>
                      <a:noFill/>
                    </a:lnB>
                  </a:tcPr>
                </a:tc>
                <a:tc>
                  <a:txBody>
                    <a:bodyPr/>
                    <a:lstStyle/>
                    <a:p>
                      <a:r>
                        <a:rPr lang="es-MX" sz="1000"/>
                        <a:t>Source</a:t>
                      </a:r>
                    </a:p>
                  </a:txBody>
                  <a:tcPr marL="50854" marR="50854" marT="25427" marB="25427" anchor="ctr">
                    <a:lnL>
                      <a:noFill/>
                    </a:lnL>
                    <a:lnR>
                      <a:noFill/>
                    </a:lnR>
                    <a:lnT>
                      <a:noFill/>
                    </a:lnT>
                    <a:lnB>
                      <a:noFill/>
                    </a:lnB>
                  </a:tcPr>
                </a:tc>
              </a:tr>
              <a:tr h="203414">
                <a:tc>
                  <a:txBody>
                    <a:bodyPr/>
                    <a:lstStyle/>
                    <a:p>
                      <a:r>
                        <a:rPr lang="es-MX" sz="1000">
                          <a:effectLst/>
                        </a:rPr>
                        <a:t> </a:t>
                      </a:r>
                      <a:r>
                        <a:rPr lang="es-MX" sz="1000"/>
                        <a:t>World</a:t>
                      </a:r>
                    </a:p>
                  </a:txBody>
                  <a:tcPr marL="50854" marR="50854" marT="25427" marB="25427" anchor="ctr">
                    <a:lnL>
                      <a:noFill/>
                    </a:lnL>
                    <a:lnR>
                      <a:noFill/>
                    </a:lnR>
                    <a:lnT>
                      <a:noFill/>
                    </a:lnT>
                    <a:lnB>
                      <a:noFill/>
                    </a:lnB>
                  </a:tcPr>
                </a:tc>
                <a:tc>
                  <a:txBody>
                    <a:bodyPr/>
                    <a:lstStyle/>
                    <a:p>
                      <a:r>
                        <a:rPr lang="es-MX" sz="1000" dirty="0"/>
                        <a:t>18</a:t>
                      </a:r>
                    </a:p>
                  </a:txBody>
                  <a:tcPr marL="50854" marR="50854" marT="25427" marB="25427" anchor="ctr">
                    <a:lnL>
                      <a:noFill/>
                    </a:lnL>
                    <a:lnR>
                      <a:noFill/>
                    </a:lnR>
                    <a:lnT>
                      <a:noFill/>
                    </a:lnT>
                    <a:lnB>
                      <a:noFill/>
                    </a:lnB>
                  </a:tcPr>
                </a:tc>
                <a:tc>
                  <a:txBody>
                    <a:bodyPr/>
                    <a:lstStyle/>
                    <a:p>
                      <a:r>
                        <a:rPr lang="es-MX" sz="1000"/>
                        <a:t>93.3</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1 240 000</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r>
              <a:tr h="813656">
                <a:tc>
                  <a:txBody>
                    <a:bodyPr/>
                    <a:lstStyle/>
                    <a:p>
                      <a:r>
                        <a:rPr lang="es-MX" sz="1000"/>
                        <a:t> </a:t>
                      </a:r>
                      <a:r>
                        <a:rPr lang="es-MX" sz="1000">
                          <a:hlinkClick r:id="rId2" tooltip="India"/>
                        </a:rPr>
                        <a:t>India</a:t>
                      </a:r>
                      <a:endParaRPr lang="es-MX" sz="1000"/>
                    </a:p>
                  </a:txBody>
                  <a:tcPr marL="50854" marR="50854" marT="25427" marB="25427" anchor="ctr">
                    <a:lnL>
                      <a:noFill/>
                    </a:lnL>
                    <a:lnR>
                      <a:noFill/>
                    </a:lnR>
                    <a:lnT>
                      <a:noFill/>
                    </a:lnT>
                    <a:lnB>
                      <a:noFill/>
                    </a:lnB>
                  </a:tcPr>
                </a:tc>
                <a:tc>
                  <a:txBody>
                    <a:bodyPr/>
                    <a:lstStyle/>
                    <a:p>
                      <a:r>
                        <a:rPr lang="es-MX" sz="1000" dirty="0"/>
                        <a:t>18.9</a:t>
                      </a:r>
                    </a:p>
                  </a:txBody>
                  <a:tcPr marL="50854" marR="50854" marT="25427" marB="25427" anchor="ctr">
                    <a:lnL>
                      <a:noFill/>
                    </a:lnL>
                    <a:lnR>
                      <a:noFill/>
                    </a:lnR>
                    <a:lnT>
                      <a:noFill/>
                    </a:lnT>
                    <a:lnB>
                      <a:noFill/>
                    </a:lnB>
                  </a:tcPr>
                </a:tc>
                <a:tc>
                  <a:txBody>
                    <a:bodyPr/>
                    <a:lstStyle/>
                    <a:p>
                      <a:r>
                        <a:rPr lang="es-MX" sz="1000"/>
                        <a:t>100.0</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dirty="0"/>
                        <a:t>142 485</a:t>
                      </a:r>
                    </a:p>
                  </a:txBody>
                  <a:tcPr marL="50854" marR="50854" marT="25427" marB="25427" anchor="ctr">
                    <a:lnL>
                      <a:noFill/>
                    </a:lnL>
                    <a:lnR>
                      <a:noFill/>
                    </a:lnR>
                    <a:lnT>
                      <a:noFill/>
                    </a:lnT>
                    <a:lnB>
                      <a:noFill/>
                    </a:lnB>
                  </a:tcPr>
                </a:tc>
                <a:tc>
                  <a:txBody>
                    <a:bodyPr/>
                    <a:lstStyle/>
                    <a:p>
                      <a:r>
                        <a:rPr lang="es-MX" sz="1000" dirty="0" err="1"/>
                        <a:t>Official</a:t>
                      </a:r>
                      <a:r>
                        <a:rPr lang="es-MX" sz="1000" dirty="0"/>
                        <a:t> figures (2011</a:t>
                      </a:r>
                      <a:r>
                        <a:rPr lang="es-MX" sz="1000" dirty="0" smtClean="0"/>
                        <a:t>) </a:t>
                      </a:r>
                      <a:r>
                        <a:rPr lang="es-MX" sz="1000" dirty="0"/>
                        <a:t>(2010</a:t>
                      </a:r>
                      <a:r>
                        <a:rPr lang="es-MX" sz="1000" dirty="0" smtClean="0"/>
                        <a:t>) </a:t>
                      </a:r>
                      <a:r>
                        <a:rPr lang="es-MX" sz="1000" dirty="0"/>
                        <a:t>(2009</a:t>
                      </a:r>
                      <a:r>
                        <a:rPr lang="es-MX" sz="1000" dirty="0" smtClean="0"/>
                        <a:t>)</a:t>
                      </a:r>
                      <a:endParaRPr lang="es-MX" sz="1000" dirty="0"/>
                    </a:p>
                  </a:txBody>
                  <a:tcPr marL="50854" marR="50854" marT="25427" marB="25427" anchor="ctr">
                    <a:lnL>
                      <a:noFill/>
                    </a:lnL>
                    <a:lnR>
                      <a:noFill/>
                    </a:lnR>
                    <a:lnT>
                      <a:noFill/>
                    </a:lnT>
                    <a:lnB>
                      <a:noFill/>
                    </a:lnB>
                  </a:tcPr>
                </a:tc>
              </a:tr>
              <a:tr h="203414">
                <a:tc>
                  <a:txBody>
                    <a:bodyPr/>
                    <a:lstStyle/>
                    <a:p>
                      <a:r>
                        <a:rPr lang="es-MX" sz="1000"/>
                        <a:t> </a:t>
                      </a:r>
                      <a:r>
                        <a:rPr lang="es-MX" sz="1000">
                          <a:hlinkClick r:id="rId3" tooltip="China"/>
                        </a:rPr>
                        <a:t>China</a:t>
                      </a:r>
                      <a:endParaRPr lang="es-MX" sz="1000"/>
                    </a:p>
                  </a:txBody>
                  <a:tcPr marL="50854" marR="50854" marT="25427" marB="25427" anchor="ctr">
                    <a:lnL>
                      <a:noFill/>
                    </a:lnL>
                    <a:lnR>
                      <a:noFill/>
                    </a:lnR>
                    <a:lnT>
                      <a:noFill/>
                    </a:lnT>
                    <a:lnB>
                      <a:noFill/>
                    </a:lnB>
                  </a:tcPr>
                </a:tc>
                <a:tc>
                  <a:txBody>
                    <a:bodyPr/>
                    <a:lstStyle/>
                    <a:p>
                      <a:r>
                        <a:rPr lang="es-MX" sz="1000"/>
                        <a:t>20.5</a:t>
                      </a:r>
                    </a:p>
                  </a:txBody>
                  <a:tcPr marL="50854" marR="50854" marT="25427" marB="25427" anchor="ctr">
                    <a:lnL>
                      <a:noFill/>
                    </a:lnL>
                    <a:lnR>
                      <a:noFill/>
                    </a:lnR>
                    <a:lnT>
                      <a:noFill/>
                    </a:lnT>
                    <a:lnB>
                      <a:noFill/>
                    </a:lnB>
                  </a:tcPr>
                </a:tc>
                <a:tc>
                  <a:txBody>
                    <a:bodyPr/>
                    <a:lstStyle/>
                    <a:p>
                      <a:r>
                        <a:rPr lang="es-MX" sz="1000"/>
                        <a:t>36</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68 000</a:t>
                      </a:r>
                    </a:p>
                  </a:txBody>
                  <a:tcPr marL="50854" marR="50854" marT="25427" marB="25427" anchor="ctr">
                    <a:lnL>
                      <a:noFill/>
                    </a:lnL>
                    <a:lnR>
                      <a:noFill/>
                    </a:lnR>
                    <a:lnT>
                      <a:noFill/>
                    </a:lnT>
                    <a:lnB>
                      <a:noFill/>
                    </a:lnB>
                  </a:tcPr>
                </a:tc>
                <a:tc>
                  <a:txBody>
                    <a:bodyPr/>
                    <a:lstStyle/>
                    <a:p>
                      <a:r>
                        <a:rPr lang="es-MX" sz="1000" dirty="0" smtClean="0"/>
                        <a:t>2009</a:t>
                      </a:r>
                      <a:endParaRPr lang="es-MX" sz="1000" dirty="0"/>
                    </a:p>
                  </a:txBody>
                  <a:tcPr marL="50854" marR="50854" marT="25427" marB="25427" anchor="ctr">
                    <a:lnL>
                      <a:noFill/>
                    </a:lnL>
                    <a:lnR>
                      <a:noFill/>
                    </a:lnR>
                    <a:lnT>
                      <a:noFill/>
                    </a:lnT>
                    <a:lnB>
                      <a:noFill/>
                    </a:lnB>
                  </a:tcPr>
                </a:tc>
              </a:tr>
              <a:tr h="203414">
                <a:tc>
                  <a:txBody>
                    <a:bodyPr/>
                    <a:lstStyle/>
                    <a:p>
                      <a:r>
                        <a:rPr lang="es-MX" sz="1000"/>
                        <a:t> </a:t>
                      </a:r>
                      <a:r>
                        <a:rPr lang="es-MX" sz="1000">
                          <a:hlinkClick r:id="rId4" tooltip="Brazil"/>
                        </a:rPr>
                        <a:t>Brazil</a:t>
                      </a:r>
                      <a:endParaRPr lang="es-MX" sz="1000"/>
                    </a:p>
                  </a:txBody>
                  <a:tcPr marL="50854" marR="50854" marT="25427" marB="25427" anchor="ctr">
                    <a:lnL>
                      <a:noFill/>
                    </a:lnL>
                    <a:lnR>
                      <a:noFill/>
                    </a:lnR>
                    <a:lnT>
                      <a:noFill/>
                    </a:lnT>
                    <a:lnB>
                      <a:noFill/>
                    </a:lnB>
                  </a:tcPr>
                </a:tc>
                <a:tc>
                  <a:txBody>
                    <a:bodyPr/>
                    <a:lstStyle/>
                    <a:p>
                      <a:r>
                        <a:rPr lang="es-MX" sz="1000"/>
                        <a:t>22.5</a:t>
                      </a:r>
                    </a:p>
                  </a:txBody>
                  <a:tcPr marL="50854" marR="50854" marT="25427" marB="25427" anchor="ctr">
                    <a:lnL>
                      <a:noFill/>
                    </a:lnL>
                    <a:lnR>
                      <a:noFill/>
                    </a:lnR>
                    <a:lnT>
                      <a:noFill/>
                    </a:lnT>
                    <a:lnB>
                      <a:noFill/>
                    </a:lnB>
                  </a:tcPr>
                </a:tc>
                <a:tc>
                  <a:txBody>
                    <a:bodyPr/>
                    <a:lstStyle/>
                    <a:p>
                      <a:r>
                        <a:rPr lang="es-MX" sz="1000"/>
                        <a:t>70.9</a:t>
                      </a:r>
                    </a:p>
                  </a:txBody>
                  <a:tcPr marL="50854" marR="50854" marT="25427" marB="25427" anchor="ctr">
                    <a:lnL>
                      <a:noFill/>
                    </a:lnL>
                    <a:lnR>
                      <a:noFill/>
                    </a:lnR>
                    <a:lnT>
                      <a:noFill/>
                    </a:lnT>
                    <a:lnB>
                      <a:noFill/>
                    </a:lnB>
                  </a:tcPr>
                </a:tc>
                <a:tc>
                  <a:txBody>
                    <a:bodyPr/>
                    <a:lstStyle/>
                    <a:p>
                      <a:r>
                        <a:rPr lang="es-MX" sz="1000"/>
                        <a:t>55.9</a:t>
                      </a:r>
                    </a:p>
                  </a:txBody>
                  <a:tcPr marL="50854" marR="50854" marT="25427" marB="25427" anchor="ctr">
                    <a:lnL>
                      <a:noFill/>
                    </a:lnL>
                    <a:lnR>
                      <a:noFill/>
                    </a:lnR>
                    <a:lnT>
                      <a:noFill/>
                    </a:lnT>
                    <a:lnB>
                      <a:noFill/>
                    </a:lnB>
                  </a:tcPr>
                </a:tc>
                <a:tc>
                  <a:txBody>
                    <a:bodyPr/>
                    <a:lstStyle/>
                    <a:p>
                      <a:r>
                        <a:rPr lang="es-MX" sz="1000"/>
                        <a:t>37 694</a:t>
                      </a:r>
                    </a:p>
                  </a:txBody>
                  <a:tcPr marL="50854" marR="50854" marT="25427" marB="25427" anchor="ctr">
                    <a:lnL>
                      <a:noFill/>
                    </a:lnL>
                    <a:lnR>
                      <a:noFill/>
                    </a:lnR>
                    <a:lnT>
                      <a:noFill/>
                    </a:lnT>
                    <a:lnB>
                      <a:noFill/>
                    </a:lnB>
                  </a:tcPr>
                </a:tc>
                <a:tc>
                  <a:txBody>
                    <a:bodyPr/>
                    <a:lstStyle/>
                    <a:p>
                      <a:endParaRPr lang="es-MX" sz="1000" dirty="0"/>
                    </a:p>
                  </a:txBody>
                  <a:tcPr marL="50854" marR="50854" marT="25427" marB="25427" anchor="ctr">
                    <a:lnL>
                      <a:noFill/>
                    </a:lnL>
                    <a:lnR>
                      <a:noFill/>
                    </a:lnR>
                    <a:lnT>
                      <a:noFill/>
                    </a:lnT>
                    <a:lnB>
                      <a:noFill/>
                    </a:lnB>
                  </a:tcPr>
                </a:tc>
              </a:tr>
              <a:tr h="508535">
                <a:tc>
                  <a:txBody>
                    <a:bodyPr/>
                    <a:lstStyle/>
                    <a:p>
                      <a:r>
                        <a:rPr lang="es-MX" sz="1000"/>
                        <a:t> </a:t>
                      </a:r>
                      <a:r>
                        <a:rPr lang="es-MX" sz="1000">
                          <a:hlinkClick r:id="rId5" tooltip="United States"/>
                        </a:rPr>
                        <a:t>United States of America</a:t>
                      </a:r>
                      <a:endParaRPr lang="es-MX" sz="1000"/>
                    </a:p>
                  </a:txBody>
                  <a:tcPr marL="50854" marR="50854" marT="25427" marB="25427" anchor="ctr">
                    <a:lnL>
                      <a:noFill/>
                    </a:lnL>
                    <a:lnR>
                      <a:noFill/>
                    </a:lnR>
                    <a:lnT>
                      <a:noFill/>
                    </a:lnT>
                    <a:lnB>
                      <a:noFill/>
                    </a:lnB>
                  </a:tcPr>
                </a:tc>
                <a:tc>
                  <a:txBody>
                    <a:bodyPr/>
                    <a:lstStyle/>
                    <a:p>
                      <a:r>
                        <a:rPr lang="es-MX" sz="1000"/>
                        <a:t>10.4</a:t>
                      </a:r>
                    </a:p>
                  </a:txBody>
                  <a:tcPr marL="50854" marR="50854" marT="25427" marB="25427" anchor="ctr">
                    <a:lnL>
                      <a:noFill/>
                    </a:lnL>
                    <a:lnR>
                      <a:noFill/>
                    </a:lnR>
                    <a:lnT>
                      <a:noFill/>
                    </a:lnT>
                    <a:lnB>
                      <a:noFill/>
                    </a:lnB>
                  </a:tcPr>
                </a:tc>
                <a:tc>
                  <a:txBody>
                    <a:bodyPr/>
                    <a:lstStyle/>
                    <a:p>
                      <a:r>
                        <a:rPr lang="es-MX" sz="1000"/>
                        <a:t>15</a:t>
                      </a:r>
                    </a:p>
                  </a:txBody>
                  <a:tcPr marL="50854" marR="50854" marT="25427" marB="25427" anchor="ctr">
                    <a:lnL>
                      <a:noFill/>
                    </a:lnL>
                    <a:lnR>
                      <a:noFill/>
                    </a:lnR>
                    <a:lnT>
                      <a:noFill/>
                    </a:lnT>
                    <a:lnB>
                      <a:noFill/>
                    </a:lnB>
                  </a:tcPr>
                </a:tc>
                <a:tc>
                  <a:txBody>
                    <a:bodyPr/>
                    <a:lstStyle/>
                    <a:p>
                      <a:r>
                        <a:rPr lang="es-MX" sz="1000"/>
                        <a:t>8.5</a:t>
                      </a:r>
                    </a:p>
                  </a:txBody>
                  <a:tcPr marL="50854" marR="50854" marT="25427" marB="25427" anchor="ctr">
                    <a:lnL>
                      <a:noFill/>
                    </a:lnL>
                    <a:lnR>
                      <a:noFill/>
                    </a:lnR>
                    <a:lnT>
                      <a:noFill/>
                    </a:lnT>
                    <a:lnB>
                      <a:noFill/>
                    </a:lnB>
                  </a:tcPr>
                </a:tc>
                <a:tc>
                  <a:txBody>
                    <a:bodyPr/>
                    <a:lstStyle/>
                    <a:p>
                      <a:r>
                        <a:rPr lang="es-MX" sz="1000"/>
                        <a:t>33 808</a:t>
                      </a:r>
                    </a:p>
                  </a:txBody>
                  <a:tcPr marL="50854" marR="50854" marT="25427" marB="25427" anchor="ctr">
                    <a:lnL>
                      <a:noFill/>
                    </a:lnL>
                    <a:lnR>
                      <a:noFill/>
                    </a:lnR>
                    <a:lnT>
                      <a:noFill/>
                    </a:lnT>
                    <a:lnB>
                      <a:noFill/>
                    </a:lnB>
                  </a:tcPr>
                </a:tc>
                <a:tc>
                  <a:txBody>
                    <a:bodyPr/>
                    <a:lstStyle/>
                    <a:p>
                      <a:endParaRPr lang="es-MX" sz="1000" dirty="0"/>
                    </a:p>
                  </a:txBody>
                  <a:tcPr marL="50854" marR="50854" marT="25427" marB="25427" anchor="ctr">
                    <a:lnL>
                      <a:noFill/>
                    </a:lnL>
                    <a:lnR>
                      <a:noFill/>
                    </a:lnR>
                    <a:lnT>
                      <a:noFill/>
                    </a:lnT>
                    <a:lnB>
                      <a:noFill/>
                    </a:lnB>
                  </a:tcPr>
                </a:tc>
              </a:tr>
              <a:tr h="355975">
                <a:tc>
                  <a:txBody>
                    <a:bodyPr/>
                    <a:lstStyle/>
                    <a:p>
                      <a:r>
                        <a:rPr lang="es-MX" sz="1000"/>
                        <a:t> </a:t>
                      </a:r>
                      <a:r>
                        <a:rPr lang="es-MX" sz="1000">
                          <a:hlinkClick r:id="rId6" tooltip="Russia"/>
                        </a:rPr>
                        <a:t>Russia</a:t>
                      </a:r>
                      <a:endParaRPr lang="es-MX" sz="1000"/>
                    </a:p>
                  </a:txBody>
                  <a:tcPr marL="50854" marR="50854" marT="25427" marB="25427" anchor="ctr">
                    <a:lnL>
                      <a:noFill/>
                    </a:lnL>
                    <a:lnR>
                      <a:noFill/>
                    </a:lnR>
                    <a:lnT>
                      <a:noFill/>
                    </a:lnT>
                    <a:lnB>
                      <a:noFill/>
                    </a:lnB>
                  </a:tcPr>
                </a:tc>
                <a:tc>
                  <a:txBody>
                    <a:bodyPr/>
                    <a:lstStyle/>
                    <a:p>
                      <a:r>
                        <a:rPr lang="es-MX" sz="1000"/>
                        <a:t>18.6</a:t>
                      </a:r>
                    </a:p>
                  </a:txBody>
                  <a:tcPr marL="50854" marR="50854" marT="25427" marB="25427" anchor="ctr">
                    <a:lnL>
                      <a:noFill/>
                    </a:lnL>
                    <a:lnR>
                      <a:noFill/>
                    </a:lnR>
                    <a:lnT>
                      <a:noFill/>
                    </a:lnT>
                    <a:lnB>
                      <a:noFill/>
                    </a:lnB>
                  </a:tcPr>
                </a:tc>
                <a:tc>
                  <a:txBody>
                    <a:bodyPr/>
                    <a:lstStyle/>
                    <a:p>
                      <a:r>
                        <a:rPr lang="es-MX" sz="1000"/>
                        <a:t>55.4</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27 991</a:t>
                      </a:r>
                    </a:p>
                  </a:txBody>
                  <a:tcPr marL="50854" marR="50854" marT="25427" marB="25427" anchor="ctr">
                    <a:lnL>
                      <a:noFill/>
                    </a:lnL>
                    <a:lnR>
                      <a:noFill/>
                    </a:lnR>
                    <a:lnT>
                      <a:noFill/>
                    </a:lnT>
                    <a:lnB>
                      <a:noFill/>
                    </a:lnB>
                  </a:tcPr>
                </a:tc>
                <a:tc>
                  <a:txBody>
                    <a:bodyPr/>
                    <a:lstStyle/>
                    <a:p>
                      <a:r>
                        <a:rPr lang="es-MX" sz="1000" dirty="0"/>
                        <a:t>2012 </a:t>
                      </a:r>
                      <a:r>
                        <a:rPr lang="es-MX" sz="1000" dirty="0" err="1"/>
                        <a:t>official</a:t>
                      </a:r>
                      <a:r>
                        <a:rPr lang="es-MX" sz="1000" dirty="0"/>
                        <a:t> figures </a:t>
                      </a:r>
                    </a:p>
                  </a:txBody>
                  <a:tcPr marL="50854" marR="50854" marT="25427" marB="25427" anchor="ctr">
                    <a:lnL>
                      <a:noFill/>
                    </a:lnL>
                    <a:lnR>
                      <a:noFill/>
                    </a:lnR>
                    <a:lnT>
                      <a:noFill/>
                    </a:lnT>
                    <a:lnB>
                      <a:noFill/>
                    </a:lnB>
                  </a:tcPr>
                </a:tc>
              </a:tr>
              <a:tr h="203414">
                <a:tc>
                  <a:txBody>
                    <a:bodyPr/>
                    <a:lstStyle/>
                    <a:p>
                      <a:r>
                        <a:rPr lang="es-MX" sz="1000"/>
                        <a:t> </a:t>
                      </a:r>
                      <a:r>
                        <a:rPr lang="es-MX" sz="1000">
                          <a:hlinkClick r:id="rId7" tooltip="Mexico"/>
                        </a:rPr>
                        <a:t>Mexico</a:t>
                      </a:r>
                      <a:endParaRPr lang="es-MX" sz="1000"/>
                    </a:p>
                  </a:txBody>
                  <a:tcPr marL="50854" marR="50854" marT="25427" marB="25427" anchor="ctr">
                    <a:lnL>
                      <a:noFill/>
                    </a:lnL>
                    <a:lnR>
                      <a:noFill/>
                    </a:lnR>
                    <a:lnT>
                      <a:noFill/>
                    </a:lnT>
                    <a:lnB>
                      <a:noFill/>
                    </a:lnB>
                  </a:tcPr>
                </a:tc>
                <a:tc>
                  <a:txBody>
                    <a:bodyPr/>
                    <a:lstStyle/>
                    <a:p>
                      <a:r>
                        <a:rPr lang="es-MX" sz="1000"/>
                        <a:t>14.7</a:t>
                      </a:r>
                    </a:p>
                  </a:txBody>
                  <a:tcPr marL="50854" marR="50854" marT="25427" marB="25427" anchor="ctr">
                    <a:lnL>
                      <a:noFill/>
                    </a:lnL>
                    <a:lnR>
                      <a:noFill/>
                    </a:lnR>
                    <a:lnT>
                      <a:noFill/>
                    </a:lnT>
                    <a:lnB>
                      <a:noFill/>
                    </a:lnB>
                  </a:tcPr>
                </a:tc>
                <a:tc>
                  <a:txBody>
                    <a:bodyPr/>
                    <a:lstStyle/>
                    <a:p>
                      <a:r>
                        <a:rPr lang="es-MX" sz="1000"/>
                        <a:t>78.4</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16 612</a:t>
                      </a:r>
                    </a:p>
                  </a:txBody>
                  <a:tcPr marL="50854" marR="50854" marT="25427" marB="25427" anchor="ctr">
                    <a:lnL>
                      <a:noFill/>
                    </a:lnL>
                    <a:lnR>
                      <a:noFill/>
                    </a:lnR>
                    <a:lnT>
                      <a:noFill/>
                    </a:lnT>
                    <a:lnB>
                      <a:noFill/>
                    </a:lnB>
                  </a:tcPr>
                </a:tc>
                <a:tc>
                  <a:txBody>
                    <a:bodyPr/>
                    <a:lstStyle/>
                    <a:p>
                      <a:r>
                        <a:rPr lang="es-MX" sz="1000" dirty="0" smtClean="0"/>
                        <a:t>2011</a:t>
                      </a:r>
                      <a:endParaRPr lang="es-MX" sz="1000" dirty="0"/>
                    </a:p>
                  </a:txBody>
                  <a:tcPr marL="50854" marR="50854" marT="25427" marB="25427" anchor="ctr">
                    <a:lnL>
                      <a:noFill/>
                    </a:lnL>
                    <a:lnR>
                      <a:noFill/>
                    </a:lnR>
                    <a:lnT>
                      <a:noFill/>
                    </a:lnT>
                    <a:lnB>
                      <a:noFill/>
                    </a:lnB>
                  </a:tcPr>
                </a:tc>
              </a:tr>
              <a:tr h="508535">
                <a:tc>
                  <a:txBody>
                    <a:bodyPr/>
                    <a:lstStyle/>
                    <a:p>
                      <a:r>
                        <a:rPr lang="es-MX" sz="1000"/>
                        <a:t> </a:t>
                      </a:r>
                      <a:r>
                        <a:rPr lang="es-MX" sz="1000">
                          <a:hlinkClick r:id="rId8" tooltip="South Africa"/>
                        </a:rPr>
                        <a:t>South Africa</a:t>
                      </a:r>
                      <a:endParaRPr lang="es-MX" sz="1000"/>
                    </a:p>
                  </a:txBody>
                  <a:tcPr marL="50854" marR="50854" marT="25427" marB="25427" anchor="ctr">
                    <a:lnL>
                      <a:noFill/>
                    </a:lnL>
                    <a:lnR>
                      <a:noFill/>
                    </a:lnR>
                    <a:lnT>
                      <a:noFill/>
                    </a:lnT>
                    <a:lnB>
                      <a:noFill/>
                    </a:lnB>
                  </a:tcPr>
                </a:tc>
                <a:tc>
                  <a:txBody>
                    <a:bodyPr/>
                    <a:lstStyle/>
                    <a:p>
                      <a:r>
                        <a:rPr lang="es-MX" sz="1000"/>
                        <a:t>31.9</a:t>
                      </a:r>
                    </a:p>
                  </a:txBody>
                  <a:tcPr marL="50854" marR="50854" marT="25427" marB="25427" anchor="ctr">
                    <a:lnL>
                      <a:noFill/>
                    </a:lnL>
                    <a:lnR>
                      <a:noFill/>
                    </a:lnR>
                    <a:lnT>
                      <a:noFill/>
                    </a:lnT>
                    <a:lnB>
                      <a:noFill/>
                    </a:lnB>
                  </a:tcPr>
                </a:tc>
                <a:tc>
                  <a:txBody>
                    <a:bodyPr/>
                    <a:lstStyle/>
                    <a:p>
                      <a:r>
                        <a:rPr lang="es-MX" sz="1000"/>
                        <a:t>208.8</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13 802</a:t>
                      </a:r>
                    </a:p>
                  </a:txBody>
                  <a:tcPr marL="50854" marR="50854" marT="25427" marB="25427" anchor="ctr">
                    <a:lnL>
                      <a:noFill/>
                    </a:lnL>
                    <a:lnR>
                      <a:noFill/>
                    </a:lnR>
                    <a:lnT>
                      <a:noFill/>
                    </a:lnT>
                    <a:lnB>
                      <a:noFill/>
                    </a:lnB>
                  </a:tcPr>
                </a:tc>
                <a:tc>
                  <a:txBody>
                    <a:bodyPr/>
                    <a:lstStyle/>
                    <a:p>
                      <a:r>
                        <a:rPr lang="en-US" sz="1000" dirty="0"/>
                        <a:t>March 2011 Road Traffic </a:t>
                      </a:r>
                      <a:r>
                        <a:rPr lang="en-US" sz="1000" dirty="0" smtClean="0"/>
                        <a:t>Report</a:t>
                      </a:r>
                      <a:endParaRPr lang="en-US" sz="1000" dirty="0"/>
                    </a:p>
                  </a:txBody>
                  <a:tcPr marL="50854" marR="50854" marT="25427" marB="25427" anchor="ctr">
                    <a:lnL>
                      <a:noFill/>
                    </a:lnL>
                    <a:lnR>
                      <a:noFill/>
                    </a:lnR>
                    <a:lnT>
                      <a:noFill/>
                    </a:lnT>
                    <a:lnB>
                      <a:noFill/>
                    </a:lnB>
                  </a:tcPr>
                </a:tc>
              </a:tr>
              <a:tr h="355975">
                <a:tc>
                  <a:txBody>
                    <a:bodyPr/>
                    <a:lstStyle/>
                    <a:p>
                      <a:r>
                        <a:rPr lang="es-MX" sz="1000"/>
                        <a:t> </a:t>
                      </a:r>
                      <a:r>
                        <a:rPr lang="es-MX" sz="1000">
                          <a:hlinkClick r:id="rId9" tooltip="Egypt"/>
                        </a:rPr>
                        <a:t>Egypt</a:t>
                      </a:r>
                      <a:endParaRPr lang="es-MX" sz="1000"/>
                    </a:p>
                  </a:txBody>
                  <a:tcPr marL="50854" marR="50854" marT="25427" marB="25427" anchor="ctr">
                    <a:lnL>
                      <a:noFill/>
                    </a:lnL>
                    <a:lnR>
                      <a:noFill/>
                    </a:lnR>
                    <a:lnT>
                      <a:noFill/>
                    </a:lnT>
                    <a:lnB>
                      <a:noFill/>
                    </a:lnB>
                  </a:tcPr>
                </a:tc>
                <a:tc>
                  <a:txBody>
                    <a:bodyPr/>
                    <a:lstStyle/>
                    <a:p>
                      <a:r>
                        <a:rPr lang="es-MX" sz="1000"/>
                        <a:t>13.2</a:t>
                      </a:r>
                    </a:p>
                  </a:txBody>
                  <a:tcPr marL="50854" marR="50854" marT="25427" marB="25427" anchor="ctr">
                    <a:lnL>
                      <a:noFill/>
                    </a:lnL>
                    <a:lnR>
                      <a:noFill/>
                    </a:lnR>
                    <a:lnT>
                      <a:noFill/>
                    </a:lnT>
                    <a:lnB>
                      <a:noFill/>
                    </a:lnB>
                  </a:tcPr>
                </a:tc>
                <a:tc>
                  <a:txBody>
                    <a:bodyPr/>
                    <a:lstStyle/>
                    <a:p>
                      <a:r>
                        <a:rPr lang="es-MX" sz="1000"/>
                        <a:t>188.4</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12 000</a:t>
                      </a:r>
                    </a:p>
                  </a:txBody>
                  <a:tcPr marL="50854" marR="50854" marT="25427" marB="25427" anchor="ctr">
                    <a:lnL>
                      <a:noFill/>
                    </a:lnL>
                    <a:lnR>
                      <a:noFill/>
                    </a:lnR>
                    <a:lnT>
                      <a:noFill/>
                    </a:lnT>
                    <a:lnB>
                      <a:noFill/>
                    </a:lnB>
                  </a:tcPr>
                </a:tc>
                <a:tc>
                  <a:txBody>
                    <a:bodyPr/>
                    <a:lstStyle/>
                    <a:p>
                      <a:r>
                        <a:rPr lang="es-MX" sz="1000" dirty="0" smtClean="0"/>
                        <a:t>2009-2012</a:t>
                      </a:r>
                      <a:endParaRPr lang="es-MX" sz="1000" dirty="0"/>
                    </a:p>
                  </a:txBody>
                  <a:tcPr marL="50854" marR="50854" marT="25427" marB="25427" anchor="ctr">
                    <a:lnL>
                      <a:noFill/>
                    </a:lnL>
                    <a:lnR>
                      <a:noFill/>
                    </a:lnR>
                    <a:lnT>
                      <a:noFill/>
                    </a:lnT>
                    <a:lnB>
                      <a:noFill/>
                    </a:lnB>
                  </a:tcPr>
                </a:tc>
              </a:tr>
              <a:tr h="203414">
                <a:tc>
                  <a:txBody>
                    <a:bodyPr/>
                    <a:lstStyle/>
                    <a:p>
                      <a:r>
                        <a:rPr lang="es-MX" sz="1000"/>
                        <a:t> </a:t>
                      </a:r>
                      <a:r>
                        <a:rPr lang="es-MX" sz="1000">
                          <a:hlinkClick r:id="rId10" tooltip="Afghanistan"/>
                        </a:rPr>
                        <a:t>Afghanistan</a:t>
                      </a:r>
                      <a:endParaRPr lang="es-MX" sz="1000"/>
                    </a:p>
                  </a:txBody>
                  <a:tcPr marL="50854" marR="50854" marT="25427" marB="25427" anchor="ctr">
                    <a:lnL>
                      <a:noFill/>
                    </a:lnL>
                    <a:lnR>
                      <a:noFill/>
                    </a:lnR>
                    <a:lnT>
                      <a:noFill/>
                    </a:lnT>
                    <a:lnB>
                      <a:noFill/>
                    </a:lnB>
                  </a:tcPr>
                </a:tc>
                <a:tc>
                  <a:txBody>
                    <a:bodyPr/>
                    <a:lstStyle/>
                    <a:p>
                      <a:r>
                        <a:rPr lang="es-MX" sz="1000"/>
                        <a:t>19.8</a:t>
                      </a:r>
                    </a:p>
                  </a:txBody>
                  <a:tcPr marL="50854" marR="50854" marT="25427" marB="25427" anchor="ctr">
                    <a:lnL>
                      <a:noFill/>
                    </a:lnL>
                    <a:lnR>
                      <a:noFill/>
                    </a:lnR>
                    <a:lnT>
                      <a:noFill/>
                    </a:lnT>
                    <a:lnB>
                      <a:noFill/>
                    </a:lnB>
                  </a:tcPr>
                </a:tc>
                <a:tc>
                  <a:txBody>
                    <a:bodyPr/>
                    <a:lstStyle/>
                    <a:p>
                      <a:r>
                        <a:rPr lang="es-MX" sz="1000"/>
                        <a:t>1447.9</a:t>
                      </a:r>
                    </a:p>
                  </a:txBody>
                  <a:tcPr marL="50854" marR="50854" marT="25427" marB="25427" anchor="ctr">
                    <a:lnL>
                      <a:noFill/>
                    </a:lnL>
                    <a:lnR>
                      <a:noFill/>
                    </a:lnR>
                    <a:lnT>
                      <a:noFill/>
                    </a:lnT>
                    <a:lnB>
                      <a:noFill/>
                    </a:lnB>
                  </a:tcPr>
                </a:tc>
                <a:tc>
                  <a:txBody>
                    <a:bodyPr/>
                    <a:lstStyle/>
                    <a:p>
                      <a:endParaRPr lang="es-MX" sz="1000"/>
                    </a:p>
                  </a:txBody>
                  <a:tcPr marL="50854" marR="50854" marT="25427" marB="25427" anchor="ctr">
                    <a:lnL>
                      <a:noFill/>
                    </a:lnL>
                    <a:lnR>
                      <a:noFill/>
                    </a:lnR>
                    <a:lnT>
                      <a:noFill/>
                    </a:lnT>
                    <a:lnB>
                      <a:noFill/>
                    </a:lnB>
                  </a:tcPr>
                </a:tc>
                <a:tc>
                  <a:txBody>
                    <a:bodyPr/>
                    <a:lstStyle/>
                    <a:p>
                      <a:r>
                        <a:rPr lang="es-MX" sz="1000"/>
                        <a:t>10 593</a:t>
                      </a:r>
                    </a:p>
                  </a:txBody>
                  <a:tcPr marL="50854" marR="50854" marT="25427" marB="25427" anchor="ctr">
                    <a:lnL>
                      <a:noFill/>
                    </a:lnL>
                    <a:lnR>
                      <a:noFill/>
                    </a:lnR>
                    <a:lnT>
                      <a:noFill/>
                    </a:lnT>
                    <a:lnB>
                      <a:noFill/>
                    </a:lnB>
                  </a:tcPr>
                </a:tc>
                <a:tc>
                  <a:txBody>
                    <a:bodyPr/>
                    <a:lstStyle/>
                    <a:p>
                      <a:endParaRPr lang="es-MX" sz="1000" dirty="0"/>
                    </a:p>
                  </a:txBody>
                  <a:tcPr marL="50854" marR="50854" marT="25427" marB="25427">
                    <a:lnL>
                      <a:noFill/>
                    </a:lnL>
                    <a:lnT>
                      <a:noFill/>
                    </a:lnT>
                  </a:tcPr>
                </a:tc>
              </a:tr>
            </a:tbl>
          </a:graphicData>
        </a:graphic>
      </p:graphicFrame>
      <p:sp>
        <p:nvSpPr>
          <p:cNvPr id="4" name="TextBox 3"/>
          <p:cNvSpPr txBox="1"/>
          <p:nvPr/>
        </p:nvSpPr>
        <p:spPr>
          <a:xfrm>
            <a:off x="533400" y="5257800"/>
            <a:ext cx="7848600" cy="707886"/>
          </a:xfrm>
          <a:prstGeom prst="rect">
            <a:avLst/>
          </a:prstGeom>
          <a:noFill/>
        </p:spPr>
        <p:txBody>
          <a:bodyPr wrap="square" rtlCol="0">
            <a:spAutoFit/>
          </a:bodyPr>
          <a:lstStyle/>
          <a:p>
            <a:r>
              <a:rPr lang="en-US" sz="2000" b="1" dirty="0" err="1" smtClean="0"/>
              <a:t>Aun</a:t>
            </a:r>
            <a:r>
              <a:rPr lang="en-US" sz="2000" b="1" dirty="0" smtClean="0"/>
              <a:t> con </a:t>
            </a:r>
            <a:r>
              <a:rPr lang="en-US" sz="2000" b="1" dirty="0" err="1" smtClean="0"/>
              <a:t>tamaño</a:t>
            </a:r>
            <a:r>
              <a:rPr lang="en-US" sz="2000" b="1" dirty="0" smtClean="0"/>
              <a:t> </a:t>
            </a:r>
            <a:r>
              <a:rPr lang="en-US" sz="2000" b="1" dirty="0" err="1" smtClean="0"/>
              <a:t>numero</a:t>
            </a:r>
            <a:r>
              <a:rPr lang="en-US" sz="2000" b="1" dirty="0" smtClean="0"/>
              <a:t> de </a:t>
            </a:r>
            <a:r>
              <a:rPr lang="en-US" sz="2000" b="1" dirty="0" err="1" smtClean="0"/>
              <a:t>muertes</a:t>
            </a:r>
            <a:r>
              <a:rPr lang="en-US" sz="2000" b="1" dirty="0" smtClean="0"/>
              <a:t> </a:t>
            </a:r>
            <a:r>
              <a:rPr lang="en-US" sz="2000" b="1" dirty="0" err="1" smtClean="0"/>
              <a:t>por</a:t>
            </a:r>
            <a:r>
              <a:rPr lang="en-US" sz="2000" b="1" dirty="0" smtClean="0"/>
              <a:t> </a:t>
            </a:r>
            <a:r>
              <a:rPr lang="en-US" sz="2000" b="1" dirty="0" err="1" smtClean="0"/>
              <a:t>año</a:t>
            </a:r>
            <a:r>
              <a:rPr lang="en-US" sz="2000" b="1" dirty="0" smtClean="0"/>
              <a:t>, </a:t>
            </a:r>
            <a:r>
              <a:rPr lang="en-US" sz="2000" b="1" dirty="0" err="1" smtClean="0"/>
              <a:t>nadie</a:t>
            </a:r>
            <a:r>
              <a:rPr lang="en-US" sz="2000" b="1" dirty="0" smtClean="0"/>
              <a:t> se </a:t>
            </a:r>
            <a:r>
              <a:rPr lang="en-US" sz="2000" b="1" dirty="0" err="1" smtClean="0"/>
              <a:t>atreveria</a:t>
            </a:r>
            <a:r>
              <a:rPr lang="en-US" sz="2000" b="1" dirty="0" smtClean="0"/>
              <a:t> a </a:t>
            </a:r>
            <a:r>
              <a:rPr lang="en-US" sz="2000" b="1" dirty="0" err="1" smtClean="0"/>
              <a:t>prohibir</a:t>
            </a:r>
            <a:r>
              <a:rPr lang="en-US" sz="2000" b="1" dirty="0" smtClean="0"/>
              <a:t> </a:t>
            </a:r>
            <a:r>
              <a:rPr lang="en-US" sz="2000" b="1" dirty="0" err="1" smtClean="0"/>
              <a:t>fabricacion</a:t>
            </a:r>
            <a:r>
              <a:rPr lang="en-US" sz="2000" b="1" dirty="0" smtClean="0"/>
              <a:t> o </a:t>
            </a:r>
            <a:r>
              <a:rPr lang="en-US" sz="2000" b="1" dirty="0" err="1" smtClean="0"/>
              <a:t>uso</a:t>
            </a:r>
            <a:r>
              <a:rPr lang="en-US" sz="2000" b="1" dirty="0" smtClean="0"/>
              <a:t> del </a:t>
            </a:r>
            <a:r>
              <a:rPr lang="en-US" sz="2000" b="1" dirty="0" err="1" smtClean="0"/>
              <a:t>carro</a:t>
            </a:r>
            <a:r>
              <a:rPr lang="en-US" sz="2000" b="1" dirty="0" smtClean="0"/>
              <a:t> en </a:t>
            </a:r>
            <a:r>
              <a:rPr lang="en-US" sz="2000" b="1" dirty="0" err="1" smtClean="0"/>
              <a:t>ningun</a:t>
            </a:r>
            <a:r>
              <a:rPr lang="en-US" sz="2000" b="1" dirty="0" smtClean="0"/>
              <a:t> </a:t>
            </a:r>
            <a:r>
              <a:rPr lang="en-US" sz="2000" b="1" dirty="0" err="1" smtClean="0"/>
              <a:t>pais</a:t>
            </a:r>
            <a:r>
              <a:rPr lang="en-US" sz="2000" b="1" dirty="0" smtClean="0"/>
              <a:t> del </a:t>
            </a:r>
            <a:r>
              <a:rPr lang="en-US" sz="2000" b="1" dirty="0" err="1" smtClean="0"/>
              <a:t>mundo</a:t>
            </a:r>
            <a:endParaRPr lang="es-MX" sz="2000" b="1" dirty="0"/>
          </a:p>
        </p:txBody>
      </p:sp>
    </p:spTree>
    <p:extLst>
      <p:ext uri="{BB962C8B-B14F-4D97-AF65-F5344CB8AC3E}">
        <p14:creationId xmlns:p14="http://schemas.microsoft.com/office/powerpoint/2010/main" val="3765955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172200" cy="4185761"/>
          </a:xfrm>
          <a:prstGeom prst="rect">
            <a:avLst/>
          </a:prstGeom>
          <a:noFill/>
        </p:spPr>
        <p:txBody>
          <a:bodyPr wrap="square" rtlCol="0">
            <a:spAutoFit/>
          </a:bodyPr>
          <a:lstStyle/>
          <a:p>
            <a:pPr algn="ctr"/>
            <a:r>
              <a:rPr lang="en-US" sz="3200" b="1" dirty="0" err="1" smtClean="0"/>
              <a:t>Reglamentacion</a:t>
            </a:r>
            <a:endParaRPr lang="en-US" sz="3200" b="1" dirty="0" smtClean="0"/>
          </a:p>
          <a:p>
            <a:endParaRPr lang="en-US" dirty="0"/>
          </a:p>
          <a:p>
            <a:r>
              <a:rPr lang="en-US" sz="2400" b="1" dirty="0" err="1" smtClean="0"/>
              <a:t>Es</a:t>
            </a:r>
            <a:r>
              <a:rPr lang="en-US" sz="2400" b="1" dirty="0" smtClean="0"/>
              <a:t> </a:t>
            </a:r>
            <a:r>
              <a:rPr lang="en-US" sz="2400" b="1" dirty="0" err="1" smtClean="0"/>
              <a:t>evidente</a:t>
            </a:r>
            <a:r>
              <a:rPr lang="en-US" sz="2400" b="1" dirty="0" smtClean="0"/>
              <a:t> </a:t>
            </a:r>
            <a:r>
              <a:rPr lang="en-US" sz="2400" b="1" dirty="0" err="1" smtClean="0"/>
              <a:t>que</a:t>
            </a:r>
            <a:r>
              <a:rPr lang="en-US" sz="2400" b="1" dirty="0" smtClean="0"/>
              <a:t> la </a:t>
            </a:r>
            <a:r>
              <a:rPr lang="en-US" sz="2400" b="1" dirty="0" err="1" smtClean="0"/>
              <a:t>solucion</a:t>
            </a:r>
            <a:r>
              <a:rPr lang="en-US" sz="2400" b="1" dirty="0" smtClean="0"/>
              <a:t> </a:t>
            </a:r>
            <a:r>
              <a:rPr lang="en-US" sz="2400" b="1" dirty="0" err="1" smtClean="0"/>
              <a:t>es</a:t>
            </a:r>
            <a:r>
              <a:rPr lang="en-US" sz="2400" b="1" dirty="0" smtClean="0"/>
              <a:t> </a:t>
            </a:r>
            <a:r>
              <a:rPr lang="en-US" sz="2400" b="1" dirty="0" err="1" smtClean="0"/>
              <a:t>reglamentar</a:t>
            </a:r>
            <a:r>
              <a:rPr lang="en-US" sz="2400" b="1" dirty="0" smtClean="0"/>
              <a:t> el </a:t>
            </a:r>
            <a:r>
              <a:rPr lang="en-US" sz="2400" b="1" dirty="0" err="1" smtClean="0"/>
              <a:t>uso</a:t>
            </a:r>
            <a:r>
              <a:rPr lang="en-US" sz="2400" b="1" dirty="0" smtClean="0"/>
              <a:t> de la </a:t>
            </a:r>
            <a:r>
              <a:rPr lang="en-US" sz="2400" b="1" dirty="0" err="1" smtClean="0"/>
              <a:t>tecnologia</a:t>
            </a:r>
            <a:r>
              <a:rPr lang="en-US" sz="2400" b="1" dirty="0" smtClean="0"/>
              <a:t>, para </a:t>
            </a:r>
            <a:r>
              <a:rPr lang="en-US" sz="2400" b="1" dirty="0" err="1" smtClean="0"/>
              <a:t>minimizar</a:t>
            </a:r>
            <a:r>
              <a:rPr lang="en-US" sz="2400" b="1" dirty="0" smtClean="0"/>
              <a:t> los </a:t>
            </a:r>
            <a:r>
              <a:rPr lang="en-US" sz="2400" b="1" dirty="0" err="1" smtClean="0"/>
              <a:t>daños</a:t>
            </a:r>
            <a:r>
              <a:rPr lang="en-US" sz="2400" b="1" dirty="0" smtClean="0"/>
              <a:t> </a:t>
            </a:r>
            <a:r>
              <a:rPr lang="en-US" sz="2400" b="1" dirty="0" err="1" smtClean="0"/>
              <a:t>asociados</a:t>
            </a:r>
            <a:r>
              <a:rPr lang="en-US" sz="2400" b="1" dirty="0" smtClean="0"/>
              <a:t> con </a:t>
            </a:r>
            <a:r>
              <a:rPr lang="en-US" sz="2400" b="1" dirty="0" err="1" smtClean="0"/>
              <a:t>ella</a:t>
            </a:r>
            <a:r>
              <a:rPr lang="en-US" sz="2400" b="1" dirty="0" smtClean="0"/>
              <a:t>.</a:t>
            </a:r>
          </a:p>
          <a:p>
            <a:endParaRPr lang="en-US" sz="2400" b="1" dirty="0"/>
          </a:p>
          <a:p>
            <a:r>
              <a:rPr lang="en-US" sz="2400" b="1" dirty="0" err="1" smtClean="0"/>
              <a:t>Ejemplo</a:t>
            </a:r>
            <a:r>
              <a:rPr lang="en-US" sz="2400" b="1" dirty="0" smtClean="0"/>
              <a:t>: </a:t>
            </a:r>
            <a:r>
              <a:rPr lang="en-US" sz="2400" b="1" dirty="0" err="1" smtClean="0"/>
              <a:t>carro</a:t>
            </a:r>
            <a:endParaRPr lang="en-US" sz="2400" b="1" dirty="0" smtClean="0"/>
          </a:p>
          <a:p>
            <a:endParaRPr lang="en-US" sz="2400" b="1" dirty="0"/>
          </a:p>
          <a:p>
            <a:r>
              <a:rPr lang="en-US" sz="2400" b="1" dirty="0" smtClean="0"/>
              <a:t>-</a:t>
            </a:r>
            <a:r>
              <a:rPr lang="en-US" sz="2400" b="1" dirty="0" err="1" smtClean="0"/>
              <a:t>licencia</a:t>
            </a:r>
            <a:r>
              <a:rPr lang="en-US" sz="2400" b="1" dirty="0" smtClean="0"/>
              <a:t> de </a:t>
            </a:r>
            <a:r>
              <a:rPr lang="en-US" sz="2400" b="1" dirty="0" err="1" smtClean="0"/>
              <a:t>conducir</a:t>
            </a:r>
            <a:endParaRPr lang="en-US" sz="2400" b="1" dirty="0" smtClean="0"/>
          </a:p>
          <a:p>
            <a:r>
              <a:rPr lang="en-US" sz="2400" b="1" dirty="0" smtClean="0"/>
              <a:t>-</a:t>
            </a:r>
            <a:r>
              <a:rPr lang="en-US" sz="2400" b="1" dirty="0" err="1" smtClean="0"/>
              <a:t>prohibicion</a:t>
            </a:r>
            <a:r>
              <a:rPr lang="en-US" sz="2400" b="1" dirty="0" smtClean="0"/>
              <a:t> a </a:t>
            </a:r>
            <a:r>
              <a:rPr lang="en-US" sz="2400" b="1" dirty="0" err="1" smtClean="0"/>
              <a:t>menores</a:t>
            </a:r>
            <a:endParaRPr lang="en-US" sz="2400" b="1" dirty="0" smtClean="0"/>
          </a:p>
          <a:p>
            <a:r>
              <a:rPr lang="en-US" sz="2400" b="1" dirty="0" smtClean="0"/>
              <a:t>- </a:t>
            </a:r>
            <a:r>
              <a:rPr lang="en-US" sz="2400" b="1" dirty="0" err="1" smtClean="0"/>
              <a:t>Inmatriculacion</a:t>
            </a:r>
            <a:r>
              <a:rPr lang="en-US" sz="2400" b="1" dirty="0" smtClean="0"/>
              <a:t>, </a:t>
            </a:r>
            <a:r>
              <a:rPr lang="en-US" sz="2400" b="1" dirty="0" err="1" smtClean="0"/>
              <a:t>registro</a:t>
            </a:r>
            <a:r>
              <a:rPr lang="en-US" sz="2400" b="1" dirty="0" smtClean="0"/>
              <a:t> y </a:t>
            </a:r>
            <a:r>
              <a:rPr lang="en-US" sz="2400" b="1" dirty="0" err="1" smtClean="0"/>
              <a:t>placas</a:t>
            </a:r>
            <a:r>
              <a:rPr lang="en-US" sz="2400" b="1" dirty="0" smtClean="0"/>
              <a:t> a los </a:t>
            </a:r>
            <a:r>
              <a:rPr lang="en-US" sz="2400" b="1" dirty="0" err="1" smtClean="0"/>
              <a:t>carros</a:t>
            </a:r>
            <a:endParaRPr lang="es-MX" sz="2400" b="1" dirty="0"/>
          </a:p>
        </p:txBody>
      </p:sp>
    </p:spTree>
    <p:extLst>
      <p:ext uri="{BB962C8B-B14F-4D97-AF65-F5344CB8AC3E}">
        <p14:creationId xmlns:p14="http://schemas.microsoft.com/office/powerpoint/2010/main" val="3765955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914400"/>
            <a:ext cx="7239000" cy="5262979"/>
          </a:xfrm>
          <a:prstGeom prst="rect">
            <a:avLst/>
          </a:prstGeom>
          <a:noFill/>
        </p:spPr>
        <p:txBody>
          <a:bodyPr wrap="square" rtlCol="0">
            <a:spAutoFit/>
          </a:bodyPr>
          <a:lstStyle/>
          <a:p>
            <a:r>
              <a:rPr lang="en-US" sz="2400" b="1" dirty="0" err="1" smtClean="0"/>
              <a:t>Impacto</a:t>
            </a:r>
            <a:r>
              <a:rPr lang="en-US" sz="2400" b="1" dirty="0" smtClean="0"/>
              <a:t> </a:t>
            </a:r>
            <a:r>
              <a:rPr lang="en-US" sz="2400" b="1" dirty="0" err="1" smtClean="0"/>
              <a:t>ambiental</a:t>
            </a:r>
            <a:r>
              <a:rPr lang="en-US" sz="2400" b="1" dirty="0" smtClean="0"/>
              <a:t> de la </a:t>
            </a:r>
            <a:r>
              <a:rPr lang="en-US" sz="2400" b="1" dirty="0" err="1" smtClean="0"/>
              <a:t>tecnologia</a:t>
            </a:r>
            <a:endParaRPr lang="en-US" sz="2400" b="1" dirty="0"/>
          </a:p>
          <a:p>
            <a:endParaRPr lang="en-US" b="1" dirty="0" smtClean="0"/>
          </a:p>
          <a:p>
            <a:r>
              <a:rPr lang="en-US" b="1" dirty="0" smtClean="0"/>
              <a:t>Hasta la </a:t>
            </a:r>
            <a:r>
              <a:rPr lang="en-US" b="1" dirty="0" err="1" smtClean="0"/>
              <a:t>edad</a:t>
            </a:r>
            <a:r>
              <a:rPr lang="en-US" b="1" dirty="0" smtClean="0"/>
              <a:t> media y </a:t>
            </a:r>
            <a:r>
              <a:rPr lang="en-US" b="1" dirty="0" err="1" smtClean="0"/>
              <a:t>algunos</a:t>
            </a:r>
            <a:r>
              <a:rPr lang="en-US" b="1" dirty="0" smtClean="0"/>
              <a:t> </a:t>
            </a:r>
            <a:r>
              <a:rPr lang="en-US" b="1" dirty="0" err="1" smtClean="0"/>
              <a:t>siglos</a:t>
            </a:r>
            <a:r>
              <a:rPr lang="en-US" b="1" dirty="0" smtClean="0"/>
              <a:t> </a:t>
            </a:r>
            <a:r>
              <a:rPr lang="en-US" b="1" dirty="0" err="1" smtClean="0"/>
              <a:t>despues</a:t>
            </a:r>
            <a:r>
              <a:rPr lang="en-US" b="1" dirty="0" smtClean="0"/>
              <a:t>, el </a:t>
            </a:r>
            <a:r>
              <a:rPr lang="en-US" b="1" dirty="0" err="1" smtClean="0"/>
              <a:t>impacto</a:t>
            </a:r>
            <a:r>
              <a:rPr lang="en-US" b="1" dirty="0" smtClean="0"/>
              <a:t> de los </a:t>
            </a:r>
            <a:r>
              <a:rPr lang="en-US" b="1" dirty="0" err="1" smtClean="0"/>
              <a:t>descubrimientos</a:t>
            </a:r>
            <a:r>
              <a:rPr lang="en-US" b="1" dirty="0" smtClean="0"/>
              <a:t> del hombre </a:t>
            </a:r>
            <a:r>
              <a:rPr lang="en-US" b="1" dirty="0" err="1" smtClean="0"/>
              <a:t>eran</a:t>
            </a:r>
            <a:r>
              <a:rPr lang="en-US" b="1" dirty="0" smtClean="0"/>
              <a:t> </a:t>
            </a:r>
            <a:r>
              <a:rPr lang="en-US" b="1" dirty="0" err="1" smtClean="0"/>
              <a:t>limitados</a:t>
            </a:r>
            <a:r>
              <a:rPr lang="en-US" b="1" dirty="0" smtClean="0"/>
              <a:t> a </a:t>
            </a:r>
            <a:r>
              <a:rPr lang="en-US" b="1" dirty="0" err="1" smtClean="0"/>
              <a:t>sus</a:t>
            </a:r>
            <a:r>
              <a:rPr lang="en-US" b="1" dirty="0" smtClean="0"/>
              <a:t> </a:t>
            </a:r>
            <a:r>
              <a:rPr lang="en-US" b="1" dirty="0" err="1" smtClean="0"/>
              <a:t>efeectos</a:t>
            </a:r>
            <a:r>
              <a:rPr lang="en-US" b="1" dirty="0" smtClean="0"/>
              <a:t> </a:t>
            </a:r>
            <a:r>
              <a:rPr lang="en-US" b="1" dirty="0" err="1" smtClean="0"/>
              <a:t>sobre</a:t>
            </a:r>
            <a:r>
              <a:rPr lang="en-US" b="1" dirty="0" smtClean="0"/>
              <a:t> </a:t>
            </a:r>
            <a:r>
              <a:rPr lang="en-US" b="1" dirty="0" err="1" smtClean="0"/>
              <a:t>individuos</a:t>
            </a:r>
            <a:r>
              <a:rPr lang="en-US" b="1" dirty="0" smtClean="0"/>
              <a:t> o </a:t>
            </a:r>
            <a:r>
              <a:rPr lang="en-US" b="1" dirty="0" err="1" smtClean="0"/>
              <a:t>pequeños</a:t>
            </a:r>
            <a:r>
              <a:rPr lang="en-US" b="1" dirty="0" smtClean="0"/>
              <a:t> </a:t>
            </a:r>
            <a:r>
              <a:rPr lang="en-US" b="1" dirty="0" err="1" smtClean="0"/>
              <a:t>grupos</a:t>
            </a:r>
            <a:r>
              <a:rPr lang="en-US" b="1" dirty="0" smtClean="0"/>
              <a:t> </a:t>
            </a:r>
            <a:r>
              <a:rPr lang="en-US" b="1" dirty="0" err="1" smtClean="0"/>
              <a:t>humanos</a:t>
            </a:r>
            <a:r>
              <a:rPr lang="en-US" b="1" dirty="0" smtClean="0"/>
              <a:t> (hay </a:t>
            </a:r>
            <a:r>
              <a:rPr lang="en-US" b="1" dirty="0" err="1" smtClean="0"/>
              <a:t>excepciones</a:t>
            </a:r>
            <a:r>
              <a:rPr lang="en-US" b="1" dirty="0" smtClean="0"/>
              <a:t>): la </a:t>
            </a:r>
            <a:r>
              <a:rPr lang="en-US" b="1" dirty="0" err="1" smtClean="0"/>
              <a:t>naturaleza</a:t>
            </a:r>
            <a:r>
              <a:rPr lang="en-US" b="1" dirty="0" smtClean="0"/>
              <a:t> no </a:t>
            </a:r>
            <a:r>
              <a:rPr lang="en-US" b="1" dirty="0" err="1" smtClean="0"/>
              <a:t>cambio</a:t>
            </a:r>
            <a:r>
              <a:rPr lang="en-US" b="1" dirty="0" smtClean="0"/>
              <a:t>’ </a:t>
            </a:r>
            <a:r>
              <a:rPr lang="en-US" b="1" dirty="0" err="1" smtClean="0"/>
              <a:t>su</a:t>
            </a:r>
            <a:r>
              <a:rPr lang="en-US" b="1" dirty="0" smtClean="0"/>
              <a:t> </a:t>
            </a:r>
            <a:r>
              <a:rPr lang="en-US" b="1" dirty="0" err="1" smtClean="0"/>
              <a:t>curso</a:t>
            </a:r>
            <a:r>
              <a:rPr lang="en-US" b="1" dirty="0" smtClean="0"/>
              <a:t> a </a:t>
            </a:r>
            <a:r>
              <a:rPr lang="en-US" b="1" dirty="0" err="1" smtClean="0"/>
              <a:t>causa</a:t>
            </a:r>
            <a:r>
              <a:rPr lang="en-US" b="1" dirty="0" smtClean="0"/>
              <a:t> de los </a:t>
            </a:r>
            <a:r>
              <a:rPr lang="en-US" b="1" dirty="0" err="1" smtClean="0"/>
              <a:t>descubrimientos</a:t>
            </a:r>
            <a:r>
              <a:rPr lang="en-US" b="1" dirty="0" smtClean="0"/>
              <a:t> </a:t>
            </a:r>
            <a:r>
              <a:rPr lang="en-US" b="1" dirty="0" err="1" smtClean="0"/>
              <a:t>humanos</a:t>
            </a:r>
            <a:r>
              <a:rPr lang="en-US" b="1" dirty="0" smtClean="0"/>
              <a:t>, </a:t>
            </a:r>
            <a:r>
              <a:rPr lang="en-US" b="1" dirty="0" err="1" smtClean="0"/>
              <a:t>por</a:t>
            </a:r>
            <a:r>
              <a:rPr lang="en-US" b="1" dirty="0" smtClean="0"/>
              <a:t> mas </a:t>
            </a:r>
            <a:r>
              <a:rPr lang="en-US" b="1" dirty="0" err="1" smtClean="0"/>
              <a:t>importantes</a:t>
            </a:r>
            <a:r>
              <a:rPr lang="en-US" b="1" dirty="0" smtClean="0"/>
              <a:t> </a:t>
            </a:r>
            <a:r>
              <a:rPr lang="en-US" b="1" dirty="0" err="1" smtClean="0"/>
              <a:t>que</a:t>
            </a:r>
            <a:r>
              <a:rPr lang="en-US" b="1" dirty="0" smtClean="0"/>
              <a:t> </a:t>
            </a:r>
            <a:r>
              <a:rPr lang="en-US" b="1" dirty="0" err="1" smtClean="0"/>
              <a:t>fueran</a:t>
            </a:r>
            <a:r>
              <a:rPr lang="en-US" b="1" dirty="0" smtClean="0"/>
              <a:t>.</a:t>
            </a:r>
          </a:p>
          <a:p>
            <a:endParaRPr lang="en-US" b="1" dirty="0"/>
          </a:p>
          <a:p>
            <a:r>
              <a:rPr lang="en-US" b="1" dirty="0" smtClean="0"/>
              <a:t>A </a:t>
            </a:r>
            <a:r>
              <a:rPr lang="en-US" b="1" dirty="0" err="1" smtClean="0"/>
              <a:t>partir</a:t>
            </a:r>
            <a:r>
              <a:rPr lang="en-US" b="1" dirty="0" smtClean="0"/>
              <a:t> de la </a:t>
            </a:r>
            <a:r>
              <a:rPr lang="en-US" b="1" dirty="0" err="1" smtClean="0"/>
              <a:t>revolucion</a:t>
            </a:r>
            <a:r>
              <a:rPr lang="en-US" b="1" dirty="0" smtClean="0"/>
              <a:t> industrial (1760-1830) y </a:t>
            </a:r>
            <a:r>
              <a:rPr lang="en-US" b="1" dirty="0" err="1" smtClean="0"/>
              <a:t>aun</a:t>
            </a:r>
            <a:r>
              <a:rPr lang="en-US" b="1" dirty="0" smtClean="0"/>
              <a:t> mas </a:t>
            </a:r>
            <a:r>
              <a:rPr lang="en-US" b="1" dirty="0" err="1" smtClean="0"/>
              <a:t>despues</a:t>
            </a:r>
            <a:r>
              <a:rPr lang="en-US" b="1" dirty="0" smtClean="0"/>
              <a:t> de la </a:t>
            </a:r>
            <a:r>
              <a:rPr lang="en-US" b="1" dirty="0" err="1" smtClean="0"/>
              <a:t>epoca</a:t>
            </a:r>
            <a:r>
              <a:rPr lang="en-US" b="1" dirty="0" smtClean="0"/>
              <a:t> de </a:t>
            </a:r>
            <a:r>
              <a:rPr lang="en-US" b="1" dirty="0" err="1" smtClean="0"/>
              <a:t>desarrollo</a:t>
            </a:r>
            <a:r>
              <a:rPr lang="en-US" b="1" dirty="0" smtClean="0"/>
              <a:t> de la </a:t>
            </a:r>
            <a:r>
              <a:rPr lang="en-US" b="1" dirty="0" err="1" smtClean="0"/>
              <a:t>quimica</a:t>
            </a:r>
            <a:r>
              <a:rPr lang="en-US" b="1" dirty="0" smtClean="0"/>
              <a:t> (principio del </a:t>
            </a:r>
            <a:r>
              <a:rPr lang="en-US" b="1" dirty="0" err="1" smtClean="0"/>
              <a:t>siglo</a:t>
            </a:r>
            <a:r>
              <a:rPr lang="en-US" b="1" dirty="0" smtClean="0"/>
              <a:t> XX)</a:t>
            </a:r>
          </a:p>
          <a:p>
            <a:endParaRPr lang="en-US" b="1" dirty="0"/>
          </a:p>
          <a:p>
            <a:r>
              <a:rPr lang="en-US" b="1" dirty="0" smtClean="0"/>
              <a:t>Los </a:t>
            </a:r>
            <a:r>
              <a:rPr lang="en-US" b="1" dirty="0" err="1" smtClean="0"/>
              <a:t>efectos</a:t>
            </a:r>
            <a:r>
              <a:rPr lang="en-US" b="1" dirty="0" smtClean="0"/>
              <a:t> de los </a:t>
            </a:r>
            <a:r>
              <a:rPr lang="en-US" b="1" dirty="0" err="1" smtClean="0"/>
              <a:t>descubrimientos</a:t>
            </a:r>
            <a:r>
              <a:rPr lang="en-US" b="1" dirty="0" smtClean="0"/>
              <a:t> del hombre </a:t>
            </a:r>
            <a:r>
              <a:rPr lang="en-US" b="1" dirty="0" err="1" smtClean="0"/>
              <a:t>tienen</a:t>
            </a:r>
            <a:r>
              <a:rPr lang="en-US" b="1" dirty="0" smtClean="0"/>
              <a:t> el </a:t>
            </a:r>
            <a:r>
              <a:rPr lang="en-US" b="1" dirty="0" err="1" smtClean="0"/>
              <a:t>potencial</a:t>
            </a:r>
            <a:r>
              <a:rPr lang="en-US" b="1" dirty="0" smtClean="0"/>
              <a:t> para </a:t>
            </a:r>
            <a:r>
              <a:rPr lang="en-US" b="1" dirty="0" err="1" smtClean="0"/>
              <a:t>afectar</a:t>
            </a:r>
            <a:r>
              <a:rPr lang="en-US" b="1" dirty="0" smtClean="0"/>
              <a:t> la </a:t>
            </a:r>
            <a:r>
              <a:rPr lang="en-US" b="1" dirty="0" err="1" smtClean="0"/>
              <a:t>naturaleza</a:t>
            </a:r>
            <a:r>
              <a:rPr lang="en-US" b="1" dirty="0" smtClean="0"/>
              <a:t> </a:t>
            </a:r>
            <a:r>
              <a:rPr lang="en-US" b="1" dirty="0" err="1" smtClean="0"/>
              <a:t>misma</a:t>
            </a:r>
            <a:r>
              <a:rPr lang="en-US" b="1" dirty="0" smtClean="0"/>
              <a:t>:</a:t>
            </a:r>
          </a:p>
          <a:p>
            <a:endParaRPr lang="en-US" sz="2400" b="1" dirty="0" smtClean="0"/>
          </a:p>
          <a:p>
            <a:r>
              <a:rPr lang="en-US" sz="2400" b="1" dirty="0" smtClean="0"/>
              <a:t>-</a:t>
            </a:r>
            <a:r>
              <a:rPr lang="en-US" sz="2400" b="1" dirty="0" err="1" smtClean="0"/>
              <a:t>polucion</a:t>
            </a:r>
            <a:endParaRPr lang="en-US" sz="2400" b="1" dirty="0" smtClean="0"/>
          </a:p>
          <a:p>
            <a:r>
              <a:rPr lang="en-US" sz="2400" b="1" dirty="0" smtClean="0"/>
              <a:t>-</a:t>
            </a:r>
            <a:r>
              <a:rPr lang="en-US" sz="2400" b="1" dirty="0" err="1" smtClean="0"/>
              <a:t>padrones</a:t>
            </a:r>
            <a:r>
              <a:rPr lang="en-US" sz="2400" b="1" dirty="0" smtClean="0"/>
              <a:t> del </a:t>
            </a:r>
            <a:r>
              <a:rPr lang="en-US" sz="2400" b="1" dirty="0" err="1" smtClean="0"/>
              <a:t>clima</a:t>
            </a:r>
            <a:r>
              <a:rPr lang="en-US" sz="2400" b="1" dirty="0" smtClean="0"/>
              <a:t> </a:t>
            </a:r>
            <a:r>
              <a:rPr lang="en-US" sz="2400" b="1" dirty="0" err="1" smtClean="0"/>
              <a:t>por</a:t>
            </a:r>
            <a:r>
              <a:rPr lang="en-US" sz="2400" b="1" dirty="0" smtClean="0"/>
              <a:t> lo </a:t>
            </a:r>
            <a:r>
              <a:rPr lang="en-US" sz="2400" b="1" dirty="0" err="1" smtClean="0"/>
              <a:t>menos</a:t>
            </a:r>
            <a:r>
              <a:rPr lang="en-US" sz="2400" b="1" dirty="0" smtClean="0"/>
              <a:t> locales</a:t>
            </a:r>
          </a:p>
          <a:p>
            <a:r>
              <a:rPr lang="en-US" sz="2400" b="1" dirty="0" smtClean="0"/>
              <a:t>-</a:t>
            </a:r>
            <a:r>
              <a:rPr lang="en-US" sz="2400" b="1" dirty="0" err="1" smtClean="0"/>
              <a:t>desaparicion</a:t>
            </a:r>
            <a:r>
              <a:rPr lang="en-US" sz="2400" b="1" dirty="0" smtClean="0"/>
              <a:t> </a:t>
            </a:r>
            <a:r>
              <a:rPr lang="en-US" sz="2400" b="1" dirty="0" err="1" smtClean="0"/>
              <a:t>especies</a:t>
            </a:r>
            <a:r>
              <a:rPr lang="en-US" sz="2400" b="1" dirty="0" smtClean="0"/>
              <a:t> </a:t>
            </a:r>
            <a:r>
              <a:rPr lang="en-US" sz="2400" b="1" dirty="0" err="1" smtClean="0"/>
              <a:t>animales</a:t>
            </a:r>
            <a:r>
              <a:rPr lang="en-US" sz="2400" b="1" dirty="0" smtClean="0"/>
              <a:t> y </a:t>
            </a:r>
            <a:r>
              <a:rPr lang="en-US" sz="2400" b="1" dirty="0" err="1" smtClean="0"/>
              <a:t>vegetales</a:t>
            </a:r>
            <a:endParaRPr lang="es-MX" sz="2400" b="1" dirty="0"/>
          </a:p>
        </p:txBody>
      </p:sp>
    </p:spTree>
    <p:extLst>
      <p:ext uri="{BB962C8B-B14F-4D97-AF65-F5344CB8AC3E}">
        <p14:creationId xmlns:p14="http://schemas.microsoft.com/office/powerpoint/2010/main" val="376595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458" y="110825"/>
            <a:ext cx="6691575" cy="584775"/>
          </a:xfrm>
          <a:prstGeom prst="rect">
            <a:avLst/>
          </a:prstGeom>
          <a:noFill/>
        </p:spPr>
        <p:txBody>
          <a:bodyPr wrap="none" rtlCol="0">
            <a:spAutoFit/>
          </a:bodyPr>
          <a:lstStyle/>
          <a:p>
            <a:r>
              <a:rPr lang="en-US" sz="3200" b="1" dirty="0" err="1" smtClean="0"/>
              <a:t>Ventajas</a:t>
            </a:r>
            <a:r>
              <a:rPr lang="en-US" sz="3200" b="1" dirty="0" smtClean="0"/>
              <a:t> y </a:t>
            </a:r>
            <a:r>
              <a:rPr lang="en-US" sz="3200" b="1" dirty="0" err="1" smtClean="0"/>
              <a:t>desventajas</a:t>
            </a:r>
            <a:r>
              <a:rPr lang="en-US" sz="3200" b="1" dirty="0" smtClean="0"/>
              <a:t> del </a:t>
            </a:r>
            <a:r>
              <a:rPr lang="en-US" sz="3200" b="1" dirty="0" err="1" smtClean="0"/>
              <a:t>capitalismo</a:t>
            </a:r>
            <a:endParaRPr lang="en-US" sz="3200" b="1" dirty="0" smtClean="0"/>
          </a:p>
        </p:txBody>
      </p:sp>
      <p:sp>
        <p:nvSpPr>
          <p:cNvPr id="3" name="TextBox 2"/>
          <p:cNvSpPr txBox="1"/>
          <p:nvPr/>
        </p:nvSpPr>
        <p:spPr>
          <a:xfrm>
            <a:off x="349045" y="1143000"/>
            <a:ext cx="3650587" cy="3416320"/>
          </a:xfrm>
          <a:prstGeom prst="rect">
            <a:avLst/>
          </a:prstGeom>
          <a:noFill/>
        </p:spPr>
        <p:txBody>
          <a:bodyPr wrap="square" rtlCol="0">
            <a:spAutoFit/>
          </a:bodyPr>
          <a:lstStyle/>
          <a:p>
            <a:r>
              <a:rPr lang="en-US" sz="2400" b="1" dirty="0" err="1" smtClean="0"/>
              <a:t>Ventajas</a:t>
            </a:r>
            <a:endParaRPr lang="en-US" sz="2400" b="1" dirty="0" smtClean="0"/>
          </a:p>
          <a:p>
            <a:endParaRPr lang="en-US" sz="2400" b="1" dirty="0"/>
          </a:p>
          <a:p>
            <a:pPr marL="342900" indent="-342900">
              <a:buFontTx/>
              <a:buChar char="-"/>
            </a:pPr>
            <a:r>
              <a:rPr lang="en-US" sz="2400" b="1" dirty="0" smtClean="0"/>
              <a:t>Libertad de </a:t>
            </a:r>
            <a:r>
              <a:rPr lang="en-US" sz="2400" b="1" dirty="0" err="1" smtClean="0"/>
              <a:t>hacer</a:t>
            </a:r>
            <a:r>
              <a:rPr lang="en-US" sz="2400" b="1" dirty="0" smtClean="0"/>
              <a:t> </a:t>
            </a:r>
            <a:r>
              <a:rPr lang="en-US" sz="2400" b="1" dirty="0" err="1" smtClean="0"/>
              <a:t>cualquier</a:t>
            </a:r>
            <a:r>
              <a:rPr lang="en-US" sz="2400" b="1" dirty="0" smtClean="0"/>
              <a:t> </a:t>
            </a:r>
            <a:r>
              <a:rPr lang="en-US" sz="2400" b="1" dirty="0" err="1" smtClean="0"/>
              <a:t>cosa</a:t>
            </a:r>
            <a:endParaRPr lang="en-US" sz="2400" b="1" dirty="0" smtClean="0"/>
          </a:p>
          <a:p>
            <a:pPr marL="342900" indent="-342900">
              <a:buFontTx/>
              <a:buChar char="-"/>
            </a:pPr>
            <a:r>
              <a:rPr lang="en-US" sz="2400" b="1" dirty="0" err="1" smtClean="0"/>
              <a:t>Incentivo</a:t>
            </a:r>
            <a:r>
              <a:rPr lang="en-US" sz="2400" b="1" dirty="0" smtClean="0"/>
              <a:t> a  la </a:t>
            </a:r>
            <a:r>
              <a:rPr lang="en-US" sz="2400" b="1" dirty="0" err="1" smtClean="0"/>
              <a:t>iniciativa</a:t>
            </a:r>
            <a:r>
              <a:rPr lang="en-US" sz="2400" b="1" dirty="0" smtClean="0"/>
              <a:t> </a:t>
            </a:r>
            <a:r>
              <a:rPr lang="en-US" sz="2400" b="1" dirty="0" err="1" smtClean="0"/>
              <a:t>privada</a:t>
            </a:r>
            <a:r>
              <a:rPr lang="en-US" sz="2400" b="1" dirty="0" smtClean="0"/>
              <a:t> y al </a:t>
            </a:r>
            <a:r>
              <a:rPr lang="en-US" sz="2400" b="1" dirty="0" err="1" smtClean="0"/>
              <a:t>descubrimiento</a:t>
            </a:r>
            <a:endParaRPr lang="en-US" sz="2400" b="1" dirty="0" smtClean="0"/>
          </a:p>
          <a:p>
            <a:pPr marL="342900" indent="-342900">
              <a:buFontTx/>
              <a:buChar char="-"/>
            </a:pPr>
            <a:r>
              <a:rPr lang="en-US" sz="2400" b="1" dirty="0" err="1" smtClean="0"/>
              <a:t>Organizacion</a:t>
            </a:r>
            <a:r>
              <a:rPr lang="en-US" sz="2400" b="1" dirty="0" smtClean="0"/>
              <a:t> </a:t>
            </a:r>
            <a:r>
              <a:rPr lang="en-US" sz="2400" b="1" dirty="0" err="1" smtClean="0"/>
              <a:t>eficiente</a:t>
            </a:r>
            <a:endParaRPr lang="en-US" sz="2400" b="1" dirty="0" smtClean="0"/>
          </a:p>
          <a:p>
            <a:r>
              <a:rPr lang="en-US" sz="2400" b="1" dirty="0" smtClean="0"/>
              <a:t>- </a:t>
            </a:r>
            <a:r>
              <a:rPr lang="en-US" sz="2400" b="1" dirty="0" err="1" smtClean="0"/>
              <a:t>Florecer</a:t>
            </a:r>
            <a:r>
              <a:rPr lang="en-US" sz="2400" b="1" dirty="0" smtClean="0"/>
              <a:t> de la </a:t>
            </a:r>
            <a:r>
              <a:rPr lang="en-US" sz="2400" b="1" dirty="0" err="1" smtClean="0"/>
              <a:t>economia</a:t>
            </a:r>
            <a:endParaRPr lang="en-US" sz="2400" b="1" dirty="0" smtClean="0"/>
          </a:p>
        </p:txBody>
      </p:sp>
      <p:sp>
        <p:nvSpPr>
          <p:cNvPr id="4" name="TextBox 3"/>
          <p:cNvSpPr txBox="1"/>
          <p:nvPr/>
        </p:nvSpPr>
        <p:spPr>
          <a:xfrm>
            <a:off x="4491244" y="856357"/>
            <a:ext cx="4424155" cy="4893647"/>
          </a:xfrm>
          <a:prstGeom prst="rect">
            <a:avLst/>
          </a:prstGeom>
          <a:noFill/>
        </p:spPr>
        <p:txBody>
          <a:bodyPr wrap="square" rtlCol="0">
            <a:spAutoFit/>
          </a:bodyPr>
          <a:lstStyle/>
          <a:p>
            <a:r>
              <a:rPr lang="en-US" sz="2400" b="1" dirty="0" err="1" smtClean="0"/>
              <a:t>Desventajas</a:t>
            </a:r>
            <a:endParaRPr lang="en-US" sz="2400" b="1" dirty="0" smtClean="0"/>
          </a:p>
          <a:p>
            <a:endParaRPr lang="en-US" sz="2400" b="1" dirty="0"/>
          </a:p>
          <a:p>
            <a:pPr marL="342900" indent="-342900">
              <a:buFontTx/>
              <a:buChar char="-"/>
            </a:pPr>
            <a:r>
              <a:rPr lang="en-US" sz="2400" b="1" dirty="0" err="1" smtClean="0"/>
              <a:t>Estres</a:t>
            </a:r>
            <a:r>
              <a:rPr lang="en-US" sz="2400" b="1" dirty="0" smtClean="0"/>
              <a:t> en el </a:t>
            </a:r>
            <a:r>
              <a:rPr lang="en-US" sz="2400" b="1" dirty="0" err="1" smtClean="0"/>
              <a:t>trabajo</a:t>
            </a:r>
            <a:r>
              <a:rPr lang="en-US" sz="2400" b="1" dirty="0" smtClean="0"/>
              <a:t>, </a:t>
            </a:r>
            <a:r>
              <a:rPr lang="en-US" sz="2400" b="1" dirty="0" err="1" smtClean="0"/>
              <a:t>causado</a:t>
            </a:r>
            <a:r>
              <a:rPr lang="en-US" sz="2400" b="1" dirty="0" smtClean="0"/>
              <a:t> </a:t>
            </a:r>
            <a:r>
              <a:rPr lang="en-US" sz="2400" b="1" dirty="0" err="1" smtClean="0"/>
              <a:t>por</a:t>
            </a:r>
            <a:r>
              <a:rPr lang="en-US" sz="2400" b="1" dirty="0" smtClean="0"/>
              <a:t> </a:t>
            </a:r>
            <a:r>
              <a:rPr lang="en-US" sz="2400" b="1" dirty="0" err="1" smtClean="0"/>
              <a:t>presion</a:t>
            </a:r>
            <a:r>
              <a:rPr lang="en-US" sz="2400" b="1" dirty="0" smtClean="0"/>
              <a:t> </a:t>
            </a:r>
            <a:r>
              <a:rPr lang="en-US" sz="2400" b="1" dirty="0" err="1" smtClean="0"/>
              <a:t>laboral</a:t>
            </a:r>
            <a:r>
              <a:rPr lang="en-US" sz="2400" b="1" dirty="0" smtClean="0"/>
              <a:t> y </a:t>
            </a:r>
            <a:r>
              <a:rPr lang="en-US" sz="2400" b="1" dirty="0" err="1" smtClean="0"/>
              <a:t>competencia</a:t>
            </a:r>
            <a:endParaRPr lang="en-US" sz="2400" b="1" dirty="0" smtClean="0"/>
          </a:p>
          <a:p>
            <a:pPr marL="342900" indent="-342900">
              <a:buFontTx/>
              <a:buChar char="-"/>
            </a:pPr>
            <a:r>
              <a:rPr lang="en-US" sz="2400" b="1" dirty="0" err="1" smtClean="0"/>
              <a:t>Pobres</a:t>
            </a:r>
            <a:r>
              <a:rPr lang="en-US" sz="2400" b="1" dirty="0" smtClean="0"/>
              <a:t>, </a:t>
            </a:r>
            <a:r>
              <a:rPr lang="en-US" sz="2400" b="1" dirty="0" err="1" smtClean="0"/>
              <a:t>desamparados</a:t>
            </a:r>
            <a:r>
              <a:rPr lang="en-US" sz="2400" b="1" dirty="0" smtClean="0"/>
              <a:t>, </a:t>
            </a:r>
            <a:r>
              <a:rPr lang="en-US" sz="2400" b="1" dirty="0" err="1" smtClean="0"/>
              <a:t>ancianos</a:t>
            </a:r>
            <a:r>
              <a:rPr lang="en-US" sz="2400" b="1" dirty="0" smtClean="0"/>
              <a:t> y </a:t>
            </a:r>
            <a:r>
              <a:rPr lang="en-US" sz="2400" b="1" dirty="0" err="1" smtClean="0"/>
              <a:t>debiles</a:t>
            </a:r>
            <a:r>
              <a:rPr lang="en-US" sz="2400" b="1" dirty="0" smtClean="0"/>
              <a:t> en general no </a:t>
            </a:r>
            <a:r>
              <a:rPr lang="en-US" sz="2400" b="1" dirty="0" err="1" smtClean="0"/>
              <a:t>tienen</a:t>
            </a:r>
            <a:r>
              <a:rPr lang="en-US" sz="2400" b="1" dirty="0" smtClean="0"/>
              <a:t> </a:t>
            </a:r>
            <a:r>
              <a:rPr lang="en-US" sz="2400" b="1" dirty="0" err="1" smtClean="0"/>
              <a:t>voz</a:t>
            </a:r>
            <a:endParaRPr lang="en-US" sz="2400" b="1" dirty="0" smtClean="0"/>
          </a:p>
          <a:p>
            <a:pPr marL="342900" indent="-342900">
              <a:buFontTx/>
              <a:buChar char="-"/>
            </a:pPr>
            <a:r>
              <a:rPr lang="en-US" sz="2400" b="1" dirty="0" err="1" smtClean="0"/>
              <a:t>Aberraciones</a:t>
            </a:r>
            <a:r>
              <a:rPr lang="en-US" sz="2400" b="1" dirty="0" smtClean="0"/>
              <a:t> </a:t>
            </a:r>
            <a:r>
              <a:rPr lang="en-US" sz="2400" b="1" dirty="0" err="1" smtClean="0"/>
              <a:t>asociadas</a:t>
            </a:r>
            <a:r>
              <a:rPr lang="en-US" sz="2400" b="1" dirty="0" smtClean="0"/>
              <a:t> con la </a:t>
            </a:r>
            <a:r>
              <a:rPr lang="en-US" sz="2400" b="1" dirty="0" err="1" smtClean="0"/>
              <a:t>busqueda</a:t>
            </a:r>
            <a:r>
              <a:rPr lang="en-US" sz="2400" b="1" dirty="0" smtClean="0"/>
              <a:t> </a:t>
            </a:r>
            <a:r>
              <a:rPr lang="en-US" sz="2400" b="1" dirty="0" err="1" smtClean="0"/>
              <a:t>extrema</a:t>
            </a:r>
            <a:r>
              <a:rPr lang="en-US" sz="2400" b="1" dirty="0" smtClean="0"/>
              <a:t> del </a:t>
            </a:r>
            <a:r>
              <a:rPr lang="en-US" sz="2400" b="1" dirty="0" err="1" smtClean="0"/>
              <a:t>interes</a:t>
            </a:r>
            <a:r>
              <a:rPr lang="en-US" sz="2400" b="1" dirty="0" smtClean="0"/>
              <a:t> individual</a:t>
            </a:r>
          </a:p>
          <a:p>
            <a:pPr marL="342900" indent="-342900">
              <a:buFontTx/>
              <a:buChar char="-"/>
            </a:pPr>
            <a:r>
              <a:rPr lang="en-US" sz="2400" b="1" dirty="0" err="1" smtClean="0"/>
              <a:t>Decaimiento</a:t>
            </a:r>
            <a:r>
              <a:rPr lang="en-US" sz="2400" b="1" dirty="0" smtClean="0"/>
              <a:t> de </a:t>
            </a:r>
            <a:r>
              <a:rPr lang="en-US" sz="2400" b="1" dirty="0" err="1" smtClean="0"/>
              <a:t>valores</a:t>
            </a:r>
            <a:r>
              <a:rPr lang="en-US" sz="2400" b="1" dirty="0" smtClean="0"/>
              <a:t> </a:t>
            </a:r>
            <a:r>
              <a:rPr lang="en-US" sz="2400" b="1" dirty="0" err="1" smtClean="0"/>
              <a:t>sociales</a:t>
            </a:r>
            <a:r>
              <a:rPr lang="en-US" sz="2400" b="1" dirty="0" smtClean="0"/>
              <a:t> (</a:t>
            </a:r>
            <a:r>
              <a:rPr lang="en-US" sz="2400" b="1" dirty="0" err="1" smtClean="0"/>
              <a:t>amistad</a:t>
            </a:r>
            <a:r>
              <a:rPr lang="en-US" sz="2400" b="1" dirty="0" smtClean="0"/>
              <a:t>, </a:t>
            </a:r>
            <a:r>
              <a:rPr lang="en-US" sz="2400" b="1" dirty="0" err="1" smtClean="0"/>
              <a:t>solidaridad</a:t>
            </a:r>
            <a:r>
              <a:rPr lang="en-US" sz="2400" b="1" dirty="0" smtClean="0"/>
              <a:t>)</a:t>
            </a:r>
          </a:p>
        </p:txBody>
      </p:sp>
    </p:spTree>
    <p:extLst>
      <p:ext uri="{BB962C8B-B14F-4D97-AF65-F5344CB8AC3E}">
        <p14:creationId xmlns:p14="http://schemas.microsoft.com/office/powerpoint/2010/main" val="24686108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4154984"/>
          </a:xfrm>
          <a:prstGeom prst="rect">
            <a:avLst/>
          </a:prstGeom>
          <a:noFill/>
        </p:spPr>
        <p:txBody>
          <a:bodyPr wrap="square" rtlCol="0">
            <a:spAutoFit/>
          </a:bodyPr>
          <a:lstStyle/>
          <a:p>
            <a:r>
              <a:rPr lang="en-US" sz="2400" b="1" dirty="0" err="1" smtClean="0"/>
              <a:t>Ejemplo</a:t>
            </a:r>
            <a:r>
              <a:rPr lang="en-US" sz="2400" b="1" dirty="0" smtClean="0"/>
              <a:t>: </a:t>
            </a:r>
            <a:r>
              <a:rPr lang="en-US" sz="2400" b="1" dirty="0" err="1" smtClean="0"/>
              <a:t>venta</a:t>
            </a:r>
            <a:r>
              <a:rPr lang="en-US" sz="2400" b="1" dirty="0" smtClean="0"/>
              <a:t> </a:t>
            </a:r>
            <a:r>
              <a:rPr lang="en-US" sz="2400" b="1" dirty="0" err="1" smtClean="0"/>
              <a:t>permisos</a:t>
            </a:r>
            <a:r>
              <a:rPr lang="en-US" sz="2400" b="1" dirty="0" smtClean="0"/>
              <a:t> de </a:t>
            </a:r>
            <a:r>
              <a:rPr lang="en-US" sz="2400" b="1" dirty="0" err="1" smtClean="0"/>
              <a:t>polucion</a:t>
            </a:r>
            <a:r>
              <a:rPr lang="en-US" sz="2400" b="1" dirty="0" smtClean="0"/>
              <a:t> </a:t>
            </a:r>
            <a:endParaRPr lang="en-US" sz="2400" b="1" dirty="0"/>
          </a:p>
          <a:p>
            <a:endParaRPr lang="en-US" sz="2000" b="1" dirty="0" smtClean="0"/>
          </a:p>
          <a:p>
            <a:r>
              <a:rPr lang="en-US" sz="2000" b="1" dirty="0" smtClean="0"/>
              <a:t>Emission trading:</a:t>
            </a:r>
          </a:p>
          <a:p>
            <a:r>
              <a:rPr lang="en-US" sz="2000" b="1" dirty="0" smtClean="0"/>
              <a:t>En </a:t>
            </a:r>
            <a:r>
              <a:rPr lang="en-US" sz="2000" b="1" dirty="0" err="1" smtClean="0"/>
              <a:t>muchos</a:t>
            </a:r>
            <a:r>
              <a:rPr lang="en-US" sz="2000" b="1" dirty="0" smtClean="0"/>
              <a:t> </a:t>
            </a:r>
            <a:r>
              <a:rPr lang="en-US" sz="2000" b="1" dirty="0" err="1" smtClean="0"/>
              <a:t>paises</a:t>
            </a:r>
            <a:r>
              <a:rPr lang="en-US" sz="2000" b="1" dirty="0" smtClean="0"/>
              <a:t>, </a:t>
            </a:r>
            <a:r>
              <a:rPr lang="en-US" sz="2000" b="1" dirty="0" err="1" smtClean="0"/>
              <a:t>incluso</a:t>
            </a:r>
            <a:r>
              <a:rPr lang="en-US" sz="2000" b="1" dirty="0" smtClean="0"/>
              <a:t> los EEUU, </a:t>
            </a:r>
            <a:r>
              <a:rPr lang="en-US" sz="2000" b="1" dirty="0" err="1" smtClean="0"/>
              <a:t>las</a:t>
            </a:r>
            <a:r>
              <a:rPr lang="en-US" sz="2000" b="1" dirty="0" smtClean="0"/>
              <a:t> </a:t>
            </a:r>
            <a:r>
              <a:rPr lang="en-US" sz="2000" b="1" dirty="0" err="1" smtClean="0"/>
              <a:t>industrias</a:t>
            </a:r>
            <a:r>
              <a:rPr lang="en-US" sz="2000" b="1" dirty="0" smtClean="0"/>
              <a:t> </a:t>
            </a:r>
            <a:r>
              <a:rPr lang="en-US" sz="2000" b="1" dirty="0" err="1" smtClean="0"/>
              <a:t>compran</a:t>
            </a:r>
            <a:r>
              <a:rPr lang="en-US" sz="2000" b="1" dirty="0" smtClean="0"/>
              <a:t> del </a:t>
            </a:r>
            <a:r>
              <a:rPr lang="en-US" sz="2000" b="1" dirty="0" err="1" smtClean="0"/>
              <a:t>gobierno</a:t>
            </a:r>
            <a:r>
              <a:rPr lang="en-US" sz="2000" b="1" dirty="0" smtClean="0"/>
              <a:t> </a:t>
            </a:r>
            <a:r>
              <a:rPr lang="en-US" sz="2000" b="1" dirty="0" err="1" smtClean="0"/>
              <a:t>permisos</a:t>
            </a:r>
            <a:r>
              <a:rPr lang="en-US" sz="2000" b="1" dirty="0" smtClean="0"/>
              <a:t> para </a:t>
            </a:r>
            <a:r>
              <a:rPr lang="en-US" sz="2000" b="1" dirty="0" err="1" smtClean="0"/>
              <a:t>poder</a:t>
            </a:r>
            <a:r>
              <a:rPr lang="en-US" sz="2000" b="1" dirty="0" smtClean="0"/>
              <a:t> </a:t>
            </a:r>
            <a:r>
              <a:rPr lang="en-US" sz="2000" b="1" dirty="0" err="1" smtClean="0"/>
              <a:t>emitir</a:t>
            </a:r>
            <a:r>
              <a:rPr lang="en-US" sz="2000" b="1" dirty="0" smtClean="0"/>
              <a:t> gases </a:t>
            </a:r>
            <a:r>
              <a:rPr lang="en-US" sz="2000" b="1" dirty="0" err="1" smtClean="0"/>
              <a:t>toxicos</a:t>
            </a:r>
            <a:r>
              <a:rPr lang="en-US" sz="2000" b="1" dirty="0" smtClean="0"/>
              <a:t> o </a:t>
            </a:r>
            <a:r>
              <a:rPr lang="en-US" sz="2000" b="1" dirty="0" err="1" smtClean="0"/>
              <a:t>que</a:t>
            </a:r>
            <a:r>
              <a:rPr lang="en-US" sz="2000" b="1" dirty="0" smtClean="0"/>
              <a:t> </a:t>
            </a:r>
            <a:r>
              <a:rPr lang="en-US" sz="2000" b="1" dirty="0" err="1" smtClean="0"/>
              <a:t>aumentan</a:t>
            </a:r>
            <a:r>
              <a:rPr lang="en-US" sz="2000" b="1" dirty="0" smtClean="0"/>
              <a:t> la </a:t>
            </a:r>
            <a:r>
              <a:rPr lang="en-US" sz="2000" b="1" dirty="0" err="1" smtClean="0"/>
              <a:t>polucion</a:t>
            </a:r>
            <a:r>
              <a:rPr lang="en-US" sz="2000" b="1" dirty="0" smtClean="0"/>
              <a:t>, </a:t>
            </a:r>
            <a:r>
              <a:rPr lang="en-US" sz="2000" b="1" dirty="0" err="1" smtClean="0"/>
              <a:t>por</a:t>
            </a:r>
            <a:r>
              <a:rPr lang="en-US" sz="2000" b="1" dirty="0" smtClean="0"/>
              <a:t> </a:t>
            </a:r>
            <a:r>
              <a:rPr lang="en-US" sz="2000" b="1" dirty="0" err="1" smtClean="0"/>
              <a:t>ejemplo</a:t>
            </a:r>
            <a:r>
              <a:rPr lang="en-US" sz="2000" b="1" dirty="0" smtClean="0"/>
              <a:t> CO2.</a:t>
            </a:r>
          </a:p>
          <a:p>
            <a:endParaRPr lang="en-US" sz="2000" b="1" dirty="0"/>
          </a:p>
          <a:p>
            <a:r>
              <a:rPr lang="en-US" sz="2000" b="1" dirty="0" err="1" smtClean="0"/>
              <a:t>Estos</a:t>
            </a:r>
            <a:r>
              <a:rPr lang="en-US" sz="2000" b="1" dirty="0" smtClean="0"/>
              <a:t> </a:t>
            </a:r>
            <a:r>
              <a:rPr lang="en-US" sz="2000" b="1" dirty="0" err="1" smtClean="0"/>
              <a:t>permisos</a:t>
            </a:r>
            <a:r>
              <a:rPr lang="en-US" sz="2000" b="1" dirty="0" smtClean="0"/>
              <a:t> </a:t>
            </a:r>
            <a:r>
              <a:rPr lang="en-US" sz="2000" b="1" dirty="0" err="1" smtClean="0"/>
              <a:t>pueden</a:t>
            </a:r>
            <a:r>
              <a:rPr lang="en-US" sz="2000" b="1" dirty="0" smtClean="0"/>
              <a:t>, a </a:t>
            </a:r>
            <a:r>
              <a:rPr lang="en-US" sz="2000" b="1" dirty="0" err="1" smtClean="0"/>
              <a:t>su</a:t>
            </a:r>
            <a:r>
              <a:rPr lang="en-US" sz="2000" b="1" dirty="0" smtClean="0"/>
              <a:t> </a:t>
            </a:r>
            <a:r>
              <a:rPr lang="en-US" sz="2000" b="1" dirty="0" err="1" smtClean="0"/>
              <a:t>vez</a:t>
            </a:r>
            <a:r>
              <a:rPr lang="en-US" sz="2000" b="1" dirty="0" smtClean="0"/>
              <a:t>, </a:t>
            </a:r>
            <a:r>
              <a:rPr lang="en-US" sz="2000" b="1" dirty="0" err="1" smtClean="0"/>
              <a:t>ser</a:t>
            </a:r>
            <a:r>
              <a:rPr lang="en-US" sz="2000" b="1" dirty="0" smtClean="0"/>
              <a:t> re-</a:t>
            </a:r>
            <a:r>
              <a:rPr lang="en-US" sz="2000" b="1" dirty="0" err="1" smtClean="0"/>
              <a:t>vendidos</a:t>
            </a:r>
            <a:r>
              <a:rPr lang="en-US" sz="2000" b="1" dirty="0" smtClean="0"/>
              <a:t> de </a:t>
            </a:r>
            <a:r>
              <a:rPr lang="en-US" sz="2000" b="1" dirty="0" err="1" smtClean="0"/>
              <a:t>una</a:t>
            </a:r>
            <a:r>
              <a:rPr lang="en-US" sz="2000" b="1" dirty="0" smtClean="0"/>
              <a:t> </a:t>
            </a:r>
            <a:r>
              <a:rPr lang="en-US" sz="2000" b="1" dirty="0" err="1" smtClean="0"/>
              <a:t>compañia</a:t>
            </a:r>
            <a:r>
              <a:rPr lang="en-US" sz="2000" b="1" dirty="0" smtClean="0"/>
              <a:t> a la </a:t>
            </a:r>
            <a:r>
              <a:rPr lang="en-US" sz="2000" b="1" dirty="0" err="1" smtClean="0"/>
              <a:t>otra</a:t>
            </a:r>
            <a:r>
              <a:rPr lang="en-US" sz="2000" b="1" dirty="0" smtClean="0"/>
              <a:t>.</a:t>
            </a:r>
            <a:endParaRPr lang="en-US" sz="2000" b="1" dirty="0"/>
          </a:p>
          <a:p>
            <a:endParaRPr lang="en-US" sz="2000" b="1" dirty="0" smtClean="0"/>
          </a:p>
          <a:p>
            <a:r>
              <a:rPr lang="en-US" sz="2000" b="1" dirty="0" err="1" smtClean="0"/>
              <a:t>Es</a:t>
            </a:r>
            <a:r>
              <a:rPr lang="en-US" sz="2000" b="1" dirty="0" smtClean="0"/>
              <a:t> </a:t>
            </a:r>
            <a:r>
              <a:rPr lang="en-US" sz="2000" b="1" dirty="0" err="1" smtClean="0"/>
              <a:t>facil</a:t>
            </a:r>
            <a:r>
              <a:rPr lang="en-US" sz="2000" b="1" dirty="0" smtClean="0"/>
              <a:t> </a:t>
            </a:r>
            <a:r>
              <a:rPr lang="en-US" sz="2000" b="1" dirty="0" err="1" smtClean="0"/>
              <a:t>decir</a:t>
            </a:r>
            <a:r>
              <a:rPr lang="en-US" sz="2000" b="1" dirty="0" smtClean="0"/>
              <a:t> </a:t>
            </a:r>
            <a:r>
              <a:rPr lang="en-US" sz="2000" b="1" dirty="0" err="1" smtClean="0"/>
              <a:t>que</a:t>
            </a:r>
            <a:r>
              <a:rPr lang="en-US" sz="2000" b="1" dirty="0" smtClean="0"/>
              <a:t> no </a:t>
            </a:r>
            <a:r>
              <a:rPr lang="en-US" sz="2000" b="1" dirty="0" err="1" smtClean="0"/>
              <a:t>es</a:t>
            </a:r>
            <a:r>
              <a:rPr lang="en-US" sz="2000" b="1" dirty="0" smtClean="0"/>
              <a:t> </a:t>
            </a:r>
            <a:r>
              <a:rPr lang="en-US" sz="2000" b="1" dirty="0" err="1" smtClean="0"/>
              <a:t>justo</a:t>
            </a:r>
            <a:r>
              <a:rPr lang="en-US" sz="2000" b="1" dirty="0" smtClean="0"/>
              <a:t> </a:t>
            </a:r>
            <a:r>
              <a:rPr lang="en-US" sz="2000" b="1" dirty="0" err="1" smtClean="0"/>
              <a:t>poner</a:t>
            </a:r>
            <a:r>
              <a:rPr lang="en-US" sz="2000" b="1" dirty="0" smtClean="0"/>
              <a:t> a </a:t>
            </a:r>
            <a:r>
              <a:rPr lang="en-US" sz="2000" b="1" dirty="0" err="1" smtClean="0"/>
              <a:t>riesgo</a:t>
            </a:r>
            <a:r>
              <a:rPr lang="en-US" sz="2000" b="1" dirty="0" smtClean="0"/>
              <a:t> la </a:t>
            </a:r>
            <a:r>
              <a:rPr lang="en-US" sz="2000" b="1" dirty="0" err="1" smtClean="0"/>
              <a:t>salud</a:t>
            </a:r>
            <a:r>
              <a:rPr lang="en-US" sz="2000" b="1" dirty="0" smtClean="0"/>
              <a:t> </a:t>
            </a:r>
            <a:r>
              <a:rPr lang="en-US" sz="2000" b="1" dirty="0" err="1" smtClean="0"/>
              <a:t>humana</a:t>
            </a:r>
            <a:r>
              <a:rPr lang="en-US" sz="2000" b="1" dirty="0" smtClean="0"/>
              <a:t> con la </a:t>
            </a:r>
            <a:r>
              <a:rPr lang="en-US" sz="2000" b="1" dirty="0" err="1" smtClean="0"/>
              <a:t>emision</a:t>
            </a:r>
            <a:r>
              <a:rPr lang="en-US" sz="2000" b="1" dirty="0" smtClean="0"/>
              <a:t> de gases. </a:t>
            </a:r>
            <a:r>
              <a:rPr lang="en-US" sz="2000" b="1" dirty="0" err="1" smtClean="0"/>
              <a:t>Es</a:t>
            </a:r>
            <a:r>
              <a:rPr lang="en-US" sz="2000" b="1" dirty="0" smtClean="0"/>
              <a:t> mas </a:t>
            </a:r>
            <a:r>
              <a:rPr lang="en-US" sz="2000" b="1" dirty="0" err="1" smtClean="0"/>
              <a:t>dificil</a:t>
            </a:r>
            <a:r>
              <a:rPr lang="en-US" sz="2000" b="1" dirty="0" smtClean="0"/>
              <a:t> </a:t>
            </a:r>
            <a:r>
              <a:rPr lang="en-US" sz="2000" b="1" dirty="0" err="1" smtClean="0"/>
              <a:t>construir</a:t>
            </a:r>
            <a:r>
              <a:rPr lang="en-US" sz="2000" b="1" dirty="0" smtClean="0"/>
              <a:t> </a:t>
            </a:r>
            <a:r>
              <a:rPr lang="en-US" sz="2000" b="1" dirty="0" err="1" smtClean="0"/>
              <a:t>unos</a:t>
            </a:r>
            <a:r>
              <a:rPr lang="en-US" sz="2000" b="1" dirty="0" smtClean="0"/>
              <a:t> </a:t>
            </a:r>
            <a:r>
              <a:rPr lang="en-US" sz="2000" b="1" dirty="0" err="1" smtClean="0"/>
              <a:t>reglamentos</a:t>
            </a:r>
            <a:r>
              <a:rPr lang="en-US" sz="2000" b="1" dirty="0" smtClean="0"/>
              <a:t> </a:t>
            </a:r>
            <a:r>
              <a:rPr lang="en-US" sz="2000" b="1" dirty="0" err="1" smtClean="0"/>
              <a:t>aceptables</a:t>
            </a:r>
            <a:r>
              <a:rPr lang="en-US" sz="2000" b="1" dirty="0" smtClean="0"/>
              <a:t>:</a:t>
            </a:r>
          </a:p>
          <a:p>
            <a:endParaRPr lang="en-US" sz="2000" b="1" dirty="0"/>
          </a:p>
          <a:p>
            <a:r>
              <a:rPr lang="en-US" sz="2000" b="1" dirty="0" err="1" smtClean="0"/>
              <a:t>Que</a:t>
            </a:r>
            <a:r>
              <a:rPr lang="en-US" sz="2000" b="1" dirty="0" smtClean="0"/>
              <a:t> </a:t>
            </a:r>
            <a:r>
              <a:rPr lang="en-US" sz="2000" b="1" dirty="0" err="1" smtClean="0"/>
              <a:t>precio</a:t>
            </a:r>
            <a:r>
              <a:rPr lang="en-US" sz="2000" b="1" dirty="0" smtClean="0"/>
              <a:t> </a:t>
            </a:r>
            <a:r>
              <a:rPr lang="en-US" sz="2000" b="1" dirty="0" err="1" smtClean="0"/>
              <a:t>serias</a:t>
            </a:r>
            <a:r>
              <a:rPr lang="en-US" sz="2000" b="1" dirty="0" smtClean="0"/>
              <a:t> </a:t>
            </a:r>
            <a:r>
              <a:rPr lang="en-US" sz="2000" b="1" dirty="0" err="1" smtClean="0"/>
              <a:t>dispuesto</a:t>
            </a:r>
            <a:r>
              <a:rPr lang="en-US" sz="2000" b="1" dirty="0" smtClean="0"/>
              <a:t> a </a:t>
            </a:r>
            <a:r>
              <a:rPr lang="en-US" sz="2000" b="1" dirty="0" err="1" smtClean="0"/>
              <a:t>pagar</a:t>
            </a:r>
            <a:r>
              <a:rPr lang="en-US" sz="2000" b="1" dirty="0" smtClean="0"/>
              <a:t> para </a:t>
            </a:r>
            <a:r>
              <a:rPr lang="en-US" sz="2000" b="1" dirty="0" err="1" smtClean="0"/>
              <a:t>seguir</a:t>
            </a:r>
            <a:r>
              <a:rPr lang="en-US" sz="2000" b="1" dirty="0" smtClean="0"/>
              <a:t> </a:t>
            </a:r>
            <a:r>
              <a:rPr lang="en-US" sz="2000" b="1" dirty="0" err="1" smtClean="0"/>
              <a:t>utilizando</a:t>
            </a:r>
            <a:r>
              <a:rPr lang="en-US" sz="2000" b="1" dirty="0" smtClean="0"/>
              <a:t> un </a:t>
            </a:r>
            <a:r>
              <a:rPr lang="en-US" sz="2000" b="1" dirty="0" err="1" smtClean="0"/>
              <a:t>vehiculo</a:t>
            </a:r>
            <a:r>
              <a:rPr lang="en-US" sz="2000" b="1" dirty="0" smtClean="0"/>
              <a:t>?</a:t>
            </a:r>
            <a:endParaRPr lang="en-US" sz="2000" b="1" dirty="0"/>
          </a:p>
        </p:txBody>
      </p:sp>
    </p:spTree>
    <p:extLst>
      <p:ext uri="{BB962C8B-B14F-4D97-AF65-F5344CB8AC3E}">
        <p14:creationId xmlns:p14="http://schemas.microsoft.com/office/powerpoint/2010/main" val="4234353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543800" cy="1938992"/>
          </a:xfrm>
          <a:prstGeom prst="rect">
            <a:avLst/>
          </a:prstGeom>
          <a:noFill/>
        </p:spPr>
        <p:txBody>
          <a:bodyPr wrap="square" rtlCol="0">
            <a:spAutoFit/>
          </a:bodyPr>
          <a:lstStyle/>
          <a:p>
            <a:r>
              <a:rPr lang="en-US" sz="2400" b="1" dirty="0" err="1" smtClean="0"/>
              <a:t>Estos</a:t>
            </a:r>
            <a:r>
              <a:rPr lang="en-US" sz="2400" b="1" dirty="0" smtClean="0"/>
              <a:t> </a:t>
            </a:r>
            <a:r>
              <a:rPr lang="en-US" sz="2400" b="1" dirty="0" err="1" smtClean="0"/>
              <a:t>problemas</a:t>
            </a:r>
            <a:r>
              <a:rPr lang="en-US" sz="2400" b="1" dirty="0" smtClean="0"/>
              <a:t> </a:t>
            </a:r>
            <a:r>
              <a:rPr lang="en-US" sz="2400" b="1" dirty="0" err="1" smtClean="0"/>
              <a:t>han</a:t>
            </a:r>
            <a:r>
              <a:rPr lang="en-US" sz="2400" b="1" dirty="0" smtClean="0"/>
              <a:t> </a:t>
            </a:r>
            <a:r>
              <a:rPr lang="en-US" sz="2400" b="1" dirty="0" err="1" smtClean="0"/>
              <a:t>llevado</a:t>
            </a:r>
            <a:r>
              <a:rPr lang="en-US" sz="2400" b="1" dirty="0" smtClean="0"/>
              <a:t> a la </a:t>
            </a:r>
            <a:r>
              <a:rPr lang="en-US" sz="2400" b="1" dirty="0" err="1" smtClean="0"/>
              <a:t>necesidad</a:t>
            </a:r>
            <a:r>
              <a:rPr lang="en-US" sz="2400" b="1" dirty="0" smtClean="0"/>
              <a:t> de un control </a:t>
            </a:r>
            <a:r>
              <a:rPr lang="en-US" sz="2400" b="1" dirty="0" err="1" smtClean="0"/>
              <a:t>aun</a:t>
            </a:r>
            <a:r>
              <a:rPr lang="en-US" sz="2400" b="1" dirty="0" smtClean="0"/>
              <a:t> mas </a:t>
            </a:r>
            <a:r>
              <a:rPr lang="en-US" sz="2400" b="1" dirty="0" err="1" smtClean="0"/>
              <a:t>estrecho</a:t>
            </a:r>
            <a:r>
              <a:rPr lang="en-US" sz="2400" b="1" dirty="0" smtClean="0"/>
              <a:t> de los </a:t>
            </a:r>
            <a:r>
              <a:rPr lang="en-US" sz="2400" b="1" dirty="0" err="1" smtClean="0"/>
              <a:t>desarrollos</a:t>
            </a:r>
            <a:r>
              <a:rPr lang="en-US" sz="2400" b="1" dirty="0" smtClean="0"/>
              <a:t> de la </a:t>
            </a:r>
            <a:r>
              <a:rPr lang="en-US" sz="2400" b="1" dirty="0" err="1" smtClean="0"/>
              <a:t>tecnologia</a:t>
            </a:r>
            <a:r>
              <a:rPr lang="en-US" sz="2400" b="1" dirty="0" smtClean="0"/>
              <a:t>:</a:t>
            </a:r>
          </a:p>
          <a:p>
            <a:endParaRPr lang="en-US" sz="2400" b="1" dirty="0" smtClean="0"/>
          </a:p>
          <a:p>
            <a:r>
              <a:rPr lang="en-US" sz="2400" b="1" dirty="0" err="1" smtClean="0"/>
              <a:t>Etica</a:t>
            </a:r>
            <a:r>
              <a:rPr lang="en-US" sz="2400" b="1" dirty="0" smtClean="0"/>
              <a:t> del </a:t>
            </a:r>
            <a:r>
              <a:rPr lang="en-US" sz="2400" b="1" dirty="0" err="1" smtClean="0"/>
              <a:t>descubrimiento</a:t>
            </a:r>
            <a:r>
              <a:rPr lang="en-US" sz="2400" b="1" dirty="0" smtClean="0"/>
              <a:t> </a:t>
            </a:r>
            <a:r>
              <a:rPr lang="en-US" sz="2400" b="1" dirty="0" err="1" smtClean="0"/>
              <a:t>cientifico</a:t>
            </a:r>
            <a:r>
              <a:rPr lang="en-US" sz="2400" b="1" dirty="0" smtClean="0"/>
              <a:t> y de la </a:t>
            </a:r>
            <a:r>
              <a:rPr lang="en-US" sz="2400" b="1" dirty="0" err="1" smtClean="0"/>
              <a:t>aplicacion</a:t>
            </a:r>
            <a:r>
              <a:rPr lang="en-US" sz="2400" b="1" dirty="0" smtClean="0"/>
              <a:t> </a:t>
            </a:r>
            <a:r>
              <a:rPr lang="en-US" sz="2400" b="1" dirty="0" err="1" smtClean="0"/>
              <a:t>tecnologica</a:t>
            </a:r>
            <a:endParaRPr lang="en-US" sz="2400" b="1" dirty="0" smtClean="0"/>
          </a:p>
        </p:txBody>
      </p:sp>
    </p:spTree>
    <p:extLst>
      <p:ext uri="{BB962C8B-B14F-4D97-AF65-F5344CB8AC3E}">
        <p14:creationId xmlns:p14="http://schemas.microsoft.com/office/powerpoint/2010/main" val="3765955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010400" cy="5724644"/>
          </a:xfrm>
          <a:prstGeom prst="rect">
            <a:avLst/>
          </a:prstGeom>
          <a:noFill/>
        </p:spPr>
        <p:txBody>
          <a:bodyPr wrap="square" rtlCol="0">
            <a:spAutoFit/>
          </a:bodyPr>
          <a:lstStyle/>
          <a:p>
            <a:r>
              <a:rPr lang="en-US" dirty="0" err="1" smtClean="0"/>
              <a:t>Ejemplo</a:t>
            </a:r>
            <a:r>
              <a:rPr lang="en-US" dirty="0" smtClean="0"/>
              <a:t>: minas de metal</a:t>
            </a:r>
          </a:p>
          <a:p>
            <a:endParaRPr lang="en-US" dirty="0"/>
          </a:p>
          <a:p>
            <a:r>
              <a:rPr lang="en-US" dirty="0" smtClean="0"/>
              <a:t>Las minas </a:t>
            </a:r>
            <a:r>
              <a:rPr lang="en-US" dirty="0" err="1" smtClean="0"/>
              <a:t>usan</a:t>
            </a:r>
            <a:r>
              <a:rPr lang="en-US" dirty="0" smtClean="0"/>
              <a:t> </a:t>
            </a:r>
            <a:r>
              <a:rPr lang="en-US" dirty="0" err="1" smtClean="0"/>
              <a:t>grandes</a:t>
            </a:r>
            <a:r>
              <a:rPr lang="en-US" dirty="0" smtClean="0"/>
              <a:t> </a:t>
            </a:r>
            <a:r>
              <a:rPr lang="en-US" dirty="0" err="1" smtClean="0"/>
              <a:t>cantidades</a:t>
            </a:r>
            <a:r>
              <a:rPr lang="en-US" dirty="0" smtClean="0"/>
              <a:t> de </a:t>
            </a:r>
            <a:r>
              <a:rPr lang="en-US" dirty="0" err="1" smtClean="0"/>
              <a:t>sustancias</a:t>
            </a:r>
            <a:r>
              <a:rPr lang="en-US" dirty="0" smtClean="0"/>
              <a:t> </a:t>
            </a:r>
            <a:r>
              <a:rPr lang="en-US" dirty="0" err="1" smtClean="0"/>
              <a:t>toxicas</a:t>
            </a:r>
            <a:r>
              <a:rPr lang="en-US" dirty="0" smtClean="0"/>
              <a:t> para la </a:t>
            </a:r>
            <a:r>
              <a:rPr lang="en-US" dirty="0" err="1" smtClean="0"/>
              <a:t>extraccion</a:t>
            </a:r>
            <a:r>
              <a:rPr lang="en-US" dirty="0" smtClean="0"/>
              <a:t> y </a:t>
            </a:r>
            <a:r>
              <a:rPr lang="en-US" dirty="0" err="1" smtClean="0"/>
              <a:t>purificacion</a:t>
            </a:r>
            <a:r>
              <a:rPr lang="en-US" dirty="0" smtClean="0"/>
              <a:t> de </a:t>
            </a:r>
            <a:r>
              <a:rPr lang="en-US" dirty="0" err="1" smtClean="0"/>
              <a:t>metales</a:t>
            </a:r>
            <a:r>
              <a:rPr lang="en-US" dirty="0" smtClean="0"/>
              <a:t>  “nobles”.</a:t>
            </a:r>
          </a:p>
          <a:p>
            <a:endParaRPr lang="en-US" dirty="0"/>
          </a:p>
          <a:p>
            <a:r>
              <a:rPr lang="en-US" dirty="0" err="1" smtClean="0"/>
              <a:t>Por</a:t>
            </a:r>
            <a:r>
              <a:rPr lang="en-US" dirty="0" smtClean="0"/>
              <a:t> </a:t>
            </a:r>
            <a:r>
              <a:rPr lang="en-US" dirty="0" err="1" smtClean="0"/>
              <a:t>ejemplo</a:t>
            </a:r>
            <a:r>
              <a:rPr lang="en-US" dirty="0" smtClean="0"/>
              <a:t> el </a:t>
            </a:r>
            <a:r>
              <a:rPr lang="en-US" dirty="0" err="1" smtClean="0"/>
              <a:t>mercurio</a:t>
            </a:r>
            <a:r>
              <a:rPr lang="en-US" dirty="0" smtClean="0"/>
              <a:t>, </a:t>
            </a:r>
            <a:r>
              <a:rPr lang="en-US" dirty="0" err="1" smtClean="0"/>
              <a:t>que</a:t>
            </a:r>
            <a:r>
              <a:rPr lang="en-US" dirty="0" smtClean="0"/>
              <a:t> </a:t>
            </a:r>
            <a:r>
              <a:rPr lang="en-US" dirty="0" err="1" smtClean="0"/>
              <a:t>es</a:t>
            </a:r>
            <a:r>
              <a:rPr lang="en-US" dirty="0" smtClean="0"/>
              <a:t> </a:t>
            </a:r>
            <a:r>
              <a:rPr lang="en-US" dirty="0" err="1" smtClean="0"/>
              <a:t>extremadamente</a:t>
            </a:r>
            <a:r>
              <a:rPr lang="en-US" dirty="0" smtClean="0"/>
              <a:t> </a:t>
            </a:r>
            <a:r>
              <a:rPr lang="en-US" dirty="0" err="1" smtClean="0"/>
              <a:t>toxico</a:t>
            </a:r>
            <a:r>
              <a:rPr lang="en-US" dirty="0" smtClean="0"/>
              <a:t>, se </a:t>
            </a:r>
            <a:r>
              <a:rPr lang="en-US" dirty="0" err="1" smtClean="0"/>
              <a:t>usa</a:t>
            </a:r>
            <a:r>
              <a:rPr lang="en-US" dirty="0" smtClean="0"/>
              <a:t> para la </a:t>
            </a:r>
            <a:r>
              <a:rPr lang="en-US" dirty="0" err="1" smtClean="0"/>
              <a:t>extraccion</a:t>
            </a:r>
            <a:r>
              <a:rPr lang="en-US" dirty="0" smtClean="0"/>
              <a:t> del </a:t>
            </a:r>
            <a:r>
              <a:rPr lang="en-US" dirty="0" err="1" smtClean="0"/>
              <a:t>oro</a:t>
            </a:r>
            <a:r>
              <a:rPr lang="en-US" dirty="0" smtClean="0"/>
              <a:t>.</a:t>
            </a:r>
          </a:p>
          <a:p>
            <a:endParaRPr lang="en-US" dirty="0"/>
          </a:p>
          <a:p>
            <a:r>
              <a:rPr lang="en-US" dirty="0" smtClean="0"/>
              <a:t>Las </a:t>
            </a:r>
            <a:r>
              <a:rPr lang="en-US" dirty="0" err="1" smtClean="0"/>
              <a:t>concesiones</a:t>
            </a:r>
            <a:r>
              <a:rPr lang="en-US" dirty="0" smtClean="0"/>
              <a:t> de </a:t>
            </a:r>
            <a:r>
              <a:rPr lang="en-US" dirty="0" err="1" smtClean="0"/>
              <a:t>las</a:t>
            </a:r>
            <a:r>
              <a:rPr lang="en-US" dirty="0" smtClean="0"/>
              <a:t> minas </a:t>
            </a:r>
            <a:r>
              <a:rPr lang="en-US" dirty="0" err="1" smtClean="0"/>
              <a:t>pueden</a:t>
            </a:r>
            <a:r>
              <a:rPr lang="en-US" dirty="0" smtClean="0"/>
              <a:t> </a:t>
            </a:r>
            <a:r>
              <a:rPr lang="en-US" dirty="0" err="1" smtClean="0"/>
              <a:t>ser</a:t>
            </a:r>
            <a:r>
              <a:rPr lang="en-US" dirty="0" smtClean="0"/>
              <a:t> hasta a 50 </a:t>
            </a:r>
            <a:r>
              <a:rPr lang="en-US" dirty="0" err="1" smtClean="0"/>
              <a:t>años</a:t>
            </a:r>
            <a:r>
              <a:rPr lang="en-US" dirty="0" smtClean="0"/>
              <a:t> o mas. </a:t>
            </a:r>
            <a:r>
              <a:rPr lang="en-US" dirty="0" err="1" smtClean="0"/>
              <a:t>Una</a:t>
            </a:r>
            <a:r>
              <a:rPr lang="en-US" dirty="0" smtClean="0"/>
              <a:t> </a:t>
            </a:r>
            <a:r>
              <a:rPr lang="en-US" dirty="0" err="1" smtClean="0"/>
              <a:t>vez</a:t>
            </a:r>
            <a:r>
              <a:rPr lang="en-US" dirty="0" smtClean="0"/>
              <a:t> </a:t>
            </a:r>
            <a:r>
              <a:rPr lang="en-US" dirty="0" err="1" smtClean="0"/>
              <a:t>que</a:t>
            </a:r>
            <a:r>
              <a:rPr lang="en-US" dirty="0" smtClean="0"/>
              <a:t> </a:t>
            </a:r>
            <a:r>
              <a:rPr lang="en-US" dirty="0" err="1" smtClean="0"/>
              <a:t>termine</a:t>
            </a:r>
            <a:r>
              <a:rPr lang="en-US" dirty="0" smtClean="0"/>
              <a:t> la vena de metal, el </a:t>
            </a:r>
            <a:r>
              <a:rPr lang="en-US" dirty="0" err="1" smtClean="0"/>
              <a:t>terreno</a:t>
            </a:r>
            <a:r>
              <a:rPr lang="en-US" dirty="0" smtClean="0"/>
              <a:t> </a:t>
            </a:r>
            <a:r>
              <a:rPr lang="en-US" dirty="0" err="1" smtClean="0"/>
              <a:t>es</a:t>
            </a:r>
            <a:r>
              <a:rPr lang="en-US" dirty="0" smtClean="0"/>
              <a:t> </a:t>
            </a:r>
            <a:r>
              <a:rPr lang="en-US" dirty="0" err="1" smtClean="0"/>
              <a:t>regresado</a:t>
            </a:r>
            <a:r>
              <a:rPr lang="en-US" dirty="0" smtClean="0"/>
              <a:t> a la </a:t>
            </a:r>
            <a:r>
              <a:rPr lang="en-US" dirty="0" err="1" smtClean="0"/>
              <a:t>comunidad</a:t>
            </a:r>
            <a:r>
              <a:rPr lang="en-US" dirty="0" smtClean="0"/>
              <a:t>.</a:t>
            </a:r>
          </a:p>
          <a:p>
            <a:endParaRPr lang="en-US" dirty="0"/>
          </a:p>
          <a:p>
            <a:r>
              <a:rPr lang="en-US" dirty="0" smtClean="0"/>
              <a:t>Hay </a:t>
            </a:r>
            <a:r>
              <a:rPr lang="en-US" dirty="0" err="1" smtClean="0"/>
              <a:t>poluciones</a:t>
            </a:r>
            <a:r>
              <a:rPr lang="en-US" dirty="0" smtClean="0"/>
              <a:t> </a:t>
            </a:r>
            <a:r>
              <a:rPr lang="en-US" dirty="0" err="1" smtClean="0"/>
              <a:t>causadas</a:t>
            </a:r>
            <a:r>
              <a:rPr lang="en-US" dirty="0" smtClean="0"/>
              <a:t> </a:t>
            </a:r>
            <a:r>
              <a:rPr lang="en-US" dirty="0" err="1" smtClean="0"/>
              <a:t>por</a:t>
            </a:r>
            <a:r>
              <a:rPr lang="en-US" dirty="0" smtClean="0"/>
              <a:t> el Hg </a:t>
            </a:r>
            <a:r>
              <a:rPr lang="en-US" dirty="0" err="1" smtClean="0"/>
              <a:t>que</a:t>
            </a:r>
            <a:r>
              <a:rPr lang="en-US" dirty="0" smtClean="0"/>
              <a:t> </a:t>
            </a:r>
            <a:r>
              <a:rPr lang="en-US" dirty="0" err="1" smtClean="0"/>
              <a:t>duran</a:t>
            </a:r>
            <a:r>
              <a:rPr lang="en-US" dirty="0" smtClean="0"/>
              <a:t> mucho mas </a:t>
            </a:r>
            <a:r>
              <a:rPr lang="en-US" dirty="0" err="1" smtClean="0"/>
              <a:t>que</a:t>
            </a:r>
            <a:r>
              <a:rPr lang="en-US" dirty="0" smtClean="0"/>
              <a:t> el </a:t>
            </a:r>
            <a:r>
              <a:rPr lang="en-US" dirty="0" err="1" smtClean="0"/>
              <a:t>tiempo</a:t>
            </a:r>
            <a:r>
              <a:rPr lang="en-US" dirty="0" smtClean="0"/>
              <a:t> de </a:t>
            </a:r>
            <a:r>
              <a:rPr lang="en-US" dirty="0" err="1" smtClean="0"/>
              <a:t>concesion</a:t>
            </a:r>
            <a:r>
              <a:rPr lang="en-US" dirty="0" smtClean="0"/>
              <a:t> del </a:t>
            </a:r>
            <a:r>
              <a:rPr lang="en-US" dirty="0" err="1" smtClean="0"/>
              <a:t>terreno</a:t>
            </a:r>
            <a:r>
              <a:rPr lang="en-US" dirty="0" smtClean="0"/>
              <a:t>. Ha </a:t>
            </a:r>
            <a:r>
              <a:rPr lang="en-US" dirty="0" err="1" smtClean="0"/>
              <a:t>habido</a:t>
            </a:r>
            <a:r>
              <a:rPr lang="en-US" dirty="0" smtClean="0"/>
              <a:t> </a:t>
            </a:r>
            <a:r>
              <a:rPr lang="en-US" dirty="0" err="1" smtClean="0"/>
              <a:t>muchos</a:t>
            </a:r>
            <a:r>
              <a:rPr lang="en-US" dirty="0" smtClean="0"/>
              <a:t> </a:t>
            </a:r>
            <a:r>
              <a:rPr lang="en-US" dirty="0" err="1" smtClean="0"/>
              <a:t>casos</a:t>
            </a:r>
            <a:r>
              <a:rPr lang="en-US" dirty="0" smtClean="0"/>
              <a:t> en </a:t>
            </a:r>
            <a:r>
              <a:rPr lang="en-US" dirty="0" err="1" smtClean="0"/>
              <a:t>que</a:t>
            </a:r>
            <a:r>
              <a:rPr lang="en-US" dirty="0" smtClean="0"/>
              <a:t> la </a:t>
            </a:r>
            <a:r>
              <a:rPr lang="en-US" dirty="0" err="1" smtClean="0"/>
              <a:t>comunidad</a:t>
            </a:r>
            <a:r>
              <a:rPr lang="en-US" dirty="0" smtClean="0"/>
              <a:t> ha </a:t>
            </a:r>
            <a:r>
              <a:rPr lang="en-US" dirty="0" err="1" smtClean="0"/>
              <a:t>gastado</a:t>
            </a:r>
            <a:r>
              <a:rPr lang="en-US" dirty="0" smtClean="0"/>
              <a:t> para </a:t>
            </a:r>
            <a:r>
              <a:rPr lang="en-US" dirty="0" err="1" smtClean="0"/>
              <a:t>limpiar</a:t>
            </a:r>
            <a:r>
              <a:rPr lang="en-US" dirty="0" smtClean="0"/>
              <a:t> el </a:t>
            </a:r>
            <a:r>
              <a:rPr lang="en-US" dirty="0" err="1" smtClean="0"/>
              <a:t>terreno</a:t>
            </a:r>
            <a:r>
              <a:rPr lang="en-US" dirty="0" smtClean="0"/>
              <a:t>, mucho mas </a:t>
            </a:r>
            <a:r>
              <a:rPr lang="en-US" dirty="0" err="1" smtClean="0"/>
              <a:t>que</a:t>
            </a:r>
            <a:r>
              <a:rPr lang="en-US" dirty="0" smtClean="0"/>
              <a:t> </a:t>
            </a:r>
            <a:r>
              <a:rPr lang="en-US" dirty="0" err="1" smtClean="0"/>
              <a:t>las</a:t>
            </a:r>
            <a:r>
              <a:rPr lang="en-US" dirty="0" smtClean="0"/>
              <a:t> </a:t>
            </a:r>
            <a:r>
              <a:rPr lang="en-US" dirty="0" err="1" smtClean="0"/>
              <a:t>ganancias</a:t>
            </a:r>
            <a:r>
              <a:rPr lang="en-US" dirty="0" smtClean="0"/>
              <a:t> de </a:t>
            </a:r>
            <a:r>
              <a:rPr lang="en-US" dirty="0" err="1" smtClean="0"/>
              <a:t>las</a:t>
            </a:r>
            <a:r>
              <a:rPr lang="en-US" dirty="0" smtClean="0"/>
              <a:t> </a:t>
            </a:r>
            <a:r>
              <a:rPr lang="en-US" dirty="0" err="1" smtClean="0"/>
              <a:t>concesiones</a:t>
            </a:r>
            <a:r>
              <a:rPr lang="en-US" dirty="0" smtClean="0"/>
              <a:t>, y, en </a:t>
            </a:r>
            <a:r>
              <a:rPr lang="en-US" dirty="0" err="1" smtClean="0"/>
              <a:t>ocasiones</a:t>
            </a:r>
            <a:r>
              <a:rPr lang="en-US" dirty="0" smtClean="0"/>
              <a:t>, hasta cuesta mas la </a:t>
            </a:r>
            <a:r>
              <a:rPr lang="en-US" dirty="0" err="1" smtClean="0"/>
              <a:t>recapacitacion</a:t>
            </a:r>
            <a:r>
              <a:rPr lang="en-US" dirty="0" smtClean="0"/>
              <a:t> del </a:t>
            </a:r>
            <a:r>
              <a:rPr lang="en-US" dirty="0" err="1" smtClean="0"/>
              <a:t>territorio</a:t>
            </a:r>
            <a:r>
              <a:rPr lang="en-US" dirty="0" smtClean="0"/>
              <a:t> </a:t>
            </a:r>
            <a:r>
              <a:rPr lang="en-US" dirty="0" err="1" smtClean="0"/>
              <a:t>que</a:t>
            </a:r>
            <a:r>
              <a:rPr lang="en-US" dirty="0" smtClean="0"/>
              <a:t> </a:t>
            </a:r>
            <a:r>
              <a:rPr lang="en-US" dirty="0" err="1" smtClean="0"/>
              <a:t>las</a:t>
            </a:r>
            <a:r>
              <a:rPr lang="en-US" dirty="0" smtClean="0"/>
              <a:t> </a:t>
            </a:r>
            <a:r>
              <a:rPr lang="en-US" dirty="0" err="1" smtClean="0"/>
              <a:t>ganancias</a:t>
            </a:r>
            <a:r>
              <a:rPr lang="en-US" dirty="0" smtClean="0"/>
              <a:t> de la mina </a:t>
            </a:r>
            <a:r>
              <a:rPr lang="en-US" dirty="0" err="1" smtClean="0"/>
              <a:t>misma</a:t>
            </a:r>
            <a:r>
              <a:rPr lang="en-US" dirty="0" smtClean="0"/>
              <a:t>.</a:t>
            </a:r>
          </a:p>
          <a:p>
            <a:endParaRPr lang="en-US" dirty="0"/>
          </a:p>
          <a:p>
            <a:r>
              <a:rPr lang="en-US" sz="2000" b="1" dirty="0" smtClean="0"/>
              <a:t>Un </a:t>
            </a:r>
            <a:r>
              <a:rPr lang="en-US" sz="2000" b="1" dirty="0" err="1" smtClean="0"/>
              <a:t>problema</a:t>
            </a:r>
            <a:r>
              <a:rPr lang="en-US" sz="2000" b="1" dirty="0" smtClean="0"/>
              <a:t> </a:t>
            </a:r>
            <a:r>
              <a:rPr lang="en-US" sz="2000" b="1" dirty="0" err="1" smtClean="0"/>
              <a:t>abierto</a:t>
            </a:r>
            <a:r>
              <a:rPr lang="en-US" sz="2000" b="1" dirty="0" smtClean="0"/>
              <a:t> y con </a:t>
            </a:r>
            <a:r>
              <a:rPr lang="en-US" sz="2000" b="1" dirty="0" err="1" smtClean="0"/>
              <a:t>diferentes</a:t>
            </a:r>
            <a:r>
              <a:rPr lang="en-US" sz="2000" b="1" dirty="0" smtClean="0"/>
              <a:t> </a:t>
            </a:r>
            <a:r>
              <a:rPr lang="en-US" sz="2000" b="1" dirty="0" err="1" smtClean="0"/>
              <a:t>soluciones</a:t>
            </a:r>
            <a:r>
              <a:rPr lang="en-US" sz="2000" b="1" dirty="0" smtClean="0"/>
              <a:t> </a:t>
            </a:r>
            <a:r>
              <a:rPr lang="en-US" sz="2000" b="1" dirty="0" err="1" smtClean="0"/>
              <a:t>es</a:t>
            </a:r>
            <a:r>
              <a:rPr lang="en-US" sz="2000" b="1" dirty="0" smtClean="0"/>
              <a:t>:</a:t>
            </a:r>
          </a:p>
          <a:p>
            <a:endParaRPr lang="en-US" sz="2000" b="1" dirty="0"/>
          </a:p>
          <a:p>
            <a:r>
              <a:rPr lang="en-US" sz="2000" b="1" dirty="0" err="1" smtClean="0"/>
              <a:t>Quien</a:t>
            </a:r>
            <a:r>
              <a:rPr lang="en-US" sz="2000" b="1" dirty="0" smtClean="0"/>
              <a:t> </a:t>
            </a:r>
            <a:r>
              <a:rPr lang="en-US" sz="2000" b="1" dirty="0" err="1" smtClean="0"/>
              <a:t>tiene</a:t>
            </a:r>
            <a:r>
              <a:rPr lang="en-US" sz="2000" b="1" dirty="0" smtClean="0"/>
              <a:t> </a:t>
            </a:r>
            <a:r>
              <a:rPr lang="en-US" sz="2000" b="1" dirty="0" err="1" smtClean="0"/>
              <a:t>que</a:t>
            </a:r>
            <a:r>
              <a:rPr lang="en-US" sz="2000" b="1" dirty="0" smtClean="0"/>
              <a:t> </a:t>
            </a:r>
            <a:r>
              <a:rPr lang="en-US" sz="2000" b="1" dirty="0" err="1" smtClean="0"/>
              <a:t>pagar</a:t>
            </a:r>
            <a:r>
              <a:rPr lang="en-US" sz="2000" b="1" dirty="0" smtClean="0"/>
              <a:t> los </a:t>
            </a:r>
            <a:r>
              <a:rPr lang="en-US" sz="2000" b="1" dirty="0" err="1" smtClean="0"/>
              <a:t>gastos</a:t>
            </a:r>
            <a:r>
              <a:rPr lang="en-US" sz="2000" b="1" dirty="0" smtClean="0"/>
              <a:t> </a:t>
            </a:r>
            <a:r>
              <a:rPr lang="en-US" sz="2000" b="1" dirty="0" err="1" smtClean="0"/>
              <a:t>asociados</a:t>
            </a:r>
            <a:r>
              <a:rPr lang="en-US" sz="2000" b="1" dirty="0" smtClean="0"/>
              <a:t> con la </a:t>
            </a:r>
            <a:r>
              <a:rPr lang="en-US" sz="2000" b="1" dirty="0" err="1" smtClean="0"/>
              <a:t>polucion</a:t>
            </a:r>
            <a:r>
              <a:rPr lang="en-US" sz="2000" b="1" dirty="0" smtClean="0"/>
              <a:t>?</a:t>
            </a:r>
          </a:p>
        </p:txBody>
      </p:sp>
    </p:spTree>
    <p:extLst>
      <p:ext uri="{BB962C8B-B14F-4D97-AF65-F5344CB8AC3E}">
        <p14:creationId xmlns:p14="http://schemas.microsoft.com/office/powerpoint/2010/main" val="3765955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03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0"/>
            <a:ext cx="3229859" cy="646331"/>
          </a:xfrm>
          <a:prstGeom prst="rect">
            <a:avLst/>
          </a:prstGeom>
          <a:noFill/>
        </p:spPr>
        <p:txBody>
          <a:bodyPr wrap="none" rtlCol="0">
            <a:spAutoFit/>
          </a:bodyPr>
          <a:lstStyle/>
          <a:p>
            <a:r>
              <a:rPr lang="en-US" sz="3600" b="1" dirty="0" err="1" smtClean="0"/>
              <a:t>Ciencia</a:t>
            </a:r>
            <a:r>
              <a:rPr lang="en-US" sz="3600" b="1" dirty="0" smtClean="0"/>
              <a:t> y </a:t>
            </a:r>
            <a:r>
              <a:rPr lang="en-US" sz="3600" b="1" dirty="0" err="1" smtClean="0"/>
              <a:t>guerra</a:t>
            </a:r>
            <a:endParaRPr lang="es-MX" sz="3600" b="1" dirty="0"/>
          </a:p>
        </p:txBody>
      </p:sp>
    </p:spTree>
    <p:extLst>
      <p:ext uri="{BB962C8B-B14F-4D97-AF65-F5344CB8AC3E}">
        <p14:creationId xmlns:p14="http://schemas.microsoft.com/office/powerpoint/2010/main" val="3699965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057400"/>
            <a:ext cx="2893164" cy="1477328"/>
          </a:xfrm>
          <a:prstGeom prst="rect">
            <a:avLst/>
          </a:prstGeom>
          <a:noFill/>
        </p:spPr>
        <p:txBody>
          <a:bodyPr wrap="none" rtlCol="0">
            <a:spAutoFit/>
          </a:bodyPr>
          <a:lstStyle/>
          <a:p>
            <a:r>
              <a:rPr lang="en-US" sz="2400" b="1" dirty="0" smtClean="0"/>
              <a:t>Fritz </a:t>
            </a:r>
            <a:r>
              <a:rPr lang="en-US" sz="2400" b="1" dirty="0"/>
              <a:t>H</a:t>
            </a:r>
            <a:r>
              <a:rPr lang="en-US" sz="2400" b="1" dirty="0" smtClean="0"/>
              <a:t>aber</a:t>
            </a:r>
          </a:p>
          <a:p>
            <a:r>
              <a:rPr lang="en-US" sz="2400" b="1" dirty="0" smtClean="0"/>
              <a:t>Robert Oppenheimer</a:t>
            </a:r>
          </a:p>
          <a:p>
            <a:r>
              <a:rPr lang="en-US" sz="2400" b="1" dirty="0" smtClean="0"/>
              <a:t>Werner Heisenberg</a:t>
            </a:r>
          </a:p>
          <a:p>
            <a:endParaRPr lang="en-US" dirty="0" smtClean="0"/>
          </a:p>
        </p:txBody>
      </p:sp>
    </p:spTree>
    <p:extLst>
      <p:ext uri="{BB962C8B-B14F-4D97-AF65-F5344CB8AC3E}">
        <p14:creationId xmlns:p14="http://schemas.microsoft.com/office/powerpoint/2010/main" val="1069041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118" y="3733800"/>
            <a:ext cx="4925451" cy="2400657"/>
          </a:xfrm>
          <a:prstGeom prst="rect">
            <a:avLst/>
          </a:prstGeom>
          <a:noFill/>
        </p:spPr>
        <p:txBody>
          <a:bodyPr wrap="none" rtlCol="0">
            <a:spAutoFit/>
          </a:bodyPr>
          <a:lstStyle/>
          <a:p>
            <a:r>
              <a:rPr lang="en-US" sz="2800" b="1" dirty="0" smtClean="0"/>
              <a:t>La </a:t>
            </a:r>
            <a:r>
              <a:rPr lang="en-US" sz="2800" b="1" dirty="0" err="1" smtClean="0"/>
              <a:t>vida</a:t>
            </a:r>
            <a:r>
              <a:rPr lang="en-US" sz="2800" b="1" dirty="0" smtClean="0"/>
              <a:t> de Fritz Haber</a:t>
            </a:r>
            <a:endParaRPr lang="en-US" sz="2000" b="1" dirty="0" smtClean="0"/>
          </a:p>
          <a:p>
            <a:r>
              <a:rPr lang="es-MX" sz="2000" dirty="0" err="1"/>
              <a:t>Dec</a:t>
            </a:r>
            <a:r>
              <a:rPr lang="es-MX" sz="2000" dirty="0"/>
              <a:t>. 9, 1868, </a:t>
            </a:r>
            <a:r>
              <a:rPr lang="es-MX" sz="2000" dirty="0" err="1"/>
              <a:t>Breslau</a:t>
            </a:r>
            <a:r>
              <a:rPr lang="es-MX" sz="2000" dirty="0"/>
              <a:t>, Silesia, </a:t>
            </a:r>
            <a:r>
              <a:rPr lang="es-MX" sz="2000" dirty="0" err="1"/>
              <a:t>Prussia</a:t>
            </a:r>
            <a:r>
              <a:rPr lang="es-MX" sz="2000" dirty="0"/>
              <a:t> </a:t>
            </a:r>
          </a:p>
          <a:p>
            <a:r>
              <a:rPr lang="nl-NL" sz="2000" dirty="0"/>
              <a:t>Jan. 29, 1934, </a:t>
            </a:r>
            <a:r>
              <a:rPr lang="nl-NL" sz="2000" dirty="0">
                <a:hlinkClick r:id="rId2"/>
              </a:rPr>
              <a:t>Basel</a:t>
            </a:r>
            <a:r>
              <a:rPr lang="nl-NL" sz="2000" dirty="0"/>
              <a:t>, Switz</a:t>
            </a:r>
            <a:endParaRPr lang="es-MX" sz="2000" dirty="0"/>
          </a:p>
          <a:p>
            <a:endParaRPr lang="en-US" sz="2800" b="1" dirty="0" smtClean="0"/>
          </a:p>
          <a:p>
            <a:r>
              <a:rPr lang="en-US" b="1" dirty="0" err="1" smtClean="0"/>
              <a:t>Fisico-quimico</a:t>
            </a:r>
            <a:r>
              <a:rPr lang="en-US" b="1" dirty="0" smtClean="0"/>
              <a:t> </a:t>
            </a:r>
            <a:r>
              <a:rPr lang="en-US" b="1" dirty="0" err="1" smtClean="0"/>
              <a:t>aleman</a:t>
            </a:r>
            <a:endParaRPr lang="en-US" b="1" dirty="0" smtClean="0"/>
          </a:p>
          <a:p>
            <a:r>
              <a:rPr lang="en-US" b="1" dirty="0" err="1" smtClean="0"/>
              <a:t>Premio</a:t>
            </a:r>
            <a:r>
              <a:rPr lang="en-US" b="1" dirty="0" smtClean="0"/>
              <a:t> Nobel </a:t>
            </a:r>
            <a:r>
              <a:rPr lang="en-US" b="1" dirty="0" err="1" smtClean="0"/>
              <a:t>por</a:t>
            </a:r>
            <a:r>
              <a:rPr lang="en-US" b="1" dirty="0" smtClean="0"/>
              <a:t> </a:t>
            </a:r>
            <a:r>
              <a:rPr lang="en-US" b="1" dirty="0" err="1" smtClean="0"/>
              <a:t>haber</a:t>
            </a:r>
            <a:r>
              <a:rPr lang="en-US" b="1" dirty="0" smtClean="0"/>
              <a:t> </a:t>
            </a:r>
            <a:r>
              <a:rPr lang="en-US" b="1" dirty="0" err="1" smtClean="0"/>
              <a:t>logrado</a:t>
            </a:r>
            <a:endParaRPr lang="en-US" b="1" dirty="0"/>
          </a:p>
          <a:p>
            <a:r>
              <a:rPr lang="en-US" b="1" dirty="0" err="1" smtClean="0"/>
              <a:t>Usar</a:t>
            </a:r>
            <a:r>
              <a:rPr lang="en-US" b="1" dirty="0" smtClean="0"/>
              <a:t> el </a:t>
            </a:r>
            <a:r>
              <a:rPr lang="en-US" b="1" dirty="0" err="1" smtClean="0"/>
              <a:t>nitrogeno</a:t>
            </a:r>
            <a:r>
              <a:rPr lang="en-US" b="1" dirty="0" smtClean="0"/>
              <a:t> del </a:t>
            </a:r>
            <a:r>
              <a:rPr lang="en-US" b="1" dirty="0" err="1" smtClean="0"/>
              <a:t>aire</a:t>
            </a:r>
            <a:r>
              <a:rPr lang="en-US" b="1" dirty="0" smtClean="0"/>
              <a:t> para </a:t>
            </a:r>
            <a:r>
              <a:rPr lang="en-US" b="1" dirty="0" err="1" smtClean="0"/>
              <a:t>producir</a:t>
            </a:r>
            <a:r>
              <a:rPr lang="en-US" b="1" dirty="0" smtClean="0"/>
              <a:t> </a:t>
            </a:r>
            <a:r>
              <a:rPr lang="en-US" b="1" dirty="0" err="1" smtClean="0"/>
              <a:t>amoniaco</a:t>
            </a:r>
            <a:endParaRPr lang="es-MX" sz="2800" b="1" dirty="0"/>
          </a:p>
        </p:txBody>
      </p:sp>
      <p:pic>
        <p:nvPicPr>
          <p:cNvPr id="2052" name="Picture 4" descr="Haber, Fri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84716"/>
            <a:ext cx="23050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41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543800" cy="2677656"/>
          </a:xfrm>
          <a:prstGeom prst="rect">
            <a:avLst/>
          </a:prstGeom>
          <a:noFill/>
        </p:spPr>
        <p:txBody>
          <a:bodyPr wrap="square" rtlCol="0">
            <a:spAutoFit/>
          </a:bodyPr>
          <a:lstStyle/>
          <a:p>
            <a:r>
              <a:rPr lang="en-US" sz="2400" b="1" dirty="0" err="1" smtClean="0"/>
              <a:t>Proviene</a:t>
            </a:r>
            <a:r>
              <a:rPr lang="en-US" sz="2400" b="1" dirty="0" smtClean="0"/>
              <a:t> de </a:t>
            </a:r>
            <a:r>
              <a:rPr lang="en-US" sz="2400" b="1" dirty="0" err="1" smtClean="0"/>
              <a:t>una</a:t>
            </a:r>
            <a:r>
              <a:rPr lang="en-US" sz="2400" b="1" dirty="0" smtClean="0"/>
              <a:t> </a:t>
            </a:r>
            <a:r>
              <a:rPr lang="en-US" sz="2400" b="1" dirty="0" err="1" smtClean="0"/>
              <a:t>familia</a:t>
            </a:r>
            <a:r>
              <a:rPr lang="en-US" sz="2400" b="1" dirty="0" smtClean="0"/>
              <a:t> </a:t>
            </a:r>
            <a:r>
              <a:rPr lang="en-US" sz="2400" b="1" dirty="0" err="1" smtClean="0"/>
              <a:t>judia</a:t>
            </a:r>
            <a:endParaRPr lang="en-US" sz="2400" b="1" dirty="0" smtClean="0"/>
          </a:p>
          <a:p>
            <a:r>
              <a:rPr lang="en-US" sz="2400" b="1" dirty="0" smtClean="0"/>
              <a:t>Se </a:t>
            </a:r>
            <a:r>
              <a:rPr lang="en-US" sz="2400" b="1" dirty="0" err="1" smtClean="0"/>
              <a:t>convertira</a:t>
            </a:r>
            <a:r>
              <a:rPr lang="en-US" sz="2400" b="1" dirty="0" smtClean="0"/>
              <a:t>’ al </a:t>
            </a:r>
            <a:r>
              <a:rPr lang="en-US" sz="2400" b="1" dirty="0" err="1" smtClean="0"/>
              <a:t>luteranismo</a:t>
            </a:r>
            <a:endParaRPr lang="en-US" sz="2400" b="1" dirty="0" smtClean="0"/>
          </a:p>
          <a:p>
            <a:endParaRPr lang="en-US" sz="2400" b="1" dirty="0" smtClean="0"/>
          </a:p>
          <a:p>
            <a:r>
              <a:rPr lang="en-US" sz="2400" b="1" dirty="0" err="1" smtClean="0"/>
              <a:t>Escoje</a:t>
            </a:r>
            <a:r>
              <a:rPr lang="en-US" sz="2400" b="1" dirty="0" smtClean="0"/>
              <a:t> </a:t>
            </a:r>
            <a:r>
              <a:rPr lang="en-US" sz="2400" b="1" dirty="0" err="1" smtClean="0"/>
              <a:t>sus</a:t>
            </a:r>
            <a:r>
              <a:rPr lang="en-US" sz="2400" b="1" dirty="0" smtClean="0"/>
              <a:t> </a:t>
            </a:r>
            <a:r>
              <a:rPr lang="en-US" sz="2400" b="1" dirty="0" err="1" smtClean="0"/>
              <a:t>estudios</a:t>
            </a:r>
            <a:r>
              <a:rPr lang="en-US" sz="2400" b="1" dirty="0" smtClean="0"/>
              <a:t> de </a:t>
            </a:r>
            <a:r>
              <a:rPr lang="en-US" sz="2400" b="1" dirty="0" err="1" smtClean="0"/>
              <a:t>quimica</a:t>
            </a:r>
            <a:r>
              <a:rPr lang="en-US" sz="2400" b="1" dirty="0" smtClean="0"/>
              <a:t> </a:t>
            </a:r>
            <a:r>
              <a:rPr lang="en-US" sz="2400" b="1" dirty="0" err="1" smtClean="0"/>
              <a:t>influenciado</a:t>
            </a:r>
            <a:r>
              <a:rPr lang="en-US" sz="2400" b="1" dirty="0" smtClean="0"/>
              <a:t> </a:t>
            </a:r>
            <a:r>
              <a:rPr lang="en-US" sz="2400" b="1" dirty="0" err="1" smtClean="0"/>
              <a:t>por</a:t>
            </a:r>
            <a:r>
              <a:rPr lang="en-US" sz="2400" b="1" dirty="0" smtClean="0"/>
              <a:t> la </a:t>
            </a:r>
            <a:r>
              <a:rPr lang="en-US" sz="2400" b="1" dirty="0" err="1" smtClean="0"/>
              <a:t>actividad</a:t>
            </a:r>
            <a:r>
              <a:rPr lang="en-US" sz="2400" b="1" dirty="0" smtClean="0"/>
              <a:t> del padre, </a:t>
            </a:r>
            <a:r>
              <a:rPr lang="en-US" sz="2400" b="1" dirty="0" err="1" smtClean="0"/>
              <a:t>que</a:t>
            </a:r>
            <a:r>
              <a:rPr lang="en-US" sz="2400" b="1" dirty="0" smtClean="0"/>
              <a:t> </a:t>
            </a:r>
            <a:r>
              <a:rPr lang="en-US" sz="2400" b="1" dirty="0" err="1" smtClean="0"/>
              <a:t>es</a:t>
            </a:r>
            <a:r>
              <a:rPr lang="en-US" sz="2400" b="1" dirty="0" smtClean="0"/>
              <a:t> </a:t>
            </a:r>
            <a:r>
              <a:rPr lang="en-US" sz="2400" b="1" dirty="0" err="1" smtClean="0"/>
              <a:t>comerciante</a:t>
            </a:r>
            <a:r>
              <a:rPr lang="en-US" sz="2400" b="1" dirty="0" smtClean="0"/>
              <a:t> de </a:t>
            </a:r>
            <a:r>
              <a:rPr lang="en-US" sz="2400" b="1" dirty="0" err="1" smtClean="0"/>
              <a:t>coloreantes</a:t>
            </a:r>
            <a:r>
              <a:rPr lang="en-US" sz="2400" b="1" dirty="0" smtClean="0"/>
              <a:t> y </a:t>
            </a:r>
            <a:r>
              <a:rPr lang="en-US" sz="2400" b="1" dirty="0" err="1" smtClean="0"/>
              <a:t>pigmentos</a:t>
            </a:r>
            <a:endParaRPr lang="en-US" sz="2400" b="1" dirty="0" smtClean="0"/>
          </a:p>
          <a:p>
            <a:endParaRPr lang="en-US" sz="2400" b="1" dirty="0"/>
          </a:p>
        </p:txBody>
      </p:sp>
    </p:spTree>
    <p:extLst>
      <p:ext uri="{BB962C8B-B14F-4D97-AF65-F5344CB8AC3E}">
        <p14:creationId xmlns:p14="http://schemas.microsoft.com/office/powerpoint/2010/main" val="1069041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74674"/>
            <a:ext cx="7391400" cy="3231654"/>
          </a:xfrm>
          <a:prstGeom prst="rect">
            <a:avLst/>
          </a:prstGeom>
        </p:spPr>
        <p:txBody>
          <a:bodyPr wrap="square">
            <a:spAutoFit/>
          </a:bodyPr>
          <a:lstStyle/>
          <a:p>
            <a:r>
              <a:rPr lang="en-US" sz="2400" b="1" dirty="0"/>
              <a:t>Durante </a:t>
            </a:r>
            <a:r>
              <a:rPr lang="en-US" sz="2400" b="1" dirty="0" err="1"/>
              <a:t>su</a:t>
            </a:r>
            <a:r>
              <a:rPr lang="en-US" sz="2400" b="1" dirty="0"/>
              <a:t> </a:t>
            </a:r>
            <a:r>
              <a:rPr lang="en-US" sz="2400" b="1" dirty="0" err="1"/>
              <a:t>trabajo</a:t>
            </a:r>
            <a:r>
              <a:rPr lang="en-US" sz="2400" b="1" dirty="0"/>
              <a:t> en la </a:t>
            </a:r>
            <a:r>
              <a:rPr lang="en-US" sz="2400" b="1" dirty="0" err="1"/>
              <a:t>universidad</a:t>
            </a:r>
            <a:r>
              <a:rPr lang="en-US" sz="2400" b="1" dirty="0"/>
              <a:t> de </a:t>
            </a:r>
            <a:r>
              <a:rPr lang="en-US" sz="2400" b="1" dirty="0" smtClean="0"/>
              <a:t>Karlsruhe (1894-1911), </a:t>
            </a:r>
            <a:r>
              <a:rPr lang="en-US" sz="2400" b="1" dirty="0" err="1"/>
              <a:t>junto</a:t>
            </a:r>
            <a:r>
              <a:rPr lang="en-US" sz="2400" b="1" dirty="0"/>
              <a:t> con </a:t>
            </a:r>
            <a:r>
              <a:rPr lang="en-US" sz="2400" b="1" dirty="0" err="1"/>
              <a:t>otro</a:t>
            </a:r>
            <a:r>
              <a:rPr lang="en-US" sz="2400" b="1" dirty="0"/>
              <a:t> </a:t>
            </a:r>
            <a:r>
              <a:rPr lang="en-US" sz="2400" b="1" dirty="0" err="1"/>
              <a:t>quimico</a:t>
            </a:r>
            <a:r>
              <a:rPr lang="en-US" sz="2400" b="1" dirty="0"/>
              <a:t> de </a:t>
            </a:r>
            <a:r>
              <a:rPr lang="en-US" sz="2400" b="1" dirty="0" err="1"/>
              <a:t>nombre</a:t>
            </a:r>
            <a:r>
              <a:rPr lang="en-US" sz="2400" b="1" dirty="0"/>
              <a:t> Carl Bosch (no </a:t>
            </a:r>
            <a:r>
              <a:rPr lang="en-US" sz="2400" b="1" dirty="0" err="1"/>
              <a:t>es</a:t>
            </a:r>
            <a:r>
              <a:rPr lang="en-US" sz="2400" b="1" dirty="0"/>
              <a:t> Robert, el </a:t>
            </a:r>
            <a:r>
              <a:rPr lang="en-US" sz="2400" b="1" dirty="0" err="1"/>
              <a:t>descubridor</a:t>
            </a:r>
            <a:r>
              <a:rPr lang="en-US" sz="2400" b="1" dirty="0"/>
              <a:t> de la </a:t>
            </a:r>
            <a:r>
              <a:rPr lang="en-US" sz="2400" b="1" dirty="0" err="1"/>
              <a:t>bujia</a:t>
            </a:r>
            <a:r>
              <a:rPr lang="en-US" sz="2400" b="1" dirty="0"/>
              <a:t>) </a:t>
            </a:r>
            <a:r>
              <a:rPr lang="en-US" sz="2400" b="1" dirty="0" err="1"/>
              <a:t>hallan</a:t>
            </a:r>
            <a:r>
              <a:rPr lang="en-US" sz="2400" b="1" dirty="0"/>
              <a:t> </a:t>
            </a:r>
            <a:r>
              <a:rPr lang="en-US" sz="2400" b="1" dirty="0" err="1"/>
              <a:t>las</a:t>
            </a:r>
            <a:r>
              <a:rPr lang="en-US" sz="2400" b="1" dirty="0"/>
              <a:t> </a:t>
            </a:r>
            <a:r>
              <a:rPr lang="en-US" sz="2400" b="1" dirty="0" err="1"/>
              <a:t>condiciones</a:t>
            </a:r>
            <a:r>
              <a:rPr lang="en-US" sz="2400" b="1" dirty="0"/>
              <a:t> de </a:t>
            </a:r>
            <a:r>
              <a:rPr lang="en-US" sz="2400" b="1" dirty="0" err="1"/>
              <a:t>presion</a:t>
            </a:r>
            <a:r>
              <a:rPr lang="en-US" sz="2400" b="1" dirty="0"/>
              <a:t> y </a:t>
            </a:r>
            <a:r>
              <a:rPr lang="en-US" sz="2400" b="1" dirty="0" err="1"/>
              <a:t>temperatura</a:t>
            </a:r>
            <a:r>
              <a:rPr lang="en-US" sz="2400" b="1" dirty="0"/>
              <a:t> para </a:t>
            </a:r>
            <a:r>
              <a:rPr lang="en-US" sz="2400" b="1" dirty="0" err="1"/>
              <a:t>hacer</a:t>
            </a:r>
            <a:r>
              <a:rPr lang="en-US" sz="2400" b="1" dirty="0"/>
              <a:t> </a:t>
            </a:r>
            <a:r>
              <a:rPr lang="en-US" sz="2400" b="1" dirty="0" err="1"/>
              <a:t>reaccionar</a:t>
            </a:r>
            <a:r>
              <a:rPr lang="en-US" sz="2400" b="1" dirty="0"/>
              <a:t> </a:t>
            </a:r>
            <a:r>
              <a:rPr lang="en-US" sz="2400" b="1" dirty="0" err="1"/>
              <a:t>hidrogen</a:t>
            </a:r>
            <a:r>
              <a:rPr lang="en-US" sz="2400" b="1" dirty="0"/>
              <a:t> con el </a:t>
            </a:r>
            <a:r>
              <a:rPr lang="en-US" sz="2400" b="1" dirty="0" err="1"/>
              <a:t>nitrogeno</a:t>
            </a:r>
            <a:r>
              <a:rPr lang="en-US" sz="2400" b="1" dirty="0"/>
              <a:t> del </a:t>
            </a:r>
            <a:r>
              <a:rPr lang="en-US" sz="2400" b="1" dirty="0" err="1"/>
              <a:t>aire</a:t>
            </a:r>
            <a:r>
              <a:rPr lang="en-US" sz="2400" b="1" dirty="0"/>
              <a:t> para </a:t>
            </a:r>
            <a:r>
              <a:rPr lang="en-US" sz="2400" b="1" dirty="0" err="1"/>
              <a:t>sintetizar</a:t>
            </a:r>
            <a:r>
              <a:rPr lang="en-US" sz="2400" b="1" dirty="0"/>
              <a:t> ammonia</a:t>
            </a:r>
          </a:p>
          <a:p>
            <a:endParaRPr lang="en-US" dirty="0"/>
          </a:p>
          <a:p>
            <a:pPr algn="ctr"/>
            <a:r>
              <a:rPr lang="en-US" sz="2400" b="1" dirty="0"/>
              <a:t>4H</a:t>
            </a:r>
            <a:r>
              <a:rPr lang="en-US" sz="2400" b="1" baseline="-25000" dirty="0"/>
              <a:t>2</a:t>
            </a:r>
            <a:r>
              <a:rPr lang="en-US" sz="2400" b="1" dirty="0"/>
              <a:t> + N</a:t>
            </a:r>
            <a:r>
              <a:rPr lang="en-US" sz="2400" b="1" baseline="-25000" dirty="0"/>
              <a:t>2</a:t>
            </a:r>
            <a:r>
              <a:rPr lang="en-US" sz="2400" b="1" dirty="0"/>
              <a:t> = 2 NH</a:t>
            </a:r>
            <a:r>
              <a:rPr lang="en-US" sz="2400" b="1" baseline="-25000" dirty="0"/>
              <a:t>4</a:t>
            </a:r>
            <a:r>
              <a:rPr lang="en-US" sz="2400" b="1" baseline="30000" dirty="0"/>
              <a:t>+</a:t>
            </a:r>
            <a:r>
              <a:rPr lang="en-US" sz="2400" b="1" dirty="0"/>
              <a:t>  + 2e</a:t>
            </a:r>
            <a:r>
              <a:rPr lang="en-US" sz="2400" b="1" baseline="30000" dirty="0"/>
              <a:t>-</a:t>
            </a:r>
          </a:p>
          <a:p>
            <a:endParaRPr lang="en-US" dirty="0"/>
          </a:p>
        </p:txBody>
      </p:sp>
    </p:spTree>
    <p:extLst>
      <p:ext uri="{BB962C8B-B14F-4D97-AF65-F5344CB8AC3E}">
        <p14:creationId xmlns:p14="http://schemas.microsoft.com/office/powerpoint/2010/main" val="1069041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632311"/>
          </a:xfrm>
          <a:prstGeom prst="rect">
            <a:avLst/>
          </a:prstGeom>
        </p:spPr>
        <p:txBody>
          <a:bodyPr wrap="square">
            <a:spAutoFit/>
          </a:bodyPr>
          <a:lstStyle/>
          <a:p>
            <a:r>
              <a:rPr lang="en-US" sz="2400" b="1" dirty="0" err="1" smtClean="0"/>
              <a:t>Importancia</a:t>
            </a:r>
            <a:r>
              <a:rPr lang="en-US" sz="2400" b="1" dirty="0" smtClean="0"/>
              <a:t> industrial</a:t>
            </a:r>
          </a:p>
          <a:p>
            <a:endParaRPr lang="en-US" sz="2400" b="1" dirty="0" smtClean="0"/>
          </a:p>
          <a:p>
            <a:r>
              <a:rPr lang="en-US" sz="2400" b="1" dirty="0" smtClean="0"/>
              <a:t>Este </a:t>
            </a:r>
            <a:r>
              <a:rPr lang="en-US" sz="2400" b="1" dirty="0" err="1" smtClean="0"/>
              <a:t>procedimiento</a:t>
            </a:r>
            <a:r>
              <a:rPr lang="en-US" sz="2400" b="1" dirty="0" smtClean="0"/>
              <a:t> </a:t>
            </a:r>
            <a:r>
              <a:rPr lang="en-US" sz="2400" b="1" dirty="0" err="1" smtClean="0"/>
              <a:t>permite</a:t>
            </a:r>
            <a:r>
              <a:rPr lang="en-US" sz="2400" b="1" dirty="0" smtClean="0"/>
              <a:t> la </a:t>
            </a:r>
            <a:r>
              <a:rPr lang="en-US" sz="2400" b="1" dirty="0" err="1" smtClean="0"/>
              <a:t>produccion</a:t>
            </a:r>
            <a:r>
              <a:rPr lang="en-US" sz="2400" b="1" dirty="0" smtClean="0"/>
              <a:t> industrial de </a:t>
            </a:r>
            <a:r>
              <a:rPr lang="en-US" sz="2400" b="1" dirty="0" err="1" smtClean="0"/>
              <a:t>nitratos</a:t>
            </a:r>
            <a:r>
              <a:rPr lang="en-US" sz="2400" b="1" dirty="0" smtClean="0"/>
              <a:t> para la </a:t>
            </a:r>
            <a:r>
              <a:rPr lang="en-US" sz="2400" b="1" dirty="0" err="1" smtClean="0"/>
              <a:t>agricultura</a:t>
            </a:r>
            <a:r>
              <a:rPr lang="en-US" sz="2400" b="1" dirty="0"/>
              <a:t> </a:t>
            </a:r>
            <a:r>
              <a:rPr lang="en-US" sz="2400" b="1" dirty="0" err="1" smtClean="0"/>
              <a:t>que</a:t>
            </a:r>
            <a:r>
              <a:rPr lang="en-US" sz="2400" b="1" dirty="0" smtClean="0"/>
              <a:t> </a:t>
            </a:r>
            <a:r>
              <a:rPr lang="en-US" sz="2400" b="1" dirty="0" err="1" smtClean="0"/>
              <a:t>suplantara</a:t>
            </a:r>
            <a:r>
              <a:rPr lang="en-US" sz="2400" b="1" dirty="0" smtClean="0"/>
              <a:t>’ la </a:t>
            </a:r>
            <a:r>
              <a:rPr lang="en-US" sz="2400" b="1" dirty="0" err="1" smtClean="0"/>
              <a:t>exportacion</a:t>
            </a:r>
            <a:r>
              <a:rPr lang="en-US" sz="2400" b="1" dirty="0" smtClean="0"/>
              <a:t> de la </a:t>
            </a:r>
            <a:r>
              <a:rPr lang="en-US" sz="2400" b="1" dirty="0" err="1" smtClean="0"/>
              <a:t>otra</a:t>
            </a:r>
            <a:r>
              <a:rPr lang="en-US" sz="2400" b="1" dirty="0" smtClean="0"/>
              <a:t> </a:t>
            </a:r>
            <a:r>
              <a:rPr lang="en-US" sz="2400" b="1" dirty="0" err="1" smtClean="0"/>
              <a:t>fuente</a:t>
            </a:r>
            <a:r>
              <a:rPr lang="en-US" sz="2400" b="1" dirty="0" smtClean="0"/>
              <a:t> de </a:t>
            </a:r>
            <a:r>
              <a:rPr lang="en-US" sz="2400" b="1" dirty="0" err="1" smtClean="0"/>
              <a:t>nitratos</a:t>
            </a:r>
            <a:r>
              <a:rPr lang="en-US" sz="2400" b="1" dirty="0" smtClean="0"/>
              <a:t> </a:t>
            </a:r>
            <a:r>
              <a:rPr lang="en-US" sz="2400" b="1" dirty="0" err="1" smtClean="0"/>
              <a:t>naturales</a:t>
            </a:r>
            <a:r>
              <a:rPr lang="en-US" sz="2400" b="1" dirty="0" smtClean="0"/>
              <a:t>, el guano, </a:t>
            </a:r>
            <a:r>
              <a:rPr lang="en-US" sz="2400" b="1" dirty="0" err="1" smtClean="0"/>
              <a:t>excremento</a:t>
            </a:r>
            <a:r>
              <a:rPr lang="en-US" sz="2400" b="1" dirty="0" smtClean="0"/>
              <a:t> de </a:t>
            </a:r>
            <a:r>
              <a:rPr lang="en-US" sz="2400" b="1" dirty="0" err="1" smtClean="0"/>
              <a:t>aves</a:t>
            </a:r>
            <a:r>
              <a:rPr lang="en-US" sz="2400" b="1" dirty="0" smtClean="0"/>
              <a:t>, </a:t>
            </a:r>
            <a:r>
              <a:rPr lang="en-US" sz="2400" b="1" dirty="0" err="1" smtClean="0"/>
              <a:t>que</a:t>
            </a:r>
            <a:r>
              <a:rPr lang="en-US" sz="2400" b="1" dirty="0" smtClean="0"/>
              <a:t> </a:t>
            </a:r>
            <a:r>
              <a:rPr lang="en-US" sz="2400" b="1" dirty="0" err="1" smtClean="0"/>
              <a:t>habia</a:t>
            </a:r>
            <a:r>
              <a:rPr lang="en-US" sz="2400" b="1" dirty="0" smtClean="0"/>
              <a:t> </a:t>
            </a:r>
            <a:r>
              <a:rPr lang="en-US" sz="2400" b="1" dirty="0" err="1" smtClean="0"/>
              <a:t>sido</a:t>
            </a:r>
            <a:r>
              <a:rPr lang="en-US" sz="2400" b="1" dirty="0" smtClean="0"/>
              <a:t> </a:t>
            </a:r>
            <a:r>
              <a:rPr lang="en-US" sz="2400" b="1" dirty="0" err="1" smtClean="0"/>
              <a:t>una</a:t>
            </a:r>
            <a:r>
              <a:rPr lang="en-US" sz="2400" b="1" dirty="0" smtClean="0"/>
              <a:t> </a:t>
            </a:r>
            <a:r>
              <a:rPr lang="en-US" sz="2400" b="1" dirty="0" err="1" smtClean="0"/>
              <a:t>exportacion</a:t>
            </a:r>
            <a:r>
              <a:rPr lang="en-US" sz="2400" b="1" dirty="0" smtClean="0"/>
              <a:t> mayor de los </a:t>
            </a:r>
            <a:r>
              <a:rPr lang="en-US" sz="2400" b="1" dirty="0" err="1" smtClean="0"/>
              <a:t>paises</a:t>
            </a:r>
            <a:r>
              <a:rPr lang="en-US" sz="2400" b="1" dirty="0" smtClean="0"/>
              <a:t> del </a:t>
            </a:r>
            <a:r>
              <a:rPr lang="en-US" sz="2400" b="1" dirty="0" err="1" smtClean="0"/>
              <a:t>Pacifico</a:t>
            </a:r>
            <a:r>
              <a:rPr lang="en-US" sz="2400" b="1" dirty="0" smtClean="0"/>
              <a:t> </a:t>
            </a:r>
            <a:r>
              <a:rPr lang="en-US" sz="2400" b="1" dirty="0" err="1" smtClean="0"/>
              <a:t>sudamericano</a:t>
            </a:r>
            <a:r>
              <a:rPr lang="en-US" sz="2400" b="1" dirty="0" smtClean="0"/>
              <a:t>, </a:t>
            </a:r>
            <a:r>
              <a:rPr lang="en-US" sz="2400" b="1" dirty="0" err="1" smtClean="0"/>
              <a:t>especialmente</a:t>
            </a:r>
            <a:r>
              <a:rPr lang="en-US" sz="2400" b="1" dirty="0" smtClean="0"/>
              <a:t> Chile y Peru.</a:t>
            </a:r>
          </a:p>
          <a:p>
            <a:endParaRPr lang="en-US" sz="2400" b="1" dirty="0"/>
          </a:p>
          <a:p>
            <a:r>
              <a:rPr lang="en-US" sz="2400" b="1" dirty="0" smtClean="0"/>
              <a:t>A la </a:t>
            </a:r>
            <a:r>
              <a:rPr lang="en-US" sz="2400" b="1" dirty="0" err="1" smtClean="0"/>
              <a:t>fecha</a:t>
            </a:r>
            <a:r>
              <a:rPr lang="en-US" sz="2400" b="1" dirty="0" smtClean="0"/>
              <a:t>, </a:t>
            </a:r>
            <a:r>
              <a:rPr lang="en-US" sz="2400" b="1" dirty="0" err="1" smtClean="0"/>
              <a:t>aun</a:t>
            </a:r>
            <a:r>
              <a:rPr lang="en-US" sz="2400" b="1" dirty="0" smtClean="0"/>
              <a:t> se </a:t>
            </a:r>
            <a:r>
              <a:rPr lang="en-US" sz="2400" b="1" dirty="0" err="1" smtClean="0"/>
              <a:t>producen</a:t>
            </a:r>
            <a:r>
              <a:rPr lang="en-US" sz="2400" b="1" dirty="0" smtClean="0"/>
              <a:t> </a:t>
            </a:r>
            <a:r>
              <a:rPr lang="en-US" sz="2400" b="1" dirty="0" err="1" smtClean="0"/>
              <a:t>cientos</a:t>
            </a:r>
            <a:r>
              <a:rPr lang="en-US" sz="2400" b="1" dirty="0" smtClean="0"/>
              <a:t> de </a:t>
            </a:r>
            <a:r>
              <a:rPr lang="en-US" sz="2400" b="1" dirty="0" err="1" smtClean="0"/>
              <a:t>milliones</a:t>
            </a:r>
            <a:r>
              <a:rPr lang="en-US" sz="2400" b="1" dirty="0" smtClean="0"/>
              <a:t> de </a:t>
            </a:r>
            <a:r>
              <a:rPr lang="en-US" sz="2400" b="1" dirty="0" err="1" smtClean="0"/>
              <a:t>toneladas</a:t>
            </a:r>
            <a:r>
              <a:rPr lang="en-US" sz="2400" b="1" dirty="0" smtClean="0"/>
              <a:t> de </a:t>
            </a:r>
            <a:r>
              <a:rPr lang="en-US" sz="2400" b="1" dirty="0" err="1" smtClean="0"/>
              <a:t>fertilizantes</a:t>
            </a:r>
            <a:r>
              <a:rPr lang="en-US" sz="2400" b="1" dirty="0" smtClean="0"/>
              <a:t> con los </a:t>
            </a:r>
            <a:r>
              <a:rPr lang="en-US" sz="2400" b="1" dirty="0" err="1" smtClean="0"/>
              <a:t>mismos</a:t>
            </a:r>
            <a:r>
              <a:rPr lang="en-US" sz="2400" b="1" dirty="0" smtClean="0"/>
              <a:t> </a:t>
            </a:r>
            <a:r>
              <a:rPr lang="en-US" sz="2400" b="1" dirty="0" err="1" smtClean="0"/>
              <a:t>procesos</a:t>
            </a:r>
            <a:r>
              <a:rPr lang="en-US" sz="2400" b="1" dirty="0" smtClean="0"/>
              <a:t> </a:t>
            </a:r>
            <a:r>
              <a:rPr lang="en-US" sz="2400" b="1" dirty="0" err="1" smtClean="0"/>
              <a:t>descritos</a:t>
            </a:r>
            <a:r>
              <a:rPr lang="en-US" sz="2400" b="1" dirty="0" smtClean="0"/>
              <a:t> </a:t>
            </a:r>
            <a:r>
              <a:rPr lang="en-US" sz="2400" b="1" dirty="0" err="1" smtClean="0"/>
              <a:t>por</a:t>
            </a:r>
            <a:r>
              <a:rPr lang="en-US" sz="2400" b="1" dirty="0" smtClean="0"/>
              <a:t> </a:t>
            </a:r>
            <a:r>
              <a:rPr lang="en-US" sz="2400" b="1" dirty="0" err="1" smtClean="0"/>
              <a:t>primera</a:t>
            </a:r>
            <a:r>
              <a:rPr lang="en-US" sz="2400" b="1" dirty="0" smtClean="0"/>
              <a:t> </a:t>
            </a:r>
            <a:r>
              <a:rPr lang="en-US" sz="2400" b="1" dirty="0" err="1" smtClean="0"/>
              <a:t>vez</a:t>
            </a:r>
            <a:r>
              <a:rPr lang="en-US" sz="2400" b="1" dirty="0" smtClean="0"/>
              <a:t> </a:t>
            </a:r>
            <a:r>
              <a:rPr lang="en-US" sz="2400" b="1" dirty="0" err="1" smtClean="0"/>
              <a:t>por</a:t>
            </a:r>
            <a:r>
              <a:rPr lang="en-US" sz="2400" b="1" dirty="0" smtClean="0"/>
              <a:t> Haber y Bosch. </a:t>
            </a:r>
            <a:r>
              <a:rPr lang="en-US" sz="2400" b="1" dirty="0" err="1" smtClean="0"/>
              <a:t>Esto</a:t>
            </a:r>
            <a:r>
              <a:rPr lang="en-US" sz="2400" b="1" dirty="0" smtClean="0"/>
              <a:t> </a:t>
            </a:r>
            <a:r>
              <a:rPr lang="en-US" sz="2400" b="1" dirty="0" err="1" smtClean="0"/>
              <a:t>hallazgo</a:t>
            </a:r>
            <a:r>
              <a:rPr lang="en-US" sz="2400" b="1" dirty="0" smtClean="0"/>
              <a:t> </a:t>
            </a:r>
            <a:r>
              <a:rPr lang="en-US" sz="2400" b="1" dirty="0" err="1" smtClean="0"/>
              <a:t>es</a:t>
            </a:r>
            <a:r>
              <a:rPr lang="en-US" sz="2400" b="1" dirty="0" smtClean="0"/>
              <a:t> la base para la </a:t>
            </a:r>
            <a:r>
              <a:rPr lang="en-US" sz="2400" b="1" dirty="0" err="1" smtClean="0"/>
              <a:t>produccion</a:t>
            </a:r>
            <a:r>
              <a:rPr lang="en-US" sz="2400" b="1" dirty="0" smtClean="0"/>
              <a:t> </a:t>
            </a:r>
            <a:r>
              <a:rPr lang="en-US" sz="2400" b="1" dirty="0" err="1" smtClean="0"/>
              <a:t>agricula</a:t>
            </a:r>
            <a:r>
              <a:rPr lang="en-US" sz="2400" b="1" dirty="0" smtClean="0"/>
              <a:t> </a:t>
            </a:r>
            <a:r>
              <a:rPr lang="en-US" sz="2400" b="1" dirty="0" err="1" smtClean="0"/>
              <a:t>mundial</a:t>
            </a:r>
            <a:r>
              <a:rPr lang="en-US" sz="2400" b="1" dirty="0" smtClean="0"/>
              <a:t>.</a:t>
            </a:r>
          </a:p>
          <a:p>
            <a:endParaRPr lang="en-US" sz="2400" b="1" dirty="0"/>
          </a:p>
          <a:p>
            <a:r>
              <a:rPr lang="en-US" sz="2400" b="1" dirty="0" err="1" smtClean="0"/>
              <a:t>Por</a:t>
            </a:r>
            <a:r>
              <a:rPr lang="en-US" sz="2400" b="1" dirty="0" smtClean="0"/>
              <a:t> </a:t>
            </a:r>
            <a:r>
              <a:rPr lang="en-US" sz="2400" b="1" dirty="0" err="1"/>
              <a:t>tal</a:t>
            </a:r>
            <a:r>
              <a:rPr lang="en-US" sz="2400" b="1" dirty="0"/>
              <a:t> </a:t>
            </a:r>
            <a:r>
              <a:rPr lang="en-US" sz="2400" b="1" dirty="0" err="1"/>
              <a:t>descubrimiento</a:t>
            </a:r>
            <a:r>
              <a:rPr lang="en-US" sz="2400" b="1" dirty="0"/>
              <a:t> </a:t>
            </a:r>
            <a:r>
              <a:rPr lang="en-US" sz="2400" b="1" dirty="0" err="1"/>
              <a:t>recibera</a:t>
            </a:r>
            <a:r>
              <a:rPr lang="en-US" sz="2400" b="1" dirty="0"/>
              <a:t>’ el </a:t>
            </a:r>
            <a:endParaRPr lang="en-US" sz="2400" b="1" dirty="0" smtClean="0"/>
          </a:p>
          <a:p>
            <a:r>
              <a:rPr lang="en-US" sz="2400" b="1" dirty="0" err="1" smtClean="0"/>
              <a:t>premio</a:t>
            </a:r>
            <a:r>
              <a:rPr lang="en-US" sz="2400" b="1" dirty="0" smtClean="0"/>
              <a:t> </a:t>
            </a:r>
            <a:r>
              <a:rPr lang="en-US" sz="2400" b="1" dirty="0"/>
              <a:t>Nobel </a:t>
            </a:r>
            <a:r>
              <a:rPr lang="en-US" sz="2400" b="1" dirty="0" err="1"/>
              <a:t>por</a:t>
            </a:r>
            <a:r>
              <a:rPr lang="en-US" sz="2400" b="1" dirty="0"/>
              <a:t> la </a:t>
            </a:r>
            <a:r>
              <a:rPr lang="en-US" sz="2400" b="1" dirty="0" err="1"/>
              <a:t>quimica</a:t>
            </a:r>
            <a:r>
              <a:rPr lang="en-US" sz="2400" b="1" dirty="0"/>
              <a:t> de 1919</a:t>
            </a:r>
          </a:p>
        </p:txBody>
      </p:sp>
    </p:spTree>
    <p:extLst>
      <p:ext uri="{BB962C8B-B14F-4D97-AF65-F5344CB8AC3E}">
        <p14:creationId xmlns:p14="http://schemas.microsoft.com/office/powerpoint/2010/main" val="106904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16961" cy="2862322"/>
          </a:xfrm>
          <a:prstGeom prst="rect">
            <a:avLst/>
          </a:prstGeom>
        </p:spPr>
        <p:txBody>
          <a:bodyPr wrap="square">
            <a:spAutoFit/>
          </a:bodyPr>
          <a:lstStyle/>
          <a:p>
            <a:pPr algn="ctr"/>
            <a:r>
              <a:rPr lang="en-US" sz="2400" dirty="0" err="1" smtClean="0"/>
              <a:t>Ejemplo</a:t>
            </a:r>
            <a:r>
              <a:rPr lang="en-US" sz="2400" dirty="0" smtClean="0"/>
              <a:t>. </a:t>
            </a:r>
            <a:r>
              <a:rPr lang="en-US" sz="3200" b="1" u="sng" dirty="0" err="1" smtClean="0"/>
              <a:t>Conflicto</a:t>
            </a:r>
            <a:r>
              <a:rPr lang="en-US" sz="3200" b="1" u="sng" dirty="0" smtClean="0"/>
              <a:t> de </a:t>
            </a:r>
            <a:r>
              <a:rPr lang="en-US" sz="3200" b="1" u="sng" dirty="0" err="1" smtClean="0"/>
              <a:t>interes</a:t>
            </a:r>
            <a:r>
              <a:rPr lang="en-US" sz="2400" b="1" dirty="0" smtClean="0"/>
              <a:t>:</a:t>
            </a:r>
          </a:p>
          <a:p>
            <a:pPr algn="ctr"/>
            <a:endParaRPr lang="en-US" sz="2400" b="1" dirty="0" smtClean="0"/>
          </a:p>
          <a:p>
            <a:pPr algn="ctr"/>
            <a:endParaRPr lang="es-MX" sz="2400" b="1" dirty="0" smtClean="0"/>
          </a:p>
          <a:p>
            <a:pPr algn="ctr"/>
            <a:r>
              <a:rPr lang="es-MX" sz="2800" b="1" dirty="0" err="1" smtClean="0"/>
              <a:t>Fabricacion</a:t>
            </a:r>
            <a:r>
              <a:rPr lang="es-MX" sz="2800" b="1" dirty="0" smtClean="0"/>
              <a:t> y Venta armas en una </a:t>
            </a:r>
            <a:r>
              <a:rPr lang="es-MX" sz="2800" b="1" dirty="0" err="1" smtClean="0"/>
              <a:t>economia</a:t>
            </a:r>
            <a:r>
              <a:rPr lang="es-MX" sz="2800" b="1" dirty="0" smtClean="0"/>
              <a:t> capitalista</a:t>
            </a:r>
          </a:p>
          <a:p>
            <a:pPr algn="ctr"/>
            <a:endParaRPr lang="es-MX" sz="2400" b="1" dirty="0" smtClean="0"/>
          </a:p>
          <a:p>
            <a:r>
              <a:rPr lang="en-US" sz="2400" b="1" dirty="0" smtClean="0"/>
              <a:t>Clara </a:t>
            </a:r>
            <a:r>
              <a:rPr lang="en-US" sz="2400" b="1" dirty="0" err="1" smtClean="0"/>
              <a:t>violacion</a:t>
            </a:r>
            <a:r>
              <a:rPr lang="en-US" sz="2400" b="1" dirty="0" smtClean="0"/>
              <a:t> de la </a:t>
            </a:r>
            <a:r>
              <a:rPr lang="en-US" sz="2400" b="1" dirty="0" err="1" smtClean="0"/>
              <a:t>etica</a:t>
            </a:r>
            <a:r>
              <a:rPr lang="en-US" sz="2400" b="1" dirty="0" smtClean="0"/>
              <a:t>, con el </a:t>
            </a:r>
            <a:r>
              <a:rPr lang="en-US" sz="2400" b="1" dirty="0" err="1" smtClean="0"/>
              <a:t>proposito</a:t>
            </a:r>
            <a:r>
              <a:rPr lang="en-US" sz="2400" b="1" dirty="0" smtClean="0"/>
              <a:t> de </a:t>
            </a:r>
            <a:r>
              <a:rPr lang="en-US" sz="2400" b="1" dirty="0" err="1" smtClean="0"/>
              <a:t>fomentar</a:t>
            </a:r>
            <a:r>
              <a:rPr lang="en-US" sz="2400" b="1" dirty="0" smtClean="0"/>
              <a:t> el sector </a:t>
            </a:r>
            <a:r>
              <a:rPr lang="en-US" sz="2400" b="1" dirty="0" err="1" smtClean="0"/>
              <a:t>militar</a:t>
            </a:r>
            <a:r>
              <a:rPr lang="en-US" sz="2400" b="1" dirty="0" smtClean="0"/>
              <a:t>, </a:t>
            </a:r>
            <a:r>
              <a:rPr lang="en-US" sz="2400" b="1" dirty="0" err="1" smtClean="0"/>
              <a:t>definido</a:t>
            </a:r>
            <a:r>
              <a:rPr lang="en-US" sz="2400" b="1" dirty="0" smtClean="0"/>
              <a:t> </a:t>
            </a:r>
            <a:r>
              <a:rPr lang="en-US" sz="2400" b="1" dirty="0" err="1" smtClean="0"/>
              <a:t>por</a:t>
            </a:r>
            <a:r>
              <a:rPr lang="en-US" sz="2400" b="1" dirty="0" smtClean="0"/>
              <a:t> </a:t>
            </a:r>
            <a:r>
              <a:rPr lang="en-US" sz="2400" b="1" dirty="0" err="1" smtClean="0"/>
              <a:t>Eisenhauer</a:t>
            </a:r>
            <a:r>
              <a:rPr lang="en-US" sz="2400" b="1" dirty="0" smtClean="0"/>
              <a:t> “Military Industrial Complex”</a:t>
            </a:r>
            <a:endParaRPr lang="es-MX" sz="2400" b="1" dirty="0"/>
          </a:p>
        </p:txBody>
      </p:sp>
    </p:spTree>
    <p:extLst>
      <p:ext uri="{BB962C8B-B14F-4D97-AF65-F5344CB8AC3E}">
        <p14:creationId xmlns:p14="http://schemas.microsoft.com/office/powerpoint/2010/main" val="2928538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610600" cy="4278094"/>
          </a:xfrm>
          <a:prstGeom prst="rect">
            <a:avLst/>
          </a:prstGeom>
          <a:noFill/>
        </p:spPr>
        <p:txBody>
          <a:bodyPr wrap="square" rtlCol="0">
            <a:spAutoFit/>
          </a:bodyPr>
          <a:lstStyle/>
          <a:p>
            <a:r>
              <a:rPr lang="en-US" sz="3200" b="1" dirty="0" err="1" smtClean="0"/>
              <a:t>Lado</a:t>
            </a:r>
            <a:r>
              <a:rPr lang="en-US" sz="3200" b="1" dirty="0" smtClean="0"/>
              <a:t> </a:t>
            </a:r>
            <a:r>
              <a:rPr lang="en-US" sz="3200" b="1" dirty="0" err="1" smtClean="0"/>
              <a:t>oscuro</a:t>
            </a:r>
            <a:r>
              <a:rPr lang="en-US" sz="3200" b="1" dirty="0" smtClean="0"/>
              <a:t> de Haber</a:t>
            </a:r>
          </a:p>
          <a:p>
            <a:endParaRPr lang="en-US" sz="2400" b="1" dirty="0"/>
          </a:p>
          <a:p>
            <a:r>
              <a:rPr lang="en-US" sz="2400" b="1" dirty="0" smtClean="0"/>
              <a:t>Haber se </a:t>
            </a:r>
            <a:r>
              <a:rPr lang="en-US" sz="2400" b="1" dirty="0" err="1" smtClean="0"/>
              <a:t>considerava</a:t>
            </a:r>
            <a:r>
              <a:rPr lang="en-US" sz="2400" b="1" dirty="0" smtClean="0"/>
              <a:t> un </a:t>
            </a:r>
            <a:r>
              <a:rPr lang="en-US" sz="2400" b="1" dirty="0" err="1" smtClean="0"/>
              <a:t>patriota</a:t>
            </a:r>
            <a:r>
              <a:rPr lang="en-US" sz="2400" b="1" dirty="0" smtClean="0"/>
              <a:t> </a:t>
            </a:r>
            <a:r>
              <a:rPr lang="en-US" sz="2400" b="1" dirty="0" err="1" smtClean="0"/>
              <a:t>aleman</a:t>
            </a:r>
            <a:r>
              <a:rPr lang="en-US" sz="2400" b="1" dirty="0" smtClean="0"/>
              <a:t>, y </a:t>
            </a:r>
            <a:r>
              <a:rPr lang="en-US" sz="2400" b="1" dirty="0" err="1" smtClean="0"/>
              <a:t>jugo</a:t>
            </a:r>
            <a:r>
              <a:rPr lang="en-US" sz="2400" b="1" dirty="0" smtClean="0"/>
              <a:t>’ un </a:t>
            </a:r>
            <a:r>
              <a:rPr lang="en-US" sz="2400" b="1" dirty="0" err="1" smtClean="0"/>
              <a:t>papel</a:t>
            </a:r>
            <a:r>
              <a:rPr lang="en-US" sz="2400" b="1" dirty="0" smtClean="0"/>
              <a:t> clave en el </a:t>
            </a:r>
            <a:r>
              <a:rPr lang="en-US" sz="2400" b="1" u="sng" dirty="0" err="1" smtClean="0"/>
              <a:t>desarrollo</a:t>
            </a:r>
            <a:r>
              <a:rPr lang="en-US" sz="2400" b="1" u="sng" dirty="0" smtClean="0"/>
              <a:t> de </a:t>
            </a:r>
            <a:r>
              <a:rPr lang="en-US" sz="2400" b="1" u="sng" dirty="0" err="1" smtClean="0"/>
              <a:t>armas</a:t>
            </a:r>
            <a:r>
              <a:rPr lang="en-US" sz="2400" b="1" u="sng" dirty="0" smtClean="0"/>
              <a:t> </a:t>
            </a:r>
            <a:r>
              <a:rPr lang="en-US" sz="2400" b="1" u="sng" dirty="0" err="1" smtClean="0"/>
              <a:t>quimicas</a:t>
            </a:r>
            <a:r>
              <a:rPr lang="en-US" sz="2400" b="1" u="sng" dirty="0" smtClean="0"/>
              <a:t> </a:t>
            </a:r>
            <a:r>
              <a:rPr lang="en-US" sz="2400" b="1" dirty="0" smtClean="0"/>
              <a:t>y </a:t>
            </a:r>
            <a:r>
              <a:rPr lang="en-US" sz="2400" b="1" dirty="0" err="1" smtClean="0"/>
              <a:t>las</a:t>
            </a:r>
            <a:r>
              <a:rPr lang="en-US" sz="2400" b="1" dirty="0" smtClean="0"/>
              <a:t> mascara </a:t>
            </a:r>
            <a:r>
              <a:rPr lang="en-US" sz="2400" b="1" dirty="0" err="1" smtClean="0"/>
              <a:t>antigas</a:t>
            </a:r>
            <a:r>
              <a:rPr lang="en-US" sz="2400" b="1" dirty="0"/>
              <a:t> </a:t>
            </a:r>
            <a:r>
              <a:rPr lang="en-US" sz="2400" b="1" dirty="0" smtClean="0"/>
              <a:t>para la </a:t>
            </a:r>
            <a:r>
              <a:rPr lang="en-US" sz="2400" b="1" dirty="0" err="1" smtClean="0"/>
              <a:t>proteccion</a:t>
            </a:r>
            <a:r>
              <a:rPr lang="en-US" sz="2400" b="1" dirty="0" smtClean="0"/>
              <a:t> de los </a:t>
            </a:r>
            <a:r>
              <a:rPr lang="en-US" sz="2400" b="1" dirty="0" err="1" smtClean="0"/>
              <a:t>que</a:t>
            </a:r>
            <a:r>
              <a:rPr lang="en-US" sz="2400" b="1" dirty="0" smtClean="0"/>
              <a:t> </a:t>
            </a:r>
            <a:r>
              <a:rPr lang="en-US" sz="2400" b="1" dirty="0" err="1" smtClean="0"/>
              <a:t>liberavan</a:t>
            </a:r>
            <a:r>
              <a:rPr lang="en-US" sz="2400" b="1" dirty="0" smtClean="0"/>
              <a:t> el gas.</a:t>
            </a:r>
          </a:p>
          <a:p>
            <a:endParaRPr lang="en-US" sz="2400" b="1" dirty="0" smtClean="0"/>
          </a:p>
          <a:p>
            <a:r>
              <a:rPr lang="en-US" sz="2400" b="1" dirty="0" smtClean="0"/>
              <a:t>En particular, Haber </a:t>
            </a:r>
            <a:r>
              <a:rPr lang="en-US" sz="2400" b="1" dirty="0" err="1" smtClean="0"/>
              <a:t>perfecciono</a:t>
            </a:r>
            <a:r>
              <a:rPr lang="en-US" sz="2400" b="1" dirty="0" smtClean="0"/>
              <a:t>’ la </a:t>
            </a:r>
            <a:r>
              <a:rPr lang="en-US" sz="2400" b="1" dirty="0" err="1" smtClean="0"/>
              <a:t>liberacion</a:t>
            </a:r>
            <a:r>
              <a:rPr lang="en-US" sz="2400" b="1" dirty="0" smtClean="0"/>
              <a:t> del gas </a:t>
            </a:r>
            <a:r>
              <a:rPr lang="en-US" sz="2400" b="1" dirty="0" err="1" smtClean="0"/>
              <a:t>cloro</a:t>
            </a:r>
            <a:r>
              <a:rPr lang="en-US" sz="2400" b="1" dirty="0" smtClean="0"/>
              <a:t>, el </a:t>
            </a:r>
            <a:r>
              <a:rPr lang="en-US" sz="2400" b="1" dirty="0" err="1" smtClean="0"/>
              <a:t>cual</a:t>
            </a:r>
            <a:r>
              <a:rPr lang="en-US" sz="2400" b="1" dirty="0" smtClean="0"/>
              <a:t>, en </a:t>
            </a:r>
            <a:r>
              <a:rPr lang="en-US" sz="2400" b="1" dirty="0" err="1" smtClean="0"/>
              <a:t>altas</a:t>
            </a:r>
            <a:r>
              <a:rPr lang="en-US" sz="2400" b="1" dirty="0" smtClean="0"/>
              <a:t> </a:t>
            </a:r>
            <a:r>
              <a:rPr lang="en-US" sz="2400" b="1" dirty="0" err="1" smtClean="0"/>
              <a:t>concentraciones</a:t>
            </a:r>
            <a:r>
              <a:rPr lang="en-US" sz="2400" b="1" dirty="0" smtClean="0"/>
              <a:t> </a:t>
            </a:r>
            <a:r>
              <a:rPr lang="en-US" sz="2400" b="1" dirty="0" err="1" smtClean="0"/>
              <a:t>es</a:t>
            </a:r>
            <a:r>
              <a:rPr lang="en-US" sz="2400" b="1" dirty="0" smtClean="0"/>
              <a:t> </a:t>
            </a:r>
            <a:r>
              <a:rPr lang="en-US" sz="2400" b="1" dirty="0" err="1" smtClean="0"/>
              <a:t>altamente</a:t>
            </a:r>
            <a:r>
              <a:rPr lang="en-US" sz="2400" b="1" dirty="0" smtClean="0"/>
              <a:t> </a:t>
            </a:r>
            <a:r>
              <a:rPr lang="en-US" sz="2400" b="1" dirty="0" err="1" smtClean="0"/>
              <a:t>toxico</a:t>
            </a:r>
            <a:r>
              <a:rPr lang="en-US" sz="2400" b="1" dirty="0" smtClean="0"/>
              <a:t> y hasta </a:t>
            </a:r>
            <a:r>
              <a:rPr lang="en-US" sz="2400" b="1" dirty="0" err="1" smtClean="0"/>
              <a:t>letal</a:t>
            </a:r>
            <a:endParaRPr lang="en-US" sz="2400" b="1" dirty="0" smtClean="0"/>
          </a:p>
          <a:p>
            <a:endParaRPr lang="en-US" sz="2400" b="1" dirty="0"/>
          </a:p>
          <a:p>
            <a:r>
              <a:rPr lang="en-US" sz="2400" b="1" dirty="0" smtClean="0"/>
              <a:t>El </a:t>
            </a:r>
            <a:r>
              <a:rPr lang="en-US" sz="2400" b="1" dirty="0" err="1" smtClean="0"/>
              <a:t>gobierno</a:t>
            </a:r>
            <a:r>
              <a:rPr lang="en-US" sz="2400" b="1" dirty="0" smtClean="0"/>
              <a:t> </a:t>
            </a:r>
            <a:r>
              <a:rPr lang="en-US" sz="2400" b="1" dirty="0" err="1" smtClean="0"/>
              <a:t>aleman</a:t>
            </a:r>
            <a:r>
              <a:rPr lang="en-US" sz="2400" b="1" dirty="0" smtClean="0"/>
              <a:t> (o </a:t>
            </a:r>
            <a:r>
              <a:rPr lang="en-US" sz="2400" b="1" dirty="0" err="1" smtClean="0"/>
              <a:t>Pruso</a:t>
            </a:r>
            <a:r>
              <a:rPr lang="en-US" sz="2400" b="1" dirty="0" smtClean="0"/>
              <a:t>) </a:t>
            </a:r>
            <a:r>
              <a:rPr lang="en-US" sz="2400" b="1" dirty="0" err="1" smtClean="0"/>
              <a:t>financio</a:t>
            </a:r>
            <a:r>
              <a:rPr lang="en-US" sz="2400" b="1" dirty="0" smtClean="0"/>
              <a:t>’ con </a:t>
            </a:r>
            <a:r>
              <a:rPr lang="en-US" sz="2400" b="1" dirty="0" err="1" smtClean="0"/>
              <a:t>grandes</a:t>
            </a:r>
            <a:r>
              <a:rPr lang="en-US" sz="2400" b="1" dirty="0" smtClean="0"/>
              <a:t> </a:t>
            </a:r>
            <a:r>
              <a:rPr lang="en-US" sz="2400" b="1" dirty="0" err="1" smtClean="0"/>
              <a:t>sumas</a:t>
            </a:r>
            <a:r>
              <a:rPr lang="en-US" sz="2400" b="1" dirty="0" smtClean="0"/>
              <a:t> de </a:t>
            </a:r>
            <a:r>
              <a:rPr lang="en-US" sz="2400" b="1" dirty="0" err="1" smtClean="0"/>
              <a:t>dinero</a:t>
            </a:r>
            <a:r>
              <a:rPr lang="en-US" sz="2400" b="1" dirty="0" smtClean="0"/>
              <a:t> la </a:t>
            </a:r>
            <a:r>
              <a:rPr lang="en-US" sz="2400" b="1" dirty="0" err="1" smtClean="0"/>
              <a:t>investigacion</a:t>
            </a:r>
            <a:r>
              <a:rPr lang="en-US" sz="2400" b="1" dirty="0" smtClean="0"/>
              <a:t> de Haber, </a:t>
            </a:r>
            <a:r>
              <a:rPr lang="en-US" sz="2400" b="1" dirty="0" err="1" smtClean="0"/>
              <a:t>que</a:t>
            </a:r>
            <a:r>
              <a:rPr lang="en-US" sz="2400" b="1" dirty="0" smtClean="0"/>
              <a:t> era </a:t>
            </a:r>
            <a:r>
              <a:rPr lang="en-US" sz="2400" b="1" dirty="0" err="1" smtClean="0"/>
              <a:t>considerado</a:t>
            </a:r>
            <a:r>
              <a:rPr lang="en-US" sz="2400" b="1" dirty="0" smtClean="0"/>
              <a:t> un </a:t>
            </a:r>
            <a:r>
              <a:rPr lang="en-US" sz="2400" b="1" dirty="0" err="1" smtClean="0"/>
              <a:t>heroe</a:t>
            </a:r>
            <a:endParaRPr lang="en-US" sz="2400" b="1" dirty="0"/>
          </a:p>
        </p:txBody>
      </p:sp>
    </p:spTree>
    <p:extLst>
      <p:ext uri="{BB962C8B-B14F-4D97-AF65-F5344CB8AC3E}">
        <p14:creationId xmlns:p14="http://schemas.microsoft.com/office/powerpoint/2010/main" val="1069041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848600" cy="4524315"/>
          </a:xfrm>
          <a:prstGeom prst="rect">
            <a:avLst/>
          </a:prstGeom>
        </p:spPr>
        <p:txBody>
          <a:bodyPr wrap="square">
            <a:spAutoFit/>
          </a:bodyPr>
          <a:lstStyle/>
          <a:p>
            <a:r>
              <a:rPr lang="en-US" sz="2400" b="1" dirty="0"/>
              <a:t>Su </a:t>
            </a:r>
            <a:r>
              <a:rPr lang="en-US" sz="2400" b="1" dirty="0" err="1"/>
              <a:t>estudios</a:t>
            </a:r>
            <a:r>
              <a:rPr lang="en-US" sz="2400" b="1" dirty="0"/>
              <a:t> se </a:t>
            </a:r>
            <a:r>
              <a:rPr lang="en-US" sz="2400" b="1" dirty="0" err="1"/>
              <a:t>llevaron</a:t>
            </a:r>
            <a:r>
              <a:rPr lang="en-US" sz="2400" b="1" dirty="0"/>
              <a:t> a </a:t>
            </a:r>
            <a:r>
              <a:rPr lang="en-US" sz="2400" b="1" dirty="0" err="1"/>
              <a:t>cabo</a:t>
            </a:r>
            <a:r>
              <a:rPr lang="en-US" sz="2400" b="1" dirty="0"/>
              <a:t> a </a:t>
            </a:r>
            <a:r>
              <a:rPr lang="en-US" sz="2400" b="1" dirty="0" err="1"/>
              <a:t>pesar</a:t>
            </a:r>
            <a:r>
              <a:rPr lang="en-US" sz="2400" b="1" dirty="0"/>
              <a:t> de </a:t>
            </a:r>
            <a:r>
              <a:rPr lang="en-US" sz="2400" b="1" dirty="0" err="1"/>
              <a:t>que</a:t>
            </a:r>
            <a:r>
              <a:rPr lang="en-US" sz="2400" b="1" dirty="0"/>
              <a:t> </a:t>
            </a:r>
            <a:r>
              <a:rPr lang="en-US" sz="2400" b="1" dirty="0" err="1"/>
              <a:t>Alemania</a:t>
            </a:r>
            <a:r>
              <a:rPr lang="en-US" sz="2400" b="1" dirty="0"/>
              <a:t> </a:t>
            </a:r>
            <a:r>
              <a:rPr lang="en-US" sz="2400" b="1" dirty="0" err="1"/>
              <a:t>habia</a:t>
            </a:r>
            <a:r>
              <a:rPr lang="en-US" sz="2400" b="1" dirty="0"/>
              <a:t> </a:t>
            </a:r>
            <a:r>
              <a:rPr lang="en-US" sz="2400" b="1" dirty="0" err="1"/>
              <a:t>suscrito</a:t>
            </a:r>
            <a:r>
              <a:rPr lang="en-US" sz="2400" b="1" dirty="0"/>
              <a:t> un </a:t>
            </a:r>
            <a:r>
              <a:rPr lang="en-US" sz="2400" b="1" dirty="0" err="1"/>
              <a:t>tratado</a:t>
            </a:r>
            <a:r>
              <a:rPr lang="en-US" sz="2400" b="1" dirty="0"/>
              <a:t> </a:t>
            </a:r>
            <a:r>
              <a:rPr lang="en-US" sz="2400" b="1" dirty="0" err="1"/>
              <a:t>internacional</a:t>
            </a:r>
            <a:r>
              <a:rPr lang="en-US" sz="2400" b="1" dirty="0"/>
              <a:t> </a:t>
            </a:r>
            <a:r>
              <a:rPr lang="en-US" sz="2400" b="1" dirty="0" err="1"/>
              <a:t>que</a:t>
            </a:r>
            <a:r>
              <a:rPr lang="en-US" sz="2400" b="1" dirty="0"/>
              <a:t> </a:t>
            </a:r>
            <a:r>
              <a:rPr lang="en-US" sz="2400" b="1" dirty="0" err="1"/>
              <a:t>prohibia</a:t>
            </a:r>
            <a:r>
              <a:rPr lang="en-US" sz="2400" b="1" dirty="0"/>
              <a:t> el </a:t>
            </a:r>
            <a:r>
              <a:rPr lang="en-US" sz="2400" b="1" dirty="0" err="1"/>
              <a:t>desarrollo</a:t>
            </a:r>
            <a:r>
              <a:rPr lang="en-US" sz="2400" b="1" dirty="0"/>
              <a:t> y el </a:t>
            </a:r>
            <a:r>
              <a:rPr lang="en-US" sz="2400" b="1" dirty="0" err="1"/>
              <a:t>uso</a:t>
            </a:r>
            <a:r>
              <a:rPr lang="en-US" sz="2400" b="1" dirty="0"/>
              <a:t> de </a:t>
            </a:r>
            <a:r>
              <a:rPr lang="en-US" sz="2400" b="1" dirty="0" err="1"/>
              <a:t>las</a:t>
            </a:r>
            <a:r>
              <a:rPr lang="en-US" sz="2400" b="1" dirty="0"/>
              <a:t> </a:t>
            </a:r>
            <a:r>
              <a:rPr lang="en-US" sz="2400" b="1" dirty="0" err="1"/>
              <a:t>armas</a:t>
            </a:r>
            <a:r>
              <a:rPr lang="en-US" sz="2400" b="1" dirty="0"/>
              <a:t> </a:t>
            </a:r>
            <a:r>
              <a:rPr lang="en-US" sz="2400" b="1" dirty="0" err="1"/>
              <a:t>quimicas</a:t>
            </a:r>
            <a:r>
              <a:rPr lang="en-US" sz="2400" b="1" dirty="0"/>
              <a:t>, </a:t>
            </a:r>
            <a:r>
              <a:rPr lang="en-US" sz="2400" b="1" dirty="0" err="1"/>
              <a:t>que</a:t>
            </a:r>
            <a:r>
              <a:rPr lang="en-US" sz="2400" b="1" dirty="0"/>
              <a:t> </a:t>
            </a:r>
            <a:r>
              <a:rPr lang="en-US" sz="2400" b="1" dirty="0" err="1"/>
              <a:t>ya</a:t>
            </a:r>
            <a:r>
              <a:rPr lang="en-US" sz="2400" b="1" dirty="0"/>
              <a:t> de </a:t>
            </a:r>
            <a:r>
              <a:rPr lang="en-US" sz="2400" b="1" dirty="0" err="1"/>
              <a:t>ese</a:t>
            </a:r>
            <a:r>
              <a:rPr lang="en-US" sz="2400" b="1" dirty="0"/>
              <a:t> </a:t>
            </a:r>
            <a:r>
              <a:rPr lang="en-US" sz="2400" b="1" dirty="0" err="1"/>
              <a:t>entonces</a:t>
            </a:r>
            <a:r>
              <a:rPr lang="en-US" sz="2400" b="1" dirty="0"/>
              <a:t> se </a:t>
            </a:r>
            <a:r>
              <a:rPr lang="en-US" sz="2400" b="1" dirty="0" err="1"/>
              <a:t>consideravan</a:t>
            </a:r>
            <a:r>
              <a:rPr lang="en-US" sz="2400" b="1" dirty="0"/>
              <a:t> </a:t>
            </a:r>
            <a:r>
              <a:rPr lang="en-US" sz="2400" b="1" dirty="0" err="1"/>
              <a:t>inhumanas</a:t>
            </a:r>
            <a:endParaRPr lang="en-US" sz="2400" b="1" dirty="0"/>
          </a:p>
          <a:p>
            <a:endParaRPr lang="en-US" sz="2400" b="1" dirty="0"/>
          </a:p>
          <a:p>
            <a:r>
              <a:rPr lang="en-US" sz="2400" b="1" dirty="0"/>
              <a:t>En </a:t>
            </a:r>
            <a:r>
              <a:rPr lang="en-US" sz="2400" b="1" dirty="0" err="1"/>
              <a:t>palabras</a:t>
            </a:r>
            <a:r>
              <a:rPr lang="en-US" sz="2400" b="1" dirty="0"/>
              <a:t> de Haber, en </a:t>
            </a:r>
            <a:r>
              <a:rPr lang="en-US" sz="2400" b="1" dirty="0" err="1"/>
              <a:t>tiempos</a:t>
            </a:r>
            <a:r>
              <a:rPr lang="en-US" sz="2400" b="1" dirty="0"/>
              <a:t> de </a:t>
            </a:r>
            <a:r>
              <a:rPr lang="en-US" sz="2400" b="1" dirty="0" err="1"/>
              <a:t>paz</a:t>
            </a:r>
            <a:r>
              <a:rPr lang="en-US" sz="2400" b="1" dirty="0"/>
              <a:t> el </a:t>
            </a:r>
            <a:r>
              <a:rPr lang="en-US" sz="2400" b="1" dirty="0" err="1"/>
              <a:t>cientifico</a:t>
            </a:r>
            <a:r>
              <a:rPr lang="en-US" sz="2400" b="1" dirty="0"/>
              <a:t> </a:t>
            </a:r>
            <a:r>
              <a:rPr lang="en-US" sz="2400" b="1" dirty="0" err="1"/>
              <a:t>pertenece</a:t>
            </a:r>
            <a:r>
              <a:rPr lang="en-US" sz="2400" b="1" dirty="0"/>
              <a:t> a la </a:t>
            </a:r>
            <a:r>
              <a:rPr lang="en-US" sz="2400" b="1" dirty="0" err="1"/>
              <a:t>comunidad</a:t>
            </a:r>
            <a:r>
              <a:rPr lang="en-US" sz="2400" b="1" dirty="0"/>
              <a:t>, y en </a:t>
            </a:r>
            <a:r>
              <a:rPr lang="en-US" sz="2400" b="1" dirty="0" err="1"/>
              <a:t>tiempo</a:t>
            </a:r>
            <a:r>
              <a:rPr lang="en-US" sz="2400" b="1" dirty="0"/>
              <a:t> de </a:t>
            </a:r>
            <a:r>
              <a:rPr lang="en-US" sz="2400" b="1" dirty="0" err="1"/>
              <a:t>guerra</a:t>
            </a:r>
            <a:r>
              <a:rPr lang="en-US" sz="2400" b="1" dirty="0"/>
              <a:t> </a:t>
            </a:r>
            <a:r>
              <a:rPr lang="en-US" sz="2400" b="1" dirty="0" err="1"/>
              <a:t>pertenece</a:t>
            </a:r>
            <a:r>
              <a:rPr lang="en-US" sz="2400" b="1" dirty="0"/>
              <a:t> a </a:t>
            </a:r>
            <a:r>
              <a:rPr lang="en-US" sz="2400" b="1" dirty="0" err="1"/>
              <a:t>su</a:t>
            </a:r>
            <a:r>
              <a:rPr lang="en-US" sz="2400" b="1" dirty="0"/>
              <a:t> </a:t>
            </a:r>
            <a:r>
              <a:rPr lang="en-US" sz="2400" b="1" dirty="0" err="1"/>
              <a:t>Pais</a:t>
            </a:r>
            <a:r>
              <a:rPr lang="en-US" sz="2400" b="1" dirty="0"/>
              <a:t>.</a:t>
            </a:r>
          </a:p>
          <a:p>
            <a:endParaRPr lang="en-US" sz="2400" b="1" dirty="0"/>
          </a:p>
          <a:p>
            <a:r>
              <a:rPr lang="en-US" sz="2400" b="1" dirty="0" err="1"/>
              <a:t>Responde</a:t>
            </a:r>
            <a:r>
              <a:rPr lang="en-US" sz="2400" b="1" dirty="0"/>
              <a:t> a </a:t>
            </a:r>
            <a:r>
              <a:rPr lang="en-US" sz="2400" b="1" dirty="0" err="1"/>
              <a:t>las</a:t>
            </a:r>
            <a:r>
              <a:rPr lang="en-US" sz="2400" b="1" dirty="0"/>
              <a:t> </a:t>
            </a:r>
            <a:r>
              <a:rPr lang="en-US" sz="2400" b="1" dirty="0" err="1"/>
              <a:t>criticas</a:t>
            </a:r>
            <a:r>
              <a:rPr lang="en-US" sz="2400" b="1" dirty="0"/>
              <a:t> </a:t>
            </a:r>
            <a:r>
              <a:rPr lang="en-US" sz="2400" b="1" dirty="0" err="1"/>
              <a:t>sobre</a:t>
            </a:r>
            <a:r>
              <a:rPr lang="en-US" sz="2400" b="1" dirty="0"/>
              <a:t> la </a:t>
            </a:r>
            <a:r>
              <a:rPr lang="en-US" sz="2400" b="1" dirty="0" err="1"/>
              <a:t>inhumanidad</a:t>
            </a:r>
            <a:r>
              <a:rPr lang="en-US" sz="2400" b="1" dirty="0"/>
              <a:t> de la </a:t>
            </a:r>
            <a:r>
              <a:rPr lang="en-US" sz="2400" b="1" dirty="0" err="1"/>
              <a:t>muerte</a:t>
            </a:r>
            <a:r>
              <a:rPr lang="en-US" sz="2400" b="1" dirty="0"/>
              <a:t> </a:t>
            </a:r>
            <a:r>
              <a:rPr lang="en-US" sz="2400" b="1" dirty="0" err="1"/>
              <a:t>por</a:t>
            </a:r>
            <a:r>
              <a:rPr lang="en-US" sz="2400" b="1" dirty="0"/>
              <a:t> </a:t>
            </a:r>
            <a:r>
              <a:rPr lang="en-US" sz="2400" b="1" dirty="0" err="1"/>
              <a:t>armas</a:t>
            </a:r>
            <a:r>
              <a:rPr lang="en-US" sz="2400" b="1" dirty="0"/>
              <a:t> </a:t>
            </a:r>
            <a:r>
              <a:rPr lang="en-US" sz="2400" b="1" dirty="0" err="1"/>
              <a:t>quimicas</a:t>
            </a:r>
            <a:r>
              <a:rPr lang="en-US" sz="2400" b="1" dirty="0"/>
              <a:t>, </a:t>
            </a:r>
            <a:r>
              <a:rPr lang="en-US" sz="2400" b="1" dirty="0" err="1"/>
              <a:t>que</a:t>
            </a:r>
            <a:r>
              <a:rPr lang="en-US" sz="2400" b="1" dirty="0"/>
              <a:t> la </a:t>
            </a:r>
            <a:r>
              <a:rPr lang="en-US" sz="2400" b="1" dirty="0" err="1"/>
              <a:t>muerte</a:t>
            </a:r>
            <a:r>
              <a:rPr lang="en-US" sz="2400" b="1" dirty="0"/>
              <a:t> </a:t>
            </a:r>
            <a:r>
              <a:rPr lang="en-US" sz="2400" b="1" dirty="0" err="1"/>
              <a:t>siempre</a:t>
            </a:r>
            <a:r>
              <a:rPr lang="en-US" sz="2400" b="1" dirty="0"/>
              <a:t> </a:t>
            </a:r>
            <a:r>
              <a:rPr lang="en-US" sz="2400" b="1" dirty="0" err="1"/>
              <a:t>es</a:t>
            </a:r>
            <a:r>
              <a:rPr lang="en-US" sz="2400" b="1" dirty="0"/>
              <a:t> terrible, </a:t>
            </a:r>
            <a:r>
              <a:rPr lang="en-US" sz="2400" b="1" dirty="0" err="1"/>
              <a:t>independientemente</a:t>
            </a:r>
            <a:r>
              <a:rPr lang="en-US" sz="2400" b="1" dirty="0"/>
              <a:t> de </a:t>
            </a:r>
            <a:r>
              <a:rPr lang="en-US" sz="2400" b="1" dirty="0" err="1"/>
              <a:t>su</a:t>
            </a:r>
            <a:r>
              <a:rPr lang="en-US" sz="2400" b="1" dirty="0"/>
              <a:t> </a:t>
            </a:r>
            <a:r>
              <a:rPr lang="en-US" sz="2400" b="1" dirty="0" err="1"/>
              <a:t>causa</a:t>
            </a:r>
            <a:endParaRPr lang="es-MX" sz="2400" dirty="0"/>
          </a:p>
        </p:txBody>
      </p:sp>
    </p:spTree>
    <p:extLst>
      <p:ext uri="{BB962C8B-B14F-4D97-AF65-F5344CB8AC3E}">
        <p14:creationId xmlns:p14="http://schemas.microsoft.com/office/powerpoint/2010/main" val="1069041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8229600" cy="4678204"/>
          </a:xfrm>
          <a:prstGeom prst="rect">
            <a:avLst/>
          </a:prstGeom>
          <a:noFill/>
        </p:spPr>
        <p:txBody>
          <a:bodyPr wrap="square" rtlCol="0">
            <a:spAutoFit/>
          </a:bodyPr>
          <a:lstStyle/>
          <a:p>
            <a:r>
              <a:rPr lang="en-US" sz="2800" b="1" dirty="0" smtClean="0"/>
              <a:t>En el </a:t>
            </a:r>
            <a:r>
              <a:rPr lang="en-US" sz="2800" b="1" dirty="0" err="1" smtClean="0"/>
              <a:t>instituto</a:t>
            </a:r>
            <a:r>
              <a:rPr lang="en-US" sz="2800" b="1" dirty="0" smtClean="0"/>
              <a:t> de </a:t>
            </a:r>
            <a:r>
              <a:rPr lang="en-US" sz="2800" b="1" dirty="0" err="1" smtClean="0"/>
              <a:t>investigacion</a:t>
            </a:r>
            <a:r>
              <a:rPr lang="en-US" sz="2800" b="1" dirty="0" smtClean="0"/>
              <a:t> </a:t>
            </a:r>
            <a:r>
              <a:rPr lang="en-US" sz="2800" b="1" dirty="0" err="1" smtClean="0"/>
              <a:t>fondado</a:t>
            </a:r>
            <a:r>
              <a:rPr lang="en-US" sz="2800" b="1" dirty="0" smtClean="0"/>
              <a:t> </a:t>
            </a:r>
            <a:r>
              <a:rPr lang="en-US" sz="2800" b="1" dirty="0" err="1" smtClean="0"/>
              <a:t>por</a:t>
            </a:r>
            <a:r>
              <a:rPr lang="en-US" sz="2800" b="1" dirty="0" smtClean="0"/>
              <a:t> Haber se </a:t>
            </a:r>
            <a:r>
              <a:rPr lang="en-US" sz="2800" b="1" dirty="0" err="1" smtClean="0"/>
              <a:t>descubrieron</a:t>
            </a:r>
            <a:r>
              <a:rPr lang="en-US" sz="2800" b="1" dirty="0" smtClean="0"/>
              <a:t> </a:t>
            </a:r>
            <a:r>
              <a:rPr lang="en-US" sz="2800" b="1" dirty="0" err="1" smtClean="0"/>
              <a:t>otros</a:t>
            </a:r>
            <a:r>
              <a:rPr lang="en-US" sz="2800" b="1" dirty="0" smtClean="0"/>
              <a:t> gases </a:t>
            </a:r>
            <a:r>
              <a:rPr lang="en-US" sz="2800" b="1" dirty="0" err="1" smtClean="0"/>
              <a:t>toxicos</a:t>
            </a:r>
            <a:r>
              <a:rPr lang="en-US" sz="2800" b="1" dirty="0" smtClean="0"/>
              <a:t>, </a:t>
            </a:r>
            <a:r>
              <a:rPr lang="en-US" sz="2800" b="1" dirty="0" err="1" smtClean="0"/>
              <a:t>incluso</a:t>
            </a:r>
            <a:r>
              <a:rPr lang="en-US" sz="2800" b="1" dirty="0" smtClean="0"/>
              <a:t> el </a:t>
            </a:r>
            <a:r>
              <a:rPr lang="en-US" sz="2800" b="1" dirty="0" err="1" smtClean="0"/>
              <a:t>Zyklon</a:t>
            </a:r>
            <a:r>
              <a:rPr lang="en-US" sz="2800" b="1" dirty="0" smtClean="0"/>
              <a:t>-B, </a:t>
            </a:r>
            <a:r>
              <a:rPr lang="en-US" sz="2800" b="1" dirty="0" err="1" smtClean="0"/>
              <a:t>que</a:t>
            </a:r>
            <a:r>
              <a:rPr lang="en-US" sz="2800" b="1" dirty="0" smtClean="0"/>
              <a:t> sera’ </a:t>
            </a:r>
            <a:r>
              <a:rPr lang="en-US" sz="2800" b="1" dirty="0" err="1" smtClean="0"/>
              <a:t>usado</a:t>
            </a:r>
            <a:r>
              <a:rPr lang="en-US" sz="2800" b="1" dirty="0" smtClean="0"/>
              <a:t> </a:t>
            </a:r>
            <a:r>
              <a:rPr lang="en-US" sz="2800" b="1" dirty="0" err="1" smtClean="0"/>
              <a:t>sucesivamente</a:t>
            </a:r>
            <a:r>
              <a:rPr lang="en-US" sz="2800" b="1" dirty="0" smtClean="0"/>
              <a:t> </a:t>
            </a:r>
            <a:r>
              <a:rPr lang="en-US" sz="2800" b="1" dirty="0" err="1" smtClean="0"/>
              <a:t>por</a:t>
            </a:r>
            <a:r>
              <a:rPr lang="en-US" sz="2800" b="1" dirty="0" smtClean="0"/>
              <a:t> los </a:t>
            </a:r>
            <a:r>
              <a:rPr lang="en-US" sz="2800" b="1" dirty="0" err="1" smtClean="0"/>
              <a:t>nazi</a:t>
            </a:r>
            <a:r>
              <a:rPr lang="en-US" sz="2800" b="1" dirty="0" smtClean="0"/>
              <a:t> en </a:t>
            </a:r>
            <a:r>
              <a:rPr lang="en-US" sz="2800" b="1" dirty="0" err="1" smtClean="0"/>
              <a:t>las</a:t>
            </a:r>
            <a:r>
              <a:rPr lang="en-US" sz="2800" b="1" dirty="0" smtClean="0"/>
              <a:t> </a:t>
            </a:r>
            <a:r>
              <a:rPr lang="en-US" sz="2800" b="1" dirty="0" err="1" smtClean="0"/>
              <a:t>camaras</a:t>
            </a:r>
            <a:r>
              <a:rPr lang="en-US" sz="2800" b="1" dirty="0" smtClean="0"/>
              <a:t> de gas de Auschwitz.</a:t>
            </a:r>
          </a:p>
          <a:p>
            <a:endParaRPr lang="en-US" sz="2800" b="1" dirty="0"/>
          </a:p>
          <a:p>
            <a:r>
              <a:rPr lang="en-US" sz="2800" b="1" dirty="0" smtClean="0"/>
              <a:t>El </a:t>
            </a:r>
            <a:r>
              <a:rPr lang="en-US" sz="2800" b="1" dirty="0" err="1" smtClean="0"/>
              <a:t>uso</a:t>
            </a:r>
            <a:r>
              <a:rPr lang="en-US" sz="2800" b="1" dirty="0" smtClean="0"/>
              <a:t> de </a:t>
            </a:r>
            <a:r>
              <a:rPr lang="en-US" sz="2800" b="1" dirty="0" err="1" smtClean="0"/>
              <a:t>las</a:t>
            </a:r>
            <a:r>
              <a:rPr lang="en-US" sz="2800" b="1" dirty="0" smtClean="0"/>
              <a:t> </a:t>
            </a:r>
            <a:r>
              <a:rPr lang="en-US" sz="2800" b="1" dirty="0" err="1" smtClean="0"/>
              <a:t>armas</a:t>
            </a:r>
            <a:r>
              <a:rPr lang="en-US" sz="2800" b="1" dirty="0" smtClean="0"/>
              <a:t> </a:t>
            </a:r>
            <a:r>
              <a:rPr lang="en-US" sz="2800" b="1" dirty="0" err="1" smtClean="0"/>
              <a:t>quimicas</a:t>
            </a:r>
            <a:r>
              <a:rPr lang="en-US" sz="2800" b="1" dirty="0" smtClean="0"/>
              <a:t> en la </a:t>
            </a:r>
            <a:r>
              <a:rPr lang="en-US" sz="2800" b="1" dirty="0" err="1" smtClean="0"/>
              <a:t>primera</a:t>
            </a:r>
            <a:r>
              <a:rPr lang="en-US" sz="2800" b="1" dirty="0" smtClean="0"/>
              <a:t> </a:t>
            </a:r>
            <a:r>
              <a:rPr lang="en-US" sz="2800" b="1" dirty="0" err="1" smtClean="0"/>
              <a:t>guerra</a:t>
            </a:r>
            <a:r>
              <a:rPr lang="en-US" sz="2800" b="1" dirty="0" smtClean="0"/>
              <a:t> </a:t>
            </a:r>
            <a:r>
              <a:rPr lang="en-US" sz="2800" b="1" dirty="0" err="1" smtClean="0"/>
              <a:t>mundial</a:t>
            </a:r>
            <a:r>
              <a:rPr lang="en-US" sz="2800" b="1" dirty="0" smtClean="0"/>
              <a:t> (1914-18) </a:t>
            </a:r>
            <a:r>
              <a:rPr lang="en-US" sz="2800" b="1" dirty="0" err="1" smtClean="0"/>
              <a:t>fue</a:t>
            </a:r>
            <a:r>
              <a:rPr lang="en-US" sz="2800" b="1" dirty="0" smtClean="0"/>
              <a:t>’ tan </a:t>
            </a:r>
            <a:r>
              <a:rPr lang="en-US" sz="2800" b="1" dirty="0" err="1" smtClean="0"/>
              <a:t>dramatico</a:t>
            </a:r>
            <a:r>
              <a:rPr lang="en-US" sz="2800" b="1" dirty="0" smtClean="0"/>
              <a:t> y controversial </a:t>
            </a:r>
            <a:r>
              <a:rPr lang="en-US" sz="2800" b="1" dirty="0" err="1" smtClean="0"/>
              <a:t>que</a:t>
            </a:r>
            <a:r>
              <a:rPr lang="en-US" sz="2800" b="1" dirty="0" smtClean="0"/>
              <a:t> hasta Hitler, </a:t>
            </a:r>
            <a:r>
              <a:rPr lang="en-US" sz="2800" b="1" dirty="0" err="1" smtClean="0"/>
              <a:t>que</a:t>
            </a:r>
            <a:r>
              <a:rPr lang="en-US" sz="2800" b="1" dirty="0" smtClean="0"/>
              <a:t> </a:t>
            </a:r>
            <a:r>
              <a:rPr lang="en-US" sz="2800" b="1" dirty="0" err="1" smtClean="0"/>
              <a:t>fue</a:t>
            </a:r>
            <a:r>
              <a:rPr lang="en-US" sz="2800" b="1" dirty="0" smtClean="0"/>
              <a:t>’ </a:t>
            </a:r>
            <a:r>
              <a:rPr lang="en-US" sz="2800" b="1" dirty="0" err="1" smtClean="0"/>
              <a:t>soldado</a:t>
            </a:r>
            <a:r>
              <a:rPr lang="en-US" sz="2800" b="1" dirty="0" smtClean="0"/>
              <a:t> en la </a:t>
            </a:r>
            <a:r>
              <a:rPr lang="en-US" sz="2800" b="1" dirty="0" err="1" smtClean="0"/>
              <a:t>primera</a:t>
            </a:r>
            <a:r>
              <a:rPr lang="en-US" sz="2800" b="1" dirty="0" smtClean="0"/>
              <a:t> </a:t>
            </a:r>
            <a:r>
              <a:rPr lang="en-US" sz="2800" b="1" dirty="0" err="1" smtClean="0"/>
              <a:t>guerra</a:t>
            </a:r>
            <a:r>
              <a:rPr lang="en-US" sz="2800" b="1" dirty="0" smtClean="0"/>
              <a:t>, </a:t>
            </a:r>
            <a:r>
              <a:rPr lang="en-US" sz="2800" b="1" dirty="0" err="1" smtClean="0"/>
              <a:t>mantuvo</a:t>
            </a:r>
            <a:r>
              <a:rPr lang="en-US" sz="2800" b="1" dirty="0" smtClean="0"/>
              <a:t> la </a:t>
            </a:r>
            <a:r>
              <a:rPr lang="en-US" sz="2800" b="1" dirty="0" err="1" smtClean="0"/>
              <a:t>prohibicion</a:t>
            </a:r>
            <a:r>
              <a:rPr lang="en-US" sz="2800" b="1" dirty="0" smtClean="0"/>
              <a:t> de </a:t>
            </a:r>
            <a:r>
              <a:rPr lang="en-US" sz="2800" b="1" dirty="0" err="1" smtClean="0"/>
              <a:t>su</a:t>
            </a:r>
            <a:r>
              <a:rPr lang="en-US" sz="2800" b="1" dirty="0" smtClean="0"/>
              <a:t> </a:t>
            </a:r>
            <a:r>
              <a:rPr lang="en-US" sz="2800" b="1" dirty="0" err="1" smtClean="0"/>
              <a:t>utilizo</a:t>
            </a:r>
            <a:r>
              <a:rPr lang="en-US" sz="2800" b="1" dirty="0" smtClean="0"/>
              <a:t>.</a:t>
            </a:r>
          </a:p>
          <a:p>
            <a:endParaRPr lang="en-US" sz="2800" b="1" dirty="0"/>
          </a:p>
          <a:p>
            <a:endParaRPr lang="es-MX" dirty="0"/>
          </a:p>
        </p:txBody>
      </p:sp>
    </p:spTree>
    <p:extLst>
      <p:ext uri="{BB962C8B-B14F-4D97-AF65-F5344CB8AC3E}">
        <p14:creationId xmlns:p14="http://schemas.microsoft.com/office/powerpoint/2010/main" val="2370713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3170099"/>
          </a:xfrm>
          <a:prstGeom prst="rect">
            <a:avLst/>
          </a:prstGeom>
          <a:noFill/>
        </p:spPr>
        <p:txBody>
          <a:bodyPr wrap="square" rtlCol="0">
            <a:spAutoFit/>
          </a:bodyPr>
          <a:lstStyle/>
          <a:p>
            <a:pPr algn="ctr"/>
            <a:r>
              <a:rPr lang="en-US" sz="3200" b="1" dirty="0" smtClean="0"/>
              <a:t>Vida </a:t>
            </a:r>
            <a:r>
              <a:rPr lang="en-US" sz="3200" b="1" dirty="0" err="1" smtClean="0"/>
              <a:t>privada</a:t>
            </a:r>
            <a:endParaRPr lang="en-US" sz="3200" b="1" dirty="0" smtClean="0"/>
          </a:p>
          <a:p>
            <a:endParaRPr lang="en-US" sz="2400" b="1" dirty="0" smtClean="0"/>
          </a:p>
          <a:p>
            <a:r>
              <a:rPr lang="en-US" sz="2400" b="1" dirty="0" smtClean="0"/>
              <a:t>En 1901 Haber se </a:t>
            </a:r>
            <a:r>
              <a:rPr lang="en-US" sz="2400" b="1" dirty="0" err="1" smtClean="0"/>
              <a:t>caso</a:t>
            </a:r>
            <a:r>
              <a:rPr lang="en-US" sz="2400" b="1" dirty="0" smtClean="0"/>
              <a:t>’ con Clara </a:t>
            </a:r>
            <a:r>
              <a:rPr lang="en-US" sz="2400" b="1" dirty="0" err="1" smtClean="0"/>
              <a:t>Immerwhar</a:t>
            </a:r>
            <a:r>
              <a:rPr lang="en-US" sz="2400" b="1" dirty="0" smtClean="0"/>
              <a:t>, </a:t>
            </a:r>
            <a:r>
              <a:rPr lang="en-US" sz="2400" b="1" dirty="0" err="1" smtClean="0"/>
              <a:t>quimica</a:t>
            </a:r>
            <a:r>
              <a:rPr lang="en-US" sz="2400" b="1" dirty="0" smtClean="0"/>
              <a:t> </a:t>
            </a:r>
            <a:r>
              <a:rPr lang="en-US" sz="2400" b="1" dirty="0" err="1" smtClean="0"/>
              <a:t>tambien</a:t>
            </a:r>
            <a:r>
              <a:rPr lang="en-US" sz="2400" b="1" dirty="0" smtClean="0"/>
              <a:t>, </a:t>
            </a:r>
            <a:r>
              <a:rPr lang="en-US" sz="2400" b="1" dirty="0" err="1" smtClean="0"/>
              <a:t>primera</a:t>
            </a:r>
            <a:r>
              <a:rPr lang="en-US" sz="2400" b="1" dirty="0" smtClean="0"/>
              <a:t> </a:t>
            </a:r>
            <a:r>
              <a:rPr lang="en-US" sz="2400" b="1" dirty="0" err="1" smtClean="0"/>
              <a:t>mujer</a:t>
            </a:r>
            <a:r>
              <a:rPr lang="en-US" sz="2400" b="1" dirty="0" smtClean="0"/>
              <a:t> </a:t>
            </a:r>
            <a:r>
              <a:rPr lang="en-US" sz="2400" b="1" dirty="0" err="1" smtClean="0"/>
              <a:t>alemana</a:t>
            </a:r>
            <a:r>
              <a:rPr lang="en-US" sz="2400" b="1" dirty="0" smtClean="0"/>
              <a:t> en </a:t>
            </a:r>
            <a:r>
              <a:rPr lang="en-US" sz="2400" b="1" dirty="0" err="1" smtClean="0"/>
              <a:t>recibir</a:t>
            </a:r>
            <a:r>
              <a:rPr lang="en-US" sz="2400" b="1" dirty="0" smtClean="0"/>
              <a:t> un </a:t>
            </a:r>
            <a:r>
              <a:rPr lang="en-US" sz="2400" b="1" dirty="0" err="1" smtClean="0"/>
              <a:t>doctorado</a:t>
            </a:r>
            <a:r>
              <a:rPr lang="en-US" sz="2400" b="1" dirty="0" smtClean="0"/>
              <a:t> en </a:t>
            </a:r>
            <a:r>
              <a:rPr lang="en-US" sz="2400" b="1" dirty="0" err="1" smtClean="0"/>
              <a:t>su</a:t>
            </a:r>
            <a:r>
              <a:rPr lang="en-US" sz="2400" b="1" dirty="0" smtClean="0"/>
              <a:t> </a:t>
            </a:r>
            <a:r>
              <a:rPr lang="en-US" sz="2400" b="1" dirty="0" err="1" smtClean="0"/>
              <a:t>universidad</a:t>
            </a:r>
            <a:endParaRPr lang="en-US" sz="2400" b="1" dirty="0" smtClean="0"/>
          </a:p>
          <a:p>
            <a:endParaRPr lang="en-US" sz="2400" b="1" dirty="0"/>
          </a:p>
          <a:p>
            <a:r>
              <a:rPr lang="en-US" sz="2400" b="1" dirty="0" smtClean="0"/>
              <a:t>Clara </a:t>
            </a:r>
            <a:r>
              <a:rPr lang="en-US" sz="2400" b="1" dirty="0" err="1" smtClean="0"/>
              <a:t>estaba</a:t>
            </a:r>
            <a:r>
              <a:rPr lang="en-US" sz="2400" b="1" dirty="0" smtClean="0"/>
              <a:t> </a:t>
            </a:r>
            <a:r>
              <a:rPr lang="en-US" sz="2400" b="1" dirty="0" err="1" smtClean="0"/>
              <a:t>fuertemente</a:t>
            </a:r>
            <a:r>
              <a:rPr lang="en-US" sz="2400" b="1" dirty="0" smtClean="0"/>
              <a:t> en contra de la </a:t>
            </a:r>
            <a:r>
              <a:rPr lang="en-US" sz="2400" b="1" dirty="0" err="1" smtClean="0"/>
              <a:t>actividad</a:t>
            </a:r>
            <a:r>
              <a:rPr lang="en-US" sz="2400" b="1" dirty="0" smtClean="0"/>
              <a:t> </a:t>
            </a:r>
            <a:r>
              <a:rPr lang="en-US" sz="2400" b="1" dirty="0" err="1" smtClean="0"/>
              <a:t>cientifica</a:t>
            </a:r>
            <a:r>
              <a:rPr lang="en-US" sz="2400" b="1" dirty="0" smtClean="0"/>
              <a:t> de Fritz en </a:t>
            </a:r>
            <a:r>
              <a:rPr lang="en-US" sz="2400" b="1" dirty="0" err="1" smtClean="0"/>
              <a:t>busca</a:t>
            </a:r>
            <a:r>
              <a:rPr lang="en-US" sz="2400" b="1" dirty="0" smtClean="0"/>
              <a:t> de </a:t>
            </a:r>
            <a:r>
              <a:rPr lang="en-US" sz="2400" b="1" dirty="0" err="1" smtClean="0"/>
              <a:t>armas</a:t>
            </a:r>
            <a:r>
              <a:rPr lang="en-US" sz="2400" b="1" dirty="0" smtClean="0"/>
              <a:t> </a:t>
            </a:r>
            <a:r>
              <a:rPr lang="en-US" sz="2400" b="1" dirty="0" err="1" smtClean="0"/>
              <a:t>quimicas</a:t>
            </a:r>
            <a:r>
              <a:rPr lang="en-US" sz="2400" b="1" dirty="0" smtClean="0"/>
              <a:t>.</a:t>
            </a:r>
          </a:p>
          <a:p>
            <a:endParaRPr lang="en-US" sz="2400" b="1" dirty="0"/>
          </a:p>
        </p:txBody>
      </p:sp>
      <p:pic>
        <p:nvPicPr>
          <p:cNvPr id="3074" name="Picture 2" descr="http://www.karlsruhe.de/b1/stadtgeschichte/frauengeschichte/HF_sections/content/ZZkpIKg2MMRxwf/dreifrauen_fischer_immerwahr_obermue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591" y="3484130"/>
            <a:ext cx="4794936" cy="268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41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418" y="609600"/>
            <a:ext cx="8001000" cy="5632311"/>
          </a:xfrm>
          <a:prstGeom prst="rect">
            <a:avLst/>
          </a:prstGeom>
        </p:spPr>
        <p:txBody>
          <a:bodyPr wrap="square">
            <a:spAutoFit/>
          </a:bodyPr>
          <a:lstStyle/>
          <a:p>
            <a:r>
              <a:rPr lang="en-US" sz="2400" b="1" dirty="0" err="1" smtClean="0"/>
              <a:t>Suicidio</a:t>
            </a:r>
            <a:r>
              <a:rPr lang="en-US" sz="2400" b="1" dirty="0" smtClean="0"/>
              <a:t> de Clara</a:t>
            </a:r>
          </a:p>
          <a:p>
            <a:endParaRPr lang="en-US" sz="2400" b="1" dirty="0" smtClean="0"/>
          </a:p>
          <a:p>
            <a:r>
              <a:rPr lang="en-US" sz="2400" b="1" dirty="0" err="1" smtClean="0"/>
              <a:t>Despues</a:t>
            </a:r>
            <a:r>
              <a:rPr lang="en-US" sz="2400" b="1" dirty="0" smtClean="0"/>
              <a:t> </a:t>
            </a:r>
            <a:r>
              <a:rPr lang="en-US" sz="2400" b="1" dirty="0"/>
              <a:t>de </a:t>
            </a:r>
            <a:r>
              <a:rPr lang="en-US" sz="2400" b="1" dirty="0" err="1"/>
              <a:t>una</a:t>
            </a:r>
            <a:r>
              <a:rPr lang="en-US" sz="2400" b="1" dirty="0"/>
              <a:t> </a:t>
            </a:r>
            <a:r>
              <a:rPr lang="en-US" sz="2400" b="1" dirty="0" err="1"/>
              <a:t>fuerte</a:t>
            </a:r>
            <a:r>
              <a:rPr lang="en-US" sz="2400" b="1" dirty="0"/>
              <a:t> </a:t>
            </a:r>
            <a:r>
              <a:rPr lang="en-US" sz="2400" b="1" dirty="0" err="1"/>
              <a:t>discusion</a:t>
            </a:r>
            <a:r>
              <a:rPr lang="en-US" sz="2400" b="1" dirty="0"/>
              <a:t> con Fritz, </a:t>
            </a:r>
            <a:r>
              <a:rPr lang="en-US" sz="2400" b="1" dirty="0" err="1"/>
              <a:t>probablemente</a:t>
            </a:r>
            <a:r>
              <a:rPr lang="en-US" sz="2400" b="1" dirty="0"/>
              <a:t> a </a:t>
            </a:r>
            <a:r>
              <a:rPr lang="en-US" sz="2400" b="1" dirty="0" err="1"/>
              <a:t>causa</a:t>
            </a:r>
            <a:r>
              <a:rPr lang="en-US" sz="2400" b="1" dirty="0"/>
              <a:t> de un “</a:t>
            </a:r>
            <a:r>
              <a:rPr lang="en-US" sz="2400" b="1" dirty="0" err="1"/>
              <a:t>exitoso</a:t>
            </a:r>
            <a:r>
              <a:rPr lang="en-US" sz="2400" b="1" dirty="0"/>
              <a:t>” </a:t>
            </a:r>
            <a:r>
              <a:rPr lang="en-US" sz="2400" b="1" dirty="0" err="1"/>
              <a:t>uso</a:t>
            </a:r>
            <a:r>
              <a:rPr lang="en-US" sz="2400" b="1" dirty="0"/>
              <a:t> del </a:t>
            </a:r>
            <a:r>
              <a:rPr lang="en-US" sz="2400" b="1" dirty="0" err="1"/>
              <a:t>cloro</a:t>
            </a:r>
            <a:r>
              <a:rPr lang="en-US" sz="2400" b="1" dirty="0"/>
              <a:t> en un </a:t>
            </a:r>
            <a:r>
              <a:rPr lang="en-US" sz="2400" b="1" dirty="0" err="1"/>
              <a:t>conocido</a:t>
            </a:r>
            <a:r>
              <a:rPr lang="en-US" sz="2400" b="1" dirty="0"/>
              <a:t> </a:t>
            </a:r>
            <a:r>
              <a:rPr lang="en-US" sz="2400" b="1" dirty="0" err="1"/>
              <a:t>episodio</a:t>
            </a:r>
            <a:r>
              <a:rPr lang="en-US" sz="2400" b="1" dirty="0"/>
              <a:t> de la </a:t>
            </a:r>
            <a:r>
              <a:rPr lang="en-US" sz="2400" b="1" dirty="0" err="1"/>
              <a:t>Iera</a:t>
            </a:r>
            <a:r>
              <a:rPr lang="en-US" sz="2400" b="1" dirty="0"/>
              <a:t> </a:t>
            </a:r>
            <a:r>
              <a:rPr lang="en-US" sz="2400" b="1" dirty="0" err="1"/>
              <a:t>guerra</a:t>
            </a:r>
            <a:r>
              <a:rPr lang="en-US" sz="2400" b="1" dirty="0"/>
              <a:t> </a:t>
            </a:r>
            <a:r>
              <a:rPr lang="en-US" sz="2400" b="1" dirty="0" err="1"/>
              <a:t>mundial</a:t>
            </a:r>
            <a:r>
              <a:rPr lang="en-US" sz="2400" b="1" dirty="0"/>
              <a:t>, Clara se </a:t>
            </a:r>
            <a:r>
              <a:rPr lang="en-US" sz="2400" b="1" dirty="0" err="1"/>
              <a:t>suicido</a:t>
            </a:r>
            <a:r>
              <a:rPr lang="en-US" sz="2400" b="1" dirty="0"/>
              <a:t>’ en </a:t>
            </a:r>
            <a:r>
              <a:rPr lang="en-US" sz="2400" b="1" dirty="0" err="1"/>
              <a:t>su</a:t>
            </a:r>
            <a:r>
              <a:rPr lang="en-US" sz="2400" b="1" dirty="0"/>
              <a:t> </a:t>
            </a:r>
            <a:r>
              <a:rPr lang="en-US" sz="2400" b="1" dirty="0" err="1"/>
              <a:t>jardin</a:t>
            </a:r>
            <a:r>
              <a:rPr lang="en-US" sz="2400" b="1" dirty="0"/>
              <a:t> con un </a:t>
            </a:r>
            <a:r>
              <a:rPr lang="en-US" sz="2400" b="1" dirty="0" err="1"/>
              <a:t>tiro</a:t>
            </a:r>
            <a:r>
              <a:rPr lang="en-US" sz="2400" b="1" dirty="0"/>
              <a:t> al </a:t>
            </a:r>
            <a:r>
              <a:rPr lang="en-US" sz="2400" b="1" dirty="0" err="1"/>
              <a:t>corazon</a:t>
            </a:r>
            <a:r>
              <a:rPr lang="en-US" sz="2400" b="1" dirty="0"/>
              <a:t> con la </a:t>
            </a:r>
            <a:r>
              <a:rPr lang="en-US" sz="2400" b="1" dirty="0" err="1"/>
              <a:t>pistola</a:t>
            </a:r>
            <a:r>
              <a:rPr lang="en-US" sz="2400" b="1" dirty="0"/>
              <a:t> del </a:t>
            </a:r>
            <a:r>
              <a:rPr lang="en-US" sz="2400" b="1" dirty="0" err="1"/>
              <a:t>esposo</a:t>
            </a:r>
            <a:r>
              <a:rPr lang="en-US" sz="2400" b="1" dirty="0"/>
              <a:t>.</a:t>
            </a:r>
          </a:p>
          <a:p>
            <a:endParaRPr lang="en-US" sz="2400" b="1" dirty="0" smtClean="0"/>
          </a:p>
          <a:p>
            <a:r>
              <a:rPr lang="en-US" sz="2400" b="1" dirty="0" smtClean="0"/>
              <a:t>A </a:t>
            </a:r>
            <a:r>
              <a:rPr lang="en-US" sz="2400" b="1" dirty="0" err="1"/>
              <a:t>pesar</a:t>
            </a:r>
            <a:r>
              <a:rPr lang="en-US" sz="2400" b="1" dirty="0"/>
              <a:t> del </a:t>
            </a:r>
            <a:r>
              <a:rPr lang="en-US" sz="2400" b="1" dirty="0" err="1"/>
              <a:t>suceso</a:t>
            </a:r>
            <a:r>
              <a:rPr lang="en-US" sz="2400" b="1" dirty="0"/>
              <a:t>, Fritz se </a:t>
            </a:r>
            <a:r>
              <a:rPr lang="en-US" sz="2400" b="1" dirty="0" err="1"/>
              <a:t>fue</a:t>
            </a:r>
            <a:r>
              <a:rPr lang="en-US" sz="2400" b="1" dirty="0"/>
              <a:t>’ al </a:t>
            </a:r>
            <a:r>
              <a:rPr lang="en-US" sz="2400" b="1" dirty="0" err="1"/>
              <a:t>frente</a:t>
            </a:r>
            <a:r>
              <a:rPr lang="en-US" sz="2400" b="1" dirty="0"/>
              <a:t> de </a:t>
            </a:r>
            <a:r>
              <a:rPr lang="en-US" sz="2400" b="1" dirty="0" err="1"/>
              <a:t>guerra</a:t>
            </a:r>
            <a:r>
              <a:rPr lang="en-US" sz="2400" b="1" dirty="0"/>
              <a:t> con </a:t>
            </a:r>
            <a:r>
              <a:rPr lang="en-US" sz="2400" b="1" dirty="0" err="1"/>
              <a:t>Rusia</a:t>
            </a:r>
            <a:r>
              <a:rPr lang="en-US" sz="2400" b="1" dirty="0"/>
              <a:t> el </a:t>
            </a:r>
            <a:r>
              <a:rPr lang="en-US" sz="2400" b="1" dirty="0" err="1"/>
              <a:t>mismo</a:t>
            </a:r>
            <a:r>
              <a:rPr lang="en-US" sz="2400" b="1" dirty="0"/>
              <a:t> </a:t>
            </a:r>
            <a:r>
              <a:rPr lang="en-US" sz="2400" b="1" dirty="0" err="1"/>
              <a:t>dia</a:t>
            </a:r>
            <a:r>
              <a:rPr lang="en-US" sz="2400" b="1" dirty="0"/>
              <a:t>, para </a:t>
            </a:r>
            <a:r>
              <a:rPr lang="en-US" sz="2400" b="1" dirty="0" err="1"/>
              <a:t>asegurarse</a:t>
            </a:r>
            <a:r>
              <a:rPr lang="en-US" sz="2400" b="1" dirty="0"/>
              <a:t> de </a:t>
            </a:r>
            <a:r>
              <a:rPr lang="en-US" sz="2400" b="1" dirty="0" err="1"/>
              <a:t>que</a:t>
            </a:r>
            <a:r>
              <a:rPr lang="en-US" sz="2400" b="1" dirty="0"/>
              <a:t> se </a:t>
            </a:r>
            <a:r>
              <a:rPr lang="en-US" sz="2400" b="1" dirty="0" err="1"/>
              <a:t>utilizara</a:t>
            </a:r>
            <a:r>
              <a:rPr lang="en-US" sz="2400" b="1" dirty="0"/>
              <a:t> </a:t>
            </a:r>
            <a:r>
              <a:rPr lang="en-US" sz="2400" b="1" dirty="0" err="1"/>
              <a:t>eficazmente</a:t>
            </a:r>
            <a:r>
              <a:rPr lang="en-US" sz="2400" b="1" dirty="0"/>
              <a:t> el </a:t>
            </a:r>
            <a:r>
              <a:rPr lang="en-US" sz="2400" b="1" dirty="0" err="1"/>
              <a:t>cloro</a:t>
            </a:r>
            <a:r>
              <a:rPr lang="en-US" sz="2400" b="1" dirty="0"/>
              <a:t> contra los </a:t>
            </a:r>
            <a:r>
              <a:rPr lang="en-US" sz="2400" b="1" dirty="0" err="1"/>
              <a:t>rusos</a:t>
            </a:r>
            <a:r>
              <a:rPr lang="en-US" sz="2400" b="1" dirty="0" smtClean="0"/>
              <a:t>.</a:t>
            </a:r>
          </a:p>
          <a:p>
            <a:endParaRPr lang="en-US" sz="2400" b="1" dirty="0"/>
          </a:p>
          <a:p>
            <a:r>
              <a:rPr lang="en-US" sz="2400" b="1" dirty="0" smtClean="0"/>
              <a:t>Para </a:t>
            </a:r>
            <a:r>
              <a:rPr lang="en-US" sz="2400" b="1" dirty="0" err="1" smtClean="0"/>
              <a:t>recordar</a:t>
            </a:r>
            <a:r>
              <a:rPr lang="en-US" sz="2400" b="1" dirty="0" smtClean="0"/>
              <a:t> Clara, y </a:t>
            </a:r>
            <a:r>
              <a:rPr lang="en-US" sz="2400" b="1" dirty="0" err="1" smtClean="0"/>
              <a:t>por</a:t>
            </a:r>
            <a:r>
              <a:rPr lang="en-US" sz="2400" b="1" dirty="0" smtClean="0"/>
              <a:t> </a:t>
            </a:r>
            <a:r>
              <a:rPr lang="en-US" sz="2400" b="1" dirty="0" err="1"/>
              <a:t>su</a:t>
            </a:r>
            <a:r>
              <a:rPr lang="en-US" sz="2400" b="1" dirty="0"/>
              <a:t> valor en la </a:t>
            </a:r>
            <a:r>
              <a:rPr lang="en-US" sz="2400" b="1" dirty="0" err="1"/>
              <a:t>ciencia</a:t>
            </a:r>
            <a:r>
              <a:rPr lang="en-US" sz="2400" b="1" dirty="0"/>
              <a:t>, </a:t>
            </a:r>
            <a:r>
              <a:rPr lang="en-US" sz="2400" b="1" dirty="0" err="1"/>
              <a:t>por</a:t>
            </a:r>
            <a:r>
              <a:rPr lang="en-US" sz="2400" b="1" dirty="0"/>
              <a:t> </a:t>
            </a:r>
            <a:r>
              <a:rPr lang="en-US" sz="2400" b="1" dirty="0" err="1"/>
              <a:t>haber</a:t>
            </a:r>
            <a:r>
              <a:rPr lang="en-US" sz="2400" b="1" dirty="0"/>
              <a:t> </a:t>
            </a:r>
            <a:r>
              <a:rPr lang="en-US" sz="2400" b="1" dirty="0" err="1"/>
              <a:t>logrado</a:t>
            </a:r>
            <a:r>
              <a:rPr lang="en-US" sz="2400" b="1" dirty="0"/>
              <a:t> el </a:t>
            </a:r>
            <a:r>
              <a:rPr lang="en-US" sz="2400" b="1" dirty="0" err="1"/>
              <a:t>maximo</a:t>
            </a:r>
            <a:r>
              <a:rPr lang="en-US" sz="2400" b="1" dirty="0"/>
              <a:t> </a:t>
            </a:r>
            <a:r>
              <a:rPr lang="en-US" sz="2400" b="1" dirty="0" err="1"/>
              <a:t>grado</a:t>
            </a:r>
            <a:r>
              <a:rPr lang="en-US" sz="2400" b="1" dirty="0"/>
              <a:t> </a:t>
            </a:r>
            <a:r>
              <a:rPr lang="en-US" sz="2400" b="1" dirty="0" err="1"/>
              <a:t>alcanzable</a:t>
            </a:r>
            <a:r>
              <a:rPr lang="en-US" sz="2400" b="1" dirty="0"/>
              <a:t> en </a:t>
            </a:r>
            <a:r>
              <a:rPr lang="en-US" sz="2400" b="1" dirty="0" err="1"/>
              <a:t>esos</a:t>
            </a:r>
            <a:r>
              <a:rPr lang="en-US" sz="2400" b="1" dirty="0"/>
              <a:t> </a:t>
            </a:r>
            <a:r>
              <a:rPr lang="en-US" sz="2400" b="1" dirty="0" err="1"/>
              <a:t>tiempos</a:t>
            </a:r>
            <a:r>
              <a:rPr lang="en-US" sz="2400" b="1" dirty="0"/>
              <a:t> para </a:t>
            </a:r>
            <a:r>
              <a:rPr lang="en-US" sz="2400" b="1" dirty="0" err="1"/>
              <a:t>una</a:t>
            </a:r>
            <a:r>
              <a:rPr lang="en-US" sz="2400" b="1" dirty="0"/>
              <a:t> </a:t>
            </a:r>
            <a:r>
              <a:rPr lang="en-US" sz="2400" b="1" dirty="0" err="1" smtClean="0"/>
              <a:t>mujer</a:t>
            </a:r>
            <a:r>
              <a:rPr lang="en-US" sz="2400" b="1" dirty="0" smtClean="0"/>
              <a:t> a </a:t>
            </a:r>
            <a:r>
              <a:rPr lang="en-US" sz="2400" b="1" dirty="0" err="1"/>
              <a:t>partir</a:t>
            </a:r>
            <a:r>
              <a:rPr lang="en-US" sz="2400" b="1" dirty="0"/>
              <a:t> de 2011 se </a:t>
            </a:r>
            <a:r>
              <a:rPr lang="en-US" sz="2400" b="1" dirty="0" err="1"/>
              <a:t>otorga</a:t>
            </a:r>
            <a:r>
              <a:rPr lang="en-US" sz="2400" b="1" dirty="0"/>
              <a:t> el </a:t>
            </a:r>
            <a:r>
              <a:rPr lang="en-US" sz="2400" b="1" dirty="0" err="1"/>
              <a:t>premio</a:t>
            </a:r>
            <a:r>
              <a:rPr lang="en-US" sz="2400" b="1" dirty="0"/>
              <a:t> Clara </a:t>
            </a:r>
            <a:r>
              <a:rPr lang="en-US" sz="2400" b="1" dirty="0" err="1" smtClean="0"/>
              <a:t>Immerwahr</a:t>
            </a:r>
            <a:r>
              <a:rPr lang="en-US" sz="2400" b="1" dirty="0" smtClean="0"/>
              <a:t>, a </a:t>
            </a:r>
            <a:r>
              <a:rPr lang="en-US" sz="2400" b="1" dirty="0" err="1" smtClean="0"/>
              <a:t>jovenes</a:t>
            </a:r>
            <a:r>
              <a:rPr lang="en-US" sz="2400" b="1" dirty="0" smtClean="0"/>
              <a:t> </a:t>
            </a:r>
            <a:r>
              <a:rPr lang="en-US" sz="2400" b="1" dirty="0" err="1" smtClean="0"/>
              <a:t>mujeres</a:t>
            </a:r>
            <a:r>
              <a:rPr lang="en-US" sz="2400" b="1" dirty="0" smtClean="0"/>
              <a:t> </a:t>
            </a:r>
            <a:r>
              <a:rPr lang="en-US" sz="2400" b="1" dirty="0" err="1" smtClean="0"/>
              <a:t>que</a:t>
            </a:r>
            <a:r>
              <a:rPr lang="en-US" sz="2400" b="1" dirty="0" smtClean="0"/>
              <a:t> </a:t>
            </a:r>
            <a:r>
              <a:rPr lang="en-US" sz="2400" b="1" dirty="0" err="1" smtClean="0"/>
              <a:t>excelen</a:t>
            </a:r>
            <a:r>
              <a:rPr lang="en-US" sz="2400" b="1" dirty="0" smtClean="0"/>
              <a:t> la </a:t>
            </a:r>
            <a:r>
              <a:rPr lang="en-US" sz="2400" b="1" dirty="0" err="1" smtClean="0"/>
              <a:t>ciencia</a:t>
            </a:r>
            <a:endParaRPr lang="es-MX" sz="2400" b="1" dirty="0"/>
          </a:p>
        </p:txBody>
      </p:sp>
    </p:spTree>
    <p:extLst>
      <p:ext uri="{BB962C8B-B14F-4D97-AF65-F5344CB8AC3E}">
        <p14:creationId xmlns:p14="http://schemas.microsoft.com/office/powerpoint/2010/main" val="1069041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696200" cy="5262979"/>
          </a:xfrm>
          <a:prstGeom prst="rect">
            <a:avLst/>
          </a:prstGeom>
          <a:noFill/>
        </p:spPr>
        <p:txBody>
          <a:bodyPr wrap="square" rtlCol="0">
            <a:spAutoFit/>
          </a:bodyPr>
          <a:lstStyle/>
          <a:p>
            <a:r>
              <a:rPr lang="en-US" sz="2400" b="1" dirty="0" smtClean="0"/>
              <a:t>Haber se </a:t>
            </a:r>
            <a:r>
              <a:rPr lang="en-US" sz="2400" b="1" dirty="0" err="1" smtClean="0"/>
              <a:t>caso</a:t>
            </a:r>
            <a:r>
              <a:rPr lang="en-US" sz="2400" b="1" dirty="0" smtClean="0"/>
              <a:t>’ </a:t>
            </a:r>
            <a:r>
              <a:rPr lang="en-US" sz="2400" b="1" dirty="0" err="1" smtClean="0"/>
              <a:t>otra</a:t>
            </a:r>
            <a:r>
              <a:rPr lang="en-US" sz="2400" b="1" dirty="0" smtClean="0"/>
              <a:t> </a:t>
            </a:r>
            <a:r>
              <a:rPr lang="en-US" sz="2400" b="1" dirty="0" err="1" smtClean="0"/>
              <a:t>vez</a:t>
            </a:r>
            <a:r>
              <a:rPr lang="en-US" sz="2400" b="1" dirty="0" smtClean="0"/>
              <a:t> en 1917 con Charlotte Nathan, </a:t>
            </a:r>
            <a:r>
              <a:rPr lang="en-US" sz="2400" b="1" dirty="0" err="1" smtClean="0"/>
              <a:t>otra</a:t>
            </a:r>
            <a:r>
              <a:rPr lang="en-US" sz="2400" b="1" dirty="0" smtClean="0"/>
              <a:t> “</a:t>
            </a:r>
            <a:r>
              <a:rPr lang="en-US" sz="2400" b="1" dirty="0" err="1" smtClean="0"/>
              <a:t>judia</a:t>
            </a:r>
            <a:r>
              <a:rPr lang="en-US" sz="2400" b="1" dirty="0" smtClean="0"/>
              <a:t> </a:t>
            </a:r>
            <a:r>
              <a:rPr lang="en-US" sz="2400" b="1" dirty="0" err="1" smtClean="0"/>
              <a:t>conversa</a:t>
            </a:r>
            <a:r>
              <a:rPr lang="en-US" sz="2400" b="1" dirty="0" smtClean="0"/>
              <a:t>” (al </a:t>
            </a:r>
            <a:r>
              <a:rPr lang="en-US" sz="2400" b="1" dirty="0" err="1" smtClean="0"/>
              <a:t>igual</a:t>
            </a:r>
            <a:r>
              <a:rPr lang="en-US" sz="2400" b="1" dirty="0" smtClean="0"/>
              <a:t> </a:t>
            </a:r>
            <a:r>
              <a:rPr lang="en-US" sz="2400" b="1" dirty="0" err="1" smtClean="0"/>
              <a:t>que</a:t>
            </a:r>
            <a:r>
              <a:rPr lang="en-US" sz="2400" b="1" dirty="0" smtClean="0"/>
              <a:t> Clara y </a:t>
            </a:r>
            <a:r>
              <a:rPr lang="en-US" sz="2400" b="1" dirty="0" err="1" smtClean="0"/>
              <a:t>que</a:t>
            </a:r>
            <a:r>
              <a:rPr lang="en-US" sz="2400" b="1" dirty="0" smtClean="0"/>
              <a:t> el </a:t>
            </a:r>
            <a:r>
              <a:rPr lang="en-US" sz="2400" b="1" dirty="0" err="1" smtClean="0"/>
              <a:t>mismo</a:t>
            </a:r>
            <a:r>
              <a:rPr lang="en-US" sz="2400" b="1" dirty="0" smtClean="0"/>
              <a:t>)</a:t>
            </a:r>
          </a:p>
          <a:p>
            <a:endParaRPr lang="en-US" sz="2400" b="1" dirty="0" smtClean="0"/>
          </a:p>
          <a:p>
            <a:r>
              <a:rPr lang="en-US" sz="2400" b="1" dirty="0" err="1" smtClean="0"/>
              <a:t>Es</a:t>
            </a:r>
            <a:r>
              <a:rPr lang="en-US" sz="2400" b="1" dirty="0" smtClean="0"/>
              <a:t> </a:t>
            </a:r>
            <a:r>
              <a:rPr lang="en-US" sz="2400" b="1" dirty="0" err="1" smtClean="0"/>
              <a:t>famosa</a:t>
            </a:r>
            <a:r>
              <a:rPr lang="en-US" sz="2400" b="1" dirty="0" smtClean="0"/>
              <a:t> la </a:t>
            </a:r>
            <a:r>
              <a:rPr lang="en-US" sz="2400" b="1" dirty="0" err="1" smtClean="0"/>
              <a:t>controversia</a:t>
            </a:r>
            <a:r>
              <a:rPr lang="en-US" sz="2400" b="1" dirty="0" smtClean="0"/>
              <a:t> entre Haber (pro-</a:t>
            </a:r>
            <a:r>
              <a:rPr lang="en-US" sz="2400" b="1" dirty="0" err="1" smtClean="0"/>
              <a:t>nazi</a:t>
            </a:r>
            <a:r>
              <a:rPr lang="en-US" sz="2400" b="1" dirty="0" smtClean="0"/>
              <a:t>) y Albert Einstein (</a:t>
            </a:r>
            <a:r>
              <a:rPr lang="en-US" sz="2400" b="1" dirty="0" err="1" smtClean="0"/>
              <a:t>famosamente</a:t>
            </a:r>
            <a:r>
              <a:rPr lang="en-US" sz="2400" b="1" dirty="0" smtClean="0"/>
              <a:t> anti-</a:t>
            </a:r>
            <a:r>
              <a:rPr lang="en-US" sz="2400" b="1" dirty="0" err="1" smtClean="0"/>
              <a:t>nazi</a:t>
            </a:r>
            <a:r>
              <a:rPr lang="en-US" sz="2400" b="1" dirty="0" smtClean="0"/>
              <a:t>)</a:t>
            </a:r>
          </a:p>
          <a:p>
            <a:endParaRPr lang="en-US" sz="2400" b="1" dirty="0"/>
          </a:p>
          <a:p>
            <a:r>
              <a:rPr lang="en-US" sz="2400" b="1" dirty="0" smtClean="0"/>
              <a:t>Haber se </a:t>
            </a:r>
            <a:r>
              <a:rPr lang="en-US" sz="2400" b="1" dirty="0" err="1" smtClean="0"/>
              <a:t>murio</a:t>
            </a:r>
            <a:r>
              <a:rPr lang="en-US" sz="2400" b="1" dirty="0" smtClean="0"/>
              <a:t>’ de un </a:t>
            </a:r>
            <a:r>
              <a:rPr lang="en-US" sz="2400" b="1" dirty="0" err="1" smtClean="0"/>
              <a:t>ataque</a:t>
            </a:r>
            <a:r>
              <a:rPr lang="en-US" sz="2400" b="1" dirty="0" smtClean="0"/>
              <a:t> al </a:t>
            </a:r>
            <a:r>
              <a:rPr lang="en-US" sz="2400" b="1" dirty="0" err="1" smtClean="0"/>
              <a:t>corazon</a:t>
            </a:r>
            <a:r>
              <a:rPr lang="en-US" sz="2400" b="1" dirty="0" smtClean="0"/>
              <a:t> en </a:t>
            </a:r>
            <a:r>
              <a:rPr lang="en-US" sz="2400" b="1" dirty="0" err="1" smtClean="0"/>
              <a:t>viaje</a:t>
            </a:r>
            <a:r>
              <a:rPr lang="en-US" sz="2400" b="1" dirty="0" smtClean="0"/>
              <a:t> </a:t>
            </a:r>
            <a:r>
              <a:rPr lang="en-US" sz="2400" b="1" dirty="0" err="1" smtClean="0"/>
              <a:t>hacia</a:t>
            </a:r>
            <a:r>
              <a:rPr lang="en-US" sz="2400" b="1" dirty="0" smtClean="0"/>
              <a:t> Israel, </a:t>
            </a:r>
            <a:r>
              <a:rPr lang="en-US" sz="2400" b="1" dirty="0" err="1" smtClean="0"/>
              <a:t>donde</a:t>
            </a:r>
            <a:r>
              <a:rPr lang="en-US" sz="2400" b="1" dirty="0" smtClean="0"/>
              <a:t> </a:t>
            </a:r>
            <a:r>
              <a:rPr lang="en-US" sz="2400" b="1" dirty="0" err="1" smtClean="0"/>
              <a:t>acababa</a:t>
            </a:r>
            <a:r>
              <a:rPr lang="en-US" sz="2400" b="1" dirty="0" smtClean="0"/>
              <a:t> de </a:t>
            </a:r>
            <a:r>
              <a:rPr lang="en-US" sz="2400" b="1" dirty="0" err="1" smtClean="0"/>
              <a:t>aceptar</a:t>
            </a:r>
            <a:r>
              <a:rPr lang="en-US" sz="2400" b="1" dirty="0" smtClean="0"/>
              <a:t> la </a:t>
            </a:r>
            <a:r>
              <a:rPr lang="en-US" sz="2400" b="1" dirty="0" err="1" smtClean="0"/>
              <a:t>direccion</a:t>
            </a:r>
            <a:r>
              <a:rPr lang="en-US" sz="2400" b="1" dirty="0" smtClean="0"/>
              <a:t> de in </a:t>
            </a:r>
            <a:r>
              <a:rPr lang="en-US" sz="2400" b="1" dirty="0" err="1" smtClean="0"/>
              <a:t>instituto</a:t>
            </a:r>
            <a:r>
              <a:rPr lang="en-US" sz="2400" b="1" dirty="0" smtClean="0"/>
              <a:t> de </a:t>
            </a:r>
            <a:r>
              <a:rPr lang="en-US" sz="2400" b="1" dirty="0" err="1" smtClean="0"/>
              <a:t>investigacion</a:t>
            </a:r>
            <a:r>
              <a:rPr lang="en-US" sz="2400" b="1" dirty="0" smtClean="0"/>
              <a:t> en </a:t>
            </a:r>
            <a:r>
              <a:rPr lang="en-US" sz="2400" b="1" dirty="0" err="1" smtClean="0"/>
              <a:t>quimica</a:t>
            </a:r>
            <a:endParaRPr lang="en-US" sz="2400" b="1" dirty="0" smtClean="0"/>
          </a:p>
          <a:p>
            <a:endParaRPr lang="en-US" sz="2400" b="1" dirty="0"/>
          </a:p>
          <a:p>
            <a:r>
              <a:rPr lang="en-US" sz="2400" b="1" dirty="0" err="1" smtClean="0"/>
              <a:t>Varios</a:t>
            </a:r>
            <a:r>
              <a:rPr lang="en-US" sz="2400" b="1" dirty="0" smtClean="0"/>
              <a:t> </a:t>
            </a:r>
            <a:r>
              <a:rPr lang="en-US" sz="2400" b="1" dirty="0" err="1" smtClean="0"/>
              <a:t>miembros</a:t>
            </a:r>
            <a:r>
              <a:rPr lang="en-US" sz="2400" b="1" dirty="0" smtClean="0"/>
              <a:t> de </a:t>
            </a:r>
            <a:r>
              <a:rPr lang="en-US" sz="2400" b="1" dirty="0" err="1" smtClean="0"/>
              <a:t>su</a:t>
            </a:r>
            <a:r>
              <a:rPr lang="en-US" sz="2400" b="1" dirty="0"/>
              <a:t> </a:t>
            </a:r>
            <a:r>
              <a:rPr lang="en-US" sz="2400" b="1" dirty="0" err="1" smtClean="0"/>
              <a:t>familia</a:t>
            </a:r>
            <a:r>
              <a:rPr lang="en-US" sz="2400" b="1" dirty="0" smtClean="0"/>
              <a:t> </a:t>
            </a:r>
            <a:r>
              <a:rPr lang="en-US" sz="2400" b="1" dirty="0" err="1" smtClean="0"/>
              <a:t>murieron</a:t>
            </a:r>
            <a:r>
              <a:rPr lang="en-US" sz="2400" b="1" dirty="0" smtClean="0"/>
              <a:t> </a:t>
            </a:r>
            <a:r>
              <a:rPr lang="en-US" sz="2400" b="1" dirty="0" err="1" smtClean="0"/>
              <a:t>sucesivamente</a:t>
            </a:r>
            <a:r>
              <a:rPr lang="en-US" sz="2400" b="1" dirty="0" smtClean="0"/>
              <a:t> en </a:t>
            </a:r>
            <a:r>
              <a:rPr lang="en-US" sz="2400" b="1" dirty="0" err="1" smtClean="0"/>
              <a:t>campos</a:t>
            </a:r>
            <a:r>
              <a:rPr lang="en-US" sz="2400" b="1" dirty="0" smtClean="0"/>
              <a:t> de </a:t>
            </a:r>
            <a:r>
              <a:rPr lang="en-US" sz="2400" b="1" dirty="0" err="1" smtClean="0"/>
              <a:t>concentracion</a:t>
            </a:r>
            <a:r>
              <a:rPr lang="en-US" sz="2400" b="1" dirty="0" smtClean="0"/>
              <a:t> </a:t>
            </a:r>
            <a:r>
              <a:rPr lang="en-US" sz="2400" b="1" dirty="0" err="1" smtClean="0"/>
              <a:t>nazis</a:t>
            </a:r>
            <a:r>
              <a:rPr lang="en-US" sz="2400" b="1" dirty="0" smtClean="0"/>
              <a:t>, </a:t>
            </a:r>
            <a:r>
              <a:rPr lang="en-US" sz="2400" b="1" dirty="0" err="1" smtClean="0"/>
              <a:t>posiblemente</a:t>
            </a:r>
            <a:r>
              <a:rPr lang="en-US" sz="2400" b="1" dirty="0" smtClean="0"/>
              <a:t> </a:t>
            </a:r>
            <a:r>
              <a:rPr lang="en-US" sz="2400" b="1" dirty="0" err="1" smtClean="0"/>
              <a:t>muertos</a:t>
            </a:r>
            <a:r>
              <a:rPr lang="en-US" sz="2400" b="1" dirty="0" smtClean="0"/>
              <a:t> </a:t>
            </a:r>
            <a:r>
              <a:rPr lang="en-US" sz="2400" b="1" dirty="0" err="1" smtClean="0"/>
              <a:t>por</a:t>
            </a:r>
            <a:r>
              <a:rPr lang="en-US" sz="2400" b="1" dirty="0" smtClean="0"/>
              <a:t> el </a:t>
            </a:r>
            <a:r>
              <a:rPr lang="en-US" sz="2400" b="1" dirty="0" err="1" smtClean="0"/>
              <a:t>mismo</a:t>
            </a:r>
            <a:r>
              <a:rPr lang="en-US" sz="2400" b="1" dirty="0" smtClean="0"/>
              <a:t> gas a base de </a:t>
            </a:r>
            <a:r>
              <a:rPr lang="en-US" sz="2400" b="1" dirty="0" err="1" smtClean="0"/>
              <a:t>cianuro</a:t>
            </a:r>
            <a:r>
              <a:rPr lang="en-US" sz="2400" b="1" dirty="0" smtClean="0"/>
              <a:t> (</a:t>
            </a:r>
            <a:r>
              <a:rPr lang="en-US" sz="2400" b="1" dirty="0" err="1" smtClean="0"/>
              <a:t>Zyklon</a:t>
            </a:r>
            <a:r>
              <a:rPr lang="en-US" sz="2400" b="1" dirty="0" smtClean="0"/>
              <a:t>-B) </a:t>
            </a:r>
            <a:r>
              <a:rPr lang="en-US" sz="2400" b="1" dirty="0" err="1" smtClean="0"/>
              <a:t>descubierto</a:t>
            </a:r>
            <a:r>
              <a:rPr lang="en-US" sz="2400" b="1" dirty="0" smtClean="0"/>
              <a:t> en el </a:t>
            </a:r>
            <a:r>
              <a:rPr lang="en-US" sz="2400" b="1" dirty="0" err="1" smtClean="0"/>
              <a:t>instituto</a:t>
            </a:r>
            <a:r>
              <a:rPr lang="en-US" sz="2400" b="1" dirty="0" smtClean="0"/>
              <a:t> de Haber</a:t>
            </a:r>
            <a:endParaRPr lang="es-MX" sz="2400" b="1" dirty="0"/>
          </a:p>
        </p:txBody>
      </p:sp>
    </p:spTree>
    <p:extLst>
      <p:ext uri="{BB962C8B-B14F-4D97-AF65-F5344CB8AC3E}">
        <p14:creationId xmlns:p14="http://schemas.microsoft.com/office/powerpoint/2010/main" val="1069041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41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938" y="533400"/>
            <a:ext cx="8153400" cy="5324535"/>
          </a:xfrm>
          <a:prstGeom prst="rect">
            <a:avLst/>
          </a:prstGeom>
          <a:noFill/>
        </p:spPr>
        <p:txBody>
          <a:bodyPr wrap="square" rtlCol="0">
            <a:spAutoFit/>
          </a:bodyPr>
          <a:lstStyle/>
          <a:p>
            <a:r>
              <a:rPr lang="en-US" sz="2800" b="1" dirty="0" smtClean="0"/>
              <a:t>La </a:t>
            </a:r>
            <a:r>
              <a:rPr lang="en-US" sz="2800" b="1" dirty="0" err="1" smtClean="0"/>
              <a:t>carrera</a:t>
            </a:r>
            <a:r>
              <a:rPr lang="en-US" sz="2800" b="1" dirty="0" smtClean="0"/>
              <a:t> </a:t>
            </a:r>
            <a:r>
              <a:rPr lang="en-US" sz="2800" b="1" dirty="0" err="1" smtClean="0"/>
              <a:t>hacia</a:t>
            </a:r>
            <a:r>
              <a:rPr lang="en-US" sz="2800" b="1" dirty="0" smtClean="0"/>
              <a:t> la </a:t>
            </a:r>
            <a:r>
              <a:rPr lang="en-US" sz="2800" b="1" u="sng" dirty="0" err="1" smtClean="0"/>
              <a:t>bomba</a:t>
            </a:r>
            <a:r>
              <a:rPr lang="en-US" sz="2800" b="1" u="sng" dirty="0" smtClean="0"/>
              <a:t> </a:t>
            </a:r>
            <a:r>
              <a:rPr lang="en-US" sz="2800" b="1" u="sng" dirty="0" err="1" smtClean="0"/>
              <a:t>atomica</a:t>
            </a:r>
            <a:endParaRPr lang="en-US" sz="2800" b="1" u="sng" dirty="0" smtClean="0"/>
          </a:p>
          <a:p>
            <a:endParaRPr lang="en-US" sz="2400" b="1" dirty="0"/>
          </a:p>
          <a:p>
            <a:r>
              <a:rPr lang="en-US" sz="2400" b="1" dirty="0" smtClean="0"/>
              <a:t>Los EEUU y </a:t>
            </a:r>
            <a:r>
              <a:rPr lang="en-US" sz="2400" b="1" dirty="0" err="1" smtClean="0"/>
              <a:t>Alemania</a:t>
            </a:r>
            <a:r>
              <a:rPr lang="en-US" sz="2400" b="1" dirty="0" smtClean="0"/>
              <a:t> </a:t>
            </a:r>
            <a:r>
              <a:rPr lang="en-US" sz="2400" b="1" dirty="0" err="1" smtClean="0"/>
              <a:t>tenian</a:t>
            </a:r>
            <a:r>
              <a:rPr lang="en-US" sz="2400" b="1" dirty="0" smtClean="0"/>
              <a:t> ambos un </a:t>
            </a:r>
            <a:r>
              <a:rPr lang="en-US" sz="2400" b="1" dirty="0" err="1" smtClean="0"/>
              <a:t>programa</a:t>
            </a:r>
            <a:r>
              <a:rPr lang="en-US" sz="2400" b="1" dirty="0" smtClean="0"/>
              <a:t> con la </a:t>
            </a:r>
            <a:r>
              <a:rPr lang="en-US" sz="2400" b="1" dirty="0" err="1" smtClean="0"/>
              <a:t>finalidad</a:t>
            </a:r>
            <a:r>
              <a:rPr lang="en-US" sz="2400" b="1" dirty="0" smtClean="0"/>
              <a:t> de </a:t>
            </a:r>
            <a:r>
              <a:rPr lang="en-US" sz="2400" b="1" dirty="0" err="1" smtClean="0"/>
              <a:t>descubrir</a:t>
            </a:r>
            <a:r>
              <a:rPr lang="en-US" sz="2400" b="1" dirty="0" smtClean="0"/>
              <a:t> lo </a:t>
            </a:r>
            <a:r>
              <a:rPr lang="en-US" sz="2400" b="1" dirty="0" err="1" smtClean="0"/>
              <a:t>que</a:t>
            </a:r>
            <a:r>
              <a:rPr lang="en-US" sz="2400" b="1" dirty="0" smtClean="0"/>
              <a:t> se </a:t>
            </a:r>
            <a:r>
              <a:rPr lang="en-US" sz="2400" b="1" dirty="0" err="1" smtClean="0"/>
              <a:t>volveria</a:t>
            </a:r>
            <a:r>
              <a:rPr lang="en-US" sz="2400" b="1" dirty="0" smtClean="0"/>
              <a:t> en la </a:t>
            </a:r>
            <a:r>
              <a:rPr lang="en-US" sz="2400" b="1" dirty="0" err="1" smtClean="0"/>
              <a:t>bomba</a:t>
            </a:r>
            <a:r>
              <a:rPr lang="en-US" sz="2400" b="1" dirty="0" smtClean="0"/>
              <a:t> </a:t>
            </a:r>
            <a:r>
              <a:rPr lang="en-US" sz="2400" b="1" dirty="0" err="1" smtClean="0"/>
              <a:t>atomica</a:t>
            </a:r>
            <a:endParaRPr lang="en-US" sz="2400" b="1" dirty="0" smtClean="0"/>
          </a:p>
          <a:p>
            <a:endParaRPr lang="en-US" sz="2400" b="1" dirty="0"/>
          </a:p>
          <a:p>
            <a:r>
              <a:rPr lang="en-US" sz="2400" b="1" dirty="0" smtClean="0"/>
              <a:t>El gran </a:t>
            </a:r>
            <a:r>
              <a:rPr lang="en-US" sz="2400" b="1" dirty="0" err="1" smtClean="0"/>
              <a:t>fisico</a:t>
            </a:r>
            <a:r>
              <a:rPr lang="en-US" sz="2400" b="1" dirty="0" smtClean="0"/>
              <a:t> </a:t>
            </a:r>
            <a:r>
              <a:rPr lang="en-US" sz="2400" b="1" dirty="0" err="1" smtClean="0"/>
              <a:t>aleman</a:t>
            </a:r>
            <a:r>
              <a:rPr lang="en-US" sz="2400" b="1" dirty="0" smtClean="0"/>
              <a:t> Werner Heisenberg y </a:t>
            </a:r>
            <a:r>
              <a:rPr lang="en-US" sz="2400" b="1" dirty="0" err="1" smtClean="0"/>
              <a:t>su</a:t>
            </a:r>
            <a:r>
              <a:rPr lang="en-US" sz="2400" b="1" dirty="0" smtClean="0"/>
              <a:t> </a:t>
            </a:r>
            <a:r>
              <a:rPr lang="en-US" sz="2400" b="1" dirty="0" err="1" smtClean="0"/>
              <a:t>grupo</a:t>
            </a:r>
            <a:r>
              <a:rPr lang="en-US" sz="2400" b="1" dirty="0" smtClean="0"/>
              <a:t> de </a:t>
            </a:r>
            <a:r>
              <a:rPr lang="en-US" sz="2400" b="1" dirty="0" err="1" smtClean="0"/>
              <a:t>investigacion</a:t>
            </a:r>
            <a:r>
              <a:rPr lang="en-US" sz="2400" b="1" dirty="0" smtClean="0"/>
              <a:t> </a:t>
            </a:r>
            <a:r>
              <a:rPr lang="en-US" sz="2400" b="1" dirty="0" err="1" smtClean="0"/>
              <a:t>estuvieron</a:t>
            </a:r>
            <a:r>
              <a:rPr lang="en-US" sz="2400" b="1" dirty="0" smtClean="0"/>
              <a:t> no </a:t>
            </a:r>
            <a:r>
              <a:rPr lang="en-US" sz="2400" b="1" dirty="0" err="1" smtClean="0"/>
              <a:t>muy</a:t>
            </a:r>
            <a:r>
              <a:rPr lang="en-US" sz="2400" b="1" dirty="0" smtClean="0"/>
              <a:t> </a:t>
            </a:r>
            <a:r>
              <a:rPr lang="en-US" sz="2400" b="1" dirty="0" err="1" smtClean="0"/>
              <a:t>lejos</a:t>
            </a:r>
            <a:r>
              <a:rPr lang="en-US" sz="2400" b="1" dirty="0" smtClean="0"/>
              <a:t> de </a:t>
            </a:r>
            <a:r>
              <a:rPr lang="en-US" sz="2400" b="1" dirty="0" err="1" smtClean="0"/>
              <a:t>construir</a:t>
            </a:r>
            <a:r>
              <a:rPr lang="en-US" sz="2400" b="1" dirty="0" smtClean="0"/>
              <a:t> </a:t>
            </a:r>
            <a:r>
              <a:rPr lang="en-US" sz="2400" b="1" dirty="0" err="1" smtClean="0"/>
              <a:t>una</a:t>
            </a:r>
            <a:r>
              <a:rPr lang="en-US" sz="2400" b="1" dirty="0" smtClean="0"/>
              <a:t> </a:t>
            </a:r>
            <a:r>
              <a:rPr lang="en-US" sz="2400" b="1" dirty="0" err="1" smtClean="0"/>
              <a:t>bomba</a:t>
            </a:r>
            <a:r>
              <a:rPr lang="en-US" sz="2400" b="1" dirty="0" smtClean="0"/>
              <a:t> </a:t>
            </a:r>
            <a:r>
              <a:rPr lang="en-US" sz="2400" b="1" dirty="0" err="1" smtClean="0"/>
              <a:t>funcional</a:t>
            </a:r>
            <a:endParaRPr lang="en-US" sz="2400" b="1" dirty="0" smtClean="0"/>
          </a:p>
          <a:p>
            <a:endParaRPr lang="en-US" sz="2400" b="1" dirty="0"/>
          </a:p>
          <a:p>
            <a:r>
              <a:rPr lang="en-US" sz="2400" b="1" dirty="0" smtClean="0"/>
              <a:t>Los </a:t>
            </a:r>
            <a:r>
              <a:rPr lang="en-US" sz="2400" b="1" dirty="0" err="1" smtClean="0"/>
              <a:t>estadunidenses</a:t>
            </a:r>
            <a:r>
              <a:rPr lang="en-US" sz="2400" b="1" dirty="0" smtClean="0"/>
              <a:t> se les </a:t>
            </a:r>
            <a:r>
              <a:rPr lang="en-US" sz="2400" b="1" dirty="0" err="1" smtClean="0"/>
              <a:t>adelantaron</a:t>
            </a:r>
            <a:r>
              <a:rPr lang="en-US" sz="2400" b="1" dirty="0" smtClean="0"/>
              <a:t> con el </a:t>
            </a:r>
            <a:r>
              <a:rPr lang="en-US" sz="2400" b="1" dirty="0" err="1" smtClean="0"/>
              <a:t>proyecto</a:t>
            </a:r>
            <a:r>
              <a:rPr lang="en-US" sz="2400" b="1" dirty="0" smtClean="0"/>
              <a:t> Manhattan, </a:t>
            </a:r>
            <a:r>
              <a:rPr lang="en-US" sz="2400" b="1" dirty="0" err="1" smtClean="0"/>
              <a:t>que</a:t>
            </a:r>
            <a:r>
              <a:rPr lang="en-US" sz="2400" b="1" dirty="0" smtClean="0"/>
              <a:t> </a:t>
            </a:r>
            <a:r>
              <a:rPr lang="en-US" sz="2400" b="1" dirty="0" err="1" smtClean="0"/>
              <a:t>termino</a:t>
            </a:r>
            <a:r>
              <a:rPr lang="en-US" sz="2400" b="1" dirty="0" smtClean="0"/>
              <a:t>’ </a:t>
            </a:r>
            <a:r>
              <a:rPr lang="en-US" sz="2400" b="1" dirty="0" err="1" smtClean="0"/>
              <a:t>produciendo</a:t>
            </a:r>
            <a:r>
              <a:rPr lang="en-US" sz="2400" b="1" dirty="0" smtClean="0"/>
              <a:t> </a:t>
            </a:r>
            <a:r>
              <a:rPr lang="en-US" sz="2400" b="1" dirty="0" err="1" smtClean="0"/>
              <a:t>las</a:t>
            </a:r>
            <a:r>
              <a:rPr lang="en-US" sz="2400" b="1" dirty="0" smtClean="0"/>
              <a:t> </a:t>
            </a:r>
            <a:r>
              <a:rPr lang="en-US" sz="2400" b="1" dirty="0" err="1" smtClean="0"/>
              <a:t>primeras</a:t>
            </a:r>
            <a:r>
              <a:rPr lang="en-US" sz="2400" b="1" dirty="0" smtClean="0"/>
              <a:t> </a:t>
            </a:r>
            <a:r>
              <a:rPr lang="en-US" sz="2400" b="1" dirty="0" err="1" smtClean="0"/>
              <a:t>bombas</a:t>
            </a:r>
            <a:r>
              <a:rPr lang="en-US" sz="2400" b="1" dirty="0" smtClean="0"/>
              <a:t> </a:t>
            </a:r>
            <a:r>
              <a:rPr lang="en-US" sz="2400" b="1" dirty="0" err="1" smtClean="0"/>
              <a:t>atomicas</a:t>
            </a:r>
            <a:r>
              <a:rPr lang="en-US" sz="2400" b="1" dirty="0" smtClean="0"/>
              <a:t> </a:t>
            </a:r>
            <a:r>
              <a:rPr lang="en-US" sz="2400" b="1" dirty="0" err="1" smtClean="0"/>
              <a:t>experimentales</a:t>
            </a:r>
            <a:r>
              <a:rPr lang="en-US" sz="2400" b="1" dirty="0" smtClean="0"/>
              <a:t> (</a:t>
            </a:r>
            <a:r>
              <a:rPr lang="en-US" sz="2400" b="1" dirty="0" err="1" smtClean="0"/>
              <a:t>desierto</a:t>
            </a:r>
            <a:r>
              <a:rPr lang="en-US" sz="2400" b="1" dirty="0" smtClean="0"/>
              <a:t> de Nuevo Mexico y Nevada), y </a:t>
            </a:r>
            <a:r>
              <a:rPr lang="en-US" sz="2400" b="1" dirty="0" err="1" smtClean="0"/>
              <a:t>las</a:t>
            </a:r>
            <a:r>
              <a:rPr lang="en-US" sz="2400" b="1" dirty="0" smtClean="0"/>
              <a:t> (</a:t>
            </a:r>
            <a:r>
              <a:rPr lang="en-US" sz="2400" b="1" dirty="0" err="1" smtClean="0"/>
              <a:t>por</a:t>
            </a:r>
            <a:r>
              <a:rPr lang="en-US" sz="2400" b="1" dirty="0" smtClean="0"/>
              <a:t> </a:t>
            </a:r>
            <a:r>
              <a:rPr lang="en-US" sz="2400" b="1" dirty="0" err="1" smtClean="0"/>
              <a:t>fortuna</a:t>
            </a:r>
            <a:r>
              <a:rPr lang="en-US" sz="2400" b="1" dirty="0" smtClean="0"/>
              <a:t>) </a:t>
            </a:r>
            <a:r>
              <a:rPr lang="en-US" sz="2400" b="1" dirty="0" err="1" smtClean="0"/>
              <a:t>unicas</a:t>
            </a:r>
            <a:r>
              <a:rPr lang="en-US" sz="2400" b="1" dirty="0" smtClean="0"/>
              <a:t> </a:t>
            </a:r>
            <a:r>
              <a:rPr lang="en-US" sz="2400" b="1" dirty="0" err="1" smtClean="0"/>
              <a:t>bombas</a:t>
            </a:r>
            <a:r>
              <a:rPr lang="en-US" sz="2400" b="1" dirty="0" smtClean="0"/>
              <a:t> </a:t>
            </a:r>
            <a:r>
              <a:rPr lang="en-US" sz="2400" b="1" dirty="0" err="1" smtClean="0"/>
              <a:t>atomica</a:t>
            </a:r>
            <a:r>
              <a:rPr lang="en-US" sz="2400" b="1" dirty="0" smtClean="0"/>
              <a:t> </a:t>
            </a:r>
            <a:r>
              <a:rPr lang="en-US" sz="2400" b="1" dirty="0" err="1" smtClean="0"/>
              <a:t>usadas</a:t>
            </a:r>
            <a:r>
              <a:rPr lang="en-US" sz="2400" b="1" dirty="0" smtClean="0"/>
              <a:t> (en Hiroshima y Nagasaki, </a:t>
            </a:r>
            <a:r>
              <a:rPr lang="en-US" sz="2400" b="1" dirty="0" err="1" smtClean="0"/>
              <a:t>agosto</a:t>
            </a:r>
            <a:r>
              <a:rPr lang="en-US" sz="2400" b="1" dirty="0" smtClean="0"/>
              <a:t> 1945)</a:t>
            </a:r>
            <a:endParaRPr lang="es-MX" sz="2400" b="1" dirty="0"/>
          </a:p>
        </p:txBody>
      </p:sp>
    </p:spTree>
    <p:extLst>
      <p:ext uri="{BB962C8B-B14F-4D97-AF65-F5344CB8AC3E}">
        <p14:creationId xmlns:p14="http://schemas.microsoft.com/office/powerpoint/2010/main" val="1069041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533400"/>
            <a:ext cx="7162800" cy="4893647"/>
          </a:xfrm>
          <a:prstGeom prst="rect">
            <a:avLst/>
          </a:prstGeom>
          <a:noFill/>
        </p:spPr>
        <p:txBody>
          <a:bodyPr wrap="square" rtlCol="0">
            <a:spAutoFit/>
          </a:bodyPr>
          <a:lstStyle/>
          <a:p>
            <a:r>
              <a:rPr lang="en-US" sz="2400" b="1" dirty="0" smtClean="0"/>
              <a:t>El “error” de los </a:t>
            </a:r>
            <a:r>
              <a:rPr lang="en-US" sz="2400" b="1" dirty="0" err="1" smtClean="0"/>
              <a:t>nazis</a:t>
            </a:r>
            <a:r>
              <a:rPr lang="en-US" sz="2400" b="1" dirty="0" smtClean="0"/>
              <a:t>: </a:t>
            </a:r>
            <a:r>
              <a:rPr lang="en-US" sz="2400" b="1" dirty="0" err="1" smtClean="0"/>
              <a:t>hostigar</a:t>
            </a:r>
            <a:r>
              <a:rPr lang="en-US" sz="2400" b="1" dirty="0" smtClean="0"/>
              <a:t> a los </a:t>
            </a:r>
            <a:r>
              <a:rPr lang="en-US" sz="2400" b="1" dirty="0" err="1" smtClean="0"/>
              <a:t>judios</a:t>
            </a:r>
            <a:r>
              <a:rPr lang="en-US" sz="2400" b="1" dirty="0" smtClean="0"/>
              <a:t>:</a:t>
            </a:r>
          </a:p>
          <a:p>
            <a:endParaRPr lang="en-US" sz="2400" b="1" dirty="0" smtClean="0"/>
          </a:p>
          <a:p>
            <a:r>
              <a:rPr lang="en-US" sz="2400" b="1" dirty="0" err="1" smtClean="0"/>
              <a:t>Por</a:t>
            </a:r>
            <a:r>
              <a:rPr lang="en-US" sz="2400" b="1" dirty="0" smtClean="0"/>
              <a:t> </a:t>
            </a:r>
            <a:r>
              <a:rPr lang="en-US" sz="2400" b="1" dirty="0" err="1" smtClean="0"/>
              <a:t>una</a:t>
            </a:r>
            <a:r>
              <a:rPr lang="en-US" sz="2400" b="1" dirty="0" smtClean="0"/>
              <a:t> </a:t>
            </a:r>
            <a:r>
              <a:rPr lang="en-US" sz="2400" b="1" dirty="0" err="1" smtClean="0"/>
              <a:t>ironia</a:t>
            </a:r>
            <a:r>
              <a:rPr lang="en-US" sz="2400" b="1" dirty="0" smtClean="0"/>
              <a:t> de la </a:t>
            </a:r>
            <a:r>
              <a:rPr lang="en-US" sz="2400" b="1" dirty="0" err="1" smtClean="0"/>
              <a:t>suerte</a:t>
            </a:r>
            <a:endParaRPr lang="en-US" sz="2400" b="1" dirty="0"/>
          </a:p>
          <a:p>
            <a:endParaRPr lang="en-US" sz="2400" b="1" dirty="0"/>
          </a:p>
          <a:p>
            <a:r>
              <a:rPr lang="en-US" sz="2400" b="1" dirty="0" smtClean="0"/>
              <a:t>Robert Oppenheimer</a:t>
            </a:r>
          </a:p>
          <a:p>
            <a:r>
              <a:rPr lang="en-US" sz="2400" b="1" dirty="0" smtClean="0"/>
              <a:t>Edward Teller</a:t>
            </a:r>
          </a:p>
          <a:p>
            <a:r>
              <a:rPr lang="en-US" sz="2400" b="1" dirty="0" smtClean="0"/>
              <a:t>Enrico Fermi</a:t>
            </a:r>
          </a:p>
          <a:p>
            <a:r>
              <a:rPr lang="en-US" sz="2400" b="1" dirty="0" smtClean="0"/>
              <a:t>Felix Bloch</a:t>
            </a:r>
          </a:p>
          <a:p>
            <a:r>
              <a:rPr lang="en-US" sz="2400" b="1" dirty="0" smtClean="0"/>
              <a:t>Emilio Segre’</a:t>
            </a:r>
          </a:p>
          <a:p>
            <a:endParaRPr lang="en-US" sz="2400" b="1" dirty="0"/>
          </a:p>
          <a:p>
            <a:r>
              <a:rPr lang="en-US" sz="2400" b="1" dirty="0" smtClean="0"/>
              <a:t>y </a:t>
            </a:r>
            <a:r>
              <a:rPr lang="en-US" sz="2400" b="1" dirty="0" err="1" smtClean="0"/>
              <a:t>muchas</a:t>
            </a:r>
            <a:r>
              <a:rPr lang="en-US" sz="2400" b="1" dirty="0" smtClean="0"/>
              <a:t> </a:t>
            </a:r>
            <a:r>
              <a:rPr lang="en-US" sz="2400" b="1" dirty="0" err="1" smtClean="0"/>
              <a:t>otras</a:t>
            </a:r>
            <a:r>
              <a:rPr lang="en-US" sz="2400" b="1" dirty="0" smtClean="0"/>
              <a:t> de </a:t>
            </a:r>
            <a:r>
              <a:rPr lang="en-US" sz="2400" b="1" dirty="0" err="1" smtClean="0"/>
              <a:t>las</a:t>
            </a:r>
            <a:r>
              <a:rPr lang="en-US" sz="2400" b="1" dirty="0" smtClean="0"/>
              <a:t> </a:t>
            </a:r>
            <a:r>
              <a:rPr lang="en-US" sz="2400" b="1" dirty="0" err="1" smtClean="0"/>
              <a:t>grandes</a:t>
            </a:r>
            <a:r>
              <a:rPr lang="en-US" sz="2400" b="1" dirty="0" smtClean="0"/>
              <a:t> </a:t>
            </a:r>
            <a:r>
              <a:rPr lang="en-US" sz="2400" b="1" dirty="0" err="1" smtClean="0"/>
              <a:t>mentes</a:t>
            </a:r>
            <a:r>
              <a:rPr lang="en-US" sz="2400" b="1" dirty="0" smtClean="0"/>
              <a:t> </a:t>
            </a:r>
            <a:r>
              <a:rPr lang="en-US" sz="2400" b="1" dirty="0" err="1" smtClean="0"/>
              <a:t>que</a:t>
            </a:r>
            <a:r>
              <a:rPr lang="en-US" sz="2400" b="1" dirty="0" smtClean="0"/>
              <a:t> </a:t>
            </a:r>
            <a:r>
              <a:rPr lang="en-US" sz="2400" b="1" dirty="0" err="1" smtClean="0"/>
              <a:t>determinaron</a:t>
            </a:r>
            <a:r>
              <a:rPr lang="en-US" sz="2400" b="1" dirty="0" smtClean="0"/>
              <a:t> el </a:t>
            </a:r>
            <a:r>
              <a:rPr lang="en-US" sz="2400" b="1" dirty="0" err="1" smtClean="0"/>
              <a:t>exito</a:t>
            </a:r>
            <a:r>
              <a:rPr lang="en-US" sz="2400" b="1" dirty="0" smtClean="0"/>
              <a:t> del </a:t>
            </a:r>
            <a:r>
              <a:rPr lang="en-US" sz="2400" b="1" dirty="0" err="1" smtClean="0"/>
              <a:t>Proyecto</a:t>
            </a:r>
            <a:r>
              <a:rPr lang="en-US" sz="2400" b="1" dirty="0" smtClean="0"/>
              <a:t> Manhattan </a:t>
            </a:r>
            <a:r>
              <a:rPr lang="en-US" sz="2400" b="1" dirty="0" err="1" smtClean="0"/>
              <a:t>eran</a:t>
            </a:r>
            <a:r>
              <a:rPr lang="en-US" sz="2400" b="1" dirty="0" smtClean="0"/>
              <a:t> de </a:t>
            </a:r>
            <a:r>
              <a:rPr lang="en-US" sz="2400" b="1" dirty="0" err="1" smtClean="0"/>
              <a:t>origen</a:t>
            </a:r>
            <a:r>
              <a:rPr lang="en-US" sz="2400" b="1" dirty="0" smtClean="0"/>
              <a:t> </a:t>
            </a:r>
            <a:r>
              <a:rPr lang="en-US" sz="2400" b="1" dirty="0" err="1" smtClean="0"/>
              <a:t>judia</a:t>
            </a:r>
            <a:r>
              <a:rPr lang="en-US" sz="2400" b="1" dirty="0" smtClean="0"/>
              <a:t>.</a:t>
            </a:r>
            <a:endParaRPr lang="es-MX" sz="2400" b="1" dirty="0"/>
          </a:p>
        </p:txBody>
      </p:sp>
    </p:spTree>
    <p:extLst>
      <p:ext uri="{BB962C8B-B14F-4D97-AF65-F5344CB8AC3E}">
        <p14:creationId xmlns:p14="http://schemas.microsoft.com/office/powerpoint/2010/main" val="10690411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666moon.webs.com/hiroshima_nagasaki_vict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40" y="3581399"/>
            <a:ext cx="3810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666moon.webs.com/hiroshima_bef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79462"/>
            <a:ext cx="2667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666moon.webs.com/Hiroshima_af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79462"/>
            <a:ext cx="2571750" cy="2476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3505200"/>
            <a:ext cx="694614" cy="369332"/>
          </a:xfrm>
          <a:prstGeom prst="rect">
            <a:avLst/>
          </a:prstGeom>
          <a:noFill/>
        </p:spPr>
        <p:txBody>
          <a:bodyPr wrap="none" rtlCol="0">
            <a:spAutoFit/>
          </a:bodyPr>
          <a:lstStyle/>
          <a:p>
            <a:r>
              <a:rPr lang="en-US" dirty="0" smtClean="0"/>
              <a:t>antes</a:t>
            </a:r>
            <a:endParaRPr lang="es-MX" dirty="0"/>
          </a:p>
        </p:txBody>
      </p:sp>
      <p:sp>
        <p:nvSpPr>
          <p:cNvPr id="8" name="TextBox 7"/>
          <p:cNvSpPr txBox="1"/>
          <p:nvPr/>
        </p:nvSpPr>
        <p:spPr>
          <a:xfrm>
            <a:off x="6553200" y="3396734"/>
            <a:ext cx="960519" cy="369332"/>
          </a:xfrm>
          <a:prstGeom prst="rect">
            <a:avLst/>
          </a:prstGeom>
          <a:noFill/>
        </p:spPr>
        <p:txBody>
          <a:bodyPr wrap="none" rtlCol="0">
            <a:spAutoFit/>
          </a:bodyPr>
          <a:lstStyle/>
          <a:p>
            <a:r>
              <a:rPr lang="en-US" dirty="0" err="1" smtClean="0"/>
              <a:t>despues</a:t>
            </a:r>
            <a:endParaRPr lang="es-MX" dirty="0"/>
          </a:p>
        </p:txBody>
      </p:sp>
      <p:sp>
        <p:nvSpPr>
          <p:cNvPr id="9" name="TextBox 8"/>
          <p:cNvSpPr txBox="1"/>
          <p:nvPr/>
        </p:nvSpPr>
        <p:spPr>
          <a:xfrm>
            <a:off x="3810000" y="228600"/>
            <a:ext cx="1161280" cy="369332"/>
          </a:xfrm>
          <a:prstGeom prst="rect">
            <a:avLst/>
          </a:prstGeom>
          <a:noFill/>
        </p:spPr>
        <p:txBody>
          <a:bodyPr wrap="none" rtlCol="0">
            <a:spAutoFit/>
          </a:bodyPr>
          <a:lstStyle/>
          <a:p>
            <a:r>
              <a:rPr lang="en-US" b="1" dirty="0" smtClean="0"/>
              <a:t>Hiroshima</a:t>
            </a:r>
            <a:endParaRPr lang="es-MX" b="1" dirty="0"/>
          </a:p>
        </p:txBody>
      </p:sp>
    </p:spTree>
    <p:extLst>
      <p:ext uri="{BB962C8B-B14F-4D97-AF65-F5344CB8AC3E}">
        <p14:creationId xmlns:p14="http://schemas.microsoft.com/office/powerpoint/2010/main" val="106904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458" y="110825"/>
            <a:ext cx="6518516" cy="584775"/>
          </a:xfrm>
          <a:prstGeom prst="rect">
            <a:avLst/>
          </a:prstGeom>
          <a:noFill/>
        </p:spPr>
        <p:txBody>
          <a:bodyPr wrap="none" rtlCol="0">
            <a:spAutoFit/>
          </a:bodyPr>
          <a:lstStyle/>
          <a:p>
            <a:r>
              <a:rPr lang="en-US" sz="3200" b="1" dirty="0" err="1" smtClean="0"/>
              <a:t>Ventajas</a:t>
            </a:r>
            <a:r>
              <a:rPr lang="en-US" sz="3200" b="1" dirty="0" smtClean="0"/>
              <a:t> y </a:t>
            </a:r>
            <a:r>
              <a:rPr lang="en-US" sz="3200" b="1" dirty="0" err="1" smtClean="0"/>
              <a:t>desventajas</a:t>
            </a:r>
            <a:r>
              <a:rPr lang="en-US" sz="3200" b="1" dirty="0" smtClean="0"/>
              <a:t> del </a:t>
            </a:r>
            <a:r>
              <a:rPr lang="en-US" sz="3200" b="1" dirty="0" err="1" smtClean="0"/>
              <a:t>socialismo</a:t>
            </a:r>
            <a:endParaRPr lang="en-US" sz="3200" b="1" dirty="0" smtClean="0"/>
          </a:p>
        </p:txBody>
      </p:sp>
      <p:sp>
        <p:nvSpPr>
          <p:cNvPr id="3" name="TextBox 2"/>
          <p:cNvSpPr txBox="1"/>
          <p:nvPr/>
        </p:nvSpPr>
        <p:spPr>
          <a:xfrm>
            <a:off x="481781" y="1219200"/>
            <a:ext cx="3650587" cy="3416320"/>
          </a:xfrm>
          <a:prstGeom prst="rect">
            <a:avLst/>
          </a:prstGeom>
          <a:noFill/>
        </p:spPr>
        <p:txBody>
          <a:bodyPr wrap="square" rtlCol="0">
            <a:spAutoFit/>
          </a:bodyPr>
          <a:lstStyle/>
          <a:p>
            <a:r>
              <a:rPr lang="en-US" sz="2400" b="1" dirty="0" err="1" smtClean="0"/>
              <a:t>Ventajas</a:t>
            </a:r>
            <a:endParaRPr lang="en-US" sz="2400" b="1" dirty="0" smtClean="0"/>
          </a:p>
          <a:p>
            <a:endParaRPr lang="en-US" sz="2400" b="1" dirty="0"/>
          </a:p>
          <a:p>
            <a:pPr marL="342900" indent="-342900">
              <a:buFontTx/>
              <a:buChar char="-"/>
            </a:pPr>
            <a:r>
              <a:rPr lang="en-US" sz="2400" b="1" dirty="0" smtClean="0"/>
              <a:t>El </a:t>
            </a:r>
            <a:r>
              <a:rPr lang="en-US" sz="2400" b="1" dirty="0" err="1" smtClean="0"/>
              <a:t>estado</a:t>
            </a:r>
            <a:r>
              <a:rPr lang="en-US" sz="2400" b="1" dirty="0" smtClean="0"/>
              <a:t> </a:t>
            </a:r>
            <a:r>
              <a:rPr lang="en-US" sz="2400" b="1" dirty="0" err="1" smtClean="0"/>
              <a:t>provee</a:t>
            </a:r>
            <a:r>
              <a:rPr lang="en-US" sz="2400" b="1" dirty="0" smtClean="0"/>
              <a:t> a </a:t>
            </a:r>
            <a:r>
              <a:rPr lang="en-US" sz="2400" b="1" dirty="0" err="1" smtClean="0"/>
              <a:t>las</a:t>
            </a:r>
            <a:r>
              <a:rPr lang="en-US" sz="2400" b="1" dirty="0" smtClean="0"/>
              <a:t> </a:t>
            </a:r>
            <a:r>
              <a:rPr lang="en-US" sz="2400" b="1" dirty="0" err="1" smtClean="0"/>
              <a:t>necesidades</a:t>
            </a:r>
            <a:r>
              <a:rPr lang="en-US" sz="2400" b="1" dirty="0" smtClean="0"/>
              <a:t> </a:t>
            </a:r>
            <a:r>
              <a:rPr lang="en-US" sz="2400" b="1" dirty="0" err="1" smtClean="0"/>
              <a:t>basicas</a:t>
            </a:r>
            <a:r>
              <a:rPr lang="en-US" sz="2400" b="1" dirty="0" smtClean="0"/>
              <a:t> de los </a:t>
            </a:r>
            <a:r>
              <a:rPr lang="en-US" sz="2400" b="1" dirty="0" err="1" smtClean="0"/>
              <a:t>ciudadanos</a:t>
            </a:r>
            <a:r>
              <a:rPr lang="en-US" sz="2400" b="1" dirty="0" smtClean="0"/>
              <a:t> (</a:t>
            </a:r>
            <a:r>
              <a:rPr lang="en-US" sz="2400" b="1" dirty="0" err="1" smtClean="0"/>
              <a:t>vivienda</a:t>
            </a:r>
            <a:r>
              <a:rPr lang="en-US" sz="2400" b="1" dirty="0" smtClean="0"/>
              <a:t>, </a:t>
            </a:r>
            <a:r>
              <a:rPr lang="en-US" sz="2400" b="1" dirty="0" err="1" smtClean="0"/>
              <a:t>salud</a:t>
            </a:r>
            <a:r>
              <a:rPr lang="en-US" sz="2400" b="1" dirty="0" smtClean="0"/>
              <a:t>, </a:t>
            </a:r>
            <a:r>
              <a:rPr lang="en-US" sz="2400" b="1" dirty="0" err="1" smtClean="0"/>
              <a:t>educacion</a:t>
            </a:r>
            <a:r>
              <a:rPr lang="en-US" sz="2400" b="1" dirty="0" smtClean="0"/>
              <a:t>, </a:t>
            </a:r>
            <a:r>
              <a:rPr lang="en-US" sz="2400" b="1" dirty="0" err="1" smtClean="0"/>
              <a:t>trabajo</a:t>
            </a:r>
            <a:r>
              <a:rPr lang="en-US" sz="2400" b="1" dirty="0" smtClean="0"/>
              <a:t>)</a:t>
            </a:r>
          </a:p>
          <a:p>
            <a:pPr marL="342900" indent="-342900">
              <a:buFontTx/>
              <a:buChar char="-"/>
            </a:pPr>
            <a:r>
              <a:rPr lang="en-US" sz="2400" b="1" dirty="0" err="1" smtClean="0"/>
              <a:t>Menos</a:t>
            </a:r>
            <a:r>
              <a:rPr lang="en-US" sz="2400" b="1" dirty="0" smtClean="0"/>
              <a:t> </a:t>
            </a:r>
            <a:r>
              <a:rPr lang="en-US" sz="2400" b="1" dirty="0" err="1" smtClean="0"/>
              <a:t>estres</a:t>
            </a:r>
            <a:r>
              <a:rPr lang="en-US" sz="2400" b="1" dirty="0" smtClean="0"/>
              <a:t> </a:t>
            </a:r>
            <a:r>
              <a:rPr lang="en-US" sz="2400" b="1" dirty="0" err="1" smtClean="0"/>
              <a:t>asociado</a:t>
            </a:r>
            <a:r>
              <a:rPr lang="en-US" sz="2400" b="1" dirty="0" smtClean="0"/>
              <a:t> con el </a:t>
            </a:r>
            <a:r>
              <a:rPr lang="en-US" sz="2400" b="1" dirty="0" err="1" smtClean="0"/>
              <a:t>trabajo</a:t>
            </a:r>
            <a:endParaRPr lang="en-US" sz="2400" b="1" dirty="0" smtClean="0"/>
          </a:p>
        </p:txBody>
      </p:sp>
      <p:sp>
        <p:nvSpPr>
          <p:cNvPr id="4" name="TextBox 3"/>
          <p:cNvSpPr txBox="1"/>
          <p:nvPr/>
        </p:nvSpPr>
        <p:spPr>
          <a:xfrm>
            <a:off x="4491243" y="1219200"/>
            <a:ext cx="4424155" cy="3046988"/>
          </a:xfrm>
          <a:prstGeom prst="rect">
            <a:avLst/>
          </a:prstGeom>
          <a:noFill/>
        </p:spPr>
        <p:txBody>
          <a:bodyPr wrap="square" rtlCol="0">
            <a:spAutoFit/>
          </a:bodyPr>
          <a:lstStyle/>
          <a:p>
            <a:r>
              <a:rPr lang="en-US" sz="2400" b="1" dirty="0" err="1" smtClean="0"/>
              <a:t>Desventajas</a:t>
            </a:r>
            <a:endParaRPr lang="en-US" sz="2400" b="1" dirty="0" smtClean="0"/>
          </a:p>
          <a:p>
            <a:endParaRPr lang="en-US" sz="2400" b="1" dirty="0"/>
          </a:p>
          <a:p>
            <a:pPr marL="342900" indent="-342900">
              <a:buFontTx/>
              <a:buChar char="-"/>
            </a:pPr>
            <a:r>
              <a:rPr lang="en-US" sz="2400" b="1" dirty="0" smtClean="0"/>
              <a:t>El </a:t>
            </a:r>
            <a:r>
              <a:rPr lang="en-US" sz="2400" b="1" dirty="0" err="1" smtClean="0"/>
              <a:t>estado</a:t>
            </a:r>
            <a:r>
              <a:rPr lang="en-US" sz="2400" b="1" dirty="0" smtClean="0"/>
              <a:t> </a:t>
            </a:r>
            <a:r>
              <a:rPr lang="en-US" sz="2400" b="1" dirty="0" err="1" smtClean="0"/>
              <a:t>controla</a:t>
            </a:r>
            <a:r>
              <a:rPr lang="en-US" sz="2400" b="1" dirty="0" smtClean="0"/>
              <a:t> </a:t>
            </a:r>
            <a:r>
              <a:rPr lang="en-US" sz="2400" b="1" dirty="0" err="1" smtClean="0"/>
              <a:t>cada</a:t>
            </a:r>
            <a:r>
              <a:rPr lang="en-US" sz="2400" b="1" dirty="0" smtClean="0"/>
              <a:t> </a:t>
            </a:r>
            <a:r>
              <a:rPr lang="en-US" sz="2400" b="1" dirty="0" err="1" smtClean="0"/>
              <a:t>actividad</a:t>
            </a:r>
            <a:r>
              <a:rPr lang="en-US" sz="2400" b="1" dirty="0" smtClean="0"/>
              <a:t> del </a:t>
            </a:r>
            <a:r>
              <a:rPr lang="en-US" sz="2400" b="1" dirty="0" err="1" smtClean="0"/>
              <a:t>ciudadano</a:t>
            </a:r>
            <a:endParaRPr lang="en-US" sz="2400" b="1" dirty="0" smtClean="0"/>
          </a:p>
          <a:p>
            <a:pPr marL="342900" indent="-342900">
              <a:buFontTx/>
              <a:buChar char="-"/>
            </a:pPr>
            <a:endParaRPr lang="en-US" sz="2400" b="1" dirty="0"/>
          </a:p>
          <a:p>
            <a:pPr marL="342900" indent="-342900">
              <a:buFontTx/>
              <a:buChar char="-"/>
            </a:pPr>
            <a:r>
              <a:rPr lang="en-US" sz="2400" b="1" dirty="0" err="1" smtClean="0"/>
              <a:t>Historicamente</a:t>
            </a:r>
            <a:r>
              <a:rPr lang="en-US" sz="2400" b="1" dirty="0" smtClean="0"/>
              <a:t> </a:t>
            </a:r>
            <a:r>
              <a:rPr lang="en-US" sz="2400" b="1" dirty="0" err="1" smtClean="0"/>
              <a:t>es</a:t>
            </a:r>
            <a:r>
              <a:rPr lang="en-US" sz="2400" b="1" dirty="0" smtClean="0"/>
              <a:t> </a:t>
            </a:r>
            <a:r>
              <a:rPr lang="en-US" sz="2400" b="1" dirty="0" err="1" smtClean="0"/>
              <a:t>combrobado</a:t>
            </a:r>
            <a:r>
              <a:rPr lang="en-US" sz="2400" b="1" dirty="0" smtClean="0"/>
              <a:t> </a:t>
            </a:r>
            <a:r>
              <a:rPr lang="en-US" sz="2400" b="1" dirty="0" err="1" smtClean="0"/>
              <a:t>que</a:t>
            </a:r>
            <a:r>
              <a:rPr lang="en-US" sz="2400" b="1" dirty="0" smtClean="0"/>
              <a:t> la </a:t>
            </a:r>
            <a:r>
              <a:rPr lang="en-US" sz="2400" b="1" dirty="0" err="1" smtClean="0"/>
              <a:t>economia</a:t>
            </a:r>
            <a:r>
              <a:rPr lang="en-US" sz="2400" b="1" dirty="0" smtClean="0"/>
              <a:t> no se </a:t>
            </a:r>
            <a:r>
              <a:rPr lang="en-US" sz="2400" b="1" dirty="0" err="1" smtClean="0"/>
              <a:t>beneficia</a:t>
            </a:r>
            <a:endParaRPr lang="en-US" sz="2400" b="1" dirty="0" smtClean="0"/>
          </a:p>
        </p:txBody>
      </p:sp>
    </p:spTree>
    <p:extLst>
      <p:ext uri="{BB962C8B-B14F-4D97-AF65-F5344CB8AC3E}">
        <p14:creationId xmlns:p14="http://schemas.microsoft.com/office/powerpoint/2010/main" val="4275957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666moon.webs.com/Hiroshima_vict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30725"/>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www.google.com.mx/url?sa=i&amp;source=images&amp;cd=&amp;docid=c0rOzckkebcMFM&amp;tbnid=EtY-waudIb-nNM&amp;ved=0CAUQjBw&amp;url=http%3A%2F%2Fi.imgur.com%2FvDpsp.jpg&amp;ei=3gHrUom1A8ewyQGzzICYDQ&amp;psig=AFQjCNESIBDm2eE-3Xvijy1fINxi-F1kgw&amp;ust=1391219550130799"/>
          <p:cNvSpPr>
            <a:spLocks noChangeAspect="1" noChangeArrowheads="1"/>
          </p:cNvSpPr>
          <p:nvPr/>
        </p:nvSpPr>
        <p:spPr bwMode="auto">
          <a:xfrm>
            <a:off x="63500" y="-136525"/>
            <a:ext cx="9686925" cy="1219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http://www.google.com.mx/url?sa=i&amp;source=images&amp;cd=&amp;docid=c0rOzckkebcMFM&amp;tbnid=EtY-waudIb-nNM&amp;ved=0CAUQjBw&amp;url=http%3A%2F%2Fi.imgur.com%2FvDpsp.jpg&amp;ei=3gHrUom1A8ewyQGzzICYDQ&amp;psig=AFQjCNESIBDm2eE-3Xvijy1fINxi-F1kgw&amp;ust=1391219550130799"/>
          <p:cNvSpPr>
            <a:spLocks noChangeAspect="1" noChangeArrowheads="1"/>
          </p:cNvSpPr>
          <p:nvPr/>
        </p:nvSpPr>
        <p:spPr bwMode="auto">
          <a:xfrm>
            <a:off x="215900" y="15875"/>
            <a:ext cx="9686925" cy="1219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283703"/>
            <a:ext cx="3715047" cy="4675772"/>
          </a:xfrm>
          <a:prstGeom prst="rect">
            <a:avLst/>
          </a:prstGeom>
        </p:spPr>
      </p:pic>
      <p:sp>
        <p:nvSpPr>
          <p:cNvPr id="5" name="AutoShape 8" descr="http://www.google.com.mx/url?sa=i&amp;source=images&amp;cd=&amp;docid=c0rOzckkebcMFM&amp;tbnid=EtY-waudIb-nNM&amp;ved=0CAUQjBw&amp;url=http%3A%2F%2Fi.imgur.com%2FvDpsp.jpg&amp;ei=3gHrUom1A8ewyQGzzICYDQ&amp;psig=AFQjCNESIBDm2eE-3Xvijy1fINxi-F1kgw&amp;ust=1391219550130799"/>
          <p:cNvSpPr>
            <a:spLocks noChangeAspect="1" noChangeArrowheads="1"/>
          </p:cNvSpPr>
          <p:nvPr/>
        </p:nvSpPr>
        <p:spPr bwMode="auto">
          <a:xfrm>
            <a:off x="368300" y="168275"/>
            <a:ext cx="9686925" cy="1219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76633"/>
            <a:ext cx="2286000" cy="2828925"/>
          </a:xfrm>
          <a:prstGeom prst="rect">
            <a:avLst/>
          </a:prstGeom>
        </p:spPr>
      </p:pic>
      <p:sp>
        <p:nvSpPr>
          <p:cNvPr id="7" name="TextBox 6"/>
          <p:cNvSpPr txBox="1"/>
          <p:nvPr/>
        </p:nvSpPr>
        <p:spPr>
          <a:xfrm>
            <a:off x="1981200" y="385052"/>
            <a:ext cx="4394473" cy="461665"/>
          </a:xfrm>
          <a:prstGeom prst="rect">
            <a:avLst/>
          </a:prstGeom>
          <a:noFill/>
        </p:spPr>
        <p:txBody>
          <a:bodyPr wrap="none" rtlCol="0">
            <a:spAutoFit/>
          </a:bodyPr>
          <a:lstStyle/>
          <a:p>
            <a:r>
              <a:rPr lang="en-US" sz="2400" b="1" dirty="0" err="1" smtClean="0"/>
              <a:t>Victimas</a:t>
            </a:r>
            <a:r>
              <a:rPr lang="en-US" sz="2400" b="1" dirty="0" smtClean="0"/>
              <a:t> de </a:t>
            </a:r>
            <a:r>
              <a:rPr lang="en-US" sz="2400" b="1" dirty="0" err="1" smtClean="0"/>
              <a:t>las</a:t>
            </a:r>
            <a:r>
              <a:rPr lang="en-US" sz="2400" b="1" dirty="0" smtClean="0"/>
              <a:t> </a:t>
            </a:r>
            <a:r>
              <a:rPr lang="en-US" sz="2400" b="1" dirty="0" err="1" smtClean="0"/>
              <a:t>bombas</a:t>
            </a:r>
            <a:r>
              <a:rPr lang="en-US" sz="2400" b="1" dirty="0" smtClean="0"/>
              <a:t> </a:t>
            </a:r>
            <a:r>
              <a:rPr lang="en-US" sz="2400" b="1" dirty="0" err="1" smtClean="0"/>
              <a:t>atomicas</a:t>
            </a:r>
            <a:endParaRPr lang="es-MX" sz="2400" b="1" dirty="0"/>
          </a:p>
        </p:txBody>
      </p:sp>
    </p:spTree>
    <p:extLst>
      <p:ext uri="{BB962C8B-B14F-4D97-AF65-F5344CB8AC3E}">
        <p14:creationId xmlns:p14="http://schemas.microsoft.com/office/powerpoint/2010/main" val="3312644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685800"/>
            <a:ext cx="6553200" cy="4801314"/>
          </a:xfrm>
          <a:prstGeom prst="rect">
            <a:avLst/>
          </a:prstGeom>
          <a:noFill/>
        </p:spPr>
        <p:txBody>
          <a:bodyPr wrap="square" rtlCol="0">
            <a:spAutoFit/>
          </a:bodyPr>
          <a:lstStyle/>
          <a:p>
            <a:r>
              <a:rPr lang="en-US" dirty="0" smtClean="0"/>
              <a:t>La </a:t>
            </a:r>
            <a:r>
              <a:rPr lang="en-US" dirty="0" err="1" smtClean="0"/>
              <a:t>controversia</a:t>
            </a:r>
            <a:r>
              <a:rPr lang="en-US" dirty="0" smtClean="0"/>
              <a:t> </a:t>
            </a:r>
            <a:r>
              <a:rPr lang="en-US" dirty="0" err="1" smtClean="0"/>
              <a:t>sobre</a:t>
            </a:r>
            <a:r>
              <a:rPr lang="en-US" dirty="0" smtClean="0"/>
              <a:t> lo </a:t>
            </a:r>
            <a:r>
              <a:rPr lang="en-US" dirty="0" err="1" smtClean="0"/>
              <a:t>etico</a:t>
            </a:r>
            <a:r>
              <a:rPr lang="en-US" dirty="0" smtClean="0"/>
              <a:t> o no-</a:t>
            </a:r>
            <a:r>
              <a:rPr lang="en-US" dirty="0" err="1" smtClean="0"/>
              <a:t>etico</a:t>
            </a:r>
            <a:r>
              <a:rPr lang="en-US" dirty="0" smtClean="0"/>
              <a:t> </a:t>
            </a:r>
            <a:r>
              <a:rPr lang="en-US" dirty="0" err="1" smtClean="0"/>
              <a:t>que</a:t>
            </a:r>
            <a:r>
              <a:rPr lang="en-US" dirty="0" smtClean="0"/>
              <a:t> </a:t>
            </a:r>
            <a:r>
              <a:rPr lang="en-US" dirty="0" err="1" smtClean="0"/>
              <a:t>fue</a:t>
            </a:r>
            <a:r>
              <a:rPr lang="en-US" dirty="0" smtClean="0"/>
              <a:t>’ </a:t>
            </a:r>
            <a:r>
              <a:rPr lang="en-US" dirty="0" err="1" smtClean="0"/>
              <a:t>lanzar</a:t>
            </a:r>
            <a:r>
              <a:rPr lang="en-US" dirty="0" smtClean="0"/>
              <a:t> </a:t>
            </a:r>
            <a:r>
              <a:rPr lang="en-US" dirty="0" err="1" smtClean="0"/>
              <a:t>las</a:t>
            </a:r>
            <a:r>
              <a:rPr lang="en-US" dirty="0" smtClean="0"/>
              <a:t> </a:t>
            </a:r>
            <a:r>
              <a:rPr lang="en-US" dirty="0" err="1" smtClean="0"/>
              <a:t>bombas</a:t>
            </a:r>
            <a:r>
              <a:rPr lang="en-US" dirty="0" smtClean="0"/>
              <a:t> </a:t>
            </a:r>
            <a:r>
              <a:rPr lang="en-US" dirty="0" err="1" smtClean="0"/>
              <a:t>atomicas</a:t>
            </a:r>
            <a:r>
              <a:rPr lang="en-US" dirty="0" smtClean="0"/>
              <a:t> </a:t>
            </a:r>
            <a:r>
              <a:rPr lang="en-US" dirty="0" err="1" smtClean="0"/>
              <a:t>es</a:t>
            </a:r>
            <a:r>
              <a:rPr lang="en-US" dirty="0" smtClean="0"/>
              <a:t> </a:t>
            </a:r>
            <a:r>
              <a:rPr lang="en-US" dirty="0" err="1" smtClean="0"/>
              <a:t>reforzada</a:t>
            </a:r>
            <a:r>
              <a:rPr lang="en-US" dirty="0" smtClean="0"/>
              <a:t> </a:t>
            </a:r>
            <a:r>
              <a:rPr lang="en-US" dirty="0" err="1" smtClean="0"/>
              <a:t>por</a:t>
            </a:r>
            <a:r>
              <a:rPr lang="en-US" dirty="0" smtClean="0"/>
              <a:t> </a:t>
            </a:r>
            <a:r>
              <a:rPr lang="en-US" dirty="0" err="1" smtClean="0"/>
              <a:t>las</a:t>
            </a:r>
            <a:r>
              <a:rPr lang="en-US" dirty="0" smtClean="0"/>
              <a:t> </a:t>
            </a:r>
            <a:r>
              <a:rPr lang="en-US" dirty="0" err="1" smtClean="0"/>
              <a:t>criticas</a:t>
            </a:r>
            <a:r>
              <a:rPr lang="en-US" dirty="0" smtClean="0"/>
              <a:t> de </a:t>
            </a:r>
            <a:r>
              <a:rPr lang="en-US" dirty="0" err="1" smtClean="0"/>
              <a:t>quien</a:t>
            </a:r>
            <a:r>
              <a:rPr lang="en-US" dirty="0" smtClean="0"/>
              <a:t> </a:t>
            </a:r>
            <a:r>
              <a:rPr lang="en-US" dirty="0" err="1" smtClean="0"/>
              <a:t>sostiene</a:t>
            </a:r>
            <a:r>
              <a:rPr lang="en-US" dirty="0" smtClean="0"/>
              <a:t> </a:t>
            </a:r>
            <a:r>
              <a:rPr lang="en-US" dirty="0" err="1" smtClean="0"/>
              <a:t>que</a:t>
            </a:r>
            <a:r>
              <a:rPr lang="en-US" dirty="0" smtClean="0"/>
              <a:t> el </a:t>
            </a:r>
            <a:r>
              <a:rPr lang="en-US" dirty="0" err="1" smtClean="0"/>
              <a:t>uso</a:t>
            </a:r>
            <a:r>
              <a:rPr lang="en-US" dirty="0" smtClean="0"/>
              <a:t> de la </a:t>
            </a:r>
            <a:r>
              <a:rPr lang="en-US" dirty="0" err="1" smtClean="0"/>
              <a:t>bomba</a:t>
            </a:r>
            <a:r>
              <a:rPr lang="en-US" dirty="0" smtClean="0"/>
              <a:t> </a:t>
            </a:r>
            <a:r>
              <a:rPr lang="en-US" dirty="0" err="1" smtClean="0"/>
              <a:t>fue</a:t>
            </a:r>
            <a:r>
              <a:rPr lang="en-US" dirty="0" smtClean="0"/>
              <a:t>’ solo un </a:t>
            </a:r>
            <a:r>
              <a:rPr lang="en-US" dirty="0" err="1" smtClean="0"/>
              <a:t>capricho</a:t>
            </a:r>
            <a:r>
              <a:rPr lang="en-US" dirty="0" smtClean="0"/>
              <a:t> de los </a:t>
            </a:r>
            <a:r>
              <a:rPr lang="en-US" dirty="0" err="1" smtClean="0"/>
              <a:t>cientificos</a:t>
            </a:r>
            <a:r>
              <a:rPr lang="en-US" dirty="0" smtClean="0"/>
              <a:t> </a:t>
            </a:r>
            <a:r>
              <a:rPr lang="en-US" dirty="0" err="1" smtClean="0"/>
              <a:t>judios</a:t>
            </a:r>
            <a:r>
              <a:rPr lang="en-US" dirty="0" smtClean="0"/>
              <a:t>, </a:t>
            </a:r>
            <a:r>
              <a:rPr lang="en-US" dirty="0" err="1" smtClean="0"/>
              <a:t>porque</a:t>
            </a:r>
            <a:r>
              <a:rPr lang="en-US" dirty="0" smtClean="0"/>
              <a:t> los </a:t>
            </a:r>
            <a:r>
              <a:rPr lang="en-US" dirty="0" err="1" smtClean="0"/>
              <a:t>terminos</a:t>
            </a:r>
            <a:r>
              <a:rPr lang="en-US" dirty="0" smtClean="0"/>
              <a:t> de la </a:t>
            </a:r>
            <a:r>
              <a:rPr lang="en-US" dirty="0" err="1" smtClean="0"/>
              <a:t>rendicion</a:t>
            </a:r>
            <a:r>
              <a:rPr lang="en-US" dirty="0" smtClean="0"/>
              <a:t> de los </a:t>
            </a:r>
            <a:r>
              <a:rPr lang="en-US" dirty="0" err="1" smtClean="0"/>
              <a:t>japoneses</a:t>
            </a:r>
            <a:r>
              <a:rPr lang="en-US" dirty="0" smtClean="0"/>
              <a:t> </a:t>
            </a:r>
            <a:r>
              <a:rPr lang="en-US" dirty="0" err="1" smtClean="0"/>
              <a:t>despues</a:t>
            </a:r>
            <a:r>
              <a:rPr lang="en-US" dirty="0" smtClean="0"/>
              <a:t> de </a:t>
            </a:r>
            <a:r>
              <a:rPr lang="en-US" dirty="0" err="1" smtClean="0"/>
              <a:t>las</a:t>
            </a:r>
            <a:r>
              <a:rPr lang="en-US" dirty="0" smtClean="0"/>
              <a:t> </a:t>
            </a:r>
            <a:r>
              <a:rPr lang="en-US" dirty="0" err="1" smtClean="0"/>
              <a:t>masacres</a:t>
            </a:r>
            <a:r>
              <a:rPr lang="en-US" dirty="0" smtClean="0"/>
              <a:t> de </a:t>
            </a:r>
            <a:r>
              <a:rPr lang="en-US" dirty="0" err="1" smtClean="0"/>
              <a:t>las</a:t>
            </a:r>
            <a:r>
              <a:rPr lang="en-US" dirty="0" smtClean="0"/>
              <a:t> 2 </a:t>
            </a:r>
            <a:r>
              <a:rPr lang="en-US" dirty="0" err="1" smtClean="0"/>
              <a:t>bombas</a:t>
            </a:r>
            <a:r>
              <a:rPr lang="en-US" dirty="0" smtClean="0"/>
              <a:t> </a:t>
            </a:r>
            <a:r>
              <a:rPr lang="en-US" dirty="0" err="1" smtClean="0"/>
              <a:t>atomica</a:t>
            </a:r>
            <a:r>
              <a:rPr lang="en-US" dirty="0" smtClean="0"/>
              <a:t> </a:t>
            </a:r>
            <a:r>
              <a:rPr lang="en-US" dirty="0" err="1" smtClean="0"/>
              <a:t>fueron</a:t>
            </a:r>
            <a:r>
              <a:rPr lang="en-US" dirty="0" smtClean="0"/>
              <a:t> </a:t>
            </a:r>
            <a:r>
              <a:rPr lang="en-US" dirty="0" err="1" smtClean="0"/>
              <a:t>casi</a:t>
            </a:r>
            <a:r>
              <a:rPr lang="en-US" dirty="0" smtClean="0"/>
              <a:t> </a:t>
            </a:r>
            <a:r>
              <a:rPr lang="en-US" dirty="0" err="1" smtClean="0"/>
              <a:t>identicos</a:t>
            </a:r>
            <a:r>
              <a:rPr lang="en-US" dirty="0" smtClean="0"/>
              <a:t> a los </a:t>
            </a:r>
            <a:r>
              <a:rPr lang="en-US" dirty="0" err="1" smtClean="0"/>
              <a:t>que</a:t>
            </a:r>
            <a:r>
              <a:rPr lang="en-US" dirty="0" smtClean="0"/>
              <a:t> los </a:t>
            </a:r>
            <a:r>
              <a:rPr lang="en-US" dirty="0" err="1" smtClean="0"/>
              <a:t>japoneses</a:t>
            </a:r>
            <a:r>
              <a:rPr lang="en-US" dirty="0" smtClean="0"/>
              <a:t> </a:t>
            </a:r>
            <a:r>
              <a:rPr lang="en-US" dirty="0" err="1" smtClean="0"/>
              <a:t>habian</a:t>
            </a:r>
            <a:r>
              <a:rPr lang="en-US" dirty="0" smtClean="0"/>
              <a:t> </a:t>
            </a:r>
            <a:r>
              <a:rPr lang="en-US" dirty="0" err="1" smtClean="0"/>
              <a:t>propuesto</a:t>
            </a:r>
            <a:r>
              <a:rPr lang="en-US" dirty="0" smtClean="0"/>
              <a:t> antes del </a:t>
            </a:r>
            <a:r>
              <a:rPr lang="en-US" dirty="0" err="1" smtClean="0"/>
              <a:t>lanzamiento</a:t>
            </a:r>
            <a:r>
              <a:rPr lang="en-US" dirty="0" smtClean="0"/>
              <a:t>:</a:t>
            </a:r>
          </a:p>
          <a:p>
            <a:endParaRPr lang="en-US" dirty="0"/>
          </a:p>
          <a:p>
            <a:r>
              <a:rPr lang="en-US" dirty="0"/>
              <a:t>• Complete surrender of all Japanese forces and arms, at home, on island possessions, and in occupied countries. </a:t>
            </a:r>
            <a:br>
              <a:rPr lang="en-US" dirty="0"/>
            </a:br>
            <a:r>
              <a:rPr lang="en-US" dirty="0"/>
              <a:t>• Occupation of Japan and its possessions by Allied troops under American direction. </a:t>
            </a:r>
            <a:br>
              <a:rPr lang="en-US" dirty="0"/>
            </a:br>
            <a:r>
              <a:rPr lang="en-US" dirty="0"/>
              <a:t>• Japanese relinquishment of all territory seized during the war, as well as Manchuria, Korea and Taiwan. </a:t>
            </a:r>
            <a:br>
              <a:rPr lang="en-US" dirty="0"/>
            </a:br>
            <a:r>
              <a:rPr lang="en-US" dirty="0"/>
              <a:t>• Regulation of Japanese industry to halt production of any weapons and other tools of war. </a:t>
            </a:r>
            <a:br>
              <a:rPr lang="en-US" dirty="0"/>
            </a:br>
            <a:r>
              <a:rPr lang="en-US" dirty="0"/>
              <a:t>• Release of all prisoners of war and internees. </a:t>
            </a:r>
            <a:br>
              <a:rPr lang="en-US" dirty="0"/>
            </a:br>
            <a:r>
              <a:rPr lang="en-US" dirty="0"/>
              <a:t>• Surrender of designated war criminals.</a:t>
            </a:r>
            <a:endParaRPr lang="es-MX" dirty="0"/>
          </a:p>
        </p:txBody>
      </p:sp>
    </p:spTree>
    <p:extLst>
      <p:ext uri="{BB962C8B-B14F-4D97-AF65-F5344CB8AC3E}">
        <p14:creationId xmlns:p14="http://schemas.microsoft.com/office/powerpoint/2010/main" val="1069041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162801" cy="5632311"/>
          </a:xfrm>
          <a:prstGeom prst="rect">
            <a:avLst/>
          </a:prstGeom>
          <a:noFill/>
        </p:spPr>
        <p:txBody>
          <a:bodyPr wrap="square" rtlCol="0">
            <a:spAutoFit/>
          </a:bodyPr>
          <a:lstStyle/>
          <a:p>
            <a:r>
              <a:rPr lang="en-US" sz="2400" b="1" dirty="0" err="1" smtClean="0"/>
              <a:t>Despues</a:t>
            </a:r>
            <a:r>
              <a:rPr lang="en-US" sz="2400" b="1" dirty="0" smtClean="0"/>
              <a:t> de la II </a:t>
            </a:r>
            <a:r>
              <a:rPr lang="en-US" sz="2400" b="1" dirty="0" err="1" smtClean="0"/>
              <a:t>guerra</a:t>
            </a:r>
            <a:r>
              <a:rPr lang="en-US" sz="2400" b="1" dirty="0" smtClean="0"/>
              <a:t> </a:t>
            </a:r>
            <a:r>
              <a:rPr lang="en-US" sz="2400" b="1" dirty="0" err="1" smtClean="0"/>
              <a:t>mundial</a:t>
            </a:r>
            <a:r>
              <a:rPr lang="en-US" sz="2400" b="1" dirty="0" smtClean="0"/>
              <a:t>, la ONU, </a:t>
            </a:r>
            <a:r>
              <a:rPr lang="en-US" sz="2400" b="1" dirty="0" err="1" smtClean="0"/>
              <a:t>gobernada</a:t>
            </a:r>
            <a:r>
              <a:rPr lang="en-US" sz="2400" b="1" dirty="0" smtClean="0"/>
              <a:t> </a:t>
            </a:r>
            <a:r>
              <a:rPr lang="en-US" sz="2400" b="1" dirty="0" err="1" smtClean="0"/>
              <a:t>por</a:t>
            </a:r>
            <a:r>
              <a:rPr lang="en-US" sz="2400" b="1" dirty="0" smtClean="0"/>
              <a:t> los </a:t>
            </a:r>
            <a:r>
              <a:rPr lang="en-US" sz="2400" b="1" dirty="0" err="1" smtClean="0"/>
              <a:t>paises</a:t>
            </a:r>
            <a:r>
              <a:rPr lang="en-US" sz="2400" b="1" dirty="0" smtClean="0"/>
              <a:t> </a:t>
            </a:r>
            <a:r>
              <a:rPr lang="en-US" sz="2400" b="1" dirty="0" err="1" smtClean="0"/>
              <a:t>que</a:t>
            </a:r>
            <a:r>
              <a:rPr lang="en-US" sz="2400" b="1" dirty="0" smtClean="0"/>
              <a:t> </a:t>
            </a:r>
            <a:r>
              <a:rPr lang="en-US" sz="2400" b="1" dirty="0" err="1" smtClean="0"/>
              <a:t>habian</a:t>
            </a:r>
            <a:r>
              <a:rPr lang="en-US" sz="2400" b="1" dirty="0" smtClean="0"/>
              <a:t> </a:t>
            </a:r>
            <a:r>
              <a:rPr lang="en-US" sz="2400" b="1" dirty="0" err="1" smtClean="0"/>
              <a:t>ganado</a:t>
            </a:r>
            <a:r>
              <a:rPr lang="en-US" sz="2400" b="1" dirty="0" smtClean="0"/>
              <a:t> la </a:t>
            </a:r>
            <a:r>
              <a:rPr lang="en-US" sz="2400" b="1" dirty="0" err="1" smtClean="0"/>
              <a:t>guerra</a:t>
            </a:r>
            <a:r>
              <a:rPr lang="en-US" sz="2400" b="1" dirty="0" smtClean="0"/>
              <a:t>, </a:t>
            </a:r>
            <a:r>
              <a:rPr lang="en-US" sz="2400" b="1" dirty="0" err="1" smtClean="0"/>
              <a:t>decidio</a:t>
            </a:r>
            <a:r>
              <a:rPr lang="en-US" sz="2400" b="1" dirty="0" smtClean="0"/>
              <a:t>’ </a:t>
            </a:r>
            <a:r>
              <a:rPr lang="en-US" sz="2400" b="1" dirty="0" err="1" smtClean="0"/>
              <a:t>que</a:t>
            </a:r>
            <a:r>
              <a:rPr lang="en-US" sz="2400" b="1" dirty="0" smtClean="0"/>
              <a:t> solo 5 </a:t>
            </a:r>
            <a:r>
              <a:rPr lang="en-US" sz="2400" b="1" dirty="0" err="1" smtClean="0"/>
              <a:t>paises</a:t>
            </a:r>
            <a:r>
              <a:rPr lang="en-US" sz="2400" b="1" dirty="0" smtClean="0"/>
              <a:t> </a:t>
            </a:r>
            <a:r>
              <a:rPr lang="en-US" sz="2400" b="1" dirty="0" err="1" smtClean="0"/>
              <a:t>podian</a:t>
            </a:r>
            <a:r>
              <a:rPr lang="en-US" sz="2400" b="1" dirty="0" smtClean="0"/>
              <a:t> </a:t>
            </a:r>
            <a:r>
              <a:rPr lang="en-US" sz="2400" b="1" dirty="0" err="1" smtClean="0"/>
              <a:t>poseer</a:t>
            </a:r>
            <a:r>
              <a:rPr lang="en-US" sz="2400" b="1" dirty="0" smtClean="0"/>
              <a:t> </a:t>
            </a:r>
            <a:r>
              <a:rPr lang="en-US" sz="2400" b="1" dirty="0" err="1" smtClean="0"/>
              <a:t>armas</a:t>
            </a:r>
            <a:r>
              <a:rPr lang="en-US" sz="2400" b="1" dirty="0" smtClean="0"/>
              <a:t> </a:t>
            </a:r>
            <a:r>
              <a:rPr lang="en-US" sz="2400" b="1" dirty="0" err="1" smtClean="0"/>
              <a:t>atomicas</a:t>
            </a:r>
            <a:r>
              <a:rPr lang="en-US" sz="2400" b="1" dirty="0" smtClean="0"/>
              <a:t>:</a:t>
            </a:r>
          </a:p>
          <a:p>
            <a:endParaRPr lang="en-US" sz="2400" b="1" dirty="0"/>
          </a:p>
          <a:p>
            <a:r>
              <a:rPr lang="en-US" sz="2400" b="1" dirty="0" smtClean="0"/>
              <a:t>USA</a:t>
            </a:r>
          </a:p>
          <a:p>
            <a:r>
              <a:rPr lang="en-US" sz="2400" b="1" dirty="0" err="1" smtClean="0"/>
              <a:t>Rusia</a:t>
            </a:r>
            <a:endParaRPr lang="en-US" sz="2400" b="1" dirty="0" smtClean="0"/>
          </a:p>
          <a:p>
            <a:r>
              <a:rPr lang="en-US" sz="2400" b="1" dirty="0" err="1" smtClean="0"/>
              <a:t>Francia</a:t>
            </a:r>
            <a:endParaRPr lang="en-US" sz="2400" b="1" dirty="0" smtClean="0"/>
          </a:p>
          <a:p>
            <a:r>
              <a:rPr lang="en-US" sz="2400" b="1" dirty="0" smtClean="0"/>
              <a:t>China</a:t>
            </a:r>
          </a:p>
          <a:p>
            <a:r>
              <a:rPr lang="en-US" sz="2400" b="1" dirty="0" err="1" smtClean="0"/>
              <a:t>Inglaterra</a:t>
            </a:r>
            <a:endParaRPr lang="en-US" sz="2400" b="1" dirty="0" smtClean="0"/>
          </a:p>
          <a:p>
            <a:endParaRPr lang="en-US" sz="2400" b="1" dirty="0"/>
          </a:p>
          <a:p>
            <a:r>
              <a:rPr lang="en-US" sz="2400" b="1" dirty="0" smtClean="0"/>
              <a:t>En </a:t>
            </a:r>
            <a:r>
              <a:rPr lang="en-US" sz="2400" b="1" dirty="0" err="1" smtClean="0"/>
              <a:t>realidad</a:t>
            </a:r>
            <a:r>
              <a:rPr lang="en-US" sz="2400" b="1" dirty="0" smtClean="0"/>
              <a:t>, </a:t>
            </a:r>
            <a:r>
              <a:rPr lang="en-US" sz="2400" b="1" dirty="0" err="1" smtClean="0"/>
              <a:t>otros</a:t>
            </a:r>
            <a:r>
              <a:rPr lang="en-US" sz="2400" b="1" dirty="0" smtClean="0"/>
              <a:t> </a:t>
            </a:r>
            <a:r>
              <a:rPr lang="en-US" sz="2400" b="1" dirty="0" err="1" smtClean="0"/>
              <a:t>paises</a:t>
            </a:r>
            <a:r>
              <a:rPr lang="en-US" sz="2400" b="1" dirty="0" smtClean="0"/>
              <a:t> </a:t>
            </a:r>
            <a:r>
              <a:rPr lang="en-US" sz="2400" b="1" dirty="0" err="1" smtClean="0"/>
              <a:t>tiene</a:t>
            </a:r>
            <a:r>
              <a:rPr lang="en-US" sz="2400" b="1" dirty="0" smtClean="0"/>
              <a:t> </a:t>
            </a:r>
            <a:r>
              <a:rPr lang="en-US" sz="2400" b="1" dirty="0" err="1" smtClean="0"/>
              <a:t>armas</a:t>
            </a:r>
            <a:r>
              <a:rPr lang="en-US" sz="2400" b="1" dirty="0" smtClean="0"/>
              <a:t> </a:t>
            </a:r>
            <a:r>
              <a:rPr lang="en-US" sz="2400" b="1" dirty="0" err="1" smtClean="0"/>
              <a:t>nucleares</a:t>
            </a:r>
            <a:r>
              <a:rPr lang="en-US" sz="2400" b="1" dirty="0" smtClean="0"/>
              <a:t>:</a:t>
            </a:r>
          </a:p>
          <a:p>
            <a:endParaRPr lang="en-US" sz="2400" b="1" dirty="0"/>
          </a:p>
          <a:p>
            <a:r>
              <a:rPr lang="en-US" sz="2400" b="1" dirty="0" smtClean="0"/>
              <a:t>India</a:t>
            </a:r>
          </a:p>
          <a:p>
            <a:r>
              <a:rPr lang="en-US" sz="2400" b="1" dirty="0" smtClean="0"/>
              <a:t>Pakistan</a:t>
            </a:r>
          </a:p>
          <a:p>
            <a:r>
              <a:rPr lang="en-US" sz="2400" b="1" dirty="0" smtClean="0"/>
              <a:t>Israel</a:t>
            </a:r>
            <a:endParaRPr lang="es-MX" sz="2400" b="1" dirty="0"/>
          </a:p>
        </p:txBody>
      </p:sp>
    </p:spTree>
    <p:extLst>
      <p:ext uri="{BB962C8B-B14F-4D97-AF65-F5344CB8AC3E}">
        <p14:creationId xmlns:p14="http://schemas.microsoft.com/office/powerpoint/2010/main" val="4103299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1" cy="4462760"/>
          </a:xfrm>
          <a:prstGeom prst="rect">
            <a:avLst/>
          </a:prstGeom>
          <a:noFill/>
        </p:spPr>
        <p:txBody>
          <a:bodyPr wrap="square" rtlCol="0">
            <a:spAutoFit/>
          </a:bodyPr>
          <a:lstStyle/>
          <a:p>
            <a:r>
              <a:rPr lang="en-US" sz="2000" b="1" dirty="0" smtClean="0"/>
              <a:t>El </a:t>
            </a:r>
            <a:r>
              <a:rPr lang="en-US" sz="2000" b="1" dirty="0" err="1" smtClean="0"/>
              <a:t>mismo</a:t>
            </a:r>
            <a:r>
              <a:rPr lang="en-US" sz="2000" b="1" dirty="0" smtClean="0"/>
              <a:t> </a:t>
            </a:r>
            <a:r>
              <a:rPr lang="en-US" sz="2000" b="1" dirty="0" err="1" smtClean="0"/>
              <a:t>tratado</a:t>
            </a:r>
            <a:r>
              <a:rPr lang="en-US" sz="2000" b="1" dirty="0" smtClean="0"/>
              <a:t> </a:t>
            </a:r>
            <a:r>
              <a:rPr lang="en-US" sz="2400" b="1" u="sng" dirty="0" smtClean="0"/>
              <a:t>(Nuclear Weapon Non-Proliferation Treaty) </a:t>
            </a:r>
            <a:r>
              <a:rPr lang="en-US" sz="2000" b="1" dirty="0" err="1" smtClean="0"/>
              <a:t>tambien</a:t>
            </a:r>
            <a:r>
              <a:rPr lang="en-US" sz="2000" b="1" dirty="0" smtClean="0"/>
              <a:t> </a:t>
            </a:r>
            <a:r>
              <a:rPr lang="en-US" sz="2000" b="1" dirty="0" err="1" smtClean="0"/>
              <a:t>prohibe</a:t>
            </a:r>
            <a:r>
              <a:rPr lang="en-US" sz="2000" b="1" dirty="0" smtClean="0"/>
              <a:t> vender o </a:t>
            </a:r>
            <a:r>
              <a:rPr lang="en-US" sz="2000" b="1" dirty="0" err="1" smtClean="0"/>
              <a:t>pasar</a:t>
            </a:r>
            <a:r>
              <a:rPr lang="en-US" sz="2000" b="1" dirty="0" smtClean="0"/>
              <a:t> </a:t>
            </a:r>
            <a:r>
              <a:rPr lang="en-US" sz="2000" b="1" dirty="0" err="1" smtClean="0"/>
              <a:t>informacion</a:t>
            </a:r>
            <a:r>
              <a:rPr lang="en-US" sz="2000" b="1" dirty="0" smtClean="0"/>
              <a:t> </a:t>
            </a:r>
            <a:r>
              <a:rPr lang="en-US" sz="2000" b="1" dirty="0" err="1" smtClean="0"/>
              <a:t>sobre</a:t>
            </a:r>
            <a:r>
              <a:rPr lang="en-US" sz="2000" b="1" dirty="0" smtClean="0"/>
              <a:t> </a:t>
            </a:r>
            <a:r>
              <a:rPr lang="en-US" sz="2000" b="1" dirty="0" err="1" smtClean="0"/>
              <a:t>tecnologia</a:t>
            </a:r>
            <a:r>
              <a:rPr lang="en-US" sz="2000" b="1" dirty="0" smtClean="0"/>
              <a:t> nuclear a </a:t>
            </a:r>
            <a:r>
              <a:rPr lang="en-US" sz="2000" b="1" dirty="0" err="1" smtClean="0"/>
              <a:t>paises</a:t>
            </a:r>
            <a:r>
              <a:rPr lang="en-US" sz="2000" b="1" dirty="0" smtClean="0"/>
              <a:t> a los </a:t>
            </a:r>
            <a:r>
              <a:rPr lang="en-US" sz="2000" b="1" dirty="0" err="1" smtClean="0"/>
              <a:t>cuales</a:t>
            </a:r>
            <a:r>
              <a:rPr lang="en-US" sz="2000" b="1" dirty="0" smtClean="0"/>
              <a:t> no se </a:t>
            </a:r>
            <a:r>
              <a:rPr lang="en-US" sz="2000" b="1" dirty="0" err="1" smtClean="0"/>
              <a:t>permite</a:t>
            </a:r>
            <a:r>
              <a:rPr lang="en-US" sz="2000" b="1" dirty="0" smtClean="0"/>
              <a:t> </a:t>
            </a:r>
            <a:r>
              <a:rPr lang="en-US" sz="2000" b="1" dirty="0" err="1" smtClean="0"/>
              <a:t>tener</a:t>
            </a:r>
            <a:r>
              <a:rPr lang="en-US" sz="2000" b="1" dirty="0" smtClean="0"/>
              <a:t> </a:t>
            </a:r>
            <a:r>
              <a:rPr lang="en-US" sz="2000" b="1" dirty="0" err="1" smtClean="0"/>
              <a:t>bombas</a:t>
            </a:r>
            <a:r>
              <a:rPr lang="en-US" sz="2000" b="1" dirty="0" smtClean="0"/>
              <a:t> </a:t>
            </a:r>
            <a:r>
              <a:rPr lang="en-US" sz="2000" b="1" dirty="0" err="1" smtClean="0"/>
              <a:t>atomicas</a:t>
            </a:r>
            <a:endParaRPr lang="en-US" sz="2000" b="1" dirty="0" smtClean="0"/>
          </a:p>
          <a:p>
            <a:endParaRPr lang="en-US" sz="2000" b="1" dirty="0"/>
          </a:p>
          <a:p>
            <a:r>
              <a:rPr lang="en-US" sz="2000" b="1" dirty="0" smtClean="0"/>
              <a:t>Lo </a:t>
            </a:r>
            <a:r>
              <a:rPr lang="en-US" sz="2000" b="1" dirty="0" err="1" smtClean="0"/>
              <a:t>compartido</a:t>
            </a:r>
            <a:r>
              <a:rPr lang="en-US" sz="2000" b="1" dirty="0" smtClean="0"/>
              <a:t> de la </a:t>
            </a:r>
            <a:r>
              <a:rPr lang="en-US" sz="2000" b="1" dirty="0" err="1" smtClean="0"/>
              <a:t>tecnologia</a:t>
            </a:r>
            <a:r>
              <a:rPr lang="en-US" sz="2000" b="1" dirty="0" smtClean="0"/>
              <a:t> nuclear </a:t>
            </a:r>
            <a:r>
              <a:rPr lang="en-US" sz="2000" b="1" dirty="0" err="1" smtClean="0"/>
              <a:t>belica</a:t>
            </a:r>
            <a:r>
              <a:rPr lang="en-US" sz="2000" b="1" dirty="0" smtClean="0"/>
              <a:t> y </a:t>
            </a:r>
            <a:r>
              <a:rPr lang="en-US" sz="2000" b="1" dirty="0" err="1" smtClean="0"/>
              <a:t>pacifica</a:t>
            </a:r>
            <a:r>
              <a:rPr lang="en-US" sz="2000" b="1" dirty="0" smtClean="0"/>
              <a:t>, para el </a:t>
            </a:r>
            <a:r>
              <a:rPr lang="en-US" sz="2000" b="1" dirty="0" err="1" smtClean="0"/>
              <a:t>uso</a:t>
            </a:r>
            <a:r>
              <a:rPr lang="en-US" sz="2000" b="1" dirty="0" smtClean="0"/>
              <a:t> de la </a:t>
            </a:r>
            <a:r>
              <a:rPr lang="en-US" sz="2000" b="1" dirty="0" err="1" smtClean="0"/>
              <a:t>energia</a:t>
            </a:r>
            <a:r>
              <a:rPr lang="en-US" sz="2000" b="1" dirty="0" smtClean="0"/>
              <a:t> </a:t>
            </a:r>
            <a:r>
              <a:rPr lang="en-US" sz="2000" b="1" dirty="0" err="1" smtClean="0"/>
              <a:t>atomica</a:t>
            </a:r>
            <a:r>
              <a:rPr lang="en-US" sz="2000" b="1" dirty="0" smtClean="0"/>
              <a:t> para fines </a:t>
            </a:r>
            <a:r>
              <a:rPr lang="en-US" sz="2000" b="1" dirty="0" err="1" smtClean="0"/>
              <a:t>energeticos</a:t>
            </a:r>
            <a:r>
              <a:rPr lang="en-US" sz="2000" b="1" dirty="0" smtClean="0"/>
              <a:t>, </a:t>
            </a:r>
            <a:r>
              <a:rPr lang="en-US" sz="2000" b="1" dirty="0" err="1" smtClean="0"/>
              <a:t>es</a:t>
            </a:r>
            <a:r>
              <a:rPr lang="en-US" sz="2000" b="1" dirty="0" smtClean="0"/>
              <a:t> un </a:t>
            </a:r>
            <a:r>
              <a:rPr lang="en-US" sz="2000" b="1" dirty="0" err="1" smtClean="0"/>
              <a:t>tema</a:t>
            </a:r>
            <a:r>
              <a:rPr lang="en-US" sz="2000" b="1" dirty="0" smtClean="0"/>
              <a:t> de </a:t>
            </a:r>
            <a:r>
              <a:rPr lang="en-US" sz="2000" b="1" dirty="0" err="1" smtClean="0"/>
              <a:t>discordia</a:t>
            </a:r>
            <a:r>
              <a:rPr lang="en-US" sz="2000" b="1" dirty="0" smtClean="0"/>
              <a:t> </a:t>
            </a:r>
            <a:r>
              <a:rPr lang="en-US" sz="2000" b="1" dirty="0" err="1" smtClean="0"/>
              <a:t>internacional</a:t>
            </a:r>
            <a:r>
              <a:rPr lang="en-US" sz="2000" b="1" dirty="0" smtClean="0"/>
              <a:t>:</a:t>
            </a:r>
          </a:p>
          <a:p>
            <a:endParaRPr lang="en-US" sz="2000" b="1" dirty="0"/>
          </a:p>
          <a:p>
            <a:r>
              <a:rPr lang="en-US" sz="2000" b="1" dirty="0" err="1" smtClean="0"/>
              <a:t>Paises</a:t>
            </a:r>
            <a:r>
              <a:rPr lang="en-US" sz="2000" b="1" dirty="0" smtClean="0"/>
              <a:t> </a:t>
            </a:r>
            <a:r>
              <a:rPr lang="en-US" sz="2000" b="1" dirty="0" err="1" smtClean="0"/>
              <a:t>como</a:t>
            </a:r>
            <a:r>
              <a:rPr lang="en-US" sz="2000" b="1" dirty="0" smtClean="0"/>
              <a:t> Iran </a:t>
            </a:r>
            <a:r>
              <a:rPr lang="en-US" sz="2000" b="1" dirty="0" err="1" smtClean="0"/>
              <a:t>quieren</a:t>
            </a:r>
            <a:r>
              <a:rPr lang="en-US" sz="2000" b="1" dirty="0" smtClean="0"/>
              <a:t> </a:t>
            </a:r>
            <a:r>
              <a:rPr lang="en-US" sz="2000" b="1" dirty="0" err="1" smtClean="0"/>
              <a:t>desarrollar</a:t>
            </a:r>
            <a:r>
              <a:rPr lang="en-US" sz="2000" b="1" dirty="0" smtClean="0"/>
              <a:t> </a:t>
            </a:r>
            <a:r>
              <a:rPr lang="en-US" sz="2000" b="1" dirty="0" err="1" smtClean="0"/>
              <a:t>tecnologica</a:t>
            </a:r>
            <a:r>
              <a:rPr lang="en-US" sz="2000" b="1" dirty="0" smtClean="0"/>
              <a:t> </a:t>
            </a:r>
            <a:r>
              <a:rPr lang="en-US" sz="2000" b="1" dirty="0" err="1" smtClean="0"/>
              <a:t>atomica</a:t>
            </a:r>
            <a:r>
              <a:rPr lang="en-US" sz="2000" b="1" dirty="0" smtClean="0"/>
              <a:t> para fines de </a:t>
            </a:r>
            <a:r>
              <a:rPr lang="en-US" sz="2000" b="1" dirty="0" err="1" smtClean="0"/>
              <a:t>guerra</a:t>
            </a:r>
            <a:r>
              <a:rPr lang="en-US" sz="2000" b="1" dirty="0" smtClean="0"/>
              <a:t>, </a:t>
            </a:r>
            <a:r>
              <a:rPr lang="en-US" sz="2000" b="1" dirty="0" err="1" smtClean="0"/>
              <a:t>pero</a:t>
            </a:r>
            <a:r>
              <a:rPr lang="en-US" sz="2000" b="1" dirty="0" smtClean="0"/>
              <a:t> </a:t>
            </a:r>
            <a:r>
              <a:rPr lang="en-US" sz="2000" b="1" dirty="0" err="1" smtClean="0"/>
              <a:t>muchos</a:t>
            </a:r>
            <a:r>
              <a:rPr lang="en-US" sz="2000" b="1" dirty="0" smtClean="0"/>
              <a:t> </a:t>
            </a:r>
            <a:r>
              <a:rPr lang="en-US" sz="2000" b="1" dirty="0" err="1" smtClean="0"/>
              <a:t>paises</a:t>
            </a:r>
            <a:r>
              <a:rPr lang="en-US" sz="2000" b="1" dirty="0" smtClean="0"/>
              <a:t> del </a:t>
            </a:r>
            <a:r>
              <a:rPr lang="en-US" sz="2000" b="1" dirty="0" err="1" smtClean="0"/>
              <a:t>mundo</a:t>
            </a:r>
            <a:r>
              <a:rPr lang="en-US" sz="2000" b="1" dirty="0" smtClean="0"/>
              <a:t> no </a:t>
            </a:r>
            <a:r>
              <a:rPr lang="en-US" sz="2000" b="1" dirty="0" err="1" smtClean="0"/>
              <a:t>confias</a:t>
            </a:r>
            <a:r>
              <a:rPr lang="en-US" sz="2000" b="1" dirty="0" smtClean="0"/>
              <a:t> en </a:t>
            </a:r>
            <a:r>
              <a:rPr lang="en-US" sz="2000" b="1" dirty="0" err="1" smtClean="0"/>
              <a:t>su</a:t>
            </a:r>
            <a:r>
              <a:rPr lang="en-US" sz="2000" b="1" dirty="0" smtClean="0"/>
              <a:t> </a:t>
            </a:r>
            <a:r>
              <a:rPr lang="en-US" sz="2000" b="1" dirty="0" err="1" smtClean="0"/>
              <a:t>honestidad</a:t>
            </a:r>
            <a:r>
              <a:rPr lang="en-US" sz="2000" b="1" dirty="0" smtClean="0"/>
              <a:t> o </a:t>
            </a:r>
            <a:r>
              <a:rPr lang="en-US" sz="2000" b="1" dirty="0" err="1" smtClean="0"/>
              <a:t>estabilidad</a:t>
            </a:r>
            <a:r>
              <a:rPr lang="en-US" sz="2000" b="1" dirty="0" smtClean="0"/>
              <a:t> </a:t>
            </a:r>
            <a:r>
              <a:rPr lang="en-US" sz="2000" b="1" dirty="0" err="1" smtClean="0"/>
              <a:t>politica</a:t>
            </a:r>
            <a:r>
              <a:rPr lang="en-US" sz="2000" b="1" dirty="0" smtClean="0"/>
              <a:t>.</a:t>
            </a:r>
          </a:p>
          <a:p>
            <a:endParaRPr lang="en-US" sz="2000" b="1" dirty="0"/>
          </a:p>
          <a:p>
            <a:r>
              <a:rPr lang="en-US" sz="2000" b="1" dirty="0" err="1" smtClean="0"/>
              <a:t>Poseer</a:t>
            </a:r>
            <a:r>
              <a:rPr lang="en-US" sz="2000" b="1" dirty="0" smtClean="0"/>
              <a:t> </a:t>
            </a:r>
            <a:r>
              <a:rPr lang="en-US" sz="2000" b="1" dirty="0" err="1" smtClean="0"/>
              <a:t>tecnologia</a:t>
            </a:r>
            <a:r>
              <a:rPr lang="en-US" sz="2000" b="1" dirty="0" smtClean="0"/>
              <a:t> </a:t>
            </a:r>
            <a:r>
              <a:rPr lang="en-US" sz="2000" b="1" dirty="0" err="1" smtClean="0"/>
              <a:t>militar</a:t>
            </a:r>
            <a:r>
              <a:rPr lang="en-US" sz="2000" b="1" dirty="0"/>
              <a:t> </a:t>
            </a:r>
            <a:r>
              <a:rPr lang="en-US" sz="2000" b="1" dirty="0" err="1" smtClean="0"/>
              <a:t>podria</a:t>
            </a:r>
            <a:r>
              <a:rPr lang="en-US" sz="2000" b="1" dirty="0" smtClean="0"/>
              <a:t> </a:t>
            </a:r>
            <a:r>
              <a:rPr lang="en-US" sz="2000" b="1" dirty="0" err="1" smtClean="0"/>
              <a:t>ser</a:t>
            </a:r>
            <a:r>
              <a:rPr lang="en-US" sz="2000" b="1" dirty="0" smtClean="0"/>
              <a:t> un </a:t>
            </a:r>
            <a:r>
              <a:rPr lang="en-US" sz="2000" b="1" dirty="0" err="1" smtClean="0"/>
              <a:t>paso</a:t>
            </a:r>
            <a:r>
              <a:rPr lang="en-US" sz="2000" b="1" dirty="0" smtClean="0"/>
              <a:t> para </a:t>
            </a:r>
            <a:r>
              <a:rPr lang="en-US" sz="2000" b="1" dirty="0" err="1" smtClean="0"/>
              <a:t>chantajear</a:t>
            </a:r>
            <a:r>
              <a:rPr lang="en-US" sz="2000" b="1" dirty="0" smtClean="0"/>
              <a:t> el </a:t>
            </a:r>
            <a:r>
              <a:rPr lang="en-US" sz="2000" b="1" dirty="0" err="1" smtClean="0"/>
              <a:t>mundo</a:t>
            </a:r>
            <a:r>
              <a:rPr lang="en-US" sz="2000" b="1" dirty="0" smtClean="0"/>
              <a:t> para fines </a:t>
            </a:r>
            <a:r>
              <a:rPr lang="en-US" sz="2000" b="1" dirty="0" err="1" smtClean="0"/>
              <a:t>ideologicos</a:t>
            </a:r>
            <a:r>
              <a:rPr lang="en-US" sz="2000" b="1" dirty="0" smtClean="0"/>
              <a:t>, </a:t>
            </a:r>
            <a:r>
              <a:rPr lang="en-US" sz="2000" b="1" dirty="0" err="1" smtClean="0"/>
              <a:t>religiosos</a:t>
            </a:r>
            <a:r>
              <a:rPr lang="en-US" sz="2000" b="1" dirty="0" smtClean="0"/>
              <a:t> o </a:t>
            </a:r>
            <a:r>
              <a:rPr lang="en-US" sz="2000" b="1" dirty="0" err="1" smtClean="0"/>
              <a:t>militares</a:t>
            </a:r>
            <a:endParaRPr lang="es-MX" sz="2000" b="1" dirty="0"/>
          </a:p>
        </p:txBody>
      </p:sp>
    </p:spTree>
    <p:extLst>
      <p:ext uri="{BB962C8B-B14F-4D97-AF65-F5344CB8AC3E}">
        <p14:creationId xmlns:p14="http://schemas.microsoft.com/office/powerpoint/2010/main" val="1069041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1066800" y="228600"/>
            <a:ext cx="7300909" cy="400110"/>
          </a:xfrm>
          <a:prstGeom prst="rect">
            <a:avLst/>
          </a:prstGeom>
          <a:noFill/>
        </p:spPr>
        <p:txBody>
          <a:bodyPr wrap="none" rtlCol="0">
            <a:spAutoFit/>
          </a:bodyPr>
          <a:lstStyle/>
          <a:p>
            <a:r>
              <a:rPr lang="en-US" sz="2000" b="1" dirty="0" smtClean="0"/>
              <a:t>Doomsday clock, Security </a:t>
            </a:r>
            <a:r>
              <a:rPr lang="en-US" sz="2000" b="1" dirty="0"/>
              <a:t>Board of the Bulletin of Atomic Scientists</a:t>
            </a:r>
            <a:endParaRPr lang="es-MX" sz="2000" b="1" dirty="0"/>
          </a:p>
        </p:txBody>
      </p:sp>
      <p:sp>
        <p:nvSpPr>
          <p:cNvPr id="3" name="Rectangle 2"/>
          <p:cNvSpPr/>
          <p:nvPr/>
        </p:nvSpPr>
        <p:spPr>
          <a:xfrm>
            <a:off x="87198" y="4419600"/>
            <a:ext cx="8915400" cy="1477328"/>
          </a:xfrm>
          <a:prstGeom prst="rect">
            <a:avLst/>
          </a:prstGeom>
        </p:spPr>
        <p:txBody>
          <a:bodyPr wrap="square">
            <a:spAutoFit/>
          </a:bodyPr>
          <a:lstStyle/>
          <a:p>
            <a:r>
              <a:rPr lang="en-US" dirty="0"/>
              <a:t>The Doomsday Clock is an internationally recognized design that conveys how close we are to destroying our civilization with dangerous technologies of our own making. First and foremost among these are nuclear weapons, but the dangers include climate-changing technologies, emerging biotechnologies, and </a:t>
            </a:r>
            <a:r>
              <a:rPr lang="en-US" dirty="0" err="1"/>
              <a:t>cybertechnology</a:t>
            </a:r>
            <a:r>
              <a:rPr lang="en-US" dirty="0"/>
              <a:t> that could inflict irrevocable harm, whether by intention, miscalculation, or by accident, to our way of life and to the planet.</a:t>
            </a:r>
            <a:endParaRPr lang="es-MX" dirty="0"/>
          </a:p>
        </p:txBody>
      </p:sp>
      <p:pic>
        <p:nvPicPr>
          <p:cNvPr id="6147" name="Picture 3" descr="http://cbsnews2.cbsistatic.com/hub/i/r/2014/01/15/d01e078a-f569-4297-9fa7-76fd7a41c76d/thumbnail/620x350/doomsdayclock.jpg?hash=62c2fd9c563f01868c6f6d01af46e8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33254"/>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98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89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848600" cy="4955203"/>
          </a:xfrm>
          <a:prstGeom prst="rect">
            <a:avLst/>
          </a:prstGeom>
          <a:noFill/>
        </p:spPr>
        <p:txBody>
          <a:bodyPr wrap="square" rtlCol="0">
            <a:spAutoFit/>
          </a:bodyPr>
          <a:lstStyle/>
          <a:p>
            <a:r>
              <a:rPr lang="en-US" sz="2400" dirty="0" err="1" smtClean="0"/>
              <a:t>Ejemplo</a:t>
            </a:r>
            <a:r>
              <a:rPr lang="en-US" sz="2400" dirty="0" smtClean="0"/>
              <a:t>. </a:t>
            </a:r>
            <a:r>
              <a:rPr lang="en-US" sz="3200" b="1" dirty="0" err="1" smtClean="0"/>
              <a:t>Conflicto</a:t>
            </a:r>
            <a:r>
              <a:rPr lang="en-US" sz="3200" b="1" dirty="0" smtClean="0"/>
              <a:t> de </a:t>
            </a:r>
            <a:r>
              <a:rPr lang="en-US" sz="3200" b="1" dirty="0" err="1" smtClean="0"/>
              <a:t>interes</a:t>
            </a:r>
            <a:r>
              <a:rPr lang="en-US" sz="3200" b="1" dirty="0" smtClean="0"/>
              <a:t>:</a:t>
            </a:r>
          </a:p>
          <a:p>
            <a:endParaRPr lang="en-US" sz="2000" b="1" dirty="0" smtClean="0"/>
          </a:p>
          <a:p>
            <a:r>
              <a:rPr lang="en-US" sz="2400" b="1" dirty="0" err="1" smtClean="0"/>
              <a:t>Corrupcion</a:t>
            </a:r>
            <a:r>
              <a:rPr lang="en-US" sz="2400" b="1" dirty="0" smtClean="0"/>
              <a:t> de la </a:t>
            </a:r>
            <a:r>
              <a:rPr lang="en-US" sz="2400" b="1" dirty="0" err="1" smtClean="0"/>
              <a:t>clase</a:t>
            </a:r>
            <a:r>
              <a:rPr lang="en-US" sz="2400" b="1" dirty="0" smtClean="0"/>
              <a:t> </a:t>
            </a:r>
            <a:r>
              <a:rPr lang="en-US" sz="2400" b="1" dirty="0" err="1" smtClean="0"/>
              <a:t>politica</a:t>
            </a:r>
            <a:endParaRPr lang="en-US" sz="2400" b="1" dirty="0" smtClean="0"/>
          </a:p>
          <a:p>
            <a:endParaRPr lang="en-US" sz="2400" b="1" dirty="0"/>
          </a:p>
          <a:p>
            <a:r>
              <a:rPr lang="en-US" sz="2400" b="1" dirty="0" smtClean="0"/>
              <a:t>Los </a:t>
            </a:r>
            <a:r>
              <a:rPr lang="en-US" sz="2400" b="1" dirty="0" err="1" smtClean="0"/>
              <a:t>representantes</a:t>
            </a:r>
            <a:r>
              <a:rPr lang="en-US" sz="2400" b="1" dirty="0" smtClean="0"/>
              <a:t> de los </a:t>
            </a:r>
            <a:r>
              <a:rPr lang="en-US" sz="2400" b="1" dirty="0" err="1" smtClean="0"/>
              <a:t>partidos</a:t>
            </a:r>
            <a:r>
              <a:rPr lang="en-US" sz="2400" b="1" dirty="0" smtClean="0"/>
              <a:t> politicos de </a:t>
            </a:r>
            <a:r>
              <a:rPr lang="en-US" sz="2400" b="1" dirty="0" err="1" smtClean="0"/>
              <a:t>poder</a:t>
            </a:r>
            <a:r>
              <a:rPr lang="en-US" sz="2400" b="1" dirty="0" smtClean="0"/>
              <a:t> (a </a:t>
            </a:r>
            <a:r>
              <a:rPr lang="en-US" sz="2400" b="1" dirty="0" err="1" smtClean="0"/>
              <a:t>veces</a:t>
            </a:r>
            <a:r>
              <a:rPr lang="en-US" sz="2400" b="1" dirty="0" smtClean="0"/>
              <a:t> solo </a:t>
            </a:r>
            <a:r>
              <a:rPr lang="en-US" sz="2400" b="1" dirty="0" err="1" smtClean="0"/>
              <a:t>es</a:t>
            </a:r>
            <a:r>
              <a:rPr lang="en-US" sz="2400" b="1" dirty="0" smtClean="0"/>
              <a:t> </a:t>
            </a:r>
            <a:r>
              <a:rPr lang="en-US" sz="2400" b="1" dirty="0" err="1" smtClean="0"/>
              <a:t>uno</a:t>
            </a:r>
            <a:r>
              <a:rPr lang="en-US" sz="2400" b="1" dirty="0" smtClean="0"/>
              <a:t>) </a:t>
            </a:r>
            <a:r>
              <a:rPr lang="en-US" sz="2400" b="1" dirty="0" err="1" smtClean="0"/>
              <a:t>gozan</a:t>
            </a:r>
            <a:r>
              <a:rPr lang="en-US" sz="2400" b="1" dirty="0" smtClean="0"/>
              <a:t> de </a:t>
            </a:r>
            <a:r>
              <a:rPr lang="en-US" sz="2400" b="1" dirty="0" err="1" smtClean="0"/>
              <a:t>privilegios</a:t>
            </a:r>
            <a:r>
              <a:rPr lang="en-US" sz="2400" b="1" dirty="0" smtClean="0"/>
              <a:t> </a:t>
            </a:r>
            <a:r>
              <a:rPr lang="en-US" sz="2400" b="1" dirty="0" err="1" smtClean="0"/>
              <a:t>inaceptables</a:t>
            </a:r>
            <a:r>
              <a:rPr lang="en-US" sz="2400" b="1" dirty="0" smtClean="0"/>
              <a:t>, </a:t>
            </a:r>
            <a:r>
              <a:rPr lang="en-US" sz="2400" b="1" dirty="0" err="1" smtClean="0"/>
              <a:t>que</a:t>
            </a:r>
            <a:r>
              <a:rPr lang="en-US" sz="2400" b="1" dirty="0" smtClean="0"/>
              <a:t> no </a:t>
            </a:r>
            <a:r>
              <a:rPr lang="en-US" sz="2400" b="1" dirty="0" err="1" smtClean="0"/>
              <a:t>comparten</a:t>
            </a:r>
            <a:r>
              <a:rPr lang="en-US" sz="2400" b="1" dirty="0" smtClean="0"/>
              <a:t> con el </a:t>
            </a:r>
            <a:r>
              <a:rPr lang="en-US" sz="2400" b="1" dirty="0" err="1" smtClean="0"/>
              <a:t>ciudadano</a:t>
            </a:r>
            <a:r>
              <a:rPr lang="en-US" sz="2400" b="1" dirty="0" smtClean="0"/>
              <a:t> </a:t>
            </a:r>
            <a:r>
              <a:rPr lang="en-US" sz="2400" b="1" dirty="0" err="1" smtClean="0"/>
              <a:t>comun</a:t>
            </a:r>
            <a:endParaRPr lang="en-US" sz="2400" b="1" dirty="0" smtClean="0"/>
          </a:p>
          <a:p>
            <a:endParaRPr lang="en-US" sz="2400" b="1" dirty="0"/>
          </a:p>
          <a:p>
            <a:r>
              <a:rPr lang="en-US" sz="2400" b="1" dirty="0" smtClean="0"/>
              <a:t>El </a:t>
            </a:r>
            <a:r>
              <a:rPr lang="en-US" sz="2400" b="1" dirty="0" err="1" smtClean="0"/>
              <a:t>problema</a:t>
            </a:r>
            <a:r>
              <a:rPr lang="en-US" sz="2400" b="1" dirty="0" smtClean="0"/>
              <a:t> de la </a:t>
            </a:r>
            <a:r>
              <a:rPr lang="en-US" sz="2400" b="1" dirty="0" err="1" smtClean="0"/>
              <a:t>corrupcion</a:t>
            </a:r>
            <a:r>
              <a:rPr lang="en-US" sz="2400" b="1" dirty="0" smtClean="0"/>
              <a:t> de la </a:t>
            </a:r>
            <a:r>
              <a:rPr lang="en-US" sz="2400" b="1" dirty="0" err="1" smtClean="0"/>
              <a:t>clase</a:t>
            </a:r>
            <a:r>
              <a:rPr lang="en-US" sz="2400" b="1" dirty="0" smtClean="0"/>
              <a:t> </a:t>
            </a:r>
            <a:r>
              <a:rPr lang="en-US" sz="2400" b="1" dirty="0" err="1" smtClean="0"/>
              <a:t>politica</a:t>
            </a:r>
            <a:r>
              <a:rPr lang="en-US" sz="2400" b="1" dirty="0" smtClean="0"/>
              <a:t> no </a:t>
            </a:r>
            <a:r>
              <a:rPr lang="en-US" sz="2400" b="1" dirty="0" err="1" smtClean="0"/>
              <a:t>es</a:t>
            </a:r>
            <a:r>
              <a:rPr lang="en-US" sz="2400" b="1" dirty="0" smtClean="0"/>
              <a:t> </a:t>
            </a:r>
            <a:r>
              <a:rPr lang="en-US" sz="2400" b="1" dirty="0" err="1" smtClean="0"/>
              <a:t>exclusivo</a:t>
            </a:r>
            <a:r>
              <a:rPr lang="en-US" sz="2400" b="1" dirty="0" smtClean="0"/>
              <a:t> del </a:t>
            </a:r>
            <a:r>
              <a:rPr lang="en-US" sz="2400" b="1" dirty="0" err="1" smtClean="0"/>
              <a:t>socialismo</a:t>
            </a:r>
            <a:r>
              <a:rPr lang="en-US" sz="2400" b="1" dirty="0" smtClean="0"/>
              <a:t>:</a:t>
            </a:r>
          </a:p>
          <a:p>
            <a:endParaRPr lang="en-US" sz="2400" b="1" dirty="0"/>
          </a:p>
          <a:p>
            <a:r>
              <a:rPr lang="en-US" sz="2400" b="1" dirty="0" smtClean="0"/>
              <a:t>Lobbies </a:t>
            </a:r>
            <a:r>
              <a:rPr lang="en-US" sz="2400" b="1" dirty="0" err="1" smtClean="0"/>
              <a:t>economicas</a:t>
            </a:r>
            <a:r>
              <a:rPr lang="en-US" sz="2400" b="1" dirty="0" smtClean="0"/>
              <a:t> </a:t>
            </a:r>
            <a:r>
              <a:rPr lang="en-US" sz="2400" b="1" dirty="0" err="1" smtClean="0"/>
              <a:t>que</a:t>
            </a:r>
            <a:r>
              <a:rPr lang="en-US" sz="2400" b="1" dirty="0"/>
              <a:t> </a:t>
            </a:r>
            <a:r>
              <a:rPr lang="en-US" sz="2400" b="1" dirty="0" err="1" smtClean="0"/>
              <a:t>influencian</a:t>
            </a:r>
            <a:r>
              <a:rPr lang="en-US" sz="2400" b="1" dirty="0" smtClean="0"/>
              <a:t> la </a:t>
            </a:r>
            <a:r>
              <a:rPr lang="en-US" sz="2400" b="1" dirty="0" err="1" smtClean="0"/>
              <a:t>politica</a:t>
            </a:r>
            <a:r>
              <a:rPr lang="en-US" sz="2400" b="1" dirty="0" smtClean="0"/>
              <a:t> </a:t>
            </a:r>
            <a:r>
              <a:rPr lang="en-US" sz="2400" b="1" dirty="0" err="1" smtClean="0"/>
              <a:t>legalmente</a:t>
            </a:r>
            <a:r>
              <a:rPr lang="en-US" sz="2400" b="1" dirty="0" smtClean="0"/>
              <a:t> en EEUU</a:t>
            </a:r>
            <a:endParaRPr lang="es-MX" sz="2400" b="1" dirty="0"/>
          </a:p>
        </p:txBody>
      </p:sp>
    </p:spTree>
    <p:extLst>
      <p:ext uri="{BB962C8B-B14F-4D97-AF65-F5344CB8AC3E}">
        <p14:creationId xmlns:p14="http://schemas.microsoft.com/office/powerpoint/2010/main" val="592810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5771</Words>
  <Application>Microsoft Office PowerPoint</Application>
  <PresentationFormat>On-screen Show (4:3)</PresentationFormat>
  <Paragraphs>596</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dc:creator>
  <cp:lastModifiedBy>Marco</cp:lastModifiedBy>
  <cp:revision>153</cp:revision>
  <dcterms:created xsi:type="dcterms:W3CDTF">2014-01-26T19:27:58Z</dcterms:created>
  <dcterms:modified xsi:type="dcterms:W3CDTF">2016-02-01T18:45:39Z</dcterms:modified>
</cp:coreProperties>
</file>