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85" r:id="rId6"/>
    <p:sldId id="259" r:id="rId7"/>
    <p:sldId id="260" r:id="rId8"/>
    <p:sldId id="261" r:id="rId9"/>
    <p:sldId id="28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7" r:id="rId30"/>
    <p:sldId id="282" r:id="rId31"/>
    <p:sldId id="288" r:id="rId32"/>
    <p:sldId id="283" r:id="rId33"/>
    <p:sldId id="305" r:id="rId34"/>
    <p:sldId id="307" r:id="rId35"/>
    <p:sldId id="289" r:id="rId36"/>
    <p:sldId id="290" r:id="rId37"/>
    <p:sldId id="291" r:id="rId38"/>
    <p:sldId id="292" r:id="rId39"/>
    <p:sldId id="293" r:id="rId40"/>
    <p:sldId id="294" r:id="rId41"/>
    <p:sldId id="295" r:id="rId42"/>
    <p:sldId id="308" r:id="rId43"/>
    <p:sldId id="321" r:id="rId44"/>
    <p:sldId id="309" r:id="rId45"/>
    <p:sldId id="310" r:id="rId46"/>
    <p:sldId id="311" r:id="rId47"/>
    <p:sldId id="313" r:id="rId48"/>
    <p:sldId id="312" r:id="rId49"/>
    <p:sldId id="314" r:id="rId50"/>
    <p:sldId id="306" r:id="rId51"/>
    <p:sldId id="296" r:id="rId52"/>
    <p:sldId id="323" r:id="rId53"/>
    <p:sldId id="322" r:id="rId54"/>
    <p:sldId id="324" r:id="rId55"/>
    <p:sldId id="379" r:id="rId56"/>
    <p:sldId id="325" r:id="rId57"/>
    <p:sldId id="326" r:id="rId58"/>
    <p:sldId id="328" r:id="rId59"/>
    <p:sldId id="329" r:id="rId60"/>
    <p:sldId id="327"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2C063CA0-823E-4122-9080-E74DF0EC375C}" type="datetimeFigureOut">
              <a:rPr lang="es-MX" smtClean="0"/>
              <a:t>05/03/2015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381699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2C063CA0-823E-4122-9080-E74DF0EC375C}" type="datetimeFigureOut">
              <a:rPr lang="es-MX" smtClean="0"/>
              <a:t>05/03/2015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239025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2C063CA0-823E-4122-9080-E74DF0EC375C}" type="datetimeFigureOut">
              <a:rPr lang="es-MX" smtClean="0"/>
              <a:t>05/03/2015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351386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2C063CA0-823E-4122-9080-E74DF0EC375C}" type="datetimeFigureOut">
              <a:rPr lang="es-MX" smtClean="0"/>
              <a:t>05/03/2015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95218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63CA0-823E-4122-9080-E74DF0EC375C}" type="datetimeFigureOut">
              <a:rPr lang="es-MX" smtClean="0"/>
              <a:t>05/03/2015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73908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2C063CA0-823E-4122-9080-E74DF0EC375C}" type="datetimeFigureOut">
              <a:rPr lang="es-MX" smtClean="0"/>
              <a:t>05/03/2015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211210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2C063CA0-823E-4122-9080-E74DF0EC375C}" type="datetimeFigureOut">
              <a:rPr lang="es-MX" smtClean="0"/>
              <a:t>05/03/2015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306318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2C063CA0-823E-4122-9080-E74DF0EC375C}" type="datetimeFigureOut">
              <a:rPr lang="es-MX" smtClean="0"/>
              <a:t>05/03/2015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88406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63CA0-823E-4122-9080-E74DF0EC375C}" type="datetimeFigureOut">
              <a:rPr lang="es-MX" smtClean="0"/>
              <a:t>05/03/2015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426998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63CA0-823E-4122-9080-E74DF0EC375C}" type="datetimeFigureOut">
              <a:rPr lang="es-MX" smtClean="0"/>
              <a:t>05/03/2015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3571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63CA0-823E-4122-9080-E74DF0EC375C}" type="datetimeFigureOut">
              <a:rPr lang="es-MX" smtClean="0"/>
              <a:t>05/03/2015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E8A56D-4ABA-495A-B0B4-75107F88E31E}" type="slidenum">
              <a:rPr lang="es-MX" smtClean="0"/>
              <a:t>‹#›</a:t>
            </a:fld>
            <a:endParaRPr lang="es-MX"/>
          </a:p>
        </p:txBody>
      </p:sp>
    </p:spTree>
    <p:extLst>
      <p:ext uri="{BB962C8B-B14F-4D97-AF65-F5344CB8AC3E}">
        <p14:creationId xmlns:p14="http://schemas.microsoft.com/office/powerpoint/2010/main" val="2705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63CA0-823E-4122-9080-E74DF0EC375C}" type="datetimeFigureOut">
              <a:rPr lang="es-MX" smtClean="0"/>
              <a:t>05/03/2015</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8A56D-4ABA-495A-B0B4-75107F88E31E}" type="slidenum">
              <a:rPr lang="es-MX" smtClean="0"/>
              <a:t>‹#›</a:t>
            </a:fld>
            <a:endParaRPr lang="es-MX"/>
          </a:p>
        </p:txBody>
      </p:sp>
    </p:spTree>
    <p:extLst>
      <p:ext uri="{BB962C8B-B14F-4D97-AF65-F5344CB8AC3E}">
        <p14:creationId xmlns:p14="http://schemas.microsoft.com/office/powerpoint/2010/main" val="70117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com.mx/imgres?hl=es&amp;biw=1280&amp;bih=899&amp;tbm=isch&amp;tbnid=o26OFiKYaKlmSM:&amp;imgrefurl=http://www.operativemonitoring.com/ep.htm&amp;docid=ghpJzjwuNAvC8M&amp;imgurl=http://www.operativemonitoring.com/imgep/Fig-4.jpg&amp;w=592&amp;h=420&amp;ei=3V0OU5q9G4ryyAGLhYGwAQ&amp;zoom=1&amp;ved=0CHgQhBwwDQ"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Problemas</a:t>
            </a:r>
            <a:r>
              <a:rPr lang="en-US" dirty="0" smtClean="0"/>
              <a:t> </a:t>
            </a:r>
            <a:r>
              <a:rPr lang="en-US" dirty="0" err="1" smtClean="0"/>
              <a:t>eticos</a:t>
            </a:r>
            <a:r>
              <a:rPr lang="en-US" dirty="0" smtClean="0"/>
              <a:t> </a:t>
            </a:r>
            <a:r>
              <a:rPr lang="en-US" dirty="0" err="1" smtClean="0"/>
              <a:t>asociados</a:t>
            </a:r>
            <a:r>
              <a:rPr lang="en-US" dirty="0" smtClean="0"/>
              <a:t> con la </a:t>
            </a:r>
            <a:r>
              <a:rPr lang="en-US" dirty="0" err="1" smtClean="0"/>
              <a:t>muerte</a:t>
            </a:r>
            <a:endParaRPr lang="es-MX" dirty="0"/>
          </a:p>
        </p:txBody>
      </p:sp>
    </p:spTree>
    <p:extLst>
      <p:ext uri="{BB962C8B-B14F-4D97-AF65-F5344CB8AC3E}">
        <p14:creationId xmlns:p14="http://schemas.microsoft.com/office/powerpoint/2010/main" val="124531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7924800" cy="6247864"/>
          </a:xfrm>
          <a:prstGeom prst="rect">
            <a:avLst/>
          </a:prstGeom>
          <a:noFill/>
        </p:spPr>
        <p:txBody>
          <a:bodyPr wrap="square" rtlCol="0">
            <a:spAutoFit/>
          </a:bodyPr>
          <a:lstStyle/>
          <a:p>
            <a:r>
              <a:rPr lang="en-US" sz="3600" b="1" dirty="0" smtClean="0"/>
              <a:t>?</a:t>
            </a:r>
            <a:r>
              <a:rPr lang="en-US" sz="3600" b="1" dirty="0" err="1" smtClean="0"/>
              <a:t>Que</a:t>
            </a:r>
            <a:r>
              <a:rPr lang="en-US" sz="3600" b="1" dirty="0" smtClean="0"/>
              <a:t> </a:t>
            </a:r>
            <a:r>
              <a:rPr lang="en-US" sz="3600" b="1" dirty="0" err="1" smtClean="0"/>
              <a:t>es</a:t>
            </a:r>
            <a:r>
              <a:rPr lang="en-US" sz="3600" b="1" dirty="0" smtClean="0"/>
              <a:t> </a:t>
            </a:r>
            <a:r>
              <a:rPr lang="en-US" sz="3600" b="1" dirty="0" err="1" smtClean="0"/>
              <a:t>una</a:t>
            </a:r>
            <a:r>
              <a:rPr lang="en-US" sz="3600" b="1" dirty="0" smtClean="0"/>
              <a:t> </a:t>
            </a:r>
            <a:r>
              <a:rPr lang="en-US" sz="3600" b="1" dirty="0" err="1" smtClean="0"/>
              <a:t>muerte</a:t>
            </a:r>
            <a:r>
              <a:rPr lang="en-US" sz="3600" b="1" dirty="0" smtClean="0"/>
              <a:t> “</a:t>
            </a:r>
            <a:r>
              <a:rPr lang="en-US" sz="3600" b="1" dirty="0" err="1" smtClean="0"/>
              <a:t>deseable</a:t>
            </a:r>
            <a:r>
              <a:rPr lang="en-US" sz="3600" b="1" dirty="0" smtClean="0"/>
              <a:t>”?</a:t>
            </a:r>
          </a:p>
          <a:p>
            <a:endParaRPr lang="en-US" sz="2800" b="1" dirty="0" smtClean="0"/>
          </a:p>
          <a:p>
            <a:r>
              <a:rPr lang="en-US" sz="2800" b="1" dirty="0" smtClean="0"/>
              <a:t>Dado </a:t>
            </a:r>
            <a:r>
              <a:rPr lang="en-US" sz="2800" b="1" dirty="0" err="1" smtClean="0"/>
              <a:t>que</a:t>
            </a:r>
            <a:r>
              <a:rPr lang="en-US" sz="2800" b="1" dirty="0" smtClean="0"/>
              <a:t> la </a:t>
            </a:r>
            <a:r>
              <a:rPr lang="en-US" sz="2800" b="1" dirty="0" err="1" smtClean="0"/>
              <a:t>muerte</a:t>
            </a:r>
            <a:r>
              <a:rPr lang="en-US" sz="2800" b="1" dirty="0" smtClean="0"/>
              <a:t> </a:t>
            </a:r>
            <a:r>
              <a:rPr lang="en-US" sz="2800" b="1" dirty="0" err="1" smtClean="0"/>
              <a:t>es</a:t>
            </a:r>
            <a:r>
              <a:rPr lang="en-US" sz="2800" b="1" dirty="0" smtClean="0"/>
              <a:t> inevitable, vale la </a:t>
            </a:r>
            <a:r>
              <a:rPr lang="en-US" sz="2800" b="1" dirty="0" err="1" smtClean="0"/>
              <a:t>pena</a:t>
            </a:r>
            <a:r>
              <a:rPr lang="en-US" sz="2800" b="1" dirty="0" smtClean="0"/>
              <a:t> </a:t>
            </a:r>
            <a:r>
              <a:rPr lang="en-US" sz="2800" b="1" dirty="0" err="1" smtClean="0"/>
              <a:t>preguntarse</a:t>
            </a:r>
            <a:r>
              <a:rPr lang="en-US" sz="2800" b="1" dirty="0" smtClean="0"/>
              <a:t>: hay </a:t>
            </a:r>
            <a:r>
              <a:rPr lang="en-US" sz="2800" b="1" dirty="0" err="1" smtClean="0"/>
              <a:t>una</a:t>
            </a:r>
            <a:r>
              <a:rPr lang="en-US" sz="2800" b="1" dirty="0" smtClean="0"/>
              <a:t> forma de </a:t>
            </a:r>
            <a:r>
              <a:rPr lang="en-US" sz="2800" b="1" dirty="0" err="1" smtClean="0"/>
              <a:t>morirse</a:t>
            </a:r>
            <a:r>
              <a:rPr lang="en-US" sz="2800" b="1" dirty="0" smtClean="0"/>
              <a:t> </a:t>
            </a:r>
            <a:r>
              <a:rPr lang="en-US" sz="2800" b="1" dirty="0" err="1" smtClean="0"/>
              <a:t>que</a:t>
            </a:r>
            <a:r>
              <a:rPr lang="en-US" sz="2800" b="1" dirty="0" smtClean="0"/>
              <a:t> </a:t>
            </a:r>
            <a:r>
              <a:rPr lang="en-US" sz="2800" b="1" dirty="0" err="1" smtClean="0"/>
              <a:t>es</a:t>
            </a:r>
            <a:r>
              <a:rPr lang="en-US" sz="2800" b="1" dirty="0" smtClean="0"/>
              <a:t> mas </a:t>
            </a:r>
            <a:r>
              <a:rPr lang="en-US" sz="2800" b="1" dirty="0" err="1" smtClean="0"/>
              <a:t>aceptable</a:t>
            </a:r>
            <a:r>
              <a:rPr lang="en-US" sz="2800" b="1" dirty="0" smtClean="0"/>
              <a:t> para el </a:t>
            </a:r>
            <a:r>
              <a:rPr lang="en-US" sz="2800" b="1" dirty="0" err="1" smtClean="0"/>
              <a:t>individuo</a:t>
            </a:r>
            <a:r>
              <a:rPr lang="en-US" sz="2800" b="1" dirty="0" smtClean="0"/>
              <a:t> </a:t>
            </a:r>
            <a:r>
              <a:rPr lang="en-US" sz="2800" b="1" dirty="0" err="1" smtClean="0"/>
              <a:t>que</a:t>
            </a:r>
            <a:r>
              <a:rPr lang="en-US" sz="2800" b="1" dirty="0" smtClean="0"/>
              <a:t> </a:t>
            </a:r>
            <a:r>
              <a:rPr lang="en-US" sz="2800" b="1" dirty="0" err="1" smtClean="0"/>
              <a:t>sabe</a:t>
            </a:r>
            <a:r>
              <a:rPr lang="en-US" sz="2800" b="1" dirty="0" smtClean="0"/>
              <a:t> </a:t>
            </a:r>
            <a:r>
              <a:rPr lang="en-US" sz="2800" b="1" dirty="0" err="1" smtClean="0"/>
              <a:t>que</a:t>
            </a:r>
            <a:r>
              <a:rPr lang="en-US" sz="2800" b="1" dirty="0" smtClean="0"/>
              <a:t> </a:t>
            </a:r>
            <a:r>
              <a:rPr lang="en-US" sz="2800" b="1" dirty="0" err="1" smtClean="0"/>
              <a:t>esta</a:t>
            </a:r>
            <a:r>
              <a:rPr lang="en-US" sz="2800" b="1" dirty="0" smtClean="0"/>
              <a:t>’ </a:t>
            </a:r>
            <a:r>
              <a:rPr lang="en-US" sz="2800" b="1" dirty="0" err="1" smtClean="0"/>
              <a:t>proximo</a:t>
            </a:r>
            <a:r>
              <a:rPr lang="en-US" sz="2800" b="1" dirty="0" smtClean="0"/>
              <a:t> a </a:t>
            </a:r>
            <a:r>
              <a:rPr lang="en-US" sz="2800" b="1" dirty="0" err="1" smtClean="0"/>
              <a:t>su</a:t>
            </a:r>
            <a:r>
              <a:rPr lang="en-US" sz="2800" b="1" dirty="0" smtClean="0"/>
              <a:t> </a:t>
            </a:r>
            <a:r>
              <a:rPr lang="en-US" sz="2800" b="1" dirty="0" err="1" smtClean="0"/>
              <a:t>propia</a:t>
            </a:r>
            <a:r>
              <a:rPr lang="en-US" sz="2800" b="1" dirty="0" smtClean="0"/>
              <a:t> </a:t>
            </a:r>
            <a:r>
              <a:rPr lang="en-US" sz="2800" b="1" dirty="0" err="1" smtClean="0"/>
              <a:t>muerte</a:t>
            </a:r>
            <a:r>
              <a:rPr lang="en-US" sz="2800" b="1" dirty="0" smtClean="0"/>
              <a:t>?</a:t>
            </a:r>
          </a:p>
          <a:p>
            <a:endParaRPr lang="en-US" sz="2800" b="1" dirty="0" smtClean="0"/>
          </a:p>
          <a:p>
            <a:r>
              <a:rPr lang="en-US" sz="2800" b="1" dirty="0" smtClean="0"/>
              <a:t>La forma  de </a:t>
            </a:r>
            <a:r>
              <a:rPr lang="en-US" sz="2800" b="1" dirty="0" err="1" smtClean="0"/>
              <a:t>vivir</a:t>
            </a:r>
            <a:r>
              <a:rPr lang="en-US" sz="2800" b="1" dirty="0" smtClean="0"/>
              <a:t> </a:t>
            </a:r>
            <a:r>
              <a:rPr lang="en-US" sz="2800" b="1" dirty="0" err="1" smtClean="0"/>
              <a:t>es</a:t>
            </a:r>
            <a:r>
              <a:rPr lang="en-US" sz="2800" b="1" dirty="0" smtClean="0"/>
              <a:t> </a:t>
            </a:r>
            <a:r>
              <a:rPr lang="en-US" sz="2800" b="1" dirty="0" err="1" smtClean="0"/>
              <a:t>esencial</a:t>
            </a:r>
            <a:r>
              <a:rPr lang="en-US" sz="2800" b="1" dirty="0" smtClean="0"/>
              <a:t> en la </a:t>
            </a:r>
            <a:r>
              <a:rPr lang="en-US" sz="2800" b="1" dirty="0" err="1" smtClean="0"/>
              <a:t>manera</a:t>
            </a:r>
            <a:r>
              <a:rPr lang="en-US" sz="2800" b="1" dirty="0" smtClean="0"/>
              <a:t> en </a:t>
            </a:r>
            <a:r>
              <a:rPr lang="en-US" sz="2800" b="1" dirty="0" err="1" smtClean="0"/>
              <a:t>que</a:t>
            </a:r>
            <a:r>
              <a:rPr lang="en-US" sz="2800" b="1" dirty="0" smtClean="0"/>
              <a:t> </a:t>
            </a:r>
            <a:r>
              <a:rPr lang="en-US" sz="2800" b="1" dirty="0" err="1" smtClean="0"/>
              <a:t>una</a:t>
            </a:r>
            <a:r>
              <a:rPr lang="en-US" sz="2800" b="1" dirty="0" smtClean="0"/>
              <a:t> persona </a:t>
            </a:r>
            <a:r>
              <a:rPr lang="en-US" sz="2800" b="1" dirty="0" err="1" smtClean="0"/>
              <a:t>puede</a:t>
            </a:r>
            <a:r>
              <a:rPr lang="en-US" sz="2800" b="1" dirty="0" smtClean="0"/>
              <a:t> </a:t>
            </a:r>
            <a:r>
              <a:rPr lang="en-US" sz="2800" b="1" dirty="0" err="1" smtClean="0"/>
              <a:t>aceptar</a:t>
            </a:r>
            <a:r>
              <a:rPr lang="en-US" sz="2800" b="1" dirty="0" smtClean="0"/>
              <a:t> o </a:t>
            </a:r>
            <a:r>
              <a:rPr lang="en-US" sz="2800" b="1" dirty="0" err="1" smtClean="0"/>
              <a:t>menos</a:t>
            </a:r>
            <a:r>
              <a:rPr lang="en-US" sz="2800" b="1" dirty="0" smtClean="0"/>
              <a:t> </a:t>
            </a:r>
            <a:r>
              <a:rPr lang="en-US" sz="2800" b="1" dirty="0" err="1" smtClean="0"/>
              <a:t>su</a:t>
            </a:r>
            <a:r>
              <a:rPr lang="en-US" sz="2800" b="1" dirty="0" smtClean="0"/>
              <a:t> </a:t>
            </a:r>
            <a:r>
              <a:rPr lang="en-US" sz="2800" b="1" dirty="0" err="1" smtClean="0"/>
              <a:t>propia</a:t>
            </a:r>
            <a:r>
              <a:rPr lang="en-US" sz="2800" b="1" dirty="0" smtClean="0"/>
              <a:t> </a:t>
            </a:r>
            <a:r>
              <a:rPr lang="en-US" sz="2800" b="1" dirty="0" err="1" smtClean="0"/>
              <a:t>muerte</a:t>
            </a:r>
            <a:r>
              <a:rPr lang="en-US" sz="2800" b="1" dirty="0" smtClean="0"/>
              <a:t>. </a:t>
            </a:r>
            <a:r>
              <a:rPr lang="en-US" sz="2800" b="1" dirty="0" err="1" smtClean="0"/>
              <a:t>Esto</a:t>
            </a:r>
            <a:r>
              <a:rPr lang="en-US" sz="2800" b="1" dirty="0" smtClean="0"/>
              <a:t> solo lo decide </a:t>
            </a:r>
            <a:r>
              <a:rPr lang="en-US" sz="2800" b="1" dirty="0" err="1" smtClean="0"/>
              <a:t>uno</a:t>
            </a:r>
            <a:r>
              <a:rPr lang="en-US" sz="2800" b="1" dirty="0" smtClean="0"/>
              <a:t> </a:t>
            </a:r>
            <a:r>
              <a:rPr lang="en-US" sz="2800" b="1" dirty="0" err="1" smtClean="0"/>
              <a:t>mismo</a:t>
            </a:r>
            <a:r>
              <a:rPr lang="en-US" sz="2800" b="1" dirty="0" smtClean="0"/>
              <a:t>. Sin embargo </a:t>
            </a:r>
            <a:r>
              <a:rPr lang="en-US" sz="2800" b="1" dirty="0" err="1" smtClean="0"/>
              <a:t>es</a:t>
            </a:r>
            <a:r>
              <a:rPr lang="en-US" sz="2800" b="1" dirty="0" smtClean="0"/>
              <a:t> </a:t>
            </a:r>
            <a:r>
              <a:rPr lang="en-US" sz="2800" b="1" dirty="0" err="1" smtClean="0"/>
              <a:t>importante</a:t>
            </a:r>
            <a:r>
              <a:rPr lang="en-US" sz="2800" b="1" dirty="0" smtClean="0"/>
              <a:t> </a:t>
            </a:r>
            <a:r>
              <a:rPr lang="en-US" sz="2800" b="1" dirty="0" err="1" smtClean="0"/>
              <a:t>preguntarse</a:t>
            </a:r>
            <a:r>
              <a:rPr lang="en-US" sz="2800" b="1" dirty="0" smtClean="0"/>
              <a:t> </a:t>
            </a:r>
            <a:r>
              <a:rPr lang="en-US" sz="2800" b="1" dirty="0" err="1" smtClean="0"/>
              <a:t>si</a:t>
            </a:r>
            <a:r>
              <a:rPr lang="en-US" sz="2800" b="1" dirty="0" smtClean="0"/>
              <a:t> </a:t>
            </a:r>
            <a:r>
              <a:rPr lang="en-US" sz="2800" b="1" dirty="0" err="1" smtClean="0"/>
              <a:t>tiene</a:t>
            </a:r>
            <a:r>
              <a:rPr lang="en-US" sz="2800" b="1" dirty="0" smtClean="0"/>
              <a:t> la </a:t>
            </a:r>
            <a:r>
              <a:rPr lang="en-US" sz="2800" b="1" dirty="0" err="1" smtClean="0"/>
              <a:t>sociedad</a:t>
            </a:r>
            <a:r>
              <a:rPr lang="en-US" sz="2800" b="1" dirty="0" smtClean="0"/>
              <a:t>, o la </a:t>
            </a:r>
            <a:r>
              <a:rPr lang="en-US" sz="2800" b="1" dirty="0" err="1" smtClean="0"/>
              <a:t>tecnologia</a:t>
            </a:r>
            <a:r>
              <a:rPr lang="en-US" sz="2800" b="1" dirty="0" smtClean="0"/>
              <a:t> </a:t>
            </a:r>
            <a:r>
              <a:rPr lang="en-US" sz="2800" b="1" dirty="0" err="1" smtClean="0"/>
              <a:t>medica</a:t>
            </a:r>
            <a:r>
              <a:rPr lang="en-US" sz="2800" b="1" dirty="0" smtClean="0"/>
              <a:t>, el </a:t>
            </a:r>
            <a:r>
              <a:rPr lang="en-US" sz="2800" b="1" dirty="0" err="1" smtClean="0"/>
              <a:t>deber</a:t>
            </a:r>
            <a:r>
              <a:rPr lang="en-US" sz="2800" b="1" dirty="0" smtClean="0"/>
              <a:t> de </a:t>
            </a:r>
            <a:r>
              <a:rPr lang="en-US" sz="2800" b="1" dirty="0" err="1" smtClean="0"/>
              <a:t>contribuir</a:t>
            </a:r>
            <a:r>
              <a:rPr lang="en-US" sz="2800" b="1" dirty="0" smtClean="0"/>
              <a:t> lo </a:t>
            </a:r>
            <a:r>
              <a:rPr lang="en-US" sz="2800" b="1" dirty="0" err="1" smtClean="0"/>
              <a:t>posible</a:t>
            </a:r>
            <a:r>
              <a:rPr lang="en-US" sz="2800" b="1" dirty="0" smtClean="0"/>
              <a:t> para </a:t>
            </a:r>
            <a:r>
              <a:rPr lang="en-US" sz="2800" b="1" dirty="0" err="1" smtClean="0"/>
              <a:t>que</a:t>
            </a:r>
            <a:r>
              <a:rPr lang="en-US" sz="2800" b="1" dirty="0" smtClean="0"/>
              <a:t> la </a:t>
            </a:r>
            <a:r>
              <a:rPr lang="en-US" sz="2800" b="1" dirty="0" err="1" smtClean="0"/>
              <a:t>muerte</a:t>
            </a:r>
            <a:r>
              <a:rPr lang="en-US" sz="2800" b="1" dirty="0" smtClean="0"/>
              <a:t> </a:t>
            </a:r>
            <a:r>
              <a:rPr lang="en-US" sz="2800" b="1" dirty="0" err="1" smtClean="0"/>
              <a:t>lleve</a:t>
            </a:r>
            <a:r>
              <a:rPr lang="en-US" sz="2800" b="1" dirty="0" smtClean="0"/>
              <a:t> al </a:t>
            </a:r>
            <a:r>
              <a:rPr lang="en-US" sz="2800" b="1" dirty="0" err="1" smtClean="0"/>
              <a:t>menor</a:t>
            </a:r>
            <a:r>
              <a:rPr lang="en-US" sz="2800" b="1" dirty="0" smtClean="0"/>
              <a:t> </a:t>
            </a:r>
            <a:r>
              <a:rPr lang="en-US" sz="2800" b="1" dirty="0" err="1" smtClean="0"/>
              <a:t>sufrimiento</a:t>
            </a:r>
            <a:r>
              <a:rPr lang="en-US" sz="2800" b="1" dirty="0" smtClean="0"/>
              <a:t> </a:t>
            </a:r>
            <a:r>
              <a:rPr lang="en-US" sz="2800" b="1" dirty="0" err="1" smtClean="0"/>
              <a:t>posible</a:t>
            </a:r>
            <a:r>
              <a:rPr lang="en-US" sz="2800" b="1" dirty="0" smtClean="0"/>
              <a:t>?</a:t>
            </a:r>
            <a:endParaRPr lang="en-US" sz="2800" b="1" dirty="0"/>
          </a:p>
        </p:txBody>
      </p:sp>
    </p:spTree>
    <p:extLst>
      <p:ext uri="{BB962C8B-B14F-4D97-AF65-F5344CB8AC3E}">
        <p14:creationId xmlns:p14="http://schemas.microsoft.com/office/powerpoint/2010/main" val="30515881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8" name="Oval 52"/>
          <p:cNvSpPr>
            <a:spLocks noChangeArrowheads="1"/>
          </p:cNvSpPr>
          <p:nvPr/>
        </p:nvSpPr>
        <p:spPr bwMode="auto">
          <a:xfrm>
            <a:off x="5486400" y="609600"/>
            <a:ext cx="2819400" cy="7620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389" name="Oval 53"/>
          <p:cNvSpPr>
            <a:spLocks noChangeArrowheads="1"/>
          </p:cNvSpPr>
          <p:nvPr/>
        </p:nvSpPr>
        <p:spPr bwMode="auto">
          <a:xfrm>
            <a:off x="5791200" y="57150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390" name="Oval 54"/>
          <p:cNvSpPr>
            <a:spLocks noChangeArrowheads="1"/>
          </p:cNvSpPr>
          <p:nvPr/>
        </p:nvSpPr>
        <p:spPr bwMode="auto">
          <a:xfrm>
            <a:off x="6553200" y="51816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393" name="Oval 57"/>
          <p:cNvSpPr>
            <a:spLocks noChangeArrowheads="1"/>
          </p:cNvSpPr>
          <p:nvPr/>
        </p:nvSpPr>
        <p:spPr bwMode="auto">
          <a:xfrm>
            <a:off x="5257800" y="2590800"/>
            <a:ext cx="533400" cy="5334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396" name="Oval 60"/>
          <p:cNvSpPr>
            <a:spLocks noChangeArrowheads="1"/>
          </p:cNvSpPr>
          <p:nvPr/>
        </p:nvSpPr>
        <p:spPr bwMode="auto">
          <a:xfrm rot="3176449">
            <a:off x="3878262" y="617538"/>
            <a:ext cx="962025" cy="216535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397" name="Oval 61"/>
          <p:cNvSpPr>
            <a:spLocks noChangeArrowheads="1"/>
          </p:cNvSpPr>
          <p:nvPr/>
        </p:nvSpPr>
        <p:spPr bwMode="auto">
          <a:xfrm rot="2027362">
            <a:off x="3200400" y="2590800"/>
            <a:ext cx="762000" cy="12954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4398" name="AutoShape 62"/>
          <p:cNvCxnSpPr>
            <a:cxnSpLocks noChangeShapeType="1"/>
            <a:stCxn id="14393" idx="1"/>
            <a:endCxn id="14396" idx="6"/>
          </p:cNvCxnSpPr>
          <p:nvPr/>
        </p:nvCxnSpPr>
        <p:spPr bwMode="auto">
          <a:xfrm rot="5400000" flipH="1">
            <a:off x="4710906" y="2034382"/>
            <a:ext cx="568325" cy="681038"/>
          </a:xfrm>
          <a:prstGeom prst="curvedConnector5">
            <a:avLst>
              <a:gd name="adj1" fmla="val 52236"/>
              <a:gd name="adj2" fmla="val 103028"/>
              <a:gd name="adj3" fmla="val 101394"/>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99" name="AutoShape 63"/>
          <p:cNvCxnSpPr>
            <a:cxnSpLocks noChangeShapeType="1"/>
            <a:stCxn id="14412" idx="3"/>
            <a:endCxn id="14388" idx="3"/>
          </p:cNvCxnSpPr>
          <p:nvPr/>
        </p:nvCxnSpPr>
        <p:spPr bwMode="auto">
          <a:xfrm rot="16200000">
            <a:off x="5093494" y="1818481"/>
            <a:ext cx="1354138" cy="257175"/>
          </a:xfrm>
          <a:prstGeom prst="curvedConnector3">
            <a:avLst>
              <a:gd name="adj1" fmla="val 49588"/>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00" name="Oval 64"/>
          <p:cNvSpPr>
            <a:spLocks noChangeArrowheads="1"/>
          </p:cNvSpPr>
          <p:nvPr/>
        </p:nvSpPr>
        <p:spPr bwMode="auto">
          <a:xfrm rot="-1478259">
            <a:off x="6313488" y="2525713"/>
            <a:ext cx="1427162" cy="1862137"/>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403" name="AutoShape 67"/>
          <p:cNvSpPr>
            <a:spLocks noChangeArrowheads="1"/>
          </p:cNvSpPr>
          <p:nvPr/>
        </p:nvSpPr>
        <p:spPr bwMode="auto">
          <a:xfrm rot="-1756153">
            <a:off x="6400800" y="2819400"/>
            <a:ext cx="1228725" cy="1328738"/>
          </a:xfrm>
          <a:prstGeom prst="sun">
            <a:avLst>
              <a:gd name="adj" fmla="val 25000"/>
            </a:avLst>
          </a:prstGeom>
          <a:noFill/>
          <a:ln w="190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s-MX" b="1">
                <a:solidFill>
                  <a:srgbClr val="00FF00"/>
                </a:solidFill>
              </a:rPr>
              <a:t>Ret N</a:t>
            </a:r>
          </a:p>
        </p:txBody>
      </p:sp>
      <p:cxnSp>
        <p:nvCxnSpPr>
          <p:cNvPr id="14406" name="AutoShape 70"/>
          <p:cNvCxnSpPr>
            <a:cxnSpLocks noChangeShapeType="1"/>
            <a:stCxn id="14390" idx="1"/>
            <a:endCxn id="14412" idx="1"/>
          </p:cNvCxnSpPr>
          <p:nvPr/>
        </p:nvCxnSpPr>
        <p:spPr bwMode="auto">
          <a:xfrm rot="5400000" flipH="1">
            <a:off x="4922838" y="3541712"/>
            <a:ext cx="2198688" cy="1262063"/>
          </a:xfrm>
          <a:prstGeom prst="curvedConnector3">
            <a:avLst>
              <a:gd name="adj1" fmla="val 50037"/>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07" name="AutoShape 71"/>
          <p:cNvCxnSpPr>
            <a:cxnSpLocks noChangeShapeType="1"/>
            <a:stCxn id="14389" idx="1"/>
            <a:endCxn id="14412" idx="1"/>
          </p:cNvCxnSpPr>
          <p:nvPr/>
        </p:nvCxnSpPr>
        <p:spPr bwMode="auto">
          <a:xfrm rot="5400000" flipH="1">
            <a:off x="4275138" y="4189412"/>
            <a:ext cx="2732088" cy="500063"/>
          </a:xfrm>
          <a:prstGeom prst="curvedConnector3">
            <a:avLst>
              <a:gd name="adj1" fmla="val 38870"/>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08" name="Text Box 72"/>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14409" name="Text Box 73"/>
          <p:cNvSpPr txBox="1">
            <a:spLocks noChangeArrowheads="1"/>
          </p:cNvSpPr>
          <p:nvPr/>
        </p:nvSpPr>
        <p:spPr bwMode="auto">
          <a:xfrm rot="-2471156">
            <a:off x="3886200" y="1447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14410" name="Text Box 74"/>
          <p:cNvSpPr txBox="1">
            <a:spLocks noChangeArrowheads="1"/>
          </p:cNvSpPr>
          <p:nvPr/>
        </p:nvSpPr>
        <p:spPr bwMode="auto">
          <a:xfrm rot="-3642459">
            <a:off x="2986882" y="30329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14412" name="Text Box 76"/>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4413" name="Text Box 77"/>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14414" name="Text Box 78"/>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cxnSp>
        <p:nvCxnSpPr>
          <p:cNvPr id="14418" name="AutoShape 82"/>
          <p:cNvCxnSpPr>
            <a:cxnSpLocks noChangeShapeType="1"/>
            <a:stCxn id="14389" idx="5"/>
            <a:endCxn id="14400" idx="4"/>
          </p:cNvCxnSpPr>
          <p:nvPr/>
        </p:nvCxnSpPr>
        <p:spPr bwMode="auto">
          <a:xfrm rot="5400000" flipH="1" flipV="1">
            <a:off x="5897563" y="4789488"/>
            <a:ext cx="2000250" cy="1041400"/>
          </a:xfrm>
          <a:prstGeom prst="curvedConnector3">
            <a:avLst>
              <a:gd name="adj1" fmla="val -319"/>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19" name="AutoShape 83"/>
          <p:cNvCxnSpPr>
            <a:cxnSpLocks noChangeShapeType="1"/>
            <a:stCxn id="14390" idx="7"/>
            <a:endCxn id="14400" idx="4"/>
          </p:cNvCxnSpPr>
          <p:nvPr/>
        </p:nvCxnSpPr>
        <p:spPr bwMode="auto">
          <a:xfrm rot="16200000">
            <a:off x="6797675" y="4651376"/>
            <a:ext cx="962025" cy="279400"/>
          </a:xfrm>
          <a:prstGeom prst="curvedConnector3">
            <a:avLst>
              <a:gd name="adj1" fmla="val 23926"/>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20" name="AutoShape 84"/>
          <p:cNvCxnSpPr>
            <a:cxnSpLocks noChangeShapeType="1"/>
            <a:stCxn id="14397" idx="7"/>
            <a:endCxn id="14412" idx="0"/>
          </p:cNvCxnSpPr>
          <p:nvPr/>
        </p:nvCxnSpPr>
        <p:spPr bwMode="auto">
          <a:xfrm rot="16200000">
            <a:off x="4590256" y="2232819"/>
            <a:ext cx="239713" cy="1292225"/>
          </a:xfrm>
          <a:prstGeom prst="curvedConnector4">
            <a:avLst>
              <a:gd name="adj1" fmla="val 115231"/>
              <a:gd name="adj2" fmla="val 52579"/>
            </a:avLst>
          </a:prstGeom>
          <a:noFill/>
          <a:ln w="9525">
            <a:solidFill>
              <a:srgbClr val="FF00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23" name="Text Box 87"/>
          <p:cNvSpPr txBox="1">
            <a:spLocks noChangeArrowheads="1"/>
          </p:cNvSpPr>
          <p:nvPr/>
        </p:nvSpPr>
        <p:spPr bwMode="auto">
          <a:xfrm rot="-3141896">
            <a:off x="7571582" y="401081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Rel C</a:t>
            </a:r>
          </a:p>
        </p:txBody>
      </p:sp>
      <p:sp>
        <p:nvSpPr>
          <p:cNvPr id="14425" name="Oval 89"/>
          <p:cNvSpPr>
            <a:spLocks noChangeArrowheads="1"/>
          </p:cNvSpPr>
          <p:nvPr/>
        </p:nvSpPr>
        <p:spPr bwMode="auto">
          <a:xfrm>
            <a:off x="3810000" y="5562600"/>
            <a:ext cx="914400" cy="685800"/>
          </a:xfrm>
          <a:prstGeom prst="ellipse">
            <a:avLst/>
          </a:prstGeom>
          <a:noFill/>
          <a:ln w="190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426" name="Oval 90"/>
          <p:cNvSpPr>
            <a:spLocks noChangeArrowheads="1"/>
          </p:cNvSpPr>
          <p:nvPr/>
        </p:nvSpPr>
        <p:spPr bwMode="auto">
          <a:xfrm>
            <a:off x="2133600" y="5867400"/>
            <a:ext cx="1066800" cy="762000"/>
          </a:xfrm>
          <a:prstGeom prst="ellipse">
            <a:avLst/>
          </a:prstGeom>
          <a:noFill/>
          <a:ln w="19050">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427" name="Text Box 91"/>
          <p:cNvSpPr txBox="1">
            <a:spLocks noChangeArrowheads="1"/>
          </p:cNvSpPr>
          <p:nvPr/>
        </p:nvSpPr>
        <p:spPr bwMode="auto">
          <a:xfrm>
            <a:off x="4038600" y="57150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Glu</a:t>
            </a:r>
          </a:p>
        </p:txBody>
      </p:sp>
      <p:sp>
        <p:nvSpPr>
          <p:cNvPr id="14428" name="Text Box 92"/>
          <p:cNvSpPr txBox="1">
            <a:spLocks noChangeArrowheads="1"/>
          </p:cNvSpPr>
          <p:nvPr/>
        </p:nvSpPr>
        <p:spPr bwMode="auto">
          <a:xfrm>
            <a:off x="2362200" y="60960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00CCFF"/>
                </a:solidFill>
              </a:rPr>
              <a:t>Gly</a:t>
            </a:r>
          </a:p>
        </p:txBody>
      </p:sp>
      <p:cxnSp>
        <p:nvCxnSpPr>
          <p:cNvPr id="14429" name="AutoShape 93"/>
          <p:cNvCxnSpPr>
            <a:cxnSpLocks noChangeShapeType="1"/>
            <a:stCxn id="14425" idx="3"/>
            <a:endCxn id="14426" idx="6"/>
          </p:cNvCxnSpPr>
          <p:nvPr/>
        </p:nvCxnSpPr>
        <p:spPr bwMode="auto">
          <a:xfrm rot="5400000">
            <a:off x="3531394" y="5836444"/>
            <a:ext cx="90487" cy="733425"/>
          </a:xfrm>
          <a:prstGeom prst="curvedConnector4">
            <a:avLst>
              <a:gd name="adj1" fmla="val 185963"/>
              <a:gd name="adj2" fmla="val 59741"/>
            </a:avLst>
          </a:prstGeom>
          <a:noFill/>
          <a:ln w="9525">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30" name="AutoShape 94"/>
          <p:cNvCxnSpPr>
            <a:cxnSpLocks noChangeShapeType="1"/>
            <a:stCxn id="14414" idx="1"/>
            <a:endCxn id="14425" idx="6"/>
          </p:cNvCxnSpPr>
          <p:nvPr/>
        </p:nvCxnSpPr>
        <p:spPr bwMode="auto">
          <a:xfrm rot="10800000">
            <a:off x="4733925" y="5905500"/>
            <a:ext cx="1057275" cy="146050"/>
          </a:xfrm>
          <a:prstGeom prst="curvedConnector3">
            <a:avLst>
              <a:gd name="adj1" fmla="val 50449"/>
            </a:avLst>
          </a:prstGeom>
          <a:noFill/>
          <a:ln w="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31" name="AutoShape 95"/>
          <p:cNvCxnSpPr>
            <a:cxnSpLocks noChangeShapeType="1"/>
            <a:stCxn id="14389" idx="3"/>
            <a:endCxn id="14425" idx="6"/>
          </p:cNvCxnSpPr>
          <p:nvPr/>
        </p:nvCxnSpPr>
        <p:spPr bwMode="auto">
          <a:xfrm rot="16200000" flipV="1">
            <a:off x="5110162" y="5529263"/>
            <a:ext cx="404813" cy="1157288"/>
          </a:xfrm>
          <a:prstGeom prst="curvedConnector4">
            <a:avLst>
              <a:gd name="adj1" fmla="val -5"/>
              <a:gd name="adj2" fmla="val 54731"/>
            </a:avLst>
          </a:prstGeom>
          <a:noFill/>
          <a:ln w="9525"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32" name="AutoShape 96"/>
          <p:cNvCxnSpPr>
            <a:cxnSpLocks noChangeShapeType="1"/>
            <a:stCxn id="14412" idx="3"/>
            <a:endCxn id="14400" idx="0"/>
          </p:cNvCxnSpPr>
          <p:nvPr/>
        </p:nvCxnSpPr>
        <p:spPr bwMode="auto">
          <a:xfrm rot="16200000">
            <a:off x="6126162" y="2117726"/>
            <a:ext cx="22225" cy="990600"/>
          </a:xfrm>
          <a:prstGeom prst="curvedConnector3">
            <a:avLst>
              <a:gd name="adj1" fmla="val 2428569"/>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33" name="Text Box 97"/>
          <p:cNvSpPr txBox="1">
            <a:spLocks noChangeArrowheads="1"/>
          </p:cNvSpPr>
          <p:nvPr/>
        </p:nvSpPr>
        <p:spPr bwMode="auto">
          <a:xfrm>
            <a:off x="228600" y="420688"/>
            <a:ext cx="3429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Function of the Caudal group of  Cholinergic nuclei:</a:t>
            </a:r>
          </a:p>
          <a:p>
            <a:endParaRPr lang="en-US" altLang="es-MX" sz="2400" b="1"/>
          </a:p>
          <a:p>
            <a:r>
              <a:rPr lang="en-US" altLang="es-MX" sz="2400" b="1"/>
              <a:t>Switch for consciusness</a:t>
            </a:r>
          </a:p>
        </p:txBody>
      </p:sp>
    </p:spTree>
    <p:extLst>
      <p:ext uri="{BB962C8B-B14F-4D97-AF65-F5344CB8AC3E}">
        <p14:creationId xmlns:p14="http://schemas.microsoft.com/office/powerpoint/2010/main" val="622525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762000" y="569913"/>
            <a:ext cx="7848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Different consciousness states are associated with  -perhaps triggered by-  changes in the activation state of cholinergic nuclei and their targets:</a:t>
            </a:r>
          </a:p>
          <a:p>
            <a:endParaRPr lang="en-US" altLang="es-MX" sz="2400" b="1"/>
          </a:p>
          <a:p>
            <a:r>
              <a:rPr lang="en-US" altLang="es-MX" sz="2400" b="1"/>
              <a:t>-Wake state</a:t>
            </a:r>
          </a:p>
          <a:p>
            <a:endParaRPr lang="en-US" altLang="es-MX" sz="2400" b="1"/>
          </a:p>
          <a:p>
            <a:r>
              <a:rPr lang="en-US" altLang="es-MX" sz="2400" b="1"/>
              <a:t>-Slow-wave sleep</a:t>
            </a:r>
          </a:p>
          <a:p>
            <a:endParaRPr lang="en-US" altLang="es-MX" sz="2400" b="1"/>
          </a:p>
          <a:p>
            <a:r>
              <a:rPr lang="en-US" altLang="es-MX" sz="2400" b="1"/>
              <a:t>-REM sleep</a:t>
            </a:r>
          </a:p>
          <a:p>
            <a:endParaRPr lang="en-US" altLang="es-MX" sz="2400" b="1"/>
          </a:p>
          <a:p>
            <a:r>
              <a:rPr lang="en-US" altLang="es-MX" sz="2400" b="1"/>
              <a:t>-Hypnagogic hallucinations</a:t>
            </a:r>
          </a:p>
          <a:p>
            <a:endParaRPr lang="en-US" altLang="es-MX" sz="2400" b="1"/>
          </a:p>
          <a:p>
            <a:r>
              <a:rPr lang="en-US" altLang="es-MX" sz="2400" b="1"/>
              <a:t>-REM behavior disorder</a:t>
            </a:r>
          </a:p>
        </p:txBody>
      </p:sp>
    </p:spTree>
    <p:extLst>
      <p:ext uri="{BB962C8B-B14F-4D97-AF65-F5344CB8AC3E}">
        <p14:creationId xmlns:p14="http://schemas.microsoft.com/office/powerpoint/2010/main" val="25176479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 name="Text Box 20"/>
          <p:cNvSpPr txBox="1">
            <a:spLocks noChangeArrowheads="1"/>
          </p:cNvSpPr>
          <p:nvPr/>
        </p:nvSpPr>
        <p:spPr bwMode="auto">
          <a:xfrm>
            <a:off x="228600" y="420688"/>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Wake state</a:t>
            </a:r>
          </a:p>
        </p:txBody>
      </p:sp>
      <p:sp>
        <p:nvSpPr>
          <p:cNvPr id="17440" name="Oval 32"/>
          <p:cNvSpPr>
            <a:spLocks noChangeArrowheads="1"/>
          </p:cNvSpPr>
          <p:nvPr/>
        </p:nvSpPr>
        <p:spPr bwMode="auto">
          <a:xfrm>
            <a:off x="5486400" y="609600"/>
            <a:ext cx="2819400" cy="7620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41" name="Oval 33"/>
          <p:cNvSpPr>
            <a:spLocks noChangeArrowheads="1"/>
          </p:cNvSpPr>
          <p:nvPr/>
        </p:nvSpPr>
        <p:spPr bwMode="auto">
          <a:xfrm>
            <a:off x="5791200" y="5715000"/>
            <a:ext cx="685800" cy="685800"/>
          </a:xfrm>
          <a:prstGeom prst="ellipse">
            <a:avLst/>
          </a:prstGeom>
          <a:noFill/>
          <a:ln w="127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42" name="Oval 34"/>
          <p:cNvSpPr>
            <a:spLocks noChangeArrowheads="1"/>
          </p:cNvSpPr>
          <p:nvPr/>
        </p:nvSpPr>
        <p:spPr bwMode="auto">
          <a:xfrm>
            <a:off x="6553200" y="51816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43" name="Oval 35"/>
          <p:cNvSpPr>
            <a:spLocks noChangeArrowheads="1"/>
          </p:cNvSpPr>
          <p:nvPr/>
        </p:nvSpPr>
        <p:spPr bwMode="auto">
          <a:xfrm>
            <a:off x="5257800" y="2590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44" name="Oval 36"/>
          <p:cNvSpPr>
            <a:spLocks noChangeArrowheads="1"/>
          </p:cNvSpPr>
          <p:nvPr/>
        </p:nvSpPr>
        <p:spPr bwMode="auto">
          <a:xfrm rot="3176449">
            <a:off x="3878262" y="617538"/>
            <a:ext cx="962025" cy="216535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45" name="Oval 37"/>
          <p:cNvSpPr>
            <a:spLocks noChangeArrowheads="1"/>
          </p:cNvSpPr>
          <p:nvPr/>
        </p:nvSpPr>
        <p:spPr bwMode="auto">
          <a:xfrm rot="2027362">
            <a:off x="3200400" y="2590800"/>
            <a:ext cx="762000" cy="12954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7447" name="AutoShape 39"/>
          <p:cNvCxnSpPr>
            <a:cxnSpLocks noChangeShapeType="1"/>
            <a:stCxn id="17455" idx="3"/>
            <a:endCxn id="17440" idx="3"/>
          </p:cNvCxnSpPr>
          <p:nvPr/>
        </p:nvCxnSpPr>
        <p:spPr bwMode="auto">
          <a:xfrm rot="16200000">
            <a:off x="5098256" y="1823244"/>
            <a:ext cx="1344613" cy="257175"/>
          </a:xfrm>
          <a:prstGeom prst="curvedConnector3">
            <a:avLst>
              <a:gd name="adj1" fmla="val 4994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48" name="Oval 40"/>
          <p:cNvSpPr>
            <a:spLocks noChangeArrowheads="1"/>
          </p:cNvSpPr>
          <p:nvPr/>
        </p:nvSpPr>
        <p:spPr bwMode="auto">
          <a:xfrm rot="-1478259">
            <a:off x="6313488" y="2525713"/>
            <a:ext cx="1427162" cy="1862137"/>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49" name="AutoShape 41"/>
          <p:cNvSpPr>
            <a:spLocks noChangeArrowheads="1"/>
          </p:cNvSpPr>
          <p:nvPr/>
        </p:nvSpPr>
        <p:spPr bwMode="auto">
          <a:xfrm rot="-1756153">
            <a:off x="6400800" y="2819400"/>
            <a:ext cx="1228725" cy="1328738"/>
          </a:xfrm>
          <a:prstGeom prst="sun">
            <a:avLst>
              <a:gd name="adj" fmla="val 25000"/>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s-MX" b="1">
                <a:solidFill>
                  <a:srgbClr val="00FF00"/>
                </a:solidFill>
              </a:rPr>
              <a:t>Ret N</a:t>
            </a:r>
          </a:p>
        </p:txBody>
      </p:sp>
      <p:cxnSp>
        <p:nvCxnSpPr>
          <p:cNvPr id="17450" name="AutoShape 42"/>
          <p:cNvCxnSpPr>
            <a:cxnSpLocks noChangeShapeType="1"/>
            <a:stCxn id="17442" idx="1"/>
            <a:endCxn id="17455" idx="1"/>
          </p:cNvCxnSpPr>
          <p:nvPr/>
        </p:nvCxnSpPr>
        <p:spPr bwMode="auto">
          <a:xfrm rot="5400000" flipH="1">
            <a:off x="4927600" y="3536950"/>
            <a:ext cx="2189163" cy="1262063"/>
          </a:xfrm>
          <a:prstGeom prst="curvedConnector3">
            <a:avLst>
              <a:gd name="adj1" fmla="val 49819"/>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1" name="AutoShape 43"/>
          <p:cNvCxnSpPr>
            <a:cxnSpLocks noChangeShapeType="1"/>
            <a:stCxn id="17441" idx="1"/>
            <a:endCxn id="17455" idx="1"/>
          </p:cNvCxnSpPr>
          <p:nvPr/>
        </p:nvCxnSpPr>
        <p:spPr bwMode="auto">
          <a:xfrm rot="5400000" flipH="1">
            <a:off x="4270375" y="4194175"/>
            <a:ext cx="2741613" cy="500063"/>
          </a:xfrm>
          <a:prstGeom prst="curvedConnector3">
            <a:avLst>
              <a:gd name="adj1" fmla="val 50204"/>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52" name="Text Box 44"/>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17453" name="Text Box 45"/>
          <p:cNvSpPr txBox="1">
            <a:spLocks noChangeArrowheads="1"/>
          </p:cNvSpPr>
          <p:nvPr/>
        </p:nvSpPr>
        <p:spPr bwMode="auto">
          <a:xfrm rot="-2471156">
            <a:off x="3886200" y="1447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17454" name="Text Box 46"/>
          <p:cNvSpPr txBox="1">
            <a:spLocks noChangeArrowheads="1"/>
          </p:cNvSpPr>
          <p:nvPr/>
        </p:nvSpPr>
        <p:spPr bwMode="auto">
          <a:xfrm rot="-3642459">
            <a:off x="2986882" y="30329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17455" name="Text Box 47"/>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7456" name="Text Box 48"/>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17457" name="Text Box 49"/>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cxnSp>
        <p:nvCxnSpPr>
          <p:cNvPr id="17458" name="AutoShape 50"/>
          <p:cNvCxnSpPr>
            <a:cxnSpLocks noChangeShapeType="1"/>
            <a:stCxn id="17441" idx="5"/>
            <a:endCxn id="17448" idx="4"/>
          </p:cNvCxnSpPr>
          <p:nvPr/>
        </p:nvCxnSpPr>
        <p:spPr bwMode="auto">
          <a:xfrm rot="5400000" flipH="1" flipV="1">
            <a:off x="5908676" y="4787900"/>
            <a:ext cx="1981200" cy="1044575"/>
          </a:xfrm>
          <a:prstGeom prst="curvedConnector3">
            <a:avLst>
              <a:gd name="adj1" fmla="val -16588"/>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9" name="AutoShape 51"/>
          <p:cNvCxnSpPr>
            <a:cxnSpLocks noChangeShapeType="1"/>
            <a:stCxn id="17442" idx="7"/>
            <a:endCxn id="17448" idx="4"/>
          </p:cNvCxnSpPr>
          <p:nvPr/>
        </p:nvCxnSpPr>
        <p:spPr bwMode="auto">
          <a:xfrm rot="16200000">
            <a:off x="6808788" y="4649788"/>
            <a:ext cx="942975" cy="282575"/>
          </a:xfrm>
          <a:prstGeom prst="curvedConnector3">
            <a:avLst>
              <a:gd name="adj1" fmla="val 39394"/>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0" name="AutoShape 52"/>
          <p:cNvCxnSpPr>
            <a:cxnSpLocks noChangeShapeType="1"/>
            <a:stCxn id="17445" idx="7"/>
            <a:endCxn id="17455" idx="0"/>
          </p:cNvCxnSpPr>
          <p:nvPr/>
        </p:nvCxnSpPr>
        <p:spPr bwMode="auto">
          <a:xfrm rot="16200000">
            <a:off x="4597400" y="2232025"/>
            <a:ext cx="231775" cy="1285875"/>
          </a:xfrm>
          <a:prstGeom prst="curvedConnector4">
            <a:avLst>
              <a:gd name="adj1" fmla="val 209588"/>
              <a:gd name="adj2" fmla="val 52347"/>
            </a:avLst>
          </a:prstGeom>
          <a:noFill/>
          <a:ln w="25400">
            <a:solidFill>
              <a:srgbClr val="FF00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61" name="Text Box 53"/>
          <p:cNvSpPr txBox="1">
            <a:spLocks noChangeArrowheads="1"/>
          </p:cNvSpPr>
          <p:nvPr/>
        </p:nvSpPr>
        <p:spPr bwMode="auto">
          <a:xfrm rot="-3141896">
            <a:off x="7571582" y="401081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Rel C</a:t>
            </a:r>
          </a:p>
        </p:txBody>
      </p:sp>
      <p:sp>
        <p:nvSpPr>
          <p:cNvPr id="17462" name="Oval 54"/>
          <p:cNvSpPr>
            <a:spLocks noChangeArrowheads="1"/>
          </p:cNvSpPr>
          <p:nvPr/>
        </p:nvSpPr>
        <p:spPr bwMode="auto">
          <a:xfrm>
            <a:off x="3810000" y="5562600"/>
            <a:ext cx="914400" cy="685800"/>
          </a:xfrm>
          <a:prstGeom prst="ellipse">
            <a:avLst/>
          </a:prstGeom>
          <a:noFill/>
          <a:ln w="19050" cap="rnd">
            <a:solidFill>
              <a:srgbClr val="CC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63" name="Oval 55"/>
          <p:cNvSpPr>
            <a:spLocks noChangeArrowheads="1"/>
          </p:cNvSpPr>
          <p:nvPr/>
        </p:nvSpPr>
        <p:spPr bwMode="auto">
          <a:xfrm>
            <a:off x="2133600" y="5867400"/>
            <a:ext cx="1066800" cy="762000"/>
          </a:xfrm>
          <a:prstGeom prst="ellipse">
            <a:avLst/>
          </a:prstGeom>
          <a:noFill/>
          <a:ln w="19050" cap="rnd">
            <a:solidFill>
              <a:srgbClr val="00CC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464" name="Text Box 56"/>
          <p:cNvSpPr txBox="1">
            <a:spLocks noChangeArrowheads="1"/>
          </p:cNvSpPr>
          <p:nvPr/>
        </p:nvSpPr>
        <p:spPr bwMode="auto">
          <a:xfrm>
            <a:off x="4038600" y="57150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Glu</a:t>
            </a:r>
          </a:p>
        </p:txBody>
      </p:sp>
      <p:sp>
        <p:nvSpPr>
          <p:cNvPr id="17465" name="Text Box 57"/>
          <p:cNvSpPr txBox="1">
            <a:spLocks noChangeArrowheads="1"/>
          </p:cNvSpPr>
          <p:nvPr/>
        </p:nvSpPr>
        <p:spPr bwMode="auto">
          <a:xfrm>
            <a:off x="2362200" y="60960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00CCFF"/>
                </a:solidFill>
              </a:rPr>
              <a:t>Gly</a:t>
            </a:r>
          </a:p>
        </p:txBody>
      </p:sp>
      <p:cxnSp>
        <p:nvCxnSpPr>
          <p:cNvPr id="17466" name="AutoShape 58"/>
          <p:cNvCxnSpPr>
            <a:cxnSpLocks noChangeShapeType="1"/>
            <a:stCxn id="17462" idx="3"/>
            <a:endCxn id="17463" idx="6"/>
          </p:cNvCxnSpPr>
          <p:nvPr/>
        </p:nvCxnSpPr>
        <p:spPr bwMode="auto">
          <a:xfrm rot="5400000">
            <a:off x="3531394" y="5836444"/>
            <a:ext cx="90487" cy="733425"/>
          </a:xfrm>
          <a:prstGeom prst="curvedConnector4">
            <a:avLst>
              <a:gd name="adj1" fmla="val 185963"/>
              <a:gd name="adj2" fmla="val 59741"/>
            </a:avLst>
          </a:prstGeom>
          <a:noFill/>
          <a:ln w="9525">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7" name="AutoShape 59"/>
          <p:cNvCxnSpPr>
            <a:cxnSpLocks noChangeShapeType="1"/>
            <a:stCxn id="17457" idx="1"/>
            <a:endCxn id="17462" idx="6"/>
          </p:cNvCxnSpPr>
          <p:nvPr/>
        </p:nvCxnSpPr>
        <p:spPr bwMode="auto">
          <a:xfrm rot="10800000">
            <a:off x="4733925" y="5905500"/>
            <a:ext cx="1057275" cy="146050"/>
          </a:xfrm>
          <a:prstGeom prst="curvedConnector3">
            <a:avLst>
              <a:gd name="adj1" fmla="val 50449"/>
            </a:avLst>
          </a:prstGeom>
          <a:noFill/>
          <a:ln w="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8" name="AutoShape 60"/>
          <p:cNvCxnSpPr>
            <a:cxnSpLocks noChangeShapeType="1"/>
            <a:stCxn id="17441" idx="3"/>
            <a:endCxn id="17462" idx="6"/>
          </p:cNvCxnSpPr>
          <p:nvPr/>
        </p:nvCxnSpPr>
        <p:spPr bwMode="auto">
          <a:xfrm rot="16200000" flipV="1">
            <a:off x="5114925" y="5524500"/>
            <a:ext cx="395288" cy="1157288"/>
          </a:xfrm>
          <a:prstGeom prst="curvedConnector4">
            <a:avLst>
              <a:gd name="adj1" fmla="val -83134"/>
              <a:gd name="adj2" fmla="val 54731"/>
            </a:avLst>
          </a:prstGeom>
          <a:noFill/>
          <a:ln w="9525"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9" name="AutoShape 61"/>
          <p:cNvCxnSpPr>
            <a:cxnSpLocks noChangeShapeType="1"/>
            <a:stCxn id="17455" idx="3"/>
            <a:endCxn id="17448" idx="0"/>
          </p:cNvCxnSpPr>
          <p:nvPr/>
        </p:nvCxnSpPr>
        <p:spPr bwMode="auto">
          <a:xfrm rot="16200000">
            <a:off x="6119813" y="2114550"/>
            <a:ext cx="31750" cy="987425"/>
          </a:xfrm>
          <a:prstGeom prst="curvedConnector3">
            <a:avLst>
              <a:gd name="adj1" fmla="val 170000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70" name="AutoShape 62"/>
          <p:cNvCxnSpPr>
            <a:cxnSpLocks noChangeShapeType="1"/>
          </p:cNvCxnSpPr>
          <p:nvPr/>
        </p:nvCxnSpPr>
        <p:spPr bwMode="auto">
          <a:xfrm rot="5400000" flipH="1">
            <a:off x="4710906" y="2034382"/>
            <a:ext cx="568325" cy="681038"/>
          </a:xfrm>
          <a:prstGeom prst="curvedConnector5">
            <a:avLst>
              <a:gd name="adj1" fmla="val 52236"/>
              <a:gd name="adj2" fmla="val 103028"/>
              <a:gd name="adj3" fmla="val 101394"/>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72" name="AutoShape 64"/>
          <p:cNvCxnSpPr>
            <a:cxnSpLocks noChangeShapeType="1"/>
            <a:stCxn id="17444" idx="6"/>
            <a:endCxn id="17448" idx="0"/>
          </p:cNvCxnSpPr>
          <p:nvPr/>
        </p:nvCxnSpPr>
        <p:spPr bwMode="auto">
          <a:xfrm rot="16200000" flipH="1">
            <a:off x="5397500" y="1360488"/>
            <a:ext cx="493713" cy="1970087"/>
          </a:xfrm>
          <a:prstGeom prst="curvedConnector5">
            <a:avLst>
              <a:gd name="adj1" fmla="val -1287"/>
              <a:gd name="adj2" fmla="val 55440"/>
              <a:gd name="adj3" fmla="val -2894"/>
            </a:avLst>
          </a:prstGeom>
          <a:noFill/>
          <a:ln w="38100">
            <a:solidFill>
              <a:srgbClr val="CC33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73" name="Text Box 65"/>
          <p:cNvSpPr txBox="1">
            <a:spLocks noChangeArrowheads="1"/>
          </p:cNvSpPr>
          <p:nvPr/>
        </p:nvSpPr>
        <p:spPr bwMode="auto">
          <a:xfrm>
            <a:off x="228600" y="1143000"/>
            <a:ext cx="3276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1600" b="1"/>
              <a:t>Desynchronized activity </a:t>
            </a:r>
          </a:p>
          <a:p>
            <a:r>
              <a:rPr lang="en-US" altLang="es-MX" sz="1600" b="1"/>
              <a:t>between</a:t>
            </a:r>
          </a:p>
          <a:p>
            <a:r>
              <a:rPr lang="en-US" altLang="es-MX" sz="1600" b="1"/>
              <a:t>thalamus and cortex</a:t>
            </a:r>
          </a:p>
        </p:txBody>
      </p:sp>
      <p:cxnSp>
        <p:nvCxnSpPr>
          <p:cNvPr id="17474" name="AutoShape 66"/>
          <p:cNvCxnSpPr>
            <a:cxnSpLocks noChangeShapeType="1"/>
            <a:stCxn id="17440" idx="4"/>
            <a:endCxn id="17448" idx="0"/>
          </p:cNvCxnSpPr>
          <p:nvPr/>
        </p:nvCxnSpPr>
        <p:spPr bwMode="auto">
          <a:xfrm rot="5400000">
            <a:off x="6161881" y="1858169"/>
            <a:ext cx="1201738" cy="266700"/>
          </a:xfrm>
          <a:prstGeom prst="curvedConnector3">
            <a:avLst>
              <a:gd name="adj1" fmla="val 37519"/>
            </a:avLst>
          </a:prstGeom>
          <a:noFill/>
          <a:ln w="38100">
            <a:solidFill>
              <a:srgbClr val="CC33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721603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1" name="Text Box 19"/>
          <p:cNvSpPr txBox="1">
            <a:spLocks noChangeArrowheads="1"/>
          </p:cNvSpPr>
          <p:nvPr/>
        </p:nvSpPr>
        <p:spPr bwMode="auto">
          <a:xfrm>
            <a:off x="228600" y="420688"/>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Slow wave sleep</a:t>
            </a:r>
          </a:p>
        </p:txBody>
      </p:sp>
      <p:sp>
        <p:nvSpPr>
          <p:cNvPr id="18461" name="Text Box 29"/>
          <p:cNvSpPr txBox="1">
            <a:spLocks noChangeArrowheads="1"/>
          </p:cNvSpPr>
          <p:nvPr/>
        </p:nvSpPr>
        <p:spPr bwMode="auto">
          <a:xfrm>
            <a:off x="533400" y="1676400"/>
            <a:ext cx="2057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1600" b="1"/>
              <a:t>Spindle activity is propagated between</a:t>
            </a:r>
          </a:p>
          <a:p>
            <a:pPr algn="ctr"/>
            <a:r>
              <a:rPr lang="en-US" altLang="es-MX" sz="1600" b="1"/>
              <a:t>thalamus and cortex</a:t>
            </a:r>
          </a:p>
        </p:txBody>
      </p:sp>
      <p:sp>
        <p:nvSpPr>
          <p:cNvPr id="18462" name="Oval 30"/>
          <p:cNvSpPr>
            <a:spLocks noChangeArrowheads="1"/>
          </p:cNvSpPr>
          <p:nvPr/>
        </p:nvSpPr>
        <p:spPr bwMode="auto">
          <a:xfrm>
            <a:off x="5486400" y="609600"/>
            <a:ext cx="2819400" cy="762000"/>
          </a:xfrm>
          <a:prstGeom prst="ellipse">
            <a:avLst/>
          </a:prstGeom>
          <a:noFill/>
          <a:ln w="127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63" name="Oval 31"/>
          <p:cNvSpPr>
            <a:spLocks noChangeArrowheads="1"/>
          </p:cNvSpPr>
          <p:nvPr/>
        </p:nvSpPr>
        <p:spPr bwMode="auto">
          <a:xfrm>
            <a:off x="5791200" y="5715000"/>
            <a:ext cx="685800" cy="685800"/>
          </a:xfrm>
          <a:prstGeom prst="ellipse">
            <a:avLst/>
          </a:prstGeom>
          <a:noFill/>
          <a:ln w="1905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64" name="Oval 32"/>
          <p:cNvSpPr>
            <a:spLocks noChangeArrowheads="1"/>
          </p:cNvSpPr>
          <p:nvPr/>
        </p:nvSpPr>
        <p:spPr bwMode="auto">
          <a:xfrm>
            <a:off x="6553200" y="5181600"/>
            <a:ext cx="685800" cy="685800"/>
          </a:xfrm>
          <a:prstGeom prst="ellipse">
            <a:avLst/>
          </a:prstGeom>
          <a:noFill/>
          <a:ln w="1905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65" name="Oval 33"/>
          <p:cNvSpPr>
            <a:spLocks noChangeArrowheads="1"/>
          </p:cNvSpPr>
          <p:nvPr/>
        </p:nvSpPr>
        <p:spPr bwMode="auto">
          <a:xfrm>
            <a:off x="5257800" y="2590800"/>
            <a:ext cx="533400" cy="533400"/>
          </a:xfrm>
          <a:prstGeom prst="ellipse">
            <a:avLst/>
          </a:prstGeom>
          <a:noFill/>
          <a:ln w="1905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66" name="Oval 34"/>
          <p:cNvSpPr>
            <a:spLocks noChangeArrowheads="1"/>
          </p:cNvSpPr>
          <p:nvPr/>
        </p:nvSpPr>
        <p:spPr bwMode="auto">
          <a:xfrm rot="3176449">
            <a:off x="3878262" y="617538"/>
            <a:ext cx="962025" cy="2165350"/>
          </a:xfrm>
          <a:prstGeom prst="ellipse">
            <a:avLst/>
          </a:prstGeom>
          <a:noFill/>
          <a:ln w="127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67" name="Oval 35"/>
          <p:cNvSpPr>
            <a:spLocks noChangeArrowheads="1"/>
          </p:cNvSpPr>
          <p:nvPr/>
        </p:nvSpPr>
        <p:spPr bwMode="auto">
          <a:xfrm rot="2027362">
            <a:off x="3200400" y="2590800"/>
            <a:ext cx="762000" cy="1295400"/>
          </a:xfrm>
          <a:prstGeom prst="ellipse">
            <a:avLst/>
          </a:prstGeom>
          <a:noFill/>
          <a:ln w="127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8468" name="AutoShape 36"/>
          <p:cNvCxnSpPr>
            <a:cxnSpLocks noChangeShapeType="1"/>
            <a:stCxn id="18465" idx="1"/>
            <a:endCxn id="18466" idx="6"/>
          </p:cNvCxnSpPr>
          <p:nvPr/>
        </p:nvCxnSpPr>
        <p:spPr bwMode="auto">
          <a:xfrm rot="5400000" flipH="1">
            <a:off x="4703762" y="2027238"/>
            <a:ext cx="576263" cy="687388"/>
          </a:xfrm>
          <a:prstGeom prst="curvedConnector5">
            <a:avLst>
              <a:gd name="adj1" fmla="val 51514"/>
              <a:gd name="adj2" fmla="val 33255"/>
              <a:gd name="adj3" fmla="val 55921"/>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69" name="AutoShape 37"/>
          <p:cNvCxnSpPr>
            <a:cxnSpLocks noChangeShapeType="1"/>
            <a:stCxn id="18477" idx="3"/>
            <a:endCxn id="18462" idx="3"/>
          </p:cNvCxnSpPr>
          <p:nvPr/>
        </p:nvCxnSpPr>
        <p:spPr bwMode="auto">
          <a:xfrm rot="16200000">
            <a:off x="5088731" y="1813719"/>
            <a:ext cx="1363663" cy="257175"/>
          </a:xfrm>
          <a:prstGeom prst="curvedConnector3">
            <a:avLst>
              <a:gd name="adj1" fmla="val 49245"/>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70" name="Oval 38"/>
          <p:cNvSpPr>
            <a:spLocks noChangeArrowheads="1"/>
          </p:cNvSpPr>
          <p:nvPr/>
        </p:nvSpPr>
        <p:spPr bwMode="auto">
          <a:xfrm rot="-1478259">
            <a:off x="6313488" y="2525713"/>
            <a:ext cx="1427162" cy="1862137"/>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71" name="AutoShape 39"/>
          <p:cNvSpPr>
            <a:spLocks noChangeArrowheads="1"/>
          </p:cNvSpPr>
          <p:nvPr/>
        </p:nvSpPr>
        <p:spPr bwMode="auto">
          <a:xfrm rot="-1756153">
            <a:off x="6400800" y="2819400"/>
            <a:ext cx="1228725" cy="1328738"/>
          </a:xfrm>
          <a:prstGeom prst="sun">
            <a:avLst>
              <a:gd name="adj" fmla="val 25000"/>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s-MX" b="1">
                <a:solidFill>
                  <a:srgbClr val="00FF00"/>
                </a:solidFill>
              </a:rPr>
              <a:t>Ret N</a:t>
            </a:r>
          </a:p>
        </p:txBody>
      </p:sp>
      <p:cxnSp>
        <p:nvCxnSpPr>
          <p:cNvPr id="18472" name="AutoShape 40"/>
          <p:cNvCxnSpPr>
            <a:cxnSpLocks noChangeShapeType="1"/>
            <a:stCxn id="18464" idx="1"/>
            <a:endCxn id="18477" idx="1"/>
          </p:cNvCxnSpPr>
          <p:nvPr/>
        </p:nvCxnSpPr>
        <p:spPr bwMode="auto">
          <a:xfrm rot="5400000" flipH="1">
            <a:off x="4922838" y="3541712"/>
            <a:ext cx="2198688" cy="1262063"/>
          </a:xfrm>
          <a:prstGeom prst="curvedConnector3">
            <a:avLst>
              <a:gd name="adj1" fmla="val 50037"/>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73" name="AutoShape 41"/>
          <p:cNvCxnSpPr>
            <a:cxnSpLocks noChangeShapeType="1"/>
            <a:stCxn id="18463" idx="1"/>
            <a:endCxn id="18477" idx="1"/>
          </p:cNvCxnSpPr>
          <p:nvPr/>
        </p:nvCxnSpPr>
        <p:spPr bwMode="auto">
          <a:xfrm rot="5400000" flipH="1">
            <a:off x="4275138" y="4189412"/>
            <a:ext cx="2732088" cy="500063"/>
          </a:xfrm>
          <a:prstGeom prst="curvedConnector3">
            <a:avLst>
              <a:gd name="adj1" fmla="val 38870"/>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74" name="Text Box 42"/>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18475" name="Text Box 43"/>
          <p:cNvSpPr txBox="1">
            <a:spLocks noChangeArrowheads="1"/>
          </p:cNvSpPr>
          <p:nvPr/>
        </p:nvSpPr>
        <p:spPr bwMode="auto">
          <a:xfrm rot="-2471156">
            <a:off x="3886200" y="1447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18476" name="Text Box 44"/>
          <p:cNvSpPr txBox="1">
            <a:spLocks noChangeArrowheads="1"/>
          </p:cNvSpPr>
          <p:nvPr/>
        </p:nvSpPr>
        <p:spPr bwMode="auto">
          <a:xfrm rot="-3642459">
            <a:off x="2986882" y="30329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18477" name="Text Box 45"/>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8478" name="Text Box 46"/>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18479" name="Text Box 47"/>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cxnSp>
        <p:nvCxnSpPr>
          <p:cNvPr id="18480" name="AutoShape 48"/>
          <p:cNvCxnSpPr>
            <a:cxnSpLocks noChangeShapeType="1"/>
            <a:stCxn id="18463" idx="5"/>
            <a:endCxn id="18470" idx="4"/>
          </p:cNvCxnSpPr>
          <p:nvPr/>
        </p:nvCxnSpPr>
        <p:spPr bwMode="auto">
          <a:xfrm rot="5400000" flipH="1" flipV="1">
            <a:off x="5897563" y="4789488"/>
            <a:ext cx="2000250" cy="1041400"/>
          </a:xfrm>
          <a:prstGeom prst="curvedConnector3">
            <a:avLst>
              <a:gd name="adj1" fmla="val -319"/>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1" name="AutoShape 49"/>
          <p:cNvCxnSpPr>
            <a:cxnSpLocks noChangeShapeType="1"/>
            <a:stCxn id="18464" idx="7"/>
            <a:endCxn id="18470" idx="4"/>
          </p:cNvCxnSpPr>
          <p:nvPr/>
        </p:nvCxnSpPr>
        <p:spPr bwMode="auto">
          <a:xfrm rot="16200000">
            <a:off x="6797675" y="4651376"/>
            <a:ext cx="962025" cy="279400"/>
          </a:xfrm>
          <a:prstGeom prst="curvedConnector3">
            <a:avLst>
              <a:gd name="adj1" fmla="val 23926"/>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2" name="AutoShape 50"/>
          <p:cNvCxnSpPr>
            <a:cxnSpLocks noChangeShapeType="1"/>
            <a:stCxn id="18467" idx="7"/>
            <a:endCxn id="18477" idx="0"/>
          </p:cNvCxnSpPr>
          <p:nvPr/>
        </p:nvCxnSpPr>
        <p:spPr bwMode="auto">
          <a:xfrm rot="16200000">
            <a:off x="4583907" y="2234406"/>
            <a:ext cx="247650" cy="1296987"/>
          </a:xfrm>
          <a:prstGeom prst="curvedConnector4">
            <a:avLst>
              <a:gd name="adj1" fmla="val 161537"/>
              <a:gd name="adj2" fmla="val 52755"/>
            </a:avLst>
          </a:prstGeom>
          <a:noFill/>
          <a:ln w="9525" cap="rnd">
            <a:solidFill>
              <a:srgbClr val="FF0000"/>
            </a:solidFill>
            <a:prstDash val="sysDot"/>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3" name="Text Box 51"/>
          <p:cNvSpPr txBox="1">
            <a:spLocks noChangeArrowheads="1"/>
          </p:cNvSpPr>
          <p:nvPr/>
        </p:nvSpPr>
        <p:spPr bwMode="auto">
          <a:xfrm rot="-3141896">
            <a:off x="7571582" y="401081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Rel C</a:t>
            </a:r>
          </a:p>
        </p:txBody>
      </p:sp>
      <p:sp>
        <p:nvSpPr>
          <p:cNvPr id="18484" name="Oval 52"/>
          <p:cNvSpPr>
            <a:spLocks noChangeArrowheads="1"/>
          </p:cNvSpPr>
          <p:nvPr/>
        </p:nvSpPr>
        <p:spPr bwMode="auto">
          <a:xfrm>
            <a:off x="3810000" y="5562600"/>
            <a:ext cx="914400" cy="685800"/>
          </a:xfrm>
          <a:prstGeom prst="ellipse">
            <a:avLst/>
          </a:prstGeom>
          <a:noFill/>
          <a:ln w="19050" cap="rnd">
            <a:solidFill>
              <a:srgbClr val="CC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85" name="Oval 53"/>
          <p:cNvSpPr>
            <a:spLocks noChangeArrowheads="1"/>
          </p:cNvSpPr>
          <p:nvPr/>
        </p:nvSpPr>
        <p:spPr bwMode="auto">
          <a:xfrm>
            <a:off x="2133600" y="5867400"/>
            <a:ext cx="1066800" cy="762000"/>
          </a:xfrm>
          <a:prstGeom prst="ellipse">
            <a:avLst/>
          </a:prstGeom>
          <a:noFill/>
          <a:ln w="19050" cap="rnd">
            <a:solidFill>
              <a:srgbClr val="00CC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486" name="Text Box 54"/>
          <p:cNvSpPr txBox="1">
            <a:spLocks noChangeArrowheads="1"/>
          </p:cNvSpPr>
          <p:nvPr/>
        </p:nvSpPr>
        <p:spPr bwMode="auto">
          <a:xfrm>
            <a:off x="4038600" y="57150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Glu</a:t>
            </a:r>
          </a:p>
        </p:txBody>
      </p:sp>
      <p:sp>
        <p:nvSpPr>
          <p:cNvPr id="18487" name="Text Box 55"/>
          <p:cNvSpPr txBox="1">
            <a:spLocks noChangeArrowheads="1"/>
          </p:cNvSpPr>
          <p:nvPr/>
        </p:nvSpPr>
        <p:spPr bwMode="auto">
          <a:xfrm>
            <a:off x="2362200" y="60960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00CCFF"/>
                </a:solidFill>
              </a:rPr>
              <a:t>Gly</a:t>
            </a:r>
          </a:p>
        </p:txBody>
      </p:sp>
      <p:cxnSp>
        <p:nvCxnSpPr>
          <p:cNvPr id="18488" name="AutoShape 56"/>
          <p:cNvCxnSpPr>
            <a:cxnSpLocks noChangeShapeType="1"/>
            <a:stCxn id="18484" idx="3"/>
            <a:endCxn id="18485" idx="6"/>
          </p:cNvCxnSpPr>
          <p:nvPr/>
        </p:nvCxnSpPr>
        <p:spPr bwMode="auto">
          <a:xfrm rot="5400000">
            <a:off x="3531394" y="5836444"/>
            <a:ext cx="90487" cy="733425"/>
          </a:xfrm>
          <a:prstGeom prst="curvedConnector4">
            <a:avLst>
              <a:gd name="adj1" fmla="val 185963"/>
              <a:gd name="adj2" fmla="val 59741"/>
            </a:avLst>
          </a:prstGeom>
          <a:noFill/>
          <a:ln w="9525">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9" name="AutoShape 57"/>
          <p:cNvCxnSpPr>
            <a:cxnSpLocks noChangeShapeType="1"/>
            <a:stCxn id="18479" idx="1"/>
            <a:endCxn id="18484" idx="6"/>
          </p:cNvCxnSpPr>
          <p:nvPr/>
        </p:nvCxnSpPr>
        <p:spPr bwMode="auto">
          <a:xfrm rot="10800000">
            <a:off x="4733925" y="5905500"/>
            <a:ext cx="1057275" cy="146050"/>
          </a:xfrm>
          <a:prstGeom prst="curvedConnector3">
            <a:avLst>
              <a:gd name="adj1" fmla="val 50449"/>
            </a:avLst>
          </a:prstGeom>
          <a:noFill/>
          <a:ln w="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0" name="AutoShape 58"/>
          <p:cNvCxnSpPr>
            <a:cxnSpLocks noChangeShapeType="1"/>
            <a:stCxn id="18463" idx="3"/>
            <a:endCxn id="18484" idx="6"/>
          </p:cNvCxnSpPr>
          <p:nvPr/>
        </p:nvCxnSpPr>
        <p:spPr bwMode="auto">
          <a:xfrm rot="16200000" flipV="1">
            <a:off x="5110162" y="5529263"/>
            <a:ext cx="404813" cy="1157288"/>
          </a:xfrm>
          <a:prstGeom prst="curvedConnector4">
            <a:avLst>
              <a:gd name="adj1" fmla="val -5"/>
              <a:gd name="adj2" fmla="val 54731"/>
            </a:avLst>
          </a:prstGeom>
          <a:noFill/>
          <a:ln w="9525"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1" name="AutoShape 59"/>
          <p:cNvCxnSpPr>
            <a:cxnSpLocks noChangeShapeType="1"/>
            <a:stCxn id="18477" idx="3"/>
            <a:endCxn id="18470" idx="0"/>
          </p:cNvCxnSpPr>
          <p:nvPr/>
        </p:nvCxnSpPr>
        <p:spPr bwMode="auto">
          <a:xfrm rot="16200000">
            <a:off x="6126162" y="2117726"/>
            <a:ext cx="22225" cy="990600"/>
          </a:xfrm>
          <a:prstGeom prst="curvedConnector3">
            <a:avLst>
              <a:gd name="adj1" fmla="val 2428569"/>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3" name="AutoShape 61"/>
          <p:cNvCxnSpPr>
            <a:cxnSpLocks noChangeShapeType="1"/>
          </p:cNvCxnSpPr>
          <p:nvPr/>
        </p:nvCxnSpPr>
        <p:spPr bwMode="auto">
          <a:xfrm rot="16200000" flipH="1">
            <a:off x="5397500" y="1360488"/>
            <a:ext cx="493713" cy="1970087"/>
          </a:xfrm>
          <a:prstGeom prst="curvedConnector5">
            <a:avLst>
              <a:gd name="adj1" fmla="val 0"/>
              <a:gd name="adj2" fmla="val 55440"/>
              <a:gd name="adj3" fmla="val -2894"/>
            </a:avLst>
          </a:prstGeom>
          <a:noFill/>
          <a:ln w="38100" cap="rnd">
            <a:solidFill>
              <a:srgbClr val="CC3300"/>
            </a:solidFill>
            <a:prstDash val="sysDot"/>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4" name="AutoShape 62"/>
          <p:cNvCxnSpPr>
            <a:cxnSpLocks noChangeShapeType="1"/>
            <a:stCxn id="18462" idx="4"/>
            <a:endCxn id="18470" idx="0"/>
          </p:cNvCxnSpPr>
          <p:nvPr/>
        </p:nvCxnSpPr>
        <p:spPr bwMode="auto">
          <a:xfrm rot="5400000">
            <a:off x="6149181" y="1854994"/>
            <a:ext cx="1230313" cy="263525"/>
          </a:xfrm>
          <a:prstGeom prst="curvedConnector3">
            <a:avLst>
              <a:gd name="adj1" fmla="val 38194"/>
            </a:avLst>
          </a:prstGeom>
          <a:noFill/>
          <a:ln w="38100" cap="rnd">
            <a:solidFill>
              <a:srgbClr val="CC3300"/>
            </a:solidFill>
            <a:prstDash val="sysDot"/>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012359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5" name="Text Box 19"/>
          <p:cNvSpPr txBox="1">
            <a:spLocks noChangeArrowheads="1"/>
          </p:cNvSpPr>
          <p:nvPr/>
        </p:nvSpPr>
        <p:spPr bwMode="auto">
          <a:xfrm>
            <a:off x="228600" y="420688"/>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REM sleep</a:t>
            </a:r>
          </a:p>
        </p:txBody>
      </p:sp>
      <p:sp>
        <p:nvSpPr>
          <p:cNvPr id="19485" name="Oval 29"/>
          <p:cNvSpPr>
            <a:spLocks noChangeArrowheads="1"/>
          </p:cNvSpPr>
          <p:nvPr/>
        </p:nvSpPr>
        <p:spPr bwMode="auto">
          <a:xfrm>
            <a:off x="5486400" y="609600"/>
            <a:ext cx="2819400" cy="762000"/>
          </a:xfrm>
          <a:prstGeom prst="ellipse">
            <a:avLst/>
          </a:prstGeom>
          <a:noFill/>
          <a:ln w="127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486" name="Oval 30"/>
          <p:cNvSpPr>
            <a:spLocks noChangeArrowheads="1"/>
          </p:cNvSpPr>
          <p:nvPr/>
        </p:nvSpPr>
        <p:spPr bwMode="auto">
          <a:xfrm>
            <a:off x="5791200" y="57150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487" name="Oval 31"/>
          <p:cNvSpPr>
            <a:spLocks noChangeArrowheads="1"/>
          </p:cNvSpPr>
          <p:nvPr/>
        </p:nvSpPr>
        <p:spPr bwMode="auto">
          <a:xfrm>
            <a:off x="6553200" y="51816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488" name="Oval 32"/>
          <p:cNvSpPr>
            <a:spLocks noChangeArrowheads="1"/>
          </p:cNvSpPr>
          <p:nvPr/>
        </p:nvSpPr>
        <p:spPr bwMode="auto">
          <a:xfrm>
            <a:off x="5257800" y="2590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489" name="Oval 33"/>
          <p:cNvSpPr>
            <a:spLocks noChangeArrowheads="1"/>
          </p:cNvSpPr>
          <p:nvPr/>
        </p:nvSpPr>
        <p:spPr bwMode="auto">
          <a:xfrm rot="3176449">
            <a:off x="3878262" y="617538"/>
            <a:ext cx="962025" cy="216535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490" name="Oval 34"/>
          <p:cNvSpPr>
            <a:spLocks noChangeArrowheads="1"/>
          </p:cNvSpPr>
          <p:nvPr/>
        </p:nvSpPr>
        <p:spPr bwMode="auto">
          <a:xfrm rot="2027362">
            <a:off x="3200400" y="2590800"/>
            <a:ext cx="762000" cy="12954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9492" name="AutoShape 36"/>
          <p:cNvCxnSpPr>
            <a:cxnSpLocks noChangeShapeType="1"/>
            <a:stCxn id="19500" idx="3"/>
            <a:endCxn id="19485" idx="3"/>
          </p:cNvCxnSpPr>
          <p:nvPr/>
        </p:nvCxnSpPr>
        <p:spPr bwMode="auto">
          <a:xfrm rot="16200000">
            <a:off x="5088731" y="1813719"/>
            <a:ext cx="1363663" cy="257175"/>
          </a:xfrm>
          <a:prstGeom prst="curvedConnector3">
            <a:avLst>
              <a:gd name="adj1" fmla="val 49245"/>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3" name="Oval 37"/>
          <p:cNvSpPr>
            <a:spLocks noChangeArrowheads="1"/>
          </p:cNvSpPr>
          <p:nvPr/>
        </p:nvSpPr>
        <p:spPr bwMode="auto">
          <a:xfrm rot="-1478259">
            <a:off x="6313488" y="2525713"/>
            <a:ext cx="1427162" cy="1862137"/>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494" name="AutoShape 38"/>
          <p:cNvSpPr>
            <a:spLocks noChangeArrowheads="1"/>
          </p:cNvSpPr>
          <p:nvPr/>
        </p:nvSpPr>
        <p:spPr bwMode="auto">
          <a:xfrm rot="-1756153">
            <a:off x="6400800" y="2819400"/>
            <a:ext cx="1228725" cy="1328738"/>
          </a:xfrm>
          <a:prstGeom prst="sun">
            <a:avLst>
              <a:gd name="adj" fmla="val 25000"/>
            </a:avLst>
          </a:prstGeom>
          <a:noFill/>
          <a:ln w="190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s-MX" b="1">
                <a:solidFill>
                  <a:srgbClr val="00FF00"/>
                </a:solidFill>
              </a:rPr>
              <a:t>Ret N</a:t>
            </a:r>
          </a:p>
        </p:txBody>
      </p:sp>
      <p:cxnSp>
        <p:nvCxnSpPr>
          <p:cNvPr id="19495" name="AutoShape 39"/>
          <p:cNvCxnSpPr>
            <a:cxnSpLocks noChangeShapeType="1"/>
            <a:stCxn id="19487" idx="1"/>
            <a:endCxn id="19500" idx="1"/>
          </p:cNvCxnSpPr>
          <p:nvPr/>
        </p:nvCxnSpPr>
        <p:spPr bwMode="auto">
          <a:xfrm rot="5400000" flipH="1">
            <a:off x="4927600" y="3536950"/>
            <a:ext cx="2189163" cy="1262063"/>
          </a:xfrm>
          <a:prstGeom prst="curvedConnector3">
            <a:avLst>
              <a:gd name="adj1" fmla="val 49819"/>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6" name="AutoShape 40"/>
          <p:cNvCxnSpPr>
            <a:cxnSpLocks noChangeShapeType="1"/>
            <a:stCxn id="19486" idx="1"/>
            <a:endCxn id="19500" idx="1"/>
          </p:cNvCxnSpPr>
          <p:nvPr/>
        </p:nvCxnSpPr>
        <p:spPr bwMode="auto">
          <a:xfrm rot="5400000" flipH="1">
            <a:off x="4279900" y="4184650"/>
            <a:ext cx="2722563" cy="500063"/>
          </a:xfrm>
          <a:prstGeom prst="curvedConnector3">
            <a:avLst>
              <a:gd name="adj1" fmla="val 49856"/>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7" name="Text Box 41"/>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19498" name="Text Box 42"/>
          <p:cNvSpPr txBox="1">
            <a:spLocks noChangeArrowheads="1"/>
          </p:cNvSpPr>
          <p:nvPr/>
        </p:nvSpPr>
        <p:spPr bwMode="auto">
          <a:xfrm rot="-2471156">
            <a:off x="3886200" y="1447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19499" name="Text Box 43"/>
          <p:cNvSpPr txBox="1">
            <a:spLocks noChangeArrowheads="1"/>
          </p:cNvSpPr>
          <p:nvPr/>
        </p:nvSpPr>
        <p:spPr bwMode="auto">
          <a:xfrm rot="-3642459">
            <a:off x="2986882" y="30329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19500" name="Text Box 44"/>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9501" name="Text Box 45"/>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19502" name="Text Box 46"/>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cxnSp>
        <p:nvCxnSpPr>
          <p:cNvPr id="19503" name="AutoShape 47"/>
          <p:cNvCxnSpPr>
            <a:cxnSpLocks noChangeShapeType="1"/>
            <a:stCxn id="19486" idx="5"/>
            <a:endCxn id="19493" idx="4"/>
          </p:cNvCxnSpPr>
          <p:nvPr/>
        </p:nvCxnSpPr>
        <p:spPr bwMode="auto">
          <a:xfrm rot="5400000" flipH="1" flipV="1">
            <a:off x="5892800" y="4794251"/>
            <a:ext cx="2009775" cy="1041400"/>
          </a:xfrm>
          <a:prstGeom prst="curvedConnector3">
            <a:avLst>
              <a:gd name="adj1" fmla="val -15403"/>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4" name="AutoShape 48"/>
          <p:cNvCxnSpPr>
            <a:cxnSpLocks noChangeShapeType="1"/>
            <a:stCxn id="19487" idx="7"/>
            <a:endCxn id="19493" idx="4"/>
          </p:cNvCxnSpPr>
          <p:nvPr/>
        </p:nvCxnSpPr>
        <p:spPr bwMode="auto">
          <a:xfrm rot="16200000">
            <a:off x="6802438" y="4646613"/>
            <a:ext cx="952500" cy="279400"/>
          </a:xfrm>
          <a:prstGeom prst="curvedConnector3">
            <a:avLst>
              <a:gd name="adj1" fmla="val 3900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5" name="AutoShape 49"/>
          <p:cNvCxnSpPr>
            <a:cxnSpLocks noChangeShapeType="1"/>
            <a:stCxn id="19490" idx="7"/>
            <a:endCxn id="19500" idx="0"/>
          </p:cNvCxnSpPr>
          <p:nvPr/>
        </p:nvCxnSpPr>
        <p:spPr bwMode="auto">
          <a:xfrm rot="16200000">
            <a:off x="4597400" y="2232025"/>
            <a:ext cx="231775" cy="1285875"/>
          </a:xfrm>
          <a:prstGeom prst="curvedConnector4">
            <a:avLst>
              <a:gd name="adj1" fmla="val 113009"/>
              <a:gd name="adj2" fmla="val 52347"/>
            </a:avLst>
          </a:prstGeom>
          <a:noFill/>
          <a:ln w="19050">
            <a:solidFill>
              <a:srgbClr val="FF00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06" name="Text Box 50"/>
          <p:cNvSpPr txBox="1">
            <a:spLocks noChangeArrowheads="1"/>
          </p:cNvSpPr>
          <p:nvPr/>
        </p:nvSpPr>
        <p:spPr bwMode="auto">
          <a:xfrm rot="-3141896">
            <a:off x="7571582" y="401081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Rel C</a:t>
            </a:r>
          </a:p>
        </p:txBody>
      </p:sp>
      <p:sp>
        <p:nvSpPr>
          <p:cNvPr id="19507" name="Oval 51"/>
          <p:cNvSpPr>
            <a:spLocks noChangeArrowheads="1"/>
          </p:cNvSpPr>
          <p:nvPr/>
        </p:nvSpPr>
        <p:spPr bwMode="auto">
          <a:xfrm>
            <a:off x="3810000" y="5562600"/>
            <a:ext cx="914400" cy="685800"/>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508" name="Oval 52"/>
          <p:cNvSpPr>
            <a:spLocks noChangeArrowheads="1"/>
          </p:cNvSpPr>
          <p:nvPr/>
        </p:nvSpPr>
        <p:spPr bwMode="auto">
          <a:xfrm>
            <a:off x="2133600" y="5867400"/>
            <a:ext cx="1066800" cy="762000"/>
          </a:xfrm>
          <a:prstGeom prst="ellipse">
            <a:avLst/>
          </a:prstGeom>
          <a:noFill/>
          <a:ln w="38100">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509" name="Text Box 53"/>
          <p:cNvSpPr txBox="1">
            <a:spLocks noChangeArrowheads="1"/>
          </p:cNvSpPr>
          <p:nvPr/>
        </p:nvSpPr>
        <p:spPr bwMode="auto">
          <a:xfrm>
            <a:off x="4038600" y="57150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Glu</a:t>
            </a:r>
          </a:p>
        </p:txBody>
      </p:sp>
      <p:sp>
        <p:nvSpPr>
          <p:cNvPr id="19510" name="Text Box 54"/>
          <p:cNvSpPr txBox="1">
            <a:spLocks noChangeArrowheads="1"/>
          </p:cNvSpPr>
          <p:nvPr/>
        </p:nvSpPr>
        <p:spPr bwMode="auto">
          <a:xfrm>
            <a:off x="2362200" y="60960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00CCFF"/>
                </a:solidFill>
              </a:rPr>
              <a:t>Gly</a:t>
            </a:r>
          </a:p>
        </p:txBody>
      </p:sp>
      <p:cxnSp>
        <p:nvCxnSpPr>
          <p:cNvPr id="19511" name="AutoShape 55"/>
          <p:cNvCxnSpPr>
            <a:cxnSpLocks noChangeShapeType="1"/>
            <a:stCxn id="19507" idx="3"/>
            <a:endCxn id="19508" idx="6"/>
          </p:cNvCxnSpPr>
          <p:nvPr/>
        </p:nvCxnSpPr>
        <p:spPr bwMode="auto">
          <a:xfrm rot="5400000">
            <a:off x="3540919" y="5845969"/>
            <a:ext cx="80962" cy="723900"/>
          </a:xfrm>
          <a:prstGeom prst="curvedConnector4">
            <a:avLst>
              <a:gd name="adj1" fmla="val 152940"/>
              <a:gd name="adj2" fmla="val 60528"/>
            </a:avLst>
          </a:prstGeom>
          <a:noFill/>
          <a:ln w="254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12" name="AutoShape 56"/>
          <p:cNvCxnSpPr>
            <a:cxnSpLocks noChangeShapeType="1"/>
            <a:stCxn id="19502" idx="1"/>
            <a:endCxn id="19507" idx="6"/>
          </p:cNvCxnSpPr>
          <p:nvPr/>
        </p:nvCxnSpPr>
        <p:spPr bwMode="auto">
          <a:xfrm rot="10800000">
            <a:off x="4743450" y="5905500"/>
            <a:ext cx="1047750" cy="146050"/>
          </a:xfrm>
          <a:prstGeom prst="curvedConnector3">
            <a:avLst>
              <a:gd name="adj1" fmla="val 50907"/>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14" name="AutoShape 58"/>
          <p:cNvCxnSpPr>
            <a:cxnSpLocks noChangeShapeType="1"/>
            <a:stCxn id="19500" idx="3"/>
            <a:endCxn id="19493" idx="0"/>
          </p:cNvCxnSpPr>
          <p:nvPr/>
        </p:nvCxnSpPr>
        <p:spPr bwMode="auto">
          <a:xfrm rot="16200000">
            <a:off x="6126162" y="2117726"/>
            <a:ext cx="22225" cy="990600"/>
          </a:xfrm>
          <a:prstGeom prst="curvedConnector3">
            <a:avLst>
              <a:gd name="adj1" fmla="val 2000000"/>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15" name="Text Box 59"/>
          <p:cNvSpPr txBox="1">
            <a:spLocks noChangeArrowheads="1"/>
          </p:cNvSpPr>
          <p:nvPr/>
        </p:nvSpPr>
        <p:spPr bwMode="auto">
          <a:xfrm>
            <a:off x="381000" y="1447800"/>
            <a:ext cx="2057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1600" b="1"/>
              <a:t>Desynchronized activity </a:t>
            </a:r>
          </a:p>
          <a:p>
            <a:pPr algn="ctr"/>
            <a:r>
              <a:rPr lang="en-US" altLang="es-MX" sz="1600" b="1"/>
              <a:t>between</a:t>
            </a:r>
          </a:p>
          <a:p>
            <a:pPr algn="ctr"/>
            <a:r>
              <a:rPr lang="en-US" altLang="es-MX" sz="1600" b="1"/>
              <a:t>thalamus and cortex</a:t>
            </a:r>
          </a:p>
        </p:txBody>
      </p:sp>
      <p:cxnSp>
        <p:nvCxnSpPr>
          <p:cNvPr id="19517" name="AutoShape 61"/>
          <p:cNvCxnSpPr>
            <a:cxnSpLocks noChangeShapeType="1"/>
          </p:cNvCxnSpPr>
          <p:nvPr/>
        </p:nvCxnSpPr>
        <p:spPr bwMode="auto">
          <a:xfrm rot="16200000" flipH="1">
            <a:off x="5397500" y="1360488"/>
            <a:ext cx="493713" cy="1970087"/>
          </a:xfrm>
          <a:prstGeom prst="curvedConnector5">
            <a:avLst>
              <a:gd name="adj1" fmla="val 0"/>
              <a:gd name="adj2" fmla="val 55440"/>
              <a:gd name="adj3" fmla="val -6435"/>
            </a:avLst>
          </a:prstGeom>
          <a:noFill/>
          <a:ln w="38100">
            <a:solidFill>
              <a:srgbClr val="CC33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18" name="AutoShape 62"/>
          <p:cNvCxnSpPr>
            <a:cxnSpLocks noChangeShapeType="1"/>
          </p:cNvCxnSpPr>
          <p:nvPr/>
        </p:nvCxnSpPr>
        <p:spPr bwMode="auto">
          <a:xfrm rot="5400000" flipH="1">
            <a:off x="4710906" y="2034382"/>
            <a:ext cx="568325" cy="681038"/>
          </a:xfrm>
          <a:prstGeom prst="curvedConnector5">
            <a:avLst>
              <a:gd name="adj1" fmla="val 52236"/>
              <a:gd name="adj2" fmla="val 103028"/>
              <a:gd name="adj3" fmla="val 101394"/>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19" name="Text Box 63"/>
          <p:cNvSpPr txBox="1">
            <a:spLocks noChangeArrowheads="1"/>
          </p:cNvSpPr>
          <p:nvPr/>
        </p:nvSpPr>
        <p:spPr bwMode="auto">
          <a:xfrm>
            <a:off x="838200" y="49530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t>Physiological Inhibition of descending motor tract</a:t>
            </a:r>
          </a:p>
        </p:txBody>
      </p:sp>
      <p:cxnSp>
        <p:nvCxnSpPr>
          <p:cNvPr id="19520" name="AutoShape 64"/>
          <p:cNvCxnSpPr>
            <a:cxnSpLocks noChangeShapeType="1"/>
          </p:cNvCxnSpPr>
          <p:nvPr/>
        </p:nvCxnSpPr>
        <p:spPr bwMode="auto">
          <a:xfrm rot="10800000" flipV="1">
            <a:off x="4743450" y="5524500"/>
            <a:ext cx="1790700" cy="381000"/>
          </a:xfrm>
          <a:prstGeom prst="curvedConnector3">
            <a:avLst>
              <a:gd name="adj1" fmla="val 5000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21" name="AutoShape 65"/>
          <p:cNvCxnSpPr>
            <a:cxnSpLocks noChangeShapeType="1"/>
          </p:cNvCxnSpPr>
          <p:nvPr/>
        </p:nvCxnSpPr>
        <p:spPr bwMode="auto">
          <a:xfrm rot="5400000">
            <a:off x="6161881" y="1858169"/>
            <a:ext cx="1201738" cy="266700"/>
          </a:xfrm>
          <a:prstGeom prst="curvedConnector3">
            <a:avLst>
              <a:gd name="adj1" fmla="val 37519"/>
            </a:avLst>
          </a:prstGeom>
          <a:noFill/>
          <a:ln w="38100" cap="rnd">
            <a:solidFill>
              <a:srgbClr val="CC3300"/>
            </a:solidFill>
            <a:prstDash val="sysDot"/>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36016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9" name="Text Box 19"/>
          <p:cNvSpPr txBox="1">
            <a:spLocks noChangeArrowheads="1"/>
          </p:cNvSpPr>
          <p:nvPr/>
        </p:nvSpPr>
        <p:spPr bwMode="auto">
          <a:xfrm>
            <a:off x="228600" y="420688"/>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Hypnagocic hallucinations</a:t>
            </a:r>
          </a:p>
        </p:txBody>
      </p:sp>
      <p:sp>
        <p:nvSpPr>
          <p:cNvPr id="20539" name="Oval 59"/>
          <p:cNvSpPr>
            <a:spLocks noChangeArrowheads="1"/>
          </p:cNvSpPr>
          <p:nvPr/>
        </p:nvSpPr>
        <p:spPr bwMode="auto">
          <a:xfrm>
            <a:off x="5486400" y="609600"/>
            <a:ext cx="2819400" cy="7620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40" name="Oval 60"/>
          <p:cNvSpPr>
            <a:spLocks noChangeArrowheads="1"/>
          </p:cNvSpPr>
          <p:nvPr/>
        </p:nvSpPr>
        <p:spPr bwMode="auto">
          <a:xfrm>
            <a:off x="5791200" y="57150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41" name="Oval 61"/>
          <p:cNvSpPr>
            <a:spLocks noChangeArrowheads="1"/>
          </p:cNvSpPr>
          <p:nvPr/>
        </p:nvSpPr>
        <p:spPr bwMode="auto">
          <a:xfrm>
            <a:off x="6553200" y="51816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42" name="Oval 62"/>
          <p:cNvSpPr>
            <a:spLocks noChangeArrowheads="1"/>
          </p:cNvSpPr>
          <p:nvPr/>
        </p:nvSpPr>
        <p:spPr bwMode="auto">
          <a:xfrm>
            <a:off x="5257800" y="2590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43" name="Oval 63"/>
          <p:cNvSpPr>
            <a:spLocks noChangeArrowheads="1"/>
          </p:cNvSpPr>
          <p:nvPr/>
        </p:nvSpPr>
        <p:spPr bwMode="auto">
          <a:xfrm rot="3176449">
            <a:off x="3878262" y="617538"/>
            <a:ext cx="962025" cy="216535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44" name="Oval 64"/>
          <p:cNvSpPr>
            <a:spLocks noChangeArrowheads="1"/>
          </p:cNvSpPr>
          <p:nvPr/>
        </p:nvSpPr>
        <p:spPr bwMode="auto">
          <a:xfrm rot="2027362">
            <a:off x="3200400" y="2590800"/>
            <a:ext cx="762000" cy="12954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20545" name="AutoShape 65"/>
          <p:cNvCxnSpPr>
            <a:cxnSpLocks noChangeShapeType="1"/>
            <a:stCxn id="20553" idx="3"/>
            <a:endCxn id="20539" idx="3"/>
          </p:cNvCxnSpPr>
          <p:nvPr/>
        </p:nvCxnSpPr>
        <p:spPr bwMode="auto">
          <a:xfrm rot="16200000">
            <a:off x="5098256" y="1823244"/>
            <a:ext cx="1344613" cy="257175"/>
          </a:xfrm>
          <a:prstGeom prst="curvedConnector3">
            <a:avLst>
              <a:gd name="adj1" fmla="val 4994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46" name="Oval 66"/>
          <p:cNvSpPr>
            <a:spLocks noChangeArrowheads="1"/>
          </p:cNvSpPr>
          <p:nvPr/>
        </p:nvSpPr>
        <p:spPr bwMode="auto">
          <a:xfrm rot="-1478259">
            <a:off x="6313488" y="2525713"/>
            <a:ext cx="1427162" cy="1862137"/>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47" name="AutoShape 67"/>
          <p:cNvSpPr>
            <a:spLocks noChangeArrowheads="1"/>
          </p:cNvSpPr>
          <p:nvPr/>
        </p:nvSpPr>
        <p:spPr bwMode="auto">
          <a:xfrm rot="-1756153">
            <a:off x="6400800" y="2819400"/>
            <a:ext cx="1228725" cy="1328738"/>
          </a:xfrm>
          <a:prstGeom prst="sun">
            <a:avLst>
              <a:gd name="adj" fmla="val 25000"/>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s-MX" b="1">
                <a:solidFill>
                  <a:srgbClr val="00FF00"/>
                </a:solidFill>
              </a:rPr>
              <a:t>Ret N</a:t>
            </a:r>
          </a:p>
        </p:txBody>
      </p:sp>
      <p:cxnSp>
        <p:nvCxnSpPr>
          <p:cNvPr id="20548" name="AutoShape 68"/>
          <p:cNvCxnSpPr>
            <a:cxnSpLocks noChangeShapeType="1"/>
            <a:stCxn id="20541" idx="1"/>
            <a:endCxn id="20553" idx="1"/>
          </p:cNvCxnSpPr>
          <p:nvPr/>
        </p:nvCxnSpPr>
        <p:spPr bwMode="auto">
          <a:xfrm rot="5400000" flipH="1">
            <a:off x="4927600" y="3536950"/>
            <a:ext cx="2189163" cy="1262063"/>
          </a:xfrm>
          <a:prstGeom prst="curvedConnector3">
            <a:avLst>
              <a:gd name="adj1" fmla="val 49819"/>
            </a:avLst>
          </a:prstGeom>
          <a:noFill/>
          <a:ln w="254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9" name="AutoShape 69"/>
          <p:cNvCxnSpPr>
            <a:cxnSpLocks noChangeShapeType="1"/>
            <a:stCxn id="20540" idx="1"/>
            <a:endCxn id="20553" idx="1"/>
          </p:cNvCxnSpPr>
          <p:nvPr/>
        </p:nvCxnSpPr>
        <p:spPr bwMode="auto">
          <a:xfrm rot="5400000" flipH="1">
            <a:off x="4279900" y="4184650"/>
            <a:ext cx="2722563" cy="500063"/>
          </a:xfrm>
          <a:prstGeom prst="curvedConnector3">
            <a:avLst>
              <a:gd name="adj1" fmla="val 49856"/>
            </a:avLst>
          </a:prstGeom>
          <a:noFill/>
          <a:ln w="254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50" name="Text Box 70"/>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20551" name="Text Box 71"/>
          <p:cNvSpPr txBox="1">
            <a:spLocks noChangeArrowheads="1"/>
          </p:cNvSpPr>
          <p:nvPr/>
        </p:nvSpPr>
        <p:spPr bwMode="auto">
          <a:xfrm rot="-2471156">
            <a:off x="3886200" y="1447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20552" name="Text Box 72"/>
          <p:cNvSpPr txBox="1">
            <a:spLocks noChangeArrowheads="1"/>
          </p:cNvSpPr>
          <p:nvPr/>
        </p:nvSpPr>
        <p:spPr bwMode="auto">
          <a:xfrm rot="-3642459">
            <a:off x="2986882" y="30329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20553" name="Text Box 73"/>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20554" name="Text Box 74"/>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20555" name="Text Box 75"/>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cxnSp>
        <p:nvCxnSpPr>
          <p:cNvPr id="20556" name="AutoShape 76"/>
          <p:cNvCxnSpPr>
            <a:cxnSpLocks noChangeShapeType="1"/>
            <a:stCxn id="20540" idx="5"/>
            <a:endCxn id="20546" idx="4"/>
          </p:cNvCxnSpPr>
          <p:nvPr/>
        </p:nvCxnSpPr>
        <p:spPr bwMode="auto">
          <a:xfrm rot="5400000" flipH="1" flipV="1">
            <a:off x="5899151" y="4797425"/>
            <a:ext cx="2000250" cy="1044575"/>
          </a:xfrm>
          <a:prstGeom prst="curvedConnector3">
            <a:avLst>
              <a:gd name="adj1" fmla="val -15477"/>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57" name="AutoShape 77"/>
          <p:cNvCxnSpPr>
            <a:cxnSpLocks noChangeShapeType="1"/>
            <a:stCxn id="20541" idx="7"/>
            <a:endCxn id="20546" idx="4"/>
          </p:cNvCxnSpPr>
          <p:nvPr/>
        </p:nvCxnSpPr>
        <p:spPr bwMode="auto">
          <a:xfrm rot="16200000">
            <a:off x="6808788" y="4649788"/>
            <a:ext cx="942975" cy="282575"/>
          </a:xfrm>
          <a:prstGeom prst="curvedConnector3">
            <a:avLst>
              <a:gd name="adj1" fmla="val 39394"/>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58" name="AutoShape 78"/>
          <p:cNvCxnSpPr>
            <a:cxnSpLocks noChangeShapeType="1"/>
            <a:stCxn id="20544" idx="7"/>
            <a:endCxn id="20553" idx="0"/>
          </p:cNvCxnSpPr>
          <p:nvPr/>
        </p:nvCxnSpPr>
        <p:spPr bwMode="auto">
          <a:xfrm rot="16200000">
            <a:off x="4597400" y="2232025"/>
            <a:ext cx="231775" cy="1285875"/>
          </a:xfrm>
          <a:prstGeom prst="curvedConnector4">
            <a:avLst>
              <a:gd name="adj1" fmla="val 209588"/>
              <a:gd name="adj2" fmla="val 52347"/>
            </a:avLst>
          </a:prstGeom>
          <a:noFill/>
          <a:ln w="25400">
            <a:solidFill>
              <a:srgbClr val="FF00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59" name="Text Box 79"/>
          <p:cNvSpPr txBox="1">
            <a:spLocks noChangeArrowheads="1"/>
          </p:cNvSpPr>
          <p:nvPr/>
        </p:nvSpPr>
        <p:spPr bwMode="auto">
          <a:xfrm rot="-3141896">
            <a:off x="7571582" y="401081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Rel C</a:t>
            </a:r>
          </a:p>
        </p:txBody>
      </p:sp>
      <p:sp>
        <p:nvSpPr>
          <p:cNvPr id="20560" name="Oval 80"/>
          <p:cNvSpPr>
            <a:spLocks noChangeArrowheads="1"/>
          </p:cNvSpPr>
          <p:nvPr/>
        </p:nvSpPr>
        <p:spPr bwMode="auto">
          <a:xfrm>
            <a:off x="3810000" y="5562600"/>
            <a:ext cx="914400" cy="685800"/>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61" name="Oval 81"/>
          <p:cNvSpPr>
            <a:spLocks noChangeArrowheads="1"/>
          </p:cNvSpPr>
          <p:nvPr/>
        </p:nvSpPr>
        <p:spPr bwMode="auto">
          <a:xfrm>
            <a:off x="2133600" y="5867400"/>
            <a:ext cx="1066800" cy="762000"/>
          </a:xfrm>
          <a:prstGeom prst="ellipse">
            <a:avLst/>
          </a:prstGeom>
          <a:noFill/>
          <a:ln w="38100">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62" name="Text Box 82"/>
          <p:cNvSpPr txBox="1">
            <a:spLocks noChangeArrowheads="1"/>
          </p:cNvSpPr>
          <p:nvPr/>
        </p:nvSpPr>
        <p:spPr bwMode="auto">
          <a:xfrm>
            <a:off x="4038600" y="57150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Glu</a:t>
            </a:r>
          </a:p>
        </p:txBody>
      </p:sp>
      <p:sp>
        <p:nvSpPr>
          <p:cNvPr id="20563" name="Text Box 83"/>
          <p:cNvSpPr txBox="1">
            <a:spLocks noChangeArrowheads="1"/>
          </p:cNvSpPr>
          <p:nvPr/>
        </p:nvSpPr>
        <p:spPr bwMode="auto">
          <a:xfrm>
            <a:off x="2362200" y="60960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00CCFF"/>
                </a:solidFill>
              </a:rPr>
              <a:t>Gly</a:t>
            </a:r>
          </a:p>
        </p:txBody>
      </p:sp>
      <p:cxnSp>
        <p:nvCxnSpPr>
          <p:cNvPr id="20564" name="AutoShape 84"/>
          <p:cNvCxnSpPr>
            <a:cxnSpLocks noChangeShapeType="1"/>
            <a:stCxn id="20560" idx="3"/>
            <a:endCxn id="20561" idx="6"/>
          </p:cNvCxnSpPr>
          <p:nvPr/>
        </p:nvCxnSpPr>
        <p:spPr bwMode="auto">
          <a:xfrm rot="5400000">
            <a:off x="3540919" y="5845969"/>
            <a:ext cx="80962" cy="723900"/>
          </a:xfrm>
          <a:prstGeom prst="curvedConnector4">
            <a:avLst>
              <a:gd name="adj1" fmla="val -58824"/>
              <a:gd name="adj2" fmla="val 60528"/>
            </a:avLst>
          </a:prstGeom>
          <a:noFill/>
          <a:ln w="254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5" name="AutoShape 85"/>
          <p:cNvCxnSpPr>
            <a:cxnSpLocks noChangeShapeType="1"/>
            <a:stCxn id="20555" idx="1"/>
            <a:endCxn id="20560" idx="6"/>
          </p:cNvCxnSpPr>
          <p:nvPr/>
        </p:nvCxnSpPr>
        <p:spPr bwMode="auto">
          <a:xfrm rot="10800000">
            <a:off x="4743450" y="5905500"/>
            <a:ext cx="1047750" cy="146050"/>
          </a:xfrm>
          <a:prstGeom prst="curvedConnector3">
            <a:avLst>
              <a:gd name="adj1" fmla="val 50907"/>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6" name="AutoShape 86"/>
          <p:cNvCxnSpPr>
            <a:cxnSpLocks noChangeShapeType="1"/>
            <a:stCxn id="20541" idx="2"/>
            <a:endCxn id="20560" idx="6"/>
          </p:cNvCxnSpPr>
          <p:nvPr/>
        </p:nvCxnSpPr>
        <p:spPr bwMode="auto">
          <a:xfrm rot="10800000" flipV="1">
            <a:off x="4743450" y="5524500"/>
            <a:ext cx="1790700" cy="381000"/>
          </a:xfrm>
          <a:prstGeom prst="curvedConnector3">
            <a:avLst>
              <a:gd name="adj1" fmla="val 5000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7" name="AutoShape 87"/>
          <p:cNvCxnSpPr>
            <a:cxnSpLocks noChangeShapeType="1"/>
            <a:stCxn id="20553" idx="3"/>
            <a:endCxn id="20546" idx="0"/>
          </p:cNvCxnSpPr>
          <p:nvPr/>
        </p:nvCxnSpPr>
        <p:spPr bwMode="auto">
          <a:xfrm rot="16200000">
            <a:off x="6119813" y="2114550"/>
            <a:ext cx="31750" cy="987425"/>
          </a:xfrm>
          <a:prstGeom prst="curvedConnector3">
            <a:avLst>
              <a:gd name="adj1" fmla="val 170000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8" name="AutoShape 88"/>
          <p:cNvCxnSpPr>
            <a:cxnSpLocks noChangeShapeType="1"/>
          </p:cNvCxnSpPr>
          <p:nvPr/>
        </p:nvCxnSpPr>
        <p:spPr bwMode="auto">
          <a:xfrm rot="5400000" flipH="1">
            <a:off x="4710906" y="2034382"/>
            <a:ext cx="568325" cy="681038"/>
          </a:xfrm>
          <a:prstGeom prst="curvedConnector5">
            <a:avLst>
              <a:gd name="adj1" fmla="val 52236"/>
              <a:gd name="adj2" fmla="val 103028"/>
              <a:gd name="adj3" fmla="val 101394"/>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9" name="AutoShape 89"/>
          <p:cNvCxnSpPr>
            <a:cxnSpLocks noChangeShapeType="1"/>
            <a:stCxn id="20543" idx="6"/>
            <a:endCxn id="20546" idx="0"/>
          </p:cNvCxnSpPr>
          <p:nvPr/>
        </p:nvCxnSpPr>
        <p:spPr bwMode="auto">
          <a:xfrm rot="16200000" flipH="1">
            <a:off x="5397500" y="1360488"/>
            <a:ext cx="493713" cy="1970087"/>
          </a:xfrm>
          <a:prstGeom prst="curvedConnector5">
            <a:avLst>
              <a:gd name="adj1" fmla="val -1287"/>
              <a:gd name="adj2" fmla="val 55440"/>
              <a:gd name="adj3" fmla="val -2894"/>
            </a:avLst>
          </a:prstGeom>
          <a:noFill/>
          <a:ln w="38100">
            <a:solidFill>
              <a:srgbClr val="CC33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0" name="AutoShape 90"/>
          <p:cNvCxnSpPr>
            <a:cxnSpLocks noChangeShapeType="1"/>
            <a:stCxn id="20539" idx="4"/>
            <a:endCxn id="20546" idx="0"/>
          </p:cNvCxnSpPr>
          <p:nvPr/>
        </p:nvCxnSpPr>
        <p:spPr bwMode="auto">
          <a:xfrm rot="5400000">
            <a:off x="6161881" y="1858169"/>
            <a:ext cx="1201738" cy="266700"/>
          </a:xfrm>
          <a:prstGeom prst="curvedConnector3">
            <a:avLst>
              <a:gd name="adj1" fmla="val 37519"/>
            </a:avLst>
          </a:prstGeom>
          <a:noFill/>
          <a:ln w="38100">
            <a:solidFill>
              <a:srgbClr val="CC33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71" name="Text Box 91"/>
          <p:cNvSpPr txBox="1">
            <a:spLocks noChangeArrowheads="1"/>
          </p:cNvSpPr>
          <p:nvPr/>
        </p:nvSpPr>
        <p:spPr bwMode="auto">
          <a:xfrm>
            <a:off x="609600" y="49530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t>Pathological Inhibition of descending motor tract</a:t>
            </a:r>
          </a:p>
        </p:txBody>
      </p:sp>
    </p:spTree>
    <p:extLst>
      <p:ext uri="{BB962C8B-B14F-4D97-AF65-F5344CB8AC3E}">
        <p14:creationId xmlns:p14="http://schemas.microsoft.com/office/powerpoint/2010/main" val="15901071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3" name="Text Box 19"/>
          <p:cNvSpPr txBox="1">
            <a:spLocks noChangeArrowheads="1"/>
          </p:cNvSpPr>
          <p:nvPr/>
        </p:nvSpPr>
        <p:spPr bwMode="auto">
          <a:xfrm>
            <a:off x="228600" y="420688"/>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REM behavior disorder</a:t>
            </a:r>
          </a:p>
        </p:txBody>
      </p:sp>
      <p:sp>
        <p:nvSpPr>
          <p:cNvPr id="21563" name="Oval 59"/>
          <p:cNvSpPr>
            <a:spLocks noChangeArrowheads="1"/>
          </p:cNvSpPr>
          <p:nvPr/>
        </p:nvSpPr>
        <p:spPr bwMode="auto">
          <a:xfrm>
            <a:off x="5486400" y="609600"/>
            <a:ext cx="2819400" cy="762000"/>
          </a:xfrm>
          <a:prstGeom prst="ellipse">
            <a:avLst/>
          </a:prstGeom>
          <a:noFill/>
          <a:ln w="127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64" name="Oval 60"/>
          <p:cNvSpPr>
            <a:spLocks noChangeArrowheads="1"/>
          </p:cNvSpPr>
          <p:nvPr/>
        </p:nvSpPr>
        <p:spPr bwMode="auto">
          <a:xfrm>
            <a:off x="5791200" y="5715000"/>
            <a:ext cx="685800" cy="685800"/>
          </a:xfrm>
          <a:prstGeom prst="ellipse">
            <a:avLst/>
          </a:prstGeom>
          <a:noFill/>
          <a:ln w="381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65" name="Oval 61"/>
          <p:cNvSpPr>
            <a:spLocks noChangeArrowheads="1"/>
          </p:cNvSpPr>
          <p:nvPr/>
        </p:nvSpPr>
        <p:spPr bwMode="auto">
          <a:xfrm>
            <a:off x="6553200" y="51816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66" name="Oval 62"/>
          <p:cNvSpPr>
            <a:spLocks noChangeArrowheads="1"/>
          </p:cNvSpPr>
          <p:nvPr/>
        </p:nvSpPr>
        <p:spPr bwMode="auto">
          <a:xfrm>
            <a:off x="5257800" y="2590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67" name="Oval 63"/>
          <p:cNvSpPr>
            <a:spLocks noChangeArrowheads="1"/>
          </p:cNvSpPr>
          <p:nvPr/>
        </p:nvSpPr>
        <p:spPr bwMode="auto">
          <a:xfrm rot="3176449">
            <a:off x="3878262" y="617538"/>
            <a:ext cx="962025" cy="216535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68" name="Oval 64"/>
          <p:cNvSpPr>
            <a:spLocks noChangeArrowheads="1"/>
          </p:cNvSpPr>
          <p:nvPr/>
        </p:nvSpPr>
        <p:spPr bwMode="auto">
          <a:xfrm rot="2027362">
            <a:off x="3200400" y="2590800"/>
            <a:ext cx="762000" cy="12954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21569" name="AutoShape 65"/>
          <p:cNvCxnSpPr>
            <a:cxnSpLocks noChangeShapeType="1"/>
            <a:stCxn id="21577" idx="3"/>
            <a:endCxn id="21563" idx="3"/>
          </p:cNvCxnSpPr>
          <p:nvPr/>
        </p:nvCxnSpPr>
        <p:spPr bwMode="auto">
          <a:xfrm rot="16200000">
            <a:off x="5088731" y="1813719"/>
            <a:ext cx="1363663" cy="257175"/>
          </a:xfrm>
          <a:prstGeom prst="curvedConnector3">
            <a:avLst>
              <a:gd name="adj1" fmla="val 49245"/>
            </a:avLst>
          </a:prstGeom>
          <a:noFill/>
          <a:ln w="254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70" name="Oval 66"/>
          <p:cNvSpPr>
            <a:spLocks noChangeArrowheads="1"/>
          </p:cNvSpPr>
          <p:nvPr/>
        </p:nvSpPr>
        <p:spPr bwMode="auto">
          <a:xfrm rot="-1478259">
            <a:off x="6313488" y="2525713"/>
            <a:ext cx="1427162" cy="1862137"/>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71" name="AutoShape 67"/>
          <p:cNvSpPr>
            <a:spLocks noChangeArrowheads="1"/>
          </p:cNvSpPr>
          <p:nvPr/>
        </p:nvSpPr>
        <p:spPr bwMode="auto">
          <a:xfrm rot="-1756153">
            <a:off x="6400800" y="2819400"/>
            <a:ext cx="1228725" cy="1328738"/>
          </a:xfrm>
          <a:prstGeom prst="sun">
            <a:avLst>
              <a:gd name="adj" fmla="val 25000"/>
            </a:avLst>
          </a:prstGeom>
          <a:noFill/>
          <a:ln w="190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s-MX" b="1">
                <a:solidFill>
                  <a:srgbClr val="00FF00"/>
                </a:solidFill>
              </a:rPr>
              <a:t>Ret N</a:t>
            </a:r>
          </a:p>
        </p:txBody>
      </p:sp>
      <p:cxnSp>
        <p:nvCxnSpPr>
          <p:cNvPr id="21572" name="AutoShape 68"/>
          <p:cNvCxnSpPr>
            <a:cxnSpLocks noChangeShapeType="1"/>
            <a:stCxn id="21565" idx="1"/>
            <a:endCxn id="21577" idx="1"/>
          </p:cNvCxnSpPr>
          <p:nvPr/>
        </p:nvCxnSpPr>
        <p:spPr bwMode="auto">
          <a:xfrm rot="5400000" flipH="1">
            <a:off x="4927600" y="3536950"/>
            <a:ext cx="2189163" cy="1262063"/>
          </a:xfrm>
          <a:prstGeom prst="curvedConnector3">
            <a:avLst>
              <a:gd name="adj1" fmla="val 49819"/>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73" name="AutoShape 69"/>
          <p:cNvCxnSpPr>
            <a:cxnSpLocks noChangeShapeType="1"/>
            <a:stCxn id="21564" idx="1"/>
            <a:endCxn id="21577" idx="1"/>
          </p:cNvCxnSpPr>
          <p:nvPr/>
        </p:nvCxnSpPr>
        <p:spPr bwMode="auto">
          <a:xfrm rot="5400000" flipH="1">
            <a:off x="4279900" y="4184650"/>
            <a:ext cx="2722563" cy="500063"/>
          </a:xfrm>
          <a:prstGeom prst="curvedConnector3">
            <a:avLst>
              <a:gd name="adj1" fmla="val 49856"/>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74" name="Text Box 70"/>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21575" name="Text Box 71"/>
          <p:cNvSpPr txBox="1">
            <a:spLocks noChangeArrowheads="1"/>
          </p:cNvSpPr>
          <p:nvPr/>
        </p:nvSpPr>
        <p:spPr bwMode="auto">
          <a:xfrm rot="-2471156">
            <a:off x="3886200" y="1447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21576" name="Text Box 72"/>
          <p:cNvSpPr txBox="1">
            <a:spLocks noChangeArrowheads="1"/>
          </p:cNvSpPr>
          <p:nvPr/>
        </p:nvSpPr>
        <p:spPr bwMode="auto">
          <a:xfrm rot="-3642459">
            <a:off x="2986882" y="30329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21577" name="Text Box 73"/>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21578" name="Text Box 74"/>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21579" name="Text Box 75"/>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cxnSp>
        <p:nvCxnSpPr>
          <p:cNvPr id="21580" name="AutoShape 76"/>
          <p:cNvCxnSpPr>
            <a:cxnSpLocks noChangeShapeType="1"/>
            <a:stCxn id="21564" idx="5"/>
            <a:endCxn id="21570" idx="4"/>
          </p:cNvCxnSpPr>
          <p:nvPr/>
        </p:nvCxnSpPr>
        <p:spPr bwMode="auto">
          <a:xfrm rot="5400000" flipH="1" flipV="1">
            <a:off x="5892800" y="4794251"/>
            <a:ext cx="2009775" cy="1041400"/>
          </a:xfrm>
          <a:prstGeom prst="curvedConnector3">
            <a:avLst>
              <a:gd name="adj1" fmla="val -15403"/>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81" name="AutoShape 77"/>
          <p:cNvCxnSpPr>
            <a:cxnSpLocks noChangeShapeType="1"/>
            <a:stCxn id="21565" idx="7"/>
            <a:endCxn id="21570" idx="4"/>
          </p:cNvCxnSpPr>
          <p:nvPr/>
        </p:nvCxnSpPr>
        <p:spPr bwMode="auto">
          <a:xfrm rot="16200000">
            <a:off x="6802438" y="4646613"/>
            <a:ext cx="952500" cy="279400"/>
          </a:xfrm>
          <a:prstGeom prst="curvedConnector3">
            <a:avLst>
              <a:gd name="adj1" fmla="val 3900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82" name="AutoShape 78"/>
          <p:cNvCxnSpPr>
            <a:cxnSpLocks noChangeShapeType="1"/>
            <a:stCxn id="21568" idx="7"/>
            <a:endCxn id="21577" idx="0"/>
          </p:cNvCxnSpPr>
          <p:nvPr/>
        </p:nvCxnSpPr>
        <p:spPr bwMode="auto">
          <a:xfrm rot="16200000">
            <a:off x="4597400" y="2232025"/>
            <a:ext cx="231775" cy="1285875"/>
          </a:xfrm>
          <a:prstGeom prst="curvedConnector4">
            <a:avLst>
              <a:gd name="adj1" fmla="val 113009"/>
              <a:gd name="adj2" fmla="val 52347"/>
            </a:avLst>
          </a:prstGeom>
          <a:noFill/>
          <a:ln w="19050">
            <a:solidFill>
              <a:srgbClr val="FF00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83" name="Text Box 79"/>
          <p:cNvSpPr txBox="1">
            <a:spLocks noChangeArrowheads="1"/>
          </p:cNvSpPr>
          <p:nvPr/>
        </p:nvSpPr>
        <p:spPr bwMode="auto">
          <a:xfrm rot="-3141896">
            <a:off x="7571582" y="401081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Rel C</a:t>
            </a:r>
          </a:p>
        </p:txBody>
      </p:sp>
      <p:sp>
        <p:nvSpPr>
          <p:cNvPr id="21584" name="Oval 80"/>
          <p:cNvSpPr>
            <a:spLocks noChangeArrowheads="1"/>
          </p:cNvSpPr>
          <p:nvPr/>
        </p:nvSpPr>
        <p:spPr bwMode="auto">
          <a:xfrm>
            <a:off x="3810000" y="5562600"/>
            <a:ext cx="914400" cy="685800"/>
          </a:xfrm>
          <a:prstGeom prst="ellipse">
            <a:avLst/>
          </a:prstGeom>
          <a:noFill/>
          <a:ln w="19050" cap="rnd">
            <a:solidFill>
              <a:srgbClr val="CC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85" name="Oval 81"/>
          <p:cNvSpPr>
            <a:spLocks noChangeArrowheads="1"/>
          </p:cNvSpPr>
          <p:nvPr/>
        </p:nvSpPr>
        <p:spPr bwMode="auto">
          <a:xfrm>
            <a:off x="2133600" y="5867400"/>
            <a:ext cx="1066800" cy="762000"/>
          </a:xfrm>
          <a:prstGeom prst="ellipse">
            <a:avLst/>
          </a:prstGeom>
          <a:noFill/>
          <a:ln w="19050" cap="rnd">
            <a:solidFill>
              <a:srgbClr val="00CC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586" name="Text Box 82"/>
          <p:cNvSpPr txBox="1">
            <a:spLocks noChangeArrowheads="1"/>
          </p:cNvSpPr>
          <p:nvPr/>
        </p:nvSpPr>
        <p:spPr bwMode="auto">
          <a:xfrm>
            <a:off x="4038600" y="57150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Glu</a:t>
            </a:r>
          </a:p>
        </p:txBody>
      </p:sp>
      <p:sp>
        <p:nvSpPr>
          <p:cNvPr id="21587" name="Text Box 83"/>
          <p:cNvSpPr txBox="1">
            <a:spLocks noChangeArrowheads="1"/>
          </p:cNvSpPr>
          <p:nvPr/>
        </p:nvSpPr>
        <p:spPr bwMode="auto">
          <a:xfrm>
            <a:off x="2362200" y="60960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00CCFF"/>
                </a:solidFill>
              </a:rPr>
              <a:t>Gly</a:t>
            </a:r>
          </a:p>
        </p:txBody>
      </p:sp>
      <p:cxnSp>
        <p:nvCxnSpPr>
          <p:cNvPr id="21588" name="AutoShape 84"/>
          <p:cNvCxnSpPr>
            <a:cxnSpLocks noChangeShapeType="1"/>
            <a:stCxn id="21584" idx="3"/>
            <a:endCxn id="21585" idx="6"/>
          </p:cNvCxnSpPr>
          <p:nvPr/>
        </p:nvCxnSpPr>
        <p:spPr bwMode="auto">
          <a:xfrm rot="5400000">
            <a:off x="3531394" y="5836444"/>
            <a:ext cx="90487" cy="733425"/>
          </a:xfrm>
          <a:prstGeom prst="curvedConnector4">
            <a:avLst>
              <a:gd name="adj1" fmla="val 352630"/>
              <a:gd name="adj2" fmla="val 59741"/>
            </a:avLst>
          </a:prstGeom>
          <a:noFill/>
          <a:ln w="12700" cap="rnd">
            <a:solidFill>
              <a:srgbClr val="CC33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89" name="AutoShape 85"/>
          <p:cNvCxnSpPr>
            <a:cxnSpLocks noChangeShapeType="1"/>
            <a:stCxn id="21579" idx="1"/>
            <a:endCxn id="21584" idx="6"/>
          </p:cNvCxnSpPr>
          <p:nvPr/>
        </p:nvCxnSpPr>
        <p:spPr bwMode="auto">
          <a:xfrm rot="10800000">
            <a:off x="4733925" y="5905500"/>
            <a:ext cx="1057275" cy="146050"/>
          </a:xfrm>
          <a:prstGeom prst="curvedConnector3">
            <a:avLst>
              <a:gd name="adj1" fmla="val 50449"/>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90" name="AutoShape 86"/>
          <p:cNvCxnSpPr>
            <a:cxnSpLocks noChangeShapeType="1"/>
            <a:stCxn id="21577" idx="3"/>
            <a:endCxn id="21570" idx="0"/>
          </p:cNvCxnSpPr>
          <p:nvPr/>
        </p:nvCxnSpPr>
        <p:spPr bwMode="auto">
          <a:xfrm rot="16200000">
            <a:off x="6126162" y="2117726"/>
            <a:ext cx="22225" cy="990600"/>
          </a:xfrm>
          <a:prstGeom prst="curvedConnector3">
            <a:avLst>
              <a:gd name="adj1" fmla="val 2000000"/>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91" name="AutoShape 87"/>
          <p:cNvCxnSpPr>
            <a:cxnSpLocks noChangeShapeType="1"/>
          </p:cNvCxnSpPr>
          <p:nvPr/>
        </p:nvCxnSpPr>
        <p:spPr bwMode="auto">
          <a:xfrm rot="16200000" flipH="1">
            <a:off x="5397500" y="1360488"/>
            <a:ext cx="493713" cy="1970087"/>
          </a:xfrm>
          <a:prstGeom prst="curvedConnector5">
            <a:avLst>
              <a:gd name="adj1" fmla="val 0"/>
              <a:gd name="adj2" fmla="val 55440"/>
              <a:gd name="adj3" fmla="val -6435"/>
            </a:avLst>
          </a:prstGeom>
          <a:noFill/>
          <a:ln w="38100">
            <a:solidFill>
              <a:srgbClr val="CC33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92" name="AutoShape 88"/>
          <p:cNvCxnSpPr>
            <a:cxnSpLocks noChangeShapeType="1"/>
          </p:cNvCxnSpPr>
          <p:nvPr/>
        </p:nvCxnSpPr>
        <p:spPr bwMode="auto">
          <a:xfrm rot="5400000" flipH="1">
            <a:off x="4710906" y="2034382"/>
            <a:ext cx="568325" cy="681038"/>
          </a:xfrm>
          <a:prstGeom prst="curvedConnector5">
            <a:avLst>
              <a:gd name="adj1" fmla="val 52236"/>
              <a:gd name="adj2" fmla="val 103028"/>
              <a:gd name="adj3" fmla="val 101394"/>
            </a:avLst>
          </a:prstGeom>
          <a:noFill/>
          <a:ln w="254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93" name="AutoShape 89"/>
          <p:cNvCxnSpPr>
            <a:cxnSpLocks noChangeShapeType="1"/>
          </p:cNvCxnSpPr>
          <p:nvPr/>
        </p:nvCxnSpPr>
        <p:spPr bwMode="auto">
          <a:xfrm rot="10800000" flipV="1">
            <a:off x="4743450" y="5524500"/>
            <a:ext cx="1790700" cy="381000"/>
          </a:xfrm>
          <a:prstGeom prst="curvedConnector3">
            <a:avLst>
              <a:gd name="adj1" fmla="val 50000"/>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94" name="AutoShape 90"/>
          <p:cNvCxnSpPr>
            <a:cxnSpLocks noChangeShapeType="1"/>
          </p:cNvCxnSpPr>
          <p:nvPr/>
        </p:nvCxnSpPr>
        <p:spPr bwMode="auto">
          <a:xfrm rot="5400000">
            <a:off x="6161881" y="1858169"/>
            <a:ext cx="1201738" cy="266700"/>
          </a:xfrm>
          <a:prstGeom prst="curvedConnector3">
            <a:avLst>
              <a:gd name="adj1" fmla="val 37519"/>
            </a:avLst>
          </a:prstGeom>
          <a:noFill/>
          <a:ln w="38100" cap="rnd">
            <a:solidFill>
              <a:srgbClr val="CC3300"/>
            </a:solidFill>
            <a:prstDash val="sysDot"/>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241766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981200" y="1752600"/>
            <a:ext cx="5376863"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High ACh</a:t>
            </a:r>
            <a:r>
              <a:rPr lang="en-US" altLang="es-MX" b="1">
                <a:solidFill>
                  <a:srgbClr val="FFFF00"/>
                </a:solidFill>
              </a:rPr>
              <a:t>                                        </a:t>
            </a:r>
            <a:r>
              <a:rPr lang="en-US" altLang="es-MX" b="1">
                <a:solidFill>
                  <a:srgbClr val="FF0000"/>
                </a:solidFill>
              </a:rPr>
              <a:t>Low ACh</a:t>
            </a:r>
          </a:p>
          <a:p>
            <a:endParaRPr lang="en-US" altLang="es-MX" b="1">
              <a:solidFill>
                <a:srgbClr val="FF0000"/>
              </a:solidFill>
            </a:endParaRPr>
          </a:p>
          <a:p>
            <a:r>
              <a:rPr lang="en-US" altLang="es-MX"/>
              <a:t>             </a:t>
            </a:r>
            <a:r>
              <a:rPr lang="en-US" altLang="es-MX" b="1"/>
              <a:t> Input</a:t>
            </a:r>
            <a:r>
              <a:rPr lang="en-US" altLang="es-MX"/>
              <a:t>                                        </a:t>
            </a:r>
            <a:r>
              <a:rPr lang="en-US" altLang="es-MX" sz="1200"/>
              <a:t>Input</a:t>
            </a:r>
          </a:p>
          <a:p>
            <a:endParaRPr lang="en-US" altLang="es-MX" sz="1200"/>
          </a:p>
          <a:p>
            <a:endParaRPr lang="en-US" altLang="es-MX"/>
          </a:p>
          <a:p>
            <a:r>
              <a:rPr lang="en-US" altLang="es-MX"/>
              <a:t>                   </a:t>
            </a:r>
            <a:r>
              <a:rPr lang="en-US" altLang="es-MX" sz="1200"/>
              <a:t>Feedback </a:t>
            </a:r>
            <a:r>
              <a:rPr lang="en-US" altLang="es-MX"/>
              <a:t>                                   </a:t>
            </a:r>
            <a:r>
              <a:rPr lang="en-US" altLang="es-MX" b="1"/>
              <a:t>Feedback</a:t>
            </a:r>
          </a:p>
          <a:p>
            <a:endParaRPr lang="en-US" altLang="es-MX" b="1"/>
          </a:p>
          <a:p>
            <a:endParaRPr lang="en-US" altLang="es-MX"/>
          </a:p>
          <a:p>
            <a:endParaRPr lang="en-US" altLang="es-MX"/>
          </a:p>
          <a:p>
            <a:r>
              <a:rPr lang="en-US" altLang="es-MX"/>
              <a:t>Encoding/                                     Consolidation</a:t>
            </a:r>
          </a:p>
          <a:p>
            <a:r>
              <a:rPr lang="en-US" altLang="es-MX"/>
              <a:t>Attention</a:t>
            </a:r>
          </a:p>
        </p:txBody>
      </p:sp>
      <p:sp>
        <p:nvSpPr>
          <p:cNvPr id="30725" name="Line 5"/>
          <p:cNvSpPr>
            <a:spLocks noChangeShapeType="1"/>
          </p:cNvSpPr>
          <p:nvPr/>
        </p:nvSpPr>
        <p:spPr bwMode="auto">
          <a:xfrm>
            <a:off x="2286000" y="2286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0726" name="Line 6"/>
          <p:cNvSpPr>
            <a:spLocks noChangeShapeType="1"/>
          </p:cNvSpPr>
          <p:nvPr/>
        </p:nvSpPr>
        <p:spPr bwMode="auto">
          <a:xfrm>
            <a:off x="2514600" y="2133600"/>
            <a:ext cx="0" cy="1066800"/>
          </a:xfrm>
          <a:prstGeom prst="line">
            <a:avLst/>
          </a:prstGeom>
          <a:noFill/>
          <a:ln w="152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0727" name="Line 7"/>
          <p:cNvSpPr>
            <a:spLocks noChangeShapeType="1"/>
          </p:cNvSpPr>
          <p:nvPr/>
        </p:nvSpPr>
        <p:spPr bwMode="auto">
          <a:xfrm>
            <a:off x="5562600" y="2133600"/>
            <a:ext cx="0" cy="838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0728" name="Oval 8"/>
          <p:cNvSpPr>
            <a:spLocks noChangeArrowheads="1"/>
          </p:cNvSpPr>
          <p:nvPr/>
        </p:nvSpPr>
        <p:spPr bwMode="auto">
          <a:xfrm>
            <a:off x="1981200" y="327660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0729" name="Oval 9"/>
          <p:cNvSpPr>
            <a:spLocks noChangeArrowheads="1"/>
          </p:cNvSpPr>
          <p:nvPr/>
        </p:nvSpPr>
        <p:spPr bwMode="auto">
          <a:xfrm>
            <a:off x="2590800" y="327660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0730" name="Oval 10"/>
          <p:cNvSpPr>
            <a:spLocks noChangeArrowheads="1"/>
          </p:cNvSpPr>
          <p:nvPr/>
        </p:nvSpPr>
        <p:spPr bwMode="auto">
          <a:xfrm>
            <a:off x="5105400" y="320040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0731" name="Oval 11"/>
          <p:cNvSpPr>
            <a:spLocks noChangeArrowheads="1"/>
          </p:cNvSpPr>
          <p:nvPr/>
        </p:nvSpPr>
        <p:spPr bwMode="auto">
          <a:xfrm>
            <a:off x="5638800" y="3200400"/>
            <a:ext cx="381000" cy="3810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0732" name="AutoShape 12"/>
          <p:cNvCxnSpPr>
            <a:cxnSpLocks noChangeShapeType="1"/>
            <a:stCxn id="30728" idx="4"/>
            <a:endCxn id="30729" idx="4"/>
          </p:cNvCxnSpPr>
          <p:nvPr/>
        </p:nvCxnSpPr>
        <p:spPr bwMode="auto">
          <a:xfrm rot="16200000" flipH="1">
            <a:off x="2475706" y="3363119"/>
            <a:ext cx="1588" cy="609600"/>
          </a:xfrm>
          <a:prstGeom prst="bentConnector3">
            <a:avLst>
              <a:gd name="adj1" fmla="val 138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3" name="AutoShape 13"/>
          <p:cNvCxnSpPr>
            <a:cxnSpLocks noChangeShapeType="1"/>
            <a:stCxn id="30730" idx="4"/>
            <a:endCxn id="30731" idx="4"/>
          </p:cNvCxnSpPr>
          <p:nvPr/>
        </p:nvCxnSpPr>
        <p:spPr bwMode="auto">
          <a:xfrm rot="16200000" flipH="1">
            <a:off x="5561806" y="3325019"/>
            <a:ext cx="1588" cy="533400"/>
          </a:xfrm>
          <a:prstGeom prst="bentConnector3">
            <a:avLst>
              <a:gd name="adj1" fmla="val 13800000"/>
            </a:avLst>
          </a:prstGeom>
          <a:noFill/>
          <a:ln w="508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4" name="Text Box 14"/>
          <p:cNvSpPr txBox="1">
            <a:spLocks noChangeArrowheads="1"/>
          </p:cNvSpPr>
          <p:nvPr/>
        </p:nvSpPr>
        <p:spPr bwMode="auto">
          <a:xfrm>
            <a:off x="3413125" y="5240338"/>
            <a:ext cx="4660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1000" b="1"/>
              <a:t>modified from: Hasselmo and McGaughy, (2004) Prog Br Res, 145, 207-231</a:t>
            </a:r>
          </a:p>
        </p:txBody>
      </p:sp>
      <p:sp>
        <p:nvSpPr>
          <p:cNvPr id="30735" name="Text Box 15"/>
          <p:cNvSpPr txBox="1">
            <a:spLocks noChangeArrowheads="1"/>
          </p:cNvSpPr>
          <p:nvPr/>
        </p:nvSpPr>
        <p:spPr bwMode="auto">
          <a:xfrm>
            <a:off x="1447800" y="7620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solidFill>
                  <a:schemeClr val="tx2"/>
                </a:solidFill>
              </a:rPr>
              <a:t>POSSIBLE ROLE OF ACh IN THE CORTEX</a:t>
            </a:r>
          </a:p>
        </p:txBody>
      </p:sp>
    </p:spTree>
    <p:extLst>
      <p:ext uri="{BB962C8B-B14F-4D97-AF65-F5344CB8AC3E}">
        <p14:creationId xmlns:p14="http://schemas.microsoft.com/office/powerpoint/2010/main" val="791271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Oval 4"/>
          <p:cNvSpPr>
            <a:spLocks noChangeArrowheads="1"/>
          </p:cNvSpPr>
          <p:nvPr/>
        </p:nvSpPr>
        <p:spPr bwMode="auto">
          <a:xfrm>
            <a:off x="5937250" y="395288"/>
            <a:ext cx="2819400" cy="7620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319" name="AutoShape 7"/>
          <p:cNvSpPr>
            <a:spLocks noChangeArrowheads="1"/>
          </p:cNvSpPr>
          <p:nvPr/>
        </p:nvSpPr>
        <p:spPr bwMode="auto">
          <a:xfrm rot="13943551">
            <a:off x="5349875" y="3903663"/>
            <a:ext cx="1219200" cy="914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3810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320" name="AutoShape 8"/>
          <p:cNvSpPr>
            <a:spLocks noChangeArrowheads="1"/>
          </p:cNvSpPr>
          <p:nvPr/>
        </p:nvSpPr>
        <p:spPr bwMode="auto">
          <a:xfrm rot="-6942512">
            <a:off x="7980363" y="2493963"/>
            <a:ext cx="533400" cy="685800"/>
          </a:xfrm>
          <a:prstGeom prst="moon">
            <a:avLst>
              <a:gd name="adj" fmla="val 50000"/>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321" name="Oval 9"/>
          <p:cNvSpPr>
            <a:spLocks noChangeArrowheads="1"/>
          </p:cNvSpPr>
          <p:nvPr/>
        </p:nvSpPr>
        <p:spPr bwMode="auto">
          <a:xfrm>
            <a:off x="6227763" y="2265363"/>
            <a:ext cx="533400" cy="5334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324" name="Oval 12"/>
          <p:cNvSpPr>
            <a:spLocks noChangeArrowheads="1"/>
          </p:cNvSpPr>
          <p:nvPr/>
        </p:nvSpPr>
        <p:spPr bwMode="auto">
          <a:xfrm>
            <a:off x="7980363" y="4246563"/>
            <a:ext cx="685800" cy="6858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326" name="Oval 14"/>
          <p:cNvSpPr>
            <a:spLocks noChangeArrowheads="1"/>
          </p:cNvSpPr>
          <p:nvPr/>
        </p:nvSpPr>
        <p:spPr bwMode="auto">
          <a:xfrm rot="3176449">
            <a:off x="4511675" y="352426"/>
            <a:ext cx="962025" cy="216535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327" name="Oval 15"/>
          <p:cNvSpPr>
            <a:spLocks noChangeArrowheads="1"/>
          </p:cNvSpPr>
          <p:nvPr/>
        </p:nvSpPr>
        <p:spPr bwMode="auto">
          <a:xfrm rot="2027362">
            <a:off x="4094163" y="2189163"/>
            <a:ext cx="762000" cy="12954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3328" name="AutoShape 16"/>
          <p:cNvCxnSpPr>
            <a:cxnSpLocks noChangeShapeType="1"/>
            <a:stCxn id="13321" idx="1"/>
          </p:cNvCxnSpPr>
          <p:nvPr/>
        </p:nvCxnSpPr>
        <p:spPr bwMode="auto">
          <a:xfrm rot="5400000" flipH="1">
            <a:off x="5546726" y="1574800"/>
            <a:ext cx="525462" cy="992187"/>
          </a:xfrm>
          <a:prstGeom prst="curvedConnector2">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9" name="AutoShape 17"/>
          <p:cNvCxnSpPr>
            <a:cxnSpLocks noChangeShapeType="1"/>
            <a:stCxn id="13321" idx="1"/>
            <a:endCxn id="13327" idx="6"/>
          </p:cNvCxnSpPr>
          <p:nvPr/>
        </p:nvCxnSpPr>
        <p:spPr bwMode="auto">
          <a:xfrm rot="16200000" flipH="1" flipV="1">
            <a:off x="5192713" y="1939925"/>
            <a:ext cx="719138" cy="1506537"/>
          </a:xfrm>
          <a:prstGeom prst="curvedConnector4">
            <a:avLst>
              <a:gd name="adj1" fmla="val -41282"/>
              <a:gd name="adj2" fmla="val 40884"/>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0" name="AutoShape 18"/>
          <p:cNvCxnSpPr>
            <a:cxnSpLocks noChangeShapeType="1"/>
            <a:stCxn id="13321" idx="1"/>
            <a:endCxn id="13316" idx="3"/>
          </p:cNvCxnSpPr>
          <p:nvPr/>
        </p:nvCxnSpPr>
        <p:spPr bwMode="auto">
          <a:xfrm rot="16200000">
            <a:off x="5693569" y="1677194"/>
            <a:ext cx="1268412" cy="44450"/>
          </a:xfrm>
          <a:prstGeom prst="curvedConnector3">
            <a:avLst>
              <a:gd name="adj1" fmla="val 49060"/>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2" name="AutoShape 20"/>
          <p:cNvCxnSpPr>
            <a:cxnSpLocks noChangeShapeType="1"/>
            <a:stCxn id="13320" idx="2"/>
            <a:endCxn id="13319" idx="1"/>
          </p:cNvCxnSpPr>
          <p:nvPr/>
        </p:nvCxnSpPr>
        <p:spPr bwMode="auto">
          <a:xfrm flipH="1">
            <a:off x="6248400" y="2438400"/>
            <a:ext cx="2208213" cy="2300288"/>
          </a:xfrm>
          <a:prstGeom prst="curvedConnector4">
            <a:avLst>
              <a:gd name="adj1" fmla="val -27824"/>
              <a:gd name="adj2" fmla="val 140509"/>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9" name="Text Box 27"/>
          <p:cNvSpPr txBox="1">
            <a:spLocks noChangeArrowheads="1"/>
          </p:cNvSpPr>
          <p:nvPr/>
        </p:nvSpPr>
        <p:spPr bwMode="auto">
          <a:xfrm>
            <a:off x="6821488" y="4730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a:t>
            </a:r>
          </a:p>
        </p:txBody>
      </p:sp>
      <p:sp>
        <p:nvSpPr>
          <p:cNvPr id="13340" name="Text Box 28"/>
          <p:cNvSpPr txBox="1">
            <a:spLocks noChangeArrowheads="1"/>
          </p:cNvSpPr>
          <p:nvPr/>
        </p:nvSpPr>
        <p:spPr bwMode="auto">
          <a:xfrm rot="-2471156">
            <a:off x="4322763" y="1198563"/>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13341" name="Text Box 29"/>
          <p:cNvSpPr txBox="1">
            <a:spLocks noChangeArrowheads="1"/>
          </p:cNvSpPr>
          <p:nvPr/>
        </p:nvSpPr>
        <p:spPr bwMode="auto">
          <a:xfrm rot="-3642459">
            <a:off x="3880644" y="2631282"/>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13342" name="Text Box 30"/>
          <p:cNvSpPr txBox="1">
            <a:spLocks noChangeArrowheads="1"/>
          </p:cNvSpPr>
          <p:nvPr/>
        </p:nvSpPr>
        <p:spPr bwMode="auto">
          <a:xfrm rot="-19429556">
            <a:off x="5403850" y="43576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Hipp</a:t>
            </a:r>
          </a:p>
        </p:txBody>
      </p:sp>
      <p:sp>
        <p:nvSpPr>
          <p:cNvPr id="13343" name="Text Box 31"/>
          <p:cNvSpPr txBox="1">
            <a:spLocks noChangeArrowheads="1"/>
          </p:cNvSpPr>
          <p:nvPr/>
        </p:nvSpPr>
        <p:spPr bwMode="auto">
          <a:xfrm rot="-3642459">
            <a:off x="6230144" y="2262982"/>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3346" name="Text Box 34"/>
          <p:cNvSpPr txBox="1">
            <a:spLocks noChangeArrowheads="1"/>
          </p:cNvSpPr>
          <p:nvPr/>
        </p:nvSpPr>
        <p:spPr bwMode="auto">
          <a:xfrm>
            <a:off x="7994650" y="2757488"/>
            <a:ext cx="682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MS</a:t>
            </a:r>
          </a:p>
        </p:txBody>
      </p:sp>
      <p:sp>
        <p:nvSpPr>
          <p:cNvPr id="13351" name="Text Box 39"/>
          <p:cNvSpPr txBox="1">
            <a:spLocks noChangeArrowheads="1"/>
          </p:cNvSpPr>
          <p:nvPr/>
        </p:nvSpPr>
        <p:spPr bwMode="auto">
          <a:xfrm>
            <a:off x="381000" y="381000"/>
            <a:ext cx="396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Why do </a:t>
            </a:r>
            <a:r>
              <a:rPr lang="en-US" altLang="es-MX" sz="2400" b="1">
                <a:solidFill>
                  <a:srgbClr val="FF0000"/>
                </a:solidFill>
              </a:rPr>
              <a:t>muscarinic antagonists</a:t>
            </a:r>
            <a:r>
              <a:rPr lang="en-US" altLang="es-MX" sz="2400" b="1"/>
              <a:t> induce </a:t>
            </a:r>
            <a:r>
              <a:rPr lang="en-US" altLang="es-MX" sz="2400" b="1">
                <a:solidFill>
                  <a:srgbClr val="FF0000"/>
                </a:solidFill>
              </a:rPr>
              <a:t>short-term memory loss</a:t>
            </a:r>
            <a:r>
              <a:rPr lang="en-US" altLang="es-MX" sz="2400" b="1"/>
              <a:t> ?</a:t>
            </a:r>
          </a:p>
        </p:txBody>
      </p:sp>
      <p:sp>
        <p:nvSpPr>
          <p:cNvPr id="13352" name="Text Box 40"/>
          <p:cNvSpPr txBox="1">
            <a:spLocks noChangeArrowheads="1"/>
          </p:cNvSpPr>
          <p:nvPr/>
        </p:nvSpPr>
        <p:spPr bwMode="auto">
          <a:xfrm>
            <a:off x="7978775" y="43942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9900"/>
                </a:solidFill>
              </a:rPr>
              <a:t>VTA</a:t>
            </a:r>
          </a:p>
        </p:txBody>
      </p:sp>
      <p:cxnSp>
        <p:nvCxnSpPr>
          <p:cNvPr id="13353" name="AutoShape 41"/>
          <p:cNvCxnSpPr>
            <a:cxnSpLocks noChangeShapeType="1"/>
            <a:stCxn id="13316" idx="4"/>
            <a:endCxn id="13324" idx="1"/>
          </p:cNvCxnSpPr>
          <p:nvPr/>
        </p:nvCxnSpPr>
        <p:spPr bwMode="auto">
          <a:xfrm rot="16200000" flipH="1">
            <a:off x="6138069" y="2385219"/>
            <a:ext cx="3151187" cy="733425"/>
          </a:xfrm>
          <a:prstGeom prst="curvedConnector3">
            <a:avLst>
              <a:gd name="adj1" fmla="val 48412"/>
            </a:avLst>
          </a:prstGeom>
          <a:noFill/>
          <a:ln w="381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54" name="Oval 42"/>
          <p:cNvSpPr>
            <a:spLocks noChangeArrowheads="1"/>
          </p:cNvSpPr>
          <p:nvPr/>
        </p:nvSpPr>
        <p:spPr bwMode="auto">
          <a:xfrm rot="-4594276">
            <a:off x="4032250" y="3900488"/>
            <a:ext cx="914400" cy="19812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355" name="Text Box 43"/>
          <p:cNvSpPr txBox="1">
            <a:spLocks noChangeArrowheads="1"/>
          </p:cNvSpPr>
          <p:nvPr/>
        </p:nvSpPr>
        <p:spPr bwMode="auto">
          <a:xfrm rot="-20718494">
            <a:off x="3505200" y="47244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“High order CTX”</a:t>
            </a:r>
          </a:p>
        </p:txBody>
      </p:sp>
      <p:cxnSp>
        <p:nvCxnSpPr>
          <p:cNvPr id="13356" name="AutoShape 44"/>
          <p:cNvCxnSpPr>
            <a:cxnSpLocks noChangeShapeType="1"/>
            <a:stCxn id="13326" idx="4"/>
            <a:endCxn id="13354" idx="0"/>
          </p:cNvCxnSpPr>
          <p:nvPr/>
        </p:nvCxnSpPr>
        <p:spPr bwMode="auto">
          <a:xfrm rot="10800000" flipV="1">
            <a:off x="3516313" y="2093913"/>
            <a:ext cx="603250" cy="2565400"/>
          </a:xfrm>
          <a:prstGeom prst="curvedConnector3">
            <a:avLst>
              <a:gd name="adj1" fmla="val 153949"/>
            </a:avLst>
          </a:prstGeom>
          <a:noFill/>
          <a:ln w="127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AutoShape 45"/>
          <p:cNvCxnSpPr>
            <a:cxnSpLocks noChangeShapeType="1"/>
            <a:stCxn id="13354" idx="6"/>
            <a:endCxn id="13319" idx="0"/>
          </p:cNvCxnSpPr>
          <p:nvPr/>
        </p:nvCxnSpPr>
        <p:spPr bwMode="auto">
          <a:xfrm rot="5400000" flipV="1">
            <a:off x="4980781" y="4050507"/>
            <a:ext cx="214313" cy="984250"/>
          </a:xfrm>
          <a:prstGeom prst="curvedConnector4">
            <a:avLst>
              <a:gd name="adj1" fmla="val -211111"/>
              <a:gd name="adj2" fmla="val 53060"/>
            </a:avLst>
          </a:prstGeom>
          <a:noFill/>
          <a:ln w="127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60" name="AutoShape 48"/>
          <p:cNvCxnSpPr>
            <a:cxnSpLocks noChangeShapeType="1"/>
            <a:stCxn id="13324" idx="3"/>
            <a:endCxn id="13319" idx="1"/>
          </p:cNvCxnSpPr>
          <p:nvPr/>
        </p:nvCxnSpPr>
        <p:spPr bwMode="auto">
          <a:xfrm rot="16200000" flipV="1">
            <a:off x="7108032" y="3879056"/>
            <a:ext cx="112712" cy="1831975"/>
          </a:xfrm>
          <a:prstGeom prst="curvedConnector3">
            <a:avLst>
              <a:gd name="adj1" fmla="val -442255"/>
            </a:avLst>
          </a:prstGeom>
          <a:noFill/>
          <a:ln w="38100">
            <a:solidFill>
              <a:srgbClr val="FF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1" name="Text Box 49"/>
          <p:cNvSpPr txBox="1">
            <a:spLocks noChangeArrowheads="1"/>
          </p:cNvSpPr>
          <p:nvPr/>
        </p:nvSpPr>
        <p:spPr bwMode="auto">
          <a:xfrm>
            <a:off x="457200" y="4267200"/>
            <a:ext cx="3048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t>Role of Ach in short term memory:</a:t>
            </a:r>
          </a:p>
          <a:p>
            <a:endParaRPr lang="en-US" altLang="es-MX" b="1"/>
          </a:p>
          <a:p>
            <a:r>
              <a:rPr lang="en-US" altLang="es-MX" b="1"/>
              <a:t>Short-term memory storage is carried out by the hippocampal and parahippocampal complex</a:t>
            </a:r>
          </a:p>
        </p:txBody>
      </p:sp>
    </p:spTree>
    <p:extLst>
      <p:ext uri="{BB962C8B-B14F-4D97-AF65-F5344CB8AC3E}">
        <p14:creationId xmlns:p14="http://schemas.microsoft.com/office/powerpoint/2010/main" val="27110438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381000" y="609600"/>
            <a:ext cx="30480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s-MX" b="1">
                <a:solidFill>
                  <a:srgbClr val="FF0000"/>
                </a:solidFill>
              </a:rPr>
              <a:t>Muscarinic antagonists induce impairment of short-term memory storage (but not of retrieval)</a:t>
            </a:r>
            <a:r>
              <a:rPr lang="en-US" altLang="es-MX" b="1"/>
              <a:t>.</a:t>
            </a:r>
          </a:p>
          <a:p>
            <a:endParaRPr lang="en-US" altLang="es-MX" b="1"/>
          </a:p>
          <a:p>
            <a:r>
              <a:rPr lang="en-US" altLang="es-MX" b="1"/>
              <a:t>Several mechanisms can be impaired by musc. antagonists:</a:t>
            </a:r>
          </a:p>
          <a:p>
            <a:endParaRPr lang="en-US" altLang="es-MX" b="1"/>
          </a:p>
          <a:p>
            <a:pPr>
              <a:buFontTx/>
              <a:buAutoNum type="arabicParenR"/>
            </a:pPr>
            <a:r>
              <a:rPr lang="en-US" altLang="es-MX" b="1"/>
              <a:t>Cholinergic modulation from medial septum</a:t>
            </a:r>
          </a:p>
          <a:p>
            <a:pPr>
              <a:buFontTx/>
              <a:buAutoNum type="arabicParenR"/>
            </a:pPr>
            <a:endParaRPr lang="en-US" altLang="es-MX" b="1"/>
          </a:p>
          <a:p>
            <a:pPr>
              <a:buFontTx/>
              <a:buAutoNum type="arabicParenR"/>
            </a:pPr>
            <a:r>
              <a:rPr lang="en-US" altLang="es-MX" b="1"/>
              <a:t>Activation of dopaminergic fibers by hypofrontal function</a:t>
            </a:r>
          </a:p>
        </p:txBody>
      </p:sp>
      <p:sp>
        <p:nvSpPr>
          <p:cNvPr id="25630" name="Text Box 30"/>
          <p:cNvSpPr txBox="1">
            <a:spLocks noChangeArrowheads="1"/>
          </p:cNvSpPr>
          <p:nvPr/>
        </p:nvSpPr>
        <p:spPr bwMode="auto">
          <a:xfrm>
            <a:off x="304800" y="5791200"/>
            <a:ext cx="8610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t>It is unlikely that impairment of muscarinic function in non-frontal cortices impairs short-term memory, since subjects intoxicated with antimuscarinic have unimpaired retrivial and unimpaired sensory discrimination</a:t>
            </a:r>
          </a:p>
        </p:txBody>
      </p:sp>
      <p:sp>
        <p:nvSpPr>
          <p:cNvPr id="25656" name="Oval 56"/>
          <p:cNvSpPr>
            <a:spLocks noChangeArrowheads="1"/>
          </p:cNvSpPr>
          <p:nvPr/>
        </p:nvSpPr>
        <p:spPr bwMode="auto">
          <a:xfrm>
            <a:off x="5937250" y="395288"/>
            <a:ext cx="2819400" cy="762000"/>
          </a:xfrm>
          <a:prstGeom prst="ellipse">
            <a:avLst/>
          </a:prstGeom>
          <a:noFill/>
          <a:ln w="12700" cap="rnd">
            <a:solidFill>
              <a:srgbClr val="99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5657" name="AutoShape 57"/>
          <p:cNvSpPr>
            <a:spLocks noChangeArrowheads="1"/>
          </p:cNvSpPr>
          <p:nvPr/>
        </p:nvSpPr>
        <p:spPr bwMode="auto">
          <a:xfrm rot="13943551">
            <a:off x="5349875" y="3903663"/>
            <a:ext cx="1219200" cy="914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38100" cap="rnd">
            <a:solidFill>
              <a:srgbClr val="99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5658" name="AutoShape 58"/>
          <p:cNvSpPr>
            <a:spLocks noChangeArrowheads="1"/>
          </p:cNvSpPr>
          <p:nvPr/>
        </p:nvSpPr>
        <p:spPr bwMode="auto">
          <a:xfrm rot="-6942512">
            <a:off x="7980363" y="2493963"/>
            <a:ext cx="533400" cy="685800"/>
          </a:xfrm>
          <a:prstGeom prst="moon">
            <a:avLst>
              <a:gd name="adj" fmla="val 50000"/>
            </a:avLst>
          </a:prstGeom>
          <a:noFill/>
          <a:ln w="12700"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5659" name="Oval 59"/>
          <p:cNvSpPr>
            <a:spLocks noChangeArrowheads="1"/>
          </p:cNvSpPr>
          <p:nvPr/>
        </p:nvSpPr>
        <p:spPr bwMode="auto">
          <a:xfrm>
            <a:off x="6227763" y="2265363"/>
            <a:ext cx="533400" cy="5334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5660" name="Oval 60"/>
          <p:cNvSpPr>
            <a:spLocks noChangeArrowheads="1"/>
          </p:cNvSpPr>
          <p:nvPr/>
        </p:nvSpPr>
        <p:spPr bwMode="auto">
          <a:xfrm>
            <a:off x="7980363" y="4246563"/>
            <a:ext cx="685800" cy="685800"/>
          </a:xfrm>
          <a:prstGeom prst="ellipse">
            <a:avLst/>
          </a:prstGeom>
          <a:noFill/>
          <a:ln w="1270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5661" name="Oval 61"/>
          <p:cNvSpPr>
            <a:spLocks noChangeArrowheads="1"/>
          </p:cNvSpPr>
          <p:nvPr/>
        </p:nvSpPr>
        <p:spPr bwMode="auto">
          <a:xfrm rot="3176449">
            <a:off x="4511675" y="352426"/>
            <a:ext cx="962025" cy="216535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5662" name="Oval 62"/>
          <p:cNvSpPr>
            <a:spLocks noChangeArrowheads="1"/>
          </p:cNvSpPr>
          <p:nvPr/>
        </p:nvSpPr>
        <p:spPr bwMode="auto">
          <a:xfrm rot="2027362">
            <a:off x="4094163" y="2189163"/>
            <a:ext cx="762000" cy="12954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25663" name="AutoShape 63"/>
          <p:cNvCxnSpPr>
            <a:cxnSpLocks noChangeShapeType="1"/>
            <a:stCxn id="25659" idx="1"/>
          </p:cNvCxnSpPr>
          <p:nvPr/>
        </p:nvCxnSpPr>
        <p:spPr bwMode="auto">
          <a:xfrm rot="5400000" flipH="1">
            <a:off x="5546726" y="1574800"/>
            <a:ext cx="525462" cy="992187"/>
          </a:xfrm>
          <a:prstGeom prst="curvedConnector2">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64" name="AutoShape 64"/>
          <p:cNvCxnSpPr>
            <a:cxnSpLocks noChangeShapeType="1"/>
            <a:stCxn id="25659" idx="1"/>
            <a:endCxn id="25662" idx="6"/>
          </p:cNvCxnSpPr>
          <p:nvPr/>
        </p:nvCxnSpPr>
        <p:spPr bwMode="auto">
          <a:xfrm rot="16200000" flipH="1" flipV="1">
            <a:off x="5192713" y="1939925"/>
            <a:ext cx="719138" cy="1506537"/>
          </a:xfrm>
          <a:prstGeom prst="curvedConnector4">
            <a:avLst>
              <a:gd name="adj1" fmla="val -41282"/>
              <a:gd name="adj2" fmla="val 40884"/>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65" name="AutoShape 65"/>
          <p:cNvCxnSpPr>
            <a:cxnSpLocks noChangeShapeType="1"/>
            <a:stCxn id="25659" idx="1"/>
            <a:endCxn id="25656" idx="3"/>
          </p:cNvCxnSpPr>
          <p:nvPr/>
        </p:nvCxnSpPr>
        <p:spPr bwMode="auto">
          <a:xfrm rot="16200000">
            <a:off x="5684044" y="1667669"/>
            <a:ext cx="1287462" cy="44450"/>
          </a:xfrm>
          <a:prstGeom prst="curvedConnector3">
            <a:avLst>
              <a:gd name="adj1" fmla="val 48333"/>
            </a:avLst>
          </a:prstGeom>
          <a:noFill/>
          <a:ln w="63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66" name="AutoShape 66"/>
          <p:cNvCxnSpPr>
            <a:cxnSpLocks noChangeShapeType="1"/>
            <a:stCxn id="25658" idx="2"/>
            <a:endCxn id="25657" idx="1"/>
          </p:cNvCxnSpPr>
          <p:nvPr/>
        </p:nvCxnSpPr>
        <p:spPr bwMode="auto">
          <a:xfrm flipH="1">
            <a:off x="6248400" y="2446338"/>
            <a:ext cx="2190750" cy="2292350"/>
          </a:xfrm>
          <a:prstGeom prst="curvedConnector4">
            <a:avLst>
              <a:gd name="adj1" fmla="val -21014"/>
              <a:gd name="adj2" fmla="val 126662"/>
            </a:avLst>
          </a:prstGeom>
          <a:noFill/>
          <a:ln w="127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67" name="Text Box 67"/>
          <p:cNvSpPr txBox="1">
            <a:spLocks noChangeArrowheads="1"/>
          </p:cNvSpPr>
          <p:nvPr/>
        </p:nvSpPr>
        <p:spPr bwMode="auto">
          <a:xfrm>
            <a:off x="6821488" y="4730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a:t>
            </a:r>
          </a:p>
        </p:txBody>
      </p:sp>
      <p:sp>
        <p:nvSpPr>
          <p:cNvPr id="25668" name="Text Box 68"/>
          <p:cNvSpPr txBox="1">
            <a:spLocks noChangeArrowheads="1"/>
          </p:cNvSpPr>
          <p:nvPr/>
        </p:nvSpPr>
        <p:spPr bwMode="auto">
          <a:xfrm rot="-2471156">
            <a:off x="4322763" y="1198563"/>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25669" name="Text Box 69"/>
          <p:cNvSpPr txBox="1">
            <a:spLocks noChangeArrowheads="1"/>
          </p:cNvSpPr>
          <p:nvPr/>
        </p:nvSpPr>
        <p:spPr bwMode="auto">
          <a:xfrm rot="-3642459">
            <a:off x="3880644" y="2631282"/>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25670" name="Text Box 70"/>
          <p:cNvSpPr txBox="1">
            <a:spLocks noChangeArrowheads="1"/>
          </p:cNvSpPr>
          <p:nvPr/>
        </p:nvSpPr>
        <p:spPr bwMode="auto">
          <a:xfrm rot="-19429556">
            <a:off x="5403850" y="43576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Hipp</a:t>
            </a:r>
          </a:p>
        </p:txBody>
      </p:sp>
      <p:sp>
        <p:nvSpPr>
          <p:cNvPr id="25671" name="Text Box 71"/>
          <p:cNvSpPr txBox="1">
            <a:spLocks noChangeArrowheads="1"/>
          </p:cNvSpPr>
          <p:nvPr/>
        </p:nvSpPr>
        <p:spPr bwMode="auto">
          <a:xfrm rot="-3642459">
            <a:off x="6230144" y="2262982"/>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25672" name="Text Box 72"/>
          <p:cNvSpPr txBox="1">
            <a:spLocks noChangeArrowheads="1"/>
          </p:cNvSpPr>
          <p:nvPr/>
        </p:nvSpPr>
        <p:spPr bwMode="auto">
          <a:xfrm>
            <a:off x="8001000" y="27432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MS</a:t>
            </a:r>
          </a:p>
        </p:txBody>
      </p:sp>
      <p:sp>
        <p:nvSpPr>
          <p:cNvPr id="25673" name="Text Box 73"/>
          <p:cNvSpPr txBox="1">
            <a:spLocks noChangeArrowheads="1"/>
          </p:cNvSpPr>
          <p:nvPr/>
        </p:nvSpPr>
        <p:spPr bwMode="auto">
          <a:xfrm>
            <a:off x="7978775" y="43942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9900"/>
                </a:solidFill>
              </a:rPr>
              <a:t>VTA</a:t>
            </a:r>
          </a:p>
        </p:txBody>
      </p:sp>
      <p:cxnSp>
        <p:nvCxnSpPr>
          <p:cNvPr id="25674" name="AutoShape 74"/>
          <p:cNvCxnSpPr>
            <a:cxnSpLocks noChangeShapeType="1"/>
            <a:stCxn id="25656" idx="4"/>
            <a:endCxn id="25660" idx="1"/>
          </p:cNvCxnSpPr>
          <p:nvPr/>
        </p:nvCxnSpPr>
        <p:spPr bwMode="auto">
          <a:xfrm rot="16200000" flipH="1">
            <a:off x="6119019" y="2385219"/>
            <a:ext cx="3189287" cy="733425"/>
          </a:xfrm>
          <a:prstGeom prst="curvedConnector3">
            <a:avLst>
              <a:gd name="adj1" fmla="val 78394"/>
            </a:avLst>
          </a:prstGeom>
          <a:noFill/>
          <a:ln w="12700" cap="rnd">
            <a:solidFill>
              <a:srgbClr val="CC33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75" name="Oval 75"/>
          <p:cNvSpPr>
            <a:spLocks noChangeArrowheads="1"/>
          </p:cNvSpPr>
          <p:nvPr/>
        </p:nvSpPr>
        <p:spPr bwMode="auto">
          <a:xfrm rot="-4594276">
            <a:off x="4032250" y="3900488"/>
            <a:ext cx="914400" cy="19812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5676" name="Text Box 76"/>
          <p:cNvSpPr txBox="1">
            <a:spLocks noChangeArrowheads="1"/>
          </p:cNvSpPr>
          <p:nvPr/>
        </p:nvSpPr>
        <p:spPr bwMode="auto">
          <a:xfrm rot="-20718494">
            <a:off x="3584575" y="47291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“High ord CTX”</a:t>
            </a:r>
          </a:p>
        </p:txBody>
      </p:sp>
      <p:cxnSp>
        <p:nvCxnSpPr>
          <p:cNvPr id="25677" name="AutoShape 77"/>
          <p:cNvCxnSpPr>
            <a:cxnSpLocks noChangeShapeType="1"/>
            <a:stCxn id="25661" idx="4"/>
            <a:endCxn id="25675" idx="0"/>
          </p:cNvCxnSpPr>
          <p:nvPr/>
        </p:nvCxnSpPr>
        <p:spPr bwMode="auto">
          <a:xfrm rot="10800000" flipV="1">
            <a:off x="3516313" y="2093913"/>
            <a:ext cx="603250" cy="2565400"/>
          </a:xfrm>
          <a:prstGeom prst="curvedConnector3">
            <a:avLst>
              <a:gd name="adj1" fmla="val 153949"/>
            </a:avLst>
          </a:prstGeom>
          <a:noFill/>
          <a:ln w="127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78" name="AutoShape 78"/>
          <p:cNvCxnSpPr>
            <a:cxnSpLocks noChangeShapeType="1"/>
            <a:stCxn id="25675" idx="6"/>
            <a:endCxn id="25657" idx="0"/>
          </p:cNvCxnSpPr>
          <p:nvPr/>
        </p:nvCxnSpPr>
        <p:spPr bwMode="auto">
          <a:xfrm rot="5400000" flipV="1">
            <a:off x="4980781" y="4050507"/>
            <a:ext cx="214313" cy="984250"/>
          </a:xfrm>
          <a:prstGeom prst="curvedConnector4">
            <a:avLst>
              <a:gd name="adj1" fmla="val -211111"/>
              <a:gd name="adj2" fmla="val 53060"/>
            </a:avLst>
          </a:prstGeom>
          <a:noFill/>
          <a:ln w="127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79" name="AutoShape 79"/>
          <p:cNvCxnSpPr>
            <a:cxnSpLocks noChangeShapeType="1"/>
            <a:stCxn id="25660" idx="3"/>
            <a:endCxn id="25657" idx="1"/>
          </p:cNvCxnSpPr>
          <p:nvPr/>
        </p:nvCxnSpPr>
        <p:spPr bwMode="auto">
          <a:xfrm rot="16200000" flipV="1">
            <a:off x="7117557" y="3869531"/>
            <a:ext cx="93662" cy="1831975"/>
          </a:xfrm>
          <a:prstGeom prst="curvedConnector3">
            <a:avLst>
              <a:gd name="adj1" fmla="val -266102"/>
            </a:avLst>
          </a:prstGeom>
          <a:noFill/>
          <a:ln w="38100" cap="rnd">
            <a:solidFill>
              <a:srgbClr val="FF99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145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31658" cy="3231654"/>
          </a:xfrm>
          <a:prstGeom prst="rect">
            <a:avLst/>
          </a:prstGeom>
          <a:noFill/>
        </p:spPr>
        <p:txBody>
          <a:bodyPr wrap="none" rtlCol="0">
            <a:spAutoFit/>
          </a:bodyPr>
          <a:lstStyle/>
          <a:p>
            <a:r>
              <a:rPr lang="en-US" sz="3600" b="1" dirty="0" err="1" smtClean="0"/>
              <a:t>Casos</a:t>
            </a:r>
            <a:r>
              <a:rPr lang="en-US" sz="3600" b="1" dirty="0" smtClean="0"/>
              <a:t> en </a:t>
            </a:r>
            <a:r>
              <a:rPr lang="en-US" sz="3600" b="1" dirty="0" err="1" smtClean="0"/>
              <a:t>que</a:t>
            </a:r>
            <a:r>
              <a:rPr lang="en-US" sz="3600" b="1" dirty="0" smtClean="0"/>
              <a:t> tales </a:t>
            </a:r>
            <a:r>
              <a:rPr lang="en-US" sz="3600" b="1" dirty="0" err="1" smtClean="0"/>
              <a:t>preguntas</a:t>
            </a:r>
            <a:r>
              <a:rPr lang="en-US" sz="3600" b="1" dirty="0" smtClean="0"/>
              <a:t> son </a:t>
            </a:r>
            <a:r>
              <a:rPr lang="en-US" sz="3600" b="1" dirty="0" err="1" smtClean="0"/>
              <a:t>necesarias</a:t>
            </a:r>
            <a:endParaRPr lang="en-US" sz="3600" b="1" dirty="0" smtClean="0"/>
          </a:p>
          <a:p>
            <a:endParaRPr lang="en-US" sz="2800" b="1" dirty="0"/>
          </a:p>
          <a:p>
            <a:pPr marL="285750" indent="-285750">
              <a:buFontTx/>
              <a:buChar char="-"/>
            </a:pPr>
            <a:r>
              <a:rPr lang="en-US" sz="2800" b="1" dirty="0" err="1" smtClean="0"/>
              <a:t>Pacientes</a:t>
            </a:r>
            <a:r>
              <a:rPr lang="en-US" sz="2800" b="1" dirty="0" smtClean="0"/>
              <a:t> </a:t>
            </a:r>
            <a:r>
              <a:rPr lang="en-US" sz="2800" b="1" dirty="0" err="1" smtClean="0"/>
              <a:t>terminales</a:t>
            </a:r>
            <a:endParaRPr lang="en-US" sz="2800" b="1" dirty="0" smtClean="0"/>
          </a:p>
          <a:p>
            <a:pPr marL="285750" indent="-285750">
              <a:buFontTx/>
              <a:buChar char="-"/>
            </a:pPr>
            <a:endParaRPr lang="en-US" sz="2800" b="1" dirty="0" smtClean="0"/>
          </a:p>
          <a:p>
            <a:pPr marL="285750" indent="-285750">
              <a:buFontTx/>
              <a:buChar char="-"/>
            </a:pPr>
            <a:r>
              <a:rPr lang="en-US" sz="2800" b="1" dirty="0" err="1" smtClean="0"/>
              <a:t>Enfermedades</a:t>
            </a:r>
            <a:r>
              <a:rPr lang="en-US" sz="2800" b="1" dirty="0" smtClean="0"/>
              <a:t> (</a:t>
            </a:r>
            <a:r>
              <a:rPr lang="en-US" sz="2800" b="1" dirty="0" err="1" smtClean="0"/>
              <a:t>neuro</a:t>
            </a:r>
            <a:r>
              <a:rPr lang="en-US" sz="2800" b="1" dirty="0" smtClean="0"/>
              <a:t>)</a:t>
            </a:r>
            <a:r>
              <a:rPr lang="en-US" sz="2800" b="1" dirty="0" err="1" smtClean="0"/>
              <a:t>degenerativas</a:t>
            </a:r>
            <a:r>
              <a:rPr lang="en-US" sz="2800" b="1" dirty="0" smtClean="0"/>
              <a:t>)</a:t>
            </a:r>
          </a:p>
          <a:p>
            <a:pPr marL="285750" indent="-285750">
              <a:buFontTx/>
              <a:buChar char="-"/>
            </a:pPr>
            <a:endParaRPr lang="en-US" sz="2800" b="1" dirty="0" smtClean="0"/>
          </a:p>
          <a:p>
            <a:pPr marL="285750" indent="-285750">
              <a:buFontTx/>
              <a:buChar char="-"/>
            </a:pPr>
            <a:r>
              <a:rPr lang="en-US" sz="2800" b="1" dirty="0" err="1" smtClean="0"/>
              <a:t>Enfermedades</a:t>
            </a:r>
            <a:r>
              <a:rPr lang="en-US" sz="2800" b="1" dirty="0" smtClean="0"/>
              <a:t> con dolor </a:t>
            </a:r>
            <a:r>
              <a:rPr lang="en-US" sz="2800" b="1" dirty="0" err="1" smtClean="0"/>
              <a:t>cronico</a:t>
            </a:r>
            <a:endParaRPr lang="en-US" sz="2800" b="1" dirty="0" smtClean="0"/>
          </a:p>
        </p:txBody>
      </p:sp>
    </p:spTree>
    <p:extLst>
      <p:ext uri="{BB962C8B-B14F-4D97-AF65-F5344CB8AC3E}">
        <p14:creationId xmlns:p14="http://schemas.microsoft.com/office/powerpoint/2010/main" val="305158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28600"/>
            <a:ext cx="8763000" cy="5816977"/>
          </a:xfrm>
          <a:prstGeom prst="rect">
            <a:avLst/>
          </a:prstGeom>
          <a:noFill/>
        </p:spPr>
        <p:txBody>
          <a:bodyPr wrap="square" rtlCol="0">
            <a:spAutoFit/>
          </a:bodyPr>
          <a:lstStyle/>
          <a:p>
            <a:r>
              <a:rPr lang="en-US" sz="3600" b="1" dirty="0" err="1" smtClean="0"/>
              <a:t>Muerte</a:t>
            </a:r>
            <a:r>
              <a:rPr lang="en-US" sz="3600" b="1" dirty="0" smtClean="0"/>
              <a:t>, </a:t>
            </a:r>
            <a:r>
              <a:rPr lang="en-US" sz="3600" b="1" dirty="0" err="1" smtClean="0"/>
              <a:t>sociedad</a:t>
            </a:r>
            <a:r>
              <a:rPr lang="en-US" sz="3600" b="1" dirty="0" smtClean="0"/>
              <a:t>, y </a:t>
            </a:r>
            <a:r>
              <a:rPr lang="en-US" sz="3600" b="1" dirty="0" err="1" smtClean="0"/>
              <a:t>memoria</a:t>
            </a:r>
            <a:endParaRPr lang="en-US" sz="3600" b="1" dirty="0" smtClean="0"/>
          </a:p>
          <a:p>
            <a:endParaRPr lang="en-US" sz="2800" b="1" dirty="0" smtClean="0"/>
          </a:p>
          <a:p>
            <a:r>
              <a:rPr lang="en-US" sz="2800" b="1" dirty="0" err="1" smtClean="0"/>
              <a:t>Es</a:t>
            </a:r>
            <a:r>
              <a:rPr lang="en-US" sz="2800" b="1" dirty="0" smtClean="0"/>
              <a:t> </a:t>
            </a:r>
            <a:r>
              <a:rPr lang="en-US" sz="2800" b="1" dirty="0" err="1" smtClean="0"/>
              <a:t>evidente</a:t>
            </a:r>
            <a:r>
              <a:rPr lang="en-US" sz="2800" b="1" dirty="0" smtClean="0"/>
              <a:t> </a:t>
            </a:r>
            <a:r>
              <a:rPr lang="en-US" sz="2800" b="1" dirty="0" err="1" smtClean="0"/>
              <a:t>que</a:t>
            </a:r>
            <a:r>
              <a:rPr lang="en-US" sz="2800" b="1" dirty="0" smtClean="0"/>
              <a:t> el hombre </a:t>
            </a:r>
            <a:r>
              <a:rPr lang="en-US" sz="2800" b="1" dirty="0" err="1" smtClean="0"/>
              <a:t>es</a:t>
            </a:r>
            <a:r>
              <a:rPr lang="en-US" sz="2800" b="1" dirty="0" smtClean="0"/>
              <a:t> </a:t>
            </a:r>
            <a:r>
              <a:rPr lang="en-US" sz="2800" b="1" dirty="0" err="1" smtClean="0"/>
              <a:t>diferente</a:t>
            </a:r>
            <a:r>
              <a:rPr lang="en-US" sz="2800" b="1" dirty="0" smtClean="0"/>
              <a:t> de los </a:t>
            </a:r>
            <a:r>
              <a:rPr lang="en-US" sz="2800" b="1" dirty="0" err="1" smtClean="0"/>
              <a:t>animales</a:t>
            </a:r>
            <a:r>
              <a:rPr lang="en-US" sz="2800" b="1" dirty="0" smtClean="0"/>
              <a:t> </a:t>
            </a:r>
            <a:r>
              <a:rPr lang="en-US" sz="2800" b="1" dirty="0" err="1" smtClean="0"/>
              <a:t>por</a:t>
            </a:r>
            <a:r>
              <a:rPr lang="en-US" sz="2800" b="1" dirty="0" smtClean="0"/>
              <a:t> </a:t>
            </a:r>
            <a:r>
              <a:rPr lang="en-US" sz="2800" b="1" dirty="0" err="1" smtClean="0"/>
              <a:t>varios</a:t>
            </a:r>
            <a:r>
              <a:rPr lang="en-US" sz="2800" b="1" dirty="0" smtClean="0"/>
              <a:t> </a:t>
            </a:r>
            <a:r>
              <a:rPr lang="en-US" sz="2800" b="1" dirty="0" err="1" smtClean="0"/>
              <a:t>motivos</a:t>
            </a:r>
            <a:r>
              <a:rPr lang="en-US" sz="2800" b="1" dirty="0" smtClean="0"/>
              <a:t>. Uno de </a:t>
            </a:r>
            <a:r>
              <a:rPr lang="en-US" sz="2800" b="1" dirty="0" err="1" smtClean="0"/>
              <a:t>ellos</a:t>
            </a:r>
            <a:r>
              <a:rPr lang="en-US" sz="2800" b="1" dirty="0" smtClean="0"/>
              <a:t> </a:t>
            </a:r>
            <a:r>
              <a:rPr lang="en-US" sz="2800" b="1" dirty="0" err="1" smtClean="0"/>
              <a:t>es</a:t>
            </a:r>
            <a:r>
              <a:rPr lang="en-US" sz="2800" b="1" dirty="0" smtClean="0"/>
              <a:t> la </a:t>
            </a:r>
            <a:r>
              <a:rPr lang="en-US" sz="2800" b="1" dirty="0" err="1" smtClean="0"/>
              <a:t>capacidad</a:t>
            </a:r>
            <a:r>
              <a:rPr lang="en-US" sz="2800" b="1" dirty="0" smtClean="0"/>
              <a:t> de </a:t>
            </a:r>
            <a:r>
              <a:rPr lang="en-US" sz="2800" b="1" dirty="0" err="1" smtClean="0"/>
              <a:t>vivir</a:t>
            </a:r>
            <a:r>
              <a:rPr lang="en-US" sz="2800" b="1" dirty="0" smtClean="0"/>
              <a:t> en </a:t>
            </a:r>
            <a:r>
              <a:rPr lang="en-US" sz="2800" b="1" dirty="0" err="1" smtClean="0"/>
              <a:t>comunidades</a:t>
            </a:r>
            <a:r>
              <a:rPr lang="en-US" sz="2800" b="1" dirty="0" smtClean="0"/>
              <a:t> de gran </a:t>
            </a:r>
            <a:r>
              <a:rPr lang="en-US" sz="2800" b="1" dirty="0" err="1" smtClean="0"/>
              <a:t>tamaño</a:t>
            </a:r>
            <a:r>
              <a:rPr lang="en-US" sz="2800" b="1" dirty="0" smtClean="0"/>
              <a:t> en el </a:t>
            </a:r>
            <a:r>
              <a:rPr lang="en-US" sz="2800" b="1" dirty="0" err="1" smtClean="0"/>
              <a:t>respeto</a:t>
            </a:r>
            <a:r>
              <a:rPr lang="en-US" sz="2800" b="1" dirty="0" smtClean="0"/>
              <a:t> de la </a:t>
            </a:r>
            <a:r>
              <a:rPr lang="en-US" sz="2800" b="1" dirty="0" err="1" smtClean="0"/>
              <a:t>individualidad</a:t>
            </a:r>
            <a:r>
              <a:rPr lang="en-US" sz="2800" b="1" dirty="0" smtClean="0"/>
              <a:t>, a </a:t>
            </a:r>
            <a:r>
              <a:rPr lang="en-US" sz="2800" b="1" dirty="0" err="1" smtClean="0"/>
              <a:t>veces</a:t>
            </a:r>
            <a:r>
              <a:rPr lang="en-US" sz="2800" b="1" dirty="0" smtClean="0"/>
              <a:t> </a:t>
            </a:r>
            <a:r>
              <a:rPr lang="en-US" sz="2800" b="1" dirty="0" err="1" smtClean="0"/>
              <a:t>increiblemente</a:t>
            </a:r>
            <a:r>
              <a:rPr lang="en-US" sz="2800" b="1" dirty="0" smtClean="0"/>
              <a:t> </a:t>
            </a:r>
            <a:r>
              <a:rPr lang="en-US" sz="2800" b="1" dirty="0" err="1" smtClean="0"/>
              <a:t>distintas</a:t>
            </a:r>
            <a:r>
              <a:rPr lang="en-US" sz="2800" b="1" dirty="0" smtClean="0"/>
              <a:t>, de </a:t>
            </a:r>
            <a:r>
              <a:rPr lang="en-US" sz="2800" b="1" dirty="0" err="1" smtClean="0"/>
              <a:t>cada</a:t>
            </a:r>
            <a:r>
              <a:rPr lang="en-US" sz="2800" b="1" dirty="0" smtClean="0"/>
              <a:t> </a:t>
            </a:r>
            <a:r>
              <a:rPr lang="en-US" sz="2800" b="1" dirty="0" err="1" smtClean="0"/>
              <a:t>quien</a:t>
            </a:r>
            <a:r>
              <a:rPr lang="en-US" sz="2800" b="1" dirty="0" smtClean="0"/>
              <a:t>.</a:t>
            </a:r>
          </a:p>
          <a:p>
            <a:endParaRPr lang="en-US" sz="2800" b="1" dirty="0"/>
          </a:p>
          <a:p>
            <a:r>
              <a:rPr lang="en-US" sz="2800" b="1" dirty="0" smtClean="0"/>
              <a:t>La </a:t>
            </a:r>
            <a:r>
              <a:rPr lang="en-US" sz="2800" b="1" dirty="0" err="1" smtClean="0"/>
              <a:t>fuerza</a:t>
            </a:r>
            <a:r>
              <a:rPr lang="en-US" sz="2800" b="1" dirty="0" smtClean="0"/>
              <a:t> y </a:t>
            </a:r>
            <a:r>
              <a:rPr lang="en-US" sz="2800" b="1" dirty="0" err="1" smtClean="0"/>
              <a:t>solidez</a:t>
            </a:r>
            <a:r>
              <a:rPr lang="en-US" sz="2800" b="1" dirty="0" smtClean="0"/>
              <a:t> de </a:t>
            </a:r>
            <a:r>
              <a:rPr lang="en-US" sz="2800" b="1" dirty="0" err="1" smtClean="0"/>
              <a:t>las</a:t>
            </a:r>
            <a:r>
              <a:rPr lang="en-US" sz="2800" b="1" dirty="0" smtClean="0"/>
              <a:t> </a:t>
            </a:r>
            <a:r>
              <a:rPr lang="en-US" sz="2800" b="1" dirty="0" err="1" smtClean="0"/>
              <a:t>representacion</a:t>
            </a:r>
            <a:r>
              <a:rPr lang="en-US" sz="2800" b="1" dirty="0" smtClean="0"/>
              <a:t> interior de los </a:t>
            </a:r>
            <a:r>
              <a:rPr lang="en-US" sz="2800" b="1" dirty="0" err="1" smtClean="0"/>
              <a:t>protagonistas</a:t>
            </a:r>
            <a:r>
              <a:rPr lang="en-US" sz="2800" b="1" dirty="0" smtClean="0"/>
              <a:t> de </a:t>
            </a:r>
            <a:r>
              <a:rPr lang="en-US" sz="2800" b="1" dirty="0" err="1" smtClean="0"/>
              <a:t>nuestro</a:t>
            </a:r>
            <a:r>
              <a:rPr lang="en-US" sz="2800" b="1" dirty="0" smtClean="0"/>
              <a:t> </a:t>
            </a:r>
            <a:r>
              <a:rPr lang="en-US" sz="2800" b="1" dirty="0" err="1" smtClean="0"/>
              <a:t>entorno</a:t>
            </a:r>
            <a:r>
              <a:rPr lang="en-US" sz="2800" b="1" dirty="0" smtClean="0"/>
              <a:t> social (</a:t>
            </a:r>
            <a:r>
              <a:rPr lang="en-US" sz="2800" b="1" dirty="0" err="1" smtClean="0"/>
              <a:t>familiares</a:t>
            </a:r>
            <a:r>
              <a:rPr lang="en-US" sz="2800" b="1" dirty="0" smtClean="0"/>
              <a:t>, amigos, </a:t>
            </a:r>
            <a:r>
              <a:rPr lang="en-US" sz="2800" b="1" dirty="0" err="1" smtClean="0"/>
              <a:t>colegas</a:t>
            </a:r>
            <a:r>
              <a:rPr lang="en-US" sz="2800" b="1" dirty="0" smtClean="0"/>
              <a:t>, etc.) </a:t>
            </a:r>
            <a:r>
              <a:rPr lang="en-US" sz="2800" b="1" dirty="0" err="1" smtClean="0"/>
              <a:t>nos</a:t>
            </a:r>
            <a:r>
              <a:rPr lang="en-US" sz="2800" b="1" dirty="0" smtClean="0"/>
              <a:t> </a:t>
            </a:r>
            <a:r>
              <a:rPr lang="en-US" sz="2800" b="1" dirty="0" err="1" smtClean="0"/>
              <a:t>impone</a:t>
            </a:r>
            <a:r>
              <a:rPr lang="en-US" sz="2800" b="1" dirty="0" smtClean="0"/>
              <a:t> </a:t>
            </a:r>
            <a:r>
              <a:rPr lang="en-US" sz="2800" b="1" dirty="0" err="1" smtClean="0"/>
              <a:t>asignar</a:t>
            </a:r>
            <a:r>
              <a:rPr lang="en-US" sz="2800" b="1" dirty="0" smtClean="0"/>
              <a:t> al </a:t>
            </a:r>
            <a:r>
              <a:rPr lang="en-US" sz="2800" b="1" dirty="0" err="1" smtClean="0"/>
              <a:t>proceso</a:t>
            </a:r>
            <a:r>
              <a:rPr lang="en-US" sz="2800" b="1" dirty="0" smtClean="0"/>
              <a:t> de </a:t>
            </a:r>
            <a:r>
              <a:rPr lang="en-US" sz="2800" b="1" dirty="0" err="1" smtClean="0"/>
              <a:t>muerte</a:t>
            </a:r>
            <a:r>
              <a:rPr lang="en-US" sz="2800" b="1" dirty="0" smtClean="0"/>
              <a:t> </a:t>
            </a:r>
            <a:r>
              <a:rPr lang="en-US" sz="2800" b="1" dirty="0" err="1" smtClean="0"/>
              <a:t>como</a:t>
            </a:r>
            <a:r>
              <a:rPr lang="en-US" sz="2800" b="1" dirty="0" smtClean="0"/>
              <a:t> </a:t>
            </a:r>
            <a:r>
              <a:rPr lang="en-US" sz="2800" b="1" dirty="0" err="1" smtClean="0"/>
              <a:t>desaparicion</a:t>
            </a:r>
            <a:r>
              <a:rPr lang="en-US" sz="2800" b="1" dirty="0" smtClean="0"/>
              <a:t> del </a:t>
            </a:r>
            <a:r>
              <a:rPr lang="en-US" sz="2800" b="1" dirty="0" err="1" smtClean="0"/>
              <a:t>rol</a:t>
            </a:r>
            <a:r>
              <a:rPr lang="en-US" sz="2800" b="1" dirty="0" smtClean="0"/>
              <a:t> </a:t>
            </a:r>
            <a:r>
              <a:rPr lang="en-US" sz="2800" b="1" dirty="0" err="1" smtClean="0"/>
              <a:t>activo</a:t>
            </a:r>
            <a:r>
              <a:rPr lang="en-US" sz="2800" b="1" dirty="0" smtClean="0"/>
              <a:t> de </a:t>
            </a:r>
            <a:r>
              <a:rPr lang="en-US" sz="2800" b="1" dirty="0" err="1" smtClean="0"/>
              <a:t>nuestros</a:t>
            </a:r>
            <a:r>
              <a:rPr lang="en-US" sz="2800" b="1" dirty="0" smtClean="0"/>
              <a:t> </a:t>
            </a:r>
            <a:r>
              <a:rPr lang="en-US" sz="2800" b="1" dirty="0" err="1" smtClean="0"/>
              <a:t>consimiles</a:t>
            </a:r>
            <a:r>
              <a:rPr lang="en-US" sz="2800" b="1" dirty="0" smtClean="0"/>
              <a:t> un </a:t>
            </a:r>
            <a:r>
              <a:rPr lang="en-US" sz="2800" b="1" dirty="0" err="1" smtClean="0"/>
              <a:t>lugar</a:t>
            </a:r>
            <a:r>
              <a:rPr lang="en-US" sz="2800" b="1" dirty="0" smtClean="0"/>
              <a:t> especial</a:t>
            </a:r>
            <a:endParaRPr lang="en-US" sz="2800" b="1" dirty="0"/>
          </a:p>
        </p:txBody>
      </p:sp>
    </p:spTree>
    <p:extLst>
      <p:ext uri="{BB962C8B-B14F-4D97-AF65-F5344CB8AC3E}">
        <p14:creationId xmlns:p14="http://schemas.microsoft.com/office/powerpoint/2010/main" val="305158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228600"/>
            <a:ext cx="8763000" cy="4093428"/>
          </a:xfrm>
          <a:prstGeom prst="rect">
            <a:avLst/>
          </a:prstGeom>
          <a:noFill/>
        </p:spPr>
        <p:txBody>
          <a:bodyPr wrap="square" rtlCol="0">
            <a:spAutoFit/>
          </a:bodyPr>
          <a:lstStyle/>
          <a:p>
            <a:r>
              <a:rPr lang="en-US" sz="3600" b="1" dirty="0" err="1" smtClean="0"/>
              <a:t>Asistencia</a:t>
            </a:r>
            <a:r>
              <a:rPr lang="en-US" sz="3600" b="1" dirty="0" smtClean="0"/>
              <a:t> al </a:t>
            </a:r>
            <a:r>
              <a:rPr lang="en-US" sz="3600" b="1" dirty="0" err="1" smtClean="0"/>
              <a:t>moribundo</a:t>
            </a:r>
            <a:endParaRPr lang="en-US" sz="3600" b="1" dirty="0" smtClean="0"/>
          </a:p>
          <a:p>
            <a:endParaRPr lang="en-US" sz="2800" b="1" dirty="0" smtClean="0"/>
          </a:p>
          <a:p>
            <a:r>
              <a:rPr lang="en-US" sz="2800" b="1" dirty="0" err="1" smtClean="0"/>
              <a:t>Por</a:t>
            </a:r>
            <a:r>
              <a:rPr lang="en-US" sz="2800" b="1" dirty="0" smtClean="0"/>
              <a:t> </a:t>
            </a:r>
            <a:r>
              <a:rPr lang="en-US" sz="2800" b="1" dirty="0" err="1" smtClean="0"/>
              <a:t>todos</a:t>
            </a:r>
            <a:r>
              <a:rPr lang="en-US" sz="2800" b="1" dirty="0" smtClean="0"/>
              <a:t> </a:t>
            </a:r>
            <a:r>
              <a:rPr lang="en-US" sz="2800" b="1" dirty="0" err="1" smtClean="0"/>
              <a:t>estos</a:t>
            </a:r>
            <a:r>
              <a:rPr lang="en-US" sz="2800" b="1" dirty="0" smtClean="0"/>
              <a:t> </a:t>
            </a:r>
            <a:r>
              <a:rPr lang="en-US" sz="2800" b="1" dirty="0" err="1" smtClean="0"/>
              <a:t>motivos</a:t>
            </a:r>
            <a:r>
              <a:rPr lang="en-US" sz="2800" b="1" dirty="0" smtClean="0"/>
              <a:t> la </a:t>
            </a:r>
            <a:r>
              <a:rPr lang="en-US" sz="2800" b="1" dirty="0" err="1" smtClean="0"/>
              <a:t>asistencia</a:t>
            </a:r>
            <a:r>
              <a:rPr lang="en-US" sz="2800" b="1" dirty="0" smtClean="0"/>
              <a:t> a los </a:t>
            </a:r>
            <a:r>
              <a:rPr lang="en-US" sz="2800" b="1" dirty="0" err="1" smtClean="0"/>
              <a:t>moribundos</a:t>
            </a:r>
            <a:r>
              <a:rPr lang="en-US" sz="2800" b="1" dirty="0" smtClean="0"/>
              <a:t> </a:t>
            </a:r>
            <a:r>
              <a:rPr lang="en-US" sz="2800" b="1" dirty="0" err="1" smtClean="0"/>
              <a:t>es</a:t>
            </a:r>
            <a:r>
              <a:rPr lang="en-US" sz="2800" b="1" dirty="0" smtClean="0"/>
              <a:t> un </a:t>
            </a:r>
            <a:r>
              <a:rPr lang="en-US" sz="2800" b="1" dirty="0" err="1" smtClean="0"/>
              <a:t>deber</a:t>
            </a:r>
            <a:r>
              <a:rPr lang="en-US" sz="2800" b="1" dirty="0" smtClean="0"/>
              <a:t> moral, </a:t>
            </a:r>
            <a:r>
              <a:rPr lang="en-US" sz="2800" b="1" dirty="0" err="1" smtClean="0"/>
              <a:t>especialmente</a:t>
            </a:r>
            <a:r>
              <a:rPr lang="en-US" sz="2800" b="1" dirty="0" smtClean="0"/>
              <a:t> para el personal medico y </a:t>
            </a:r>
            <a:r>
              <a:rPr lang="en-US" sz="2800" b="1" dirty="0" err="1" smtClean="0"/>
              <a:t>paramedico</a:t>
            </a:r>
            <a:r>
              <a:rPr lang="en-US" sz="2800" b="1" dirty="0" smtClean="0"/>
              <a:t>.</a:t>
            </a:r>
          </a:p>
          <a:p>
            <a:endParaRPr lang="en-US" sz="2800" b="1" dirty="0"/>
          </a:p>
          <a:p>
            <a:r>
              <a:rPr lang="en-US" sz="2800" b="1" dirty="0" err="1" smtClean="0"/>
              <a:t>Pese</a:t>
            </a:r>
            <a:r>
              <a:rPr lang="en-US" sz="2800" b="1" dirty="0" smtClean="0"/>
              <a:t> a no </a:t>
            </a:r>
            <a:r>
              <a:rPr lang="en-US" sz="2800" b="1" dirty="0" err="1" smtClean="0"/>
              <a:t>conocer</a:t>
            </a:r>
            <a:r>
              <a:rPr lang="en-US" sz="2800" b="1" dirty="0" smtClean="0"/>
              <a:t> el </a:t>
            </a:r>
            <a:r>
              <a:rPr lang="en-US" sz="2800" b="1" dirty="0" err="1" smtClean="0"/>
              <a:t>significado</a:t>
            </a:r>
            <a:r>
              <a:rPr lang="en-US" sz="2800" b="1" dirty="0" smtClean="0"/>
              <a:t> </a:t>
            </a:r>
            <a:r>
              <a:rPr lang="en-US" sz="2800" b="1" dirty="0" err="1" smtClean="0"/>
              <a:t>profundo</a:t>
            </a:r>
            <a:r>
              <a:rPr lang="en-US" sz="2800" b="1" dirty="0" smtClean="0"/>
              <a:t> de la </a:t>
            </a:r>
            <a:r>
              <a:rPr lang="en-US" sz="2800" b="1" dirty="0" err="1" smtClean="0"/>
              <a:t>muerte</a:t>
            </a:r>
            <a:r>
              <a:rPr lang="en-US" sz="2800" b="1" dirty="0" smtClean="0"/>
              <a:t>, el medico </a:t>
            </a:r>
            <a:r>
              <a:rPr lang="en-US" sz="2800" b="1" dirty="0" err="1" smtClean="0"/>
              <a:t>esta</a:t>
            </a:r>
            <a:r>
              <a:rPr lang="en-US" sz="2800" b="1" dirty="0" smtClean="0"/>
              <a:t>’ </a:t>
            </a:r>
            <a:r>
              <a:rPr lang="en-US" sz="2800" b="1" dirty="0" err="1" smtClean="0"/>
              <a:t>conciente</a:t>
            </a:r>
            <a:r>
              <a:rPr lang="en-US" sz="2800" b="1" dirty="0" smtClean="0"/>
              <a:t> (o mas </a:t>
            </a:r>
            <a:r>
              <a:rPr lang="en-US" sz="2800" b="1" dirty="0" err="1" smtClean="0"/>
              <a:t>conciente</a:t>
            </a:r>
            <a:r>
              <a:rPr lang="en-US" sz="2800" b="1" dirty="0" smtClean="0"/>
              <a:t> del </a:t>
            </a:r>
            <a:r>
              <a:rPr lang="en-US" sz="2800" b="1" dirty="0" err="1" smtClean="0"/>
              <a:t>paciente</a:t>
            </a:r>
            <a:r>
              <a:rPr lang="en-US" sz="2800" b="1" dirty="0" smtClean="0"/>
              <a:t>) de </a:t>
            </a:r>
            <a:r>
              <a:rPr lang="en-US" sz="2800" b="1" dirty="0" err="1" smtClean="0"/>
              <a:t>que</a:t>
            </a:r>
            <a:r>
              <a:rPr lang="en-US" sz="2800" b="1" dirty="0" smtClean="0"/>
              <a:t> el fin </a:t>
            </a:r>
            <a:r>
              <a:rPr lang="en-US" sz="2800" b="1" dirty="0" err="1" smtClean="0"/>
              <a:t>puede</a:t>
            </a:r>
            <a:r>
              <a:rPr lang="en-US" sz="2800" b="1" dirty="0" smtClean="0"/>
              <a:t> </a:t>
            </a:r>
            <a:r>
              <a:rPr lang="en-US" sz="2800" b="1" dirty="0" err="1" smtClean="0"/>
              <a:t>estarse</a:t>
            </a:r>
            <a:r>
              <a:rPr lang="en-US" sz="2800" b="1" dirty="0" smtClean="0"/>
              <a:t> </a:t>
            </a:r>
            <a:r>
              <a:rPr lang="en-US" sz="2800" b="1" dirty="0" err="1" smtClean="0"/>
              <a:t>aproximando</a:t>
            </a:r>
            <a:r>
              <a:rPr lang="en-US" sz="2800" b="1" dirty="0"/>
              <a:t>.</a:t>
            </a:r>
          </a:p>
        </p:txBody>
      </p:sp>
    </p:spTree>
    <p:extLst>
      <p:ext uri="{BB962C8B-B14F-4D97-AF65-F5344CB8AC3E}">
        <p14:creationId xmlns:p14="http://schemas.microsoft.com/office/powerpoint/2010/main" val="305158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28600"/>
            <a:ext cx="8763000" cy="4093428"/>
          </a:xfrm>
          <a:prstGeom prst="rect">
            <a:avLst/>
          </a:prstGeom>
          <a:noFill/>
        </p:spPr>
        <p:txBody>
          <a:bodyPr wrap="square" rtlCol="0">
            <a:spAutoFit/>
          </a:bodyPr>
          <a:lstStyle/>
          <a:p>
            <a:r>
              <a:rPr lang="en-US" sz="3600" b="1" dirty="0" err="1" smtClean="0"/>
              <a:t>Actitudes</a:t>
            </a:r>
            <a:r>
              <a:rPr lang="en-US" sz="3600" b="1" dirty="0" smtClean="0"/>
              <a:t> </a:t>
            </a:r>
            <a:r>
              <a:rPr lang="en-US" sz="3600" b="1" dirty="0" err="1" smtClean="0"/>
              <a:t>posible</a:t>
            </a:r>
            <a:r>
              <a:rPr lang="en-US" sz="3600" b="1" dirty="0" smtClean="0"/>
              <a:t> del medico</a:t>
            </a:r>
          </a:p>
          <a:p>
            <a:endParaRPr lang="en-US" sz="2800" b="1" dirty="0" smtClean="0"/>
          </a:p>
          <a:p>
            <a:r>
              <a:rPr lang="en-US" sz="2800" b="1" dirty="0" smtClean="0"/>
              <a:t>?</a:t>
            </a:r>
            <a:r>
              <a:rPr lang="en-US" sz="2800" b="1" dirty="0" err="1" smtClean="0"/>
              <a:t>Es</a:t>
            </a:r>
            <a:r>
              <a:rPr lang="en-US" sz="2800" b="1" dirty="0" smtClean="0"/>
              <a:t> </a:t>
            </a:r>
            <a:r>
              <a:rPr lang="en-US" sz="2800" b="1" dirty="0" err="1" smtClean="0"/>
              <a:t>justo</a:t>
            </a:r>
            <a:r>
              <a:rPr lang="en-US" sz="2800" b="1" dirty="0" smtClean="0"/>
              <a:t> </a:t>
            </a:r>
            <a:r>
              <a:rPr lang="en-US" sz="2800" b="1" dirty="0" err="1" smtClean="0"/>
              <a:t>decirle</a:t>
            </a:r>
            <a:r>
              <a:rPr lang="en-US" sz="2800" b="1" dirty="0" smtClean="0"/>
              <a:t> al </a:t>
            </a:r>
            <a:r>
              <a:rPr lang="en-US" sz="2800" b="1" dirty="0" err="1" smtClean="0"/>
              <a:t>paciente</a:t>
            </a:r>
            <a:r>
              <a:rPr lang="en-US" sz="2800" b="1" dirty="0" smtClean="0"/>
              <a:t> </a:t>
            </a:r>
            <a:r>
              <a:rPr lang="en-US" sz="2800" b="1" dirty="0" err="1" smtClean="0"/>
              <a:t>que</a:t>
            </a:r>
            <a:r>
              <a:rPr lang="en-US" sz="2800" b="1" dirty="0" smtClean="0"/>
              <a:t> </a:t>
            </a:r>
            <a:r>
              <a:rPr lang="en-US" sz="2800" b="1" dirty="0" err="1" smtClean="0"/>
              <a:t>tiene</a:t>
            </a:r>
            <a:r>
              <a:rPr lang="en-US" sz="2800" b="1" dirty="0" smtClean="0"/>
              <a:t> </a:t>
            </a:r>
            <a:r>
              <a:rPr lang="en-US" sz="2800" b="1" dirty="0" err="1" smtClean="0"/>
              <a:t>una</a:t>
            </a:r>
            <a:r>
              <a:rPr lang="en-US" sz="2800" b="1" dirty="0" smtClean="0"/>
              <a:t> </a:t>
            </a:r>
            <a:r>
              <a:rPr lang="en-US" sz="2800" b="1" dirty="0" err="1" smtClean="0"/>
              <a:t>enfermedad</a:t>
            </a:r>
            <a:r>
              <a:rPr lang="en-US" sz="2800" b="1" dirty="0" smtClean="0"/>
              <a:t> incurable, o </a:t>
            </a:r>
            <a:r>
              <a:rPr lang="en-US" sz="2800" b="1" dirty="0" err="1" smtClean="0"/>
              <a:t>que</a:t>
            </a:r>
            <a:r>
              <a:rPr lang="en-US" sz="2800" b="1" dirty="0" smtClean="0"/>
              <a:t> </a:t>
            </a:r>
            <a:r>
              <a:rPr lang="en-US" sz="2800" b="1" dirty="0" err="1" smtClean="0"/>
              <a:t>incluso</a:t>
            </a:r>
            <a:r>
              <a:rPr lang="en-US" sz="2800" b="1" dirty="0" smtClean="0"/>
              <a:t> </a:t>
            </a:r>
            <a:r>
              <a:rPr lang="en-US" sz="2800" b="1" dirty="0" err="1" smtClean="0"/>
              <a:t>su</a:t>
            </a:r>
            <a:r>
              <a:rPr lang="en-US" sz="2800" b="1" dirty="0" smtClean="0"/>
              <a:t> fin </a:t>
            </a:r>
            <a:r>
              <a:rPr lang="en-US" sz="2800" b="1" dirty="0" err="1" smtClean="0"/>
              <a:t>es</a:t>
            </a:r>
            <a:r>
              <a:rPr lang="en-US" sz="2800" b="1" dirty="0" smtClean="0"/>
              <a:t> </a:t>
            </a:r>
            <a:r>
              <a:rPr lang="en-US" sz="2800" b="1" dirty="0" err="1" smtClean="0"/>
              <a:t>proximo</a:t>
            </a:r>
            <a:r>
              <a:rPr lang="en-US" sz="2800" b="1" dirty="0" smtClean="0"/>
              <a:t>?</a:t>
            </a:r>
          </a:p>
          <a:p>
            <a:endParaRPr lang="en-US" sz="2800" b="1" dirty="0"/>
          </a:p>
          <a:p>
            <a:endParaRPr lang="en-US" sz="2800" b="1" dirty="0" smtClean="0"/>
          </a:p>
          <a:p>
            <a:r>
              <a:rPr lang="en-US" sz="2800" b="1" dirty="0" err="1" smtClean="0"/>
              <a:t>Una</a:t>
            </a:r>
            <a:r>
              <a:rPr lang="en-US" sz="2800" b="1" dirty="0" smtClean="0"/>
              <a:t> </a:t>
            </a:r>
            <a:r>
              <a:rPr lang="en-US" sz="2800" b="1" dirty="0" err="1" smtClean="0"/>
              <a:t>vez</a:t>
            </a:r>
            <a:r>
              <a:rPr lang="en-US" sz="2800" b="1" dirty="0" smtClean="0"/>
              <a:t> mas hay dos </a:t>
            </a:r>
            <a:r>
              <a:rPr lang="en-US" sz="2800" b="1" dirty="0" err="1" smtClean="0"/>
              <a:t>puntos</a:t>
            </a:r>
            <a:r>
              <a:rPr lang="en-US" sz="2800" b="1" dirty="0" smtClean="0"/>
              <a:t> de vista </a:t>
            </a:r>
            <a:r>
              <a:rPr lang="en-US" sz="2800" b="1" dirty="0" err="1" smtClean="0"/>
              <a:t>opuestos</a:t>
            </a:r>
            <a:r>
              <a:rPr lang="en-US" sz="2800" b="1" dirty="0" smtClean="0"/>
              <a:t>, ambos con </a:t>
            </a:r>
            <a:r>
              <a:rPr lang="en-US" sz="2800" b="1" dirty="0" err="1" smtClean="0"/>
              <a:t>motivaciones</a:t>
            </a:r>
            <a:r>
              <a:rPr lang="en-US" sz="2800" b="1" dirty="0" smtClean="0"/>
              <a:t> </a:t>
            </a:r>
            <a:r>
              <a:rPr lang="en-US" sz="2800" b="1" dirty="0" err="1" smtClean="0"/>
              <a:t>validas</a:t>
            </a:r>
            <a:r>
              <a:rPr lang="en-US" sz="2800" b="1" dirty="0" smtClean="0"/>
              <a:t> e </a:t>
            </a:r>
            <a:r>
              <a:rPr lang="en-US" sz="2800" b="1" dirty="0" err="1" smtClean="0"/>
              <a:t>historicas-culturales</a:t>
            </a:r>
            <a:r>
              <a:rPr lang="en-US" sz="2800" b="1" dirty="0" smtClean="0"/>
              <a:t> (</a:t>
            </a:r>
            <a:r>
              <a:rPr lang="en-US" sz="2800" b="1" dirty="0" err="1" smtClean="0"/>
              <a:t>idealista</a:t>
            </a:r>
            <a:r>
              <a:rPr lang="en-US" sz="2800" b="1" dirty="0" smtClean="0"/>
              <a:t> y </a:t>
            </a:r>
            <a:r>
              <a:rPr lang="en-US" sz="2800" b="1" dirty="0" err="1" smtClean="0"/>
              <a:t>empirista</a:t>
            </a:r>
            <a:r>
              <a:rPr lang="en-US" sz="2800" b="1" dirty="0" smtClean="0"/>
              <a:t>).</a:t>
            </a:r>
          </a:p>
        </p:txBody>
      </p:sp>
    </p:spTree>
    <p:extLst>
      <p:ext uri="{BB962C8B-B14F-4D97-AF65-F5344CB8AC3E}">
        <p14:creationId xmlns:p14="http://schemas.microsoft.com/office/powerpoint/2010/main" val="305158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772400" cy="4708981"/>
          </a:xfrm>
          <a:prstGeom prst="rect">
            <a:avLst/>
          </a:prstGeom>
        </p:spPr>
        <p:txBody>
          <a:bodyPr wrap="square">
            <a:spAutoFit/>
          </a:bodyPr>
          <a:lstStyle/>
          <a:p>
            <a:pPr algn="ctr"/>
            <a:r>
              <a:rPr lang="en-US" sz="3600" b="1" dirty="0" err="1" smtClean="0"/>
              <a:t>Actitud</a:t>
            </a:r>
            <a:r>
              <a:rPr lang="en-US" sz="3600" b="1" dirty="0" smtClean="0"/>
              <a:t> </a:t>
            </a:r>
            <a:r>
              <a:rPr lang="en-US" sz="3600" b="1" dirty="0" err="1" smtClean="0"/>
              <a:t>idealista</a:t>
            </a:r>
            <a:endParaRPr lang="en-US" sz="3600" b="1" dirty="0" smtClean="0"/>
          </a:p>
          <a:p>
            <a:endParaRPr lang="en-US" sz="2400" b="1" dirty="0"/>
          </a:p>
          <a:p>
            <a:r>
              <a:rPr lang="en-US" sz="2400" b="1" dirty="0" smtClean="0"/>
              <a:t>En el </a:t>
            </a:r>
            <a:r>
              <a:rPr lang="en-US" sz="2400" b="1" dirty="0" err="1" smtClean="0"/>
              <a:t>extremo</a:t>
            </a:r>
            <a:r>
              <a:rPr lang="en-US" sz="2400" b="1" dirty="0" smtClean="0"/>
              <a:t>, la </a:t>
            </a:r>
            <a:r>
              <a:rPr lang="en-US" sz="2400" b="1" dirty="0" err="1" smtClean="0"/>
              <a:t>actitud</a:t>
            </a:r>
            <a:r>
              <a:rPr lang="en-US" sz="2400" b="1" dirty="0" smtClean="0"/>
              <a:t> en </a:t>
            </a:r>
            <a:r>
              <a:rPr lang="en-US" sz="2400" b="1" dirty="0" err="1" smtClean="0"/>
              <a:t>muchos</a:t>
            </a:r>
            <a:r>
              <a:rPr lang="en-US" sz="2400" b="1" dirty="0" smtClean="0"/>
              <a:t> </a:t>
            </a:r>
            <a:r>
              <a:rPr lang="en-US" sz="2400" b="1" dirty="0" err="1" smtClean="0"/>
              <a:t>paises</a:t>
            </a:r>
            <a:r>
              <a:rPr lang="en-US" sz="2400" b="1" dirty="0" smtClean="0"/>
              <a:t>, </a:t>
            </a:r>
            <a:r>
              <a:rPr lang="en-US" sz="2400" b="1" dirty="0" err="1" smtClean="0"/>
              <a:t>particularmente</a:t>
            </a:r>
            <a:r>
              <a:rPr lang="en-US" sz="2400" b="1" dirty="0" smtClean="0"/>
              <a:t> en </a:t>
            </a:r>
            <a:r>
              <a:rPr lang="en-US" sz="2400" b="1" dirty="0" err="1" smtClean="0"/>
              <a:t>paises</a:t>
            </a:r>
            <a:r>
              <a:rPr lang="en-US" sz="2400" b="1" dirty="0" smtClean="0"/>
              <a:t> de </a:t>
            </a:r>
            <a:r>
              <a:rPr lang="en-US" sz="2400" b="1" dirty="0" err="1" smtClean="0"/>
              <a:t>herencia</a:t>
            </a:r>
            <a:r>
              <a:rPr lang="en-US" sz="2400" b="1" dirty="0" smtClean="0"/>
              <a:t> </a:t>
            </a:r>
            <a:r>
              <a:rPr lang="en-US" sz="2400" b="1" dirty="0" err="1" smtClean="0"/>
              <a:t>latina</a:t>
            </a:r>
            <a:r>
              <a:rPr lang="en-US" sz="2400" b="1" dirty="0" smtClean="0"/>
              <a:t>, </a:t>
            </a:r>
            <a:r>
              <a:rPr lang="en-US" sz="2400" b="1" dirty="0" err="1" smtClean="0"/>
              <a:t>es</a:t>
            </a:r>
            <a:r>
              <a:rPr lang="en-US" sz="2400" b="1" dirty="0" smtClean="0"/>
              <a:t> </a:t>
            </a:r>
            <a:r>
              <a:rPr lang="en-US" sz="2400" b="1" dirty="0" err="1" smtClean="0"/>
              <a:t>que</a:t>
            </a:r>
            <a:r>
              <a:rPr lang="en-US" sz="2400" b="1" dirty="0" smtClean="0"/>
              <a:t> </a:t>
            </a:r>
          </a:p>
          <a:p>
            <a:endParaRPr lang="en-US" sz="2400" b="1" dirty="0" smtClean="0"/>
          </a:p>
          <a:p>
            <a:pPr marL="457200" indent="-457200">
              <a:buAutoNum type="arabicParenR"/>
            </a:pPr>
            <a:r>
              <a:rPr lang="en-US" sz="2400" b="1" dirty="0" smtClean="0"/>
              <a:t>Hay </a:t>
            </a:r>
            <a:r>
              <a:rPr lang="en-US" sz="2400" b="1" dirty="0" err="1" smtClean="0"/>
              <a:t>que</a:t>
            </a:r>
            <a:r>
              <a:rPr lang="en-US" sz="2400" b="1" dirty="0" smtClean="0"/>
              <a:t> </a:t>
            </a:r>
            <a:r>
              <a:rPr lang="en-US" sz="2400" b="1" dirty="0" err="1" smtClean="0"/>
              <a:t>evitar</a:t>
            </a:r>
            <a:r>
              <a:rPr lang="en-US" sz="2400" b="1" dirty="0" smtClean="0"/>
              <a:t> al </a:t>
            </a:r>
            <a:r>
              <a:rPr lang="en-US" sz="2400" b="1" dirty="0" err="1" smtClean="0"/>
              <a:t>paciente</a:t>
            </a:r>
            <a:r>
              <a:rPr lang="en-US" sz="2400" b="1" dirty="0" smtClean="0"/>
              <a:t> traumas o </a:t>
            </a:r>
            <a:r>
              <a:rPr lang="en-US" sz="2400" b="1" dirty="0" err="1" smtClean="0"/>
              <a:t>estres</a:t>
            </a:r>
            <a:r>
              <a:rPr lang="en-US" sz="2400" b="1" dirty="0" smtClean="0"/>
              <a:t> </a:t>
            </a:r>
            <a:r>
              <a:rPr lang="en-US" sz="2400" b="1" dirty="0" err="1" smtClean="0"/>
              <a:t>psicologico</a:t>
            </a:r>
            <a:r>
              <a:rPr lang="en-US" sz="2400" b="1" dirty="0" smtClean="0"/>
              <a:t> al </a:t>
            </a:r>
            <a:r>
              <a:rPr lang="en-US" sz="2400" b="1" dirty="0" err="1" smtClean="0"/>
              <a:t>paciente</a:t>
            </a:r>
            <a:r>
              <a:rPr lang="en-US" sz="2400" b="1" dirty="0" smtClean="0"/>
              <a:t>, y en </a:t>
            </a:r>
            <a:r>
              <a:rPr lang="en-US" sz="2400" b="1" dirty="0" err="1" smtClean="0"/>
              <a:t>casos</a:t>
            </a:r>
            <a:r>
              <a:rPr lang="en-US" sz="2400" b="1" dirty="0" smtClean="0"/>
              <a:t> graves, no </a:t>
            </a:r>
            <a:r>
              <a:rPr lang="en-US" sz="2400" b="1" dirty="0" err="1" smtClean="0"/>
              <a:t>es</a:t>
            </a:r>
            <a:r>
              <a:rPr lang="en-US" sz="2400" b="1" dirty="0" smtClean="0"/>
              <a:t> </a:t>
            </a:r>
            <a:r>
              <a:rPr lang="en-US" sz="2400" b="1" dirty="0" err="1" smtClean="0"/>
              <a:t>bueno</a:t>
            </a:r>
            <a:r>
              <a:rPr lang="en-US" sz="2400" b="1" dirty="0" smtClean="0"/>
              <a:t> </a:t>
            </a:r>
            <a:r>
              <a:rPr lang="en-US" sz="2400" b="1" dirty="0" err="1" smtClean="0"/>
              <a:t>hacerlo</a:t>
            </a:r>
            <a:r>
              <a:rPr lang="en-US" sz="2400" b="1" dirty="0" smtClean="0"/>
              <a:t> </a:t>
            </a:r>
            <a:r>
              <a:rPr lang="en-US" sz="2400" b="1" dirty="0" err="1" smtClean="0"/>
              <a:t>conciente</a:t>
            </a:r>
            <a:r>
              <a:rPr lang="en-US" sz="2400" b="1" dirty="0" smtClean="0"/>
              <a:t> de la </a:t>
            </a:r>
            <a:r>
              <a:rPr lang="en-US" sz="2400" b="1" dirty="0" err="1" smtClean="0"/>
              <a:t>gravedad</a:t>
            </a:r>
            <a:r>
              <a:rPr lang="en-US" sz="2400" b="1" dirty="0" smtClean="0"/>
              <a:t> de </a:t>
            </a:r>
            <a:r>
              <a:rPr lang="en-US" sz="2400" b="1" dirty="0" err="1" smtClean="0"/>
              <a:t>su</a:t>
            </a:r>
            <a:r>
              <a:rPr lang="en-US" sz="2400" b="1" dirty="0" smtClean="0"/>
              <a:t> </a:t>
            </a:r>
            <a:r>
              <a:rPr lang="en-US" sz="2400" b="1" dirty="0" err="1" smtClean="0"/>
              <a:t>situacion</a:t>
            </a:r>
            <a:r>
              <a:rPr lang="en-US" sz="2400" b="1" dirty="0" smtClean="0"/>
              <a:t> de </a:t>
            </a:r>
            <a:r>
              <a:rPr lang="en-US" sz="2400" b="1" dirty="0" err="1" smtClean="0"/>
              <a:t>salud</a:t>
            </a:r>
            <a:r>
              <a:rPr lang="en-US" sz="2400" b="1" dirty="0" smtClean="0"/>
              <a:t>.</a:t>
            </a:r>
          </a:p>
          <a:p>
            <a:pPr marL="457200" indent="-457200">
              <a:buAutoNum type="arabicParenR"/>
            </a:pPr>
            <a:endParaRPr lang="en-US" sz="2400" b="1" dirty="0" smtClean="0"/>
          </a:p>
          <a:p>
            <a:pPr marL="457200" indent="-457200">
              <a:buAutoNum type="arabicParenR"/>
            </a:pPr>
            <a:r>
              <a:rPr lang="en-US" sz="2400" b="1" dirty="0" smtClean="0"/>
              <a:t>La </a:t>
            </a:r>
            <a:r>
              <a:rPr lang="en-US" sz="2400" b="1" dirty="0" err="1" smtClean="0"/>
              <a:t>familia</a:t>
            </a:r>
            <a:r>
              <a:rPr lang="en-US" sz="2400" b="1" dirty="0" smtClean="0"/>
              <a:t> </a:t>
            </a:r>
            <a:r>
              <a:rPr lang="en-US" sz="2400" b="1" dirty="0" err="1" smtClean="0"/>
              <a:t>es</a:t>
            </a:r>
            <a:r>
              <a:rPr lang="en-US" sz="2400" b="1" dirty="0" smtClean="0"/>
              <a:t> responsible del </a:t>
            </a:r>
            <a:r>
              <a:rPr lang="en-US" sz="2400" b="1" dirty="0" err="1" smtClean="0"/>
              <a:t>paciente</a:t>
            </a:r>
            <a:r>
              <a:rPr lang="en-US" sz="2400" b="1" dirty="0" smtClean="0"/>
              <a:t>, y solo hay </a:t>
            </a:r>
            <a:r>
              <a:rPr lang="en-US" sz="2400" b="1" dirty="0" err="1" smtClean="0"/>
              <a:t>que</a:t>
            </a:r>
            <a:r>
              <a:rPr lang="en-US" sz="2400" b="1" dirty="0" smtClean="0"/>
              <a:t> </a:t>
            </a:r>
            <a:r>
              <a:rPr lang="en-US" sz="2400" b="1" dirty="0" err="1" smtClean="0"/>
              <a:t>decir</a:t>
            </a:r>
            <a:r>
              <a:rPr lang="en-US" sz="2400" b="1" dirty="0" smtClean="0"/>
              <a:t> a los </a:t>
            </a:r>
            <a:r>
              <a:rPr lang="en-US" sz="2400" b="1" dirty="0" err="1" smtClean="0"/>
              <a:t>familiares</a:t>
            </a:r>
            <a:r>
              <a:rPr lang="en-US" sz="2400" b="1" dirty="0" smtClean="0"/>
              <a:t>, </a:t>
            </a:r>
            <a:r>
              <a:rPr lang="en-US" sz="2400" b="1" dirty="0" err="1" smtClean="0"/>
              <a:t>que</a:t>
            </a:r>
            <a:r>
              <a:rPr lang="en-US" sz="2400" b="1" dirty="0" smtClean="0"/>
              <a:t> </a:t>
            </a:r>
            <a:r>
              <a:rPr lang="en-US" sz="2400" b="1" dirty="0" err="1" smtClean="0"/>
              <a:t>luego</a:t>
            </a:r>
            <a:r>
              <a:rPr lang="en-US" sz="2400" b="1" dirty="0" smtClean="0"/>
              <a:t> se </a:t>
            </a:r>
            <a:r>
              <a:rPr lang="en-US" sz="2400" b="1" dirty="0" err="1" smtClean="0"/>
              <a:t>hacen</a:t>
            </a:r>
            <a:r>
              <a:rPr lang="en-US" sz="2400" b="1" dirty="0" smtClean="0"/>
              <a:t> cargo de </a:t>
            </a:r>
            <a:r>
              <a:rPr lang="en-US" sz="2400" b="1" dirty="0" err="1" smtClean="0"/>
              <a:t>informar</a:t>
            </a:r>
            <a:r>
              <a:rPr lang="en-US" sz="2400" b="1" dirty="0" smtClean="0"/>
              <a:t> o </a:t>
            </a:r>
            <a:r>
              <a:rPr lang="en-US" sz="2400" b="1" dirty="0" err="1" smtClean="0"/>
              <a:t>menos</a:t>
            </a:r>
            <a:r>
              <a:rPr lang="en-US" sz="2400" b="1" dirty="0" smtClean="0"/>
              <a:t> el </a:t>
            </a:r>
            <a:r>
              <a:rPr lang="en-US" sz="2400" b="1" dirty="0" err="1" smtClean="0"/>
              <a:t>paciente</a:t>
            </a:r>
            <a:r>
              <a:rPr lang="en-US" sz="2400" b="1" dirty="0" smtClean="0"/>
              <a:t> de </a:t>
            </a:r>
            <a:r>
              <a:rPr lang="en-US" sz="2400" b="1" dirty="0" err="1" smtClean="0"/>
              <a:t>su</a:t>
            </a:r>
            <a:r>
              <a:rPr lang="en-US" sz="2400" b="1" dirty="0" smtClean="0"/>
              <a:t> </a:t>
            </a:r>
            <a:r>
              <a:rPr lang="en-US" sz="2400" b="1" dirty="0" err="1" smtClean="0"/>
              <a:t>situacion</a:t>
            </a:r>
            <a:endParaRPr lang="en-US" sz="2400" b="1" dirty="0"/>
          </a:p>
        </p:txBody>
      </p:sp>
    </p:spTree>
    <p:extLst>
      <p:ext uri="{BB962C8B-B14F-4D97-AF65-F5344CB8AC3E}">
        <p14:creationId xmlns:p14="http://schemas.microsoft.com/office/powerpoint/2010/main" val="305158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62597"/>
            <a:ext cx="7620000" cy="3970318"/>
          </a:xfrm>
          <a:prstGeom prst="rect">
            <a:avLst/>
          </a:prstGeom>
        </p:spPr>
        <p:txBody>
          <a:bodyPr wrap="square">
            <a:spAutoFit/>
          </a:bodyPr>
          <a:lstStyle/>
          <a:p>
            <a:pPr algn="ctr"/>
            <a:r>
              <a:rPr lang="en-US" sz="3600" b="1" dirty="0" err="1" smtClean="0"/>
              <a:t>Actitud</a:t>
            </a:r>
            <a:r>
              <a:rPr lang="en-US" sz="3600" b="1" dirty="0" smtClean="0"/>
              <a:t> </a:t>
            </a:r>
            <a:r>
              <a:rPr lang="en-US" sz="3600" b="1" dirty="0" err="1" smtClean="0"/>
              <a:t>empirista</a:t>
            </a:r>
            <a:endParaRPr lang="en-US" sz="3600" b="1" dirty="0" smtClean="0"/>
          </a:p>
          <a:p>
            <a:endParaRPr lang="en-US" sz="2400" b="1" dirty="0"/>
          </a:p>
          <a:p>
            <a:r>
              <a:rPr lang="en-US" sz="2400" b="1" dirty="0" smtClean="0"/>
              <a:t>En </a:t>
            </a:r>
            <a:r>
              <a:rPr lang="en-US" sz="2400" b="1" dirty="0" err="1" smtClean="0"/>
              <a:t>varios</a:t>
            </a:r>
            <a:r>
              <a:rPr lang="en-US" sz="2400" b="1" dirty="0" smtClean="0"/>
              <a:t> </a:t>
            </a:r>
            <a:r>
              <a:rPr lang="en-US" sz="2400" b="1" dirty="0" err="1" smtClean="0"/>
              <a:t>paises</a:t>
            </a:r>
            <a:r>
              <a:rPr lang="en-US" sz="2400" b="1" dirty="0" smtClean="0"/>
              <a:t>, </a:t>
            </a:r>
            <a:r>
              <a:rPr lang="en-US" sz="2400" b="1" dirty="0" err="1" smtClean="0"/>
              <a:t>sobre</a:t>
            </a:r>
            <a:r>
              <a:rPr lang="en-US" sz="2400" b="1" dirty="0" smtClean="0"/>
              <a:t> </a:t>
            </a:r>
            <a:r>
              <a:rPr lang="en-US" sz="2400" b="1" dirty="0" err="1" smtClean="0"/>
              <a:t>todo</a:t>
            </a:r>
            <a:r>
              <a:rPr lang="en-US" sz="2400" b="1" dirty="0" smtClean="0"/>
              <a:t> </a:t>
            </a:r>
            <a:r>
              <a:rPr lang="en-US" sz="2400" b="1" dirty="0" err="1" smtClean="0"/>
              <a:t>anglosajones</a:t>
            </a:r>
            <a:r>
              <a:rPr lang="en-US" sz="2400" b="1" dirty="0" smtClean="0"/>
              <a:t>, el </a:t>
            </a:r>
            <a:r>
              <a:rPr lang="en-US" sz="2400" b="1" dirty="0" err="1" smtClean="0"/>
              <a:t>paciente</a:t>
            </a:r>
            <a:r>
              <a:rPr lang="en-US" sz="2400" b="1" dirty="0" smtClean="0"/>
              <a:t> </a:t>
            </a:r>
            <a:r>
              <a:rPr lang="en-US" sz="2400" b="1" dirty="0" err="1" smtClean="0"/>
              <a:t>es</a:t>
            </a:r>
            <a:r>
              <a:rPr lang="en-US" sz="2400" b="1" dirty="0" smtClean="0"/>
              <a:t> el </a:t>
            </a:r>
            <a:r>
              <a:rPr lang="en-US" sz="2400" b="1" dirty="0" err="1" smtClean="0"/>
              <a:t>unico</a:t>
            </a:r>
            <a:r>
              <a:rPr lang="en-US" sz="2400" b="1" dirty="0" smtClean="0"/>
              <a:t> </a:t>
            </a:r>
            <a:r>
              <a:rPr lang="en-US" sz="2400" b="1" dirty="0" err="1" smtClean="0"/>
              <a:t>que</a:t>
            </a:r>
            <a:r>
              <a:rPr lang="en-US" sz="2400" b="1" dirty="0" smtClean="0"/>
              <a:t> </a:t>
            </a:r>
            <a:r>
              <a:rPr lang="en-US" sz="2400" b="1" dirty="0" err="1" smtClean="0"/>
              <a:t>es</a:t>
            </a:r>
            <a:r>
              <a:rPr lang="en-US" sz="2400" b="1" dirty="0" smtClean="0"/>
              <a:t> responsible para </a:t>
            </a:r>
            <a:r>
              <a:rPr lang="en-US" sz="2400" b="1" dirty="0" err="1" smtClean="0"/>
              <a:t>si</a:t>
            </a:r>
            <a:r>
              <a:rPr lang="en-US" sz="2400" b="1" dirty="0" smtClean="0"/>
              <a:t> </a:t>
            </a:r>
            <a:r>
              <a:rPr lang="en-US" sz="2400" b="1" dirty="0" err="1" smtClean="0"/>
              <a:t>mismo</a:t>
            </a:r>
            <a:r>
              <a:rPr lang="en-US" sz="2400" b="1" dirty="0" smtClean="0"/>
              <a:t>. El y el solo </a:t>
            </a:r>
            <a:r>
              <a:rPr lang="en-US" sz="2400" b="1" dirty="0" err="1" smtClean="0"/>
              <a:t>tiene</a:t>
            </a:r>
            <a:r>
              <a:rPr lang="en-US" sz="2400" b="1" dirty="0" smtClean="0"/>
              <a:t> </a:t>
            </a:r>
            <a:r>
              <a:rPr lang="en-US" sz="2400" b="1" dirty="0" err="1" smtClean="0"/>
              <a:t>que</a:t>
            </a:r>
            <a:r>
              <a:rPr lang="en-US" sz="2400" b="1" dirty="0" smtClean="0"/>
              <a:t> </a:t>
            </a:r>
            <a:r>
              <a:rPr lang="en-US" sz="2400" b="1" dirty="0" err="1" smtClean="0"/>
              <a:t>ser</a:t>
            </a:r>
            <a:r>
              <a:rPr lang="en-US" sz="2400" b="1" dirty="0" smtClean="0"/>
              <a:t> </a:t>
            </a:r>
            <a:r>
              <a:rPr lang="en-US" sz="2400" b="1" dirty="0" err="1" smtClean="0"/>
              <a:t>informado</a:t>
            </a:r>
            <a:r>
              <a:rPr lang="en-US" sz="2400" b="1" dirty="0" smtClean="0"/>
              <a:t> </a:t>
            </a:r>
            <a:r>
              <a:rPr lang="en-US" sz="2400" b="1" dirty="0" err="1" smtClean="0"/>
              <a:t>por</a:t>
            </a:r>
            <a:r>
              <a:rPr lang="en-US" sz="2400" b="1" dirty="0" smtClean="0"/>
              <a:t> los medicos, y </a:t>
            </a:r>
            <a:r>
              <a:rPr lang="en-US" sz="2400" b="1" dirty="0" err="1" smtClean="0"/>
              <a:t>es</a:t>
            </a:r>
            <a:r>
              <a:rPr lang="en-US" sz="2400" b="1" dirty="0" smtClean="0"/>
              <a:t> </a:t>
            </a:r>
            <a:r>
              <a:rPr lang="en-US" sz="2400" b="1" dirty="0" err="1" smtClean="0"/>
              <a:t>su</a:t>
            </a:r>
            <a:r>
              <a:rPr lang="en-US" sz="2400" b="1" dirty="0" smtClean="0"/>
              <a:t> decision, en </a:t>
            </a:r>
            <a:r>
              <a:rPr lang="en-US" sz="2400" b="1" dirty="0" err="1" smtClean="0"/>
              <a:t>caso</a:t>
            </a:r>
            <a:r>
              <a:rPr lang="en-US" sz="2400" b="1" dirty="0" smtClean="0"/>
              <a:t> de </a:t>
            </a:r>
            <a:r>
              <a:rPr lang="en-US" sz="2400" b="1" dirty="0" err="1" smtClean="0"/>
              <a:t>que</a:t>
            </a:r>
            <a:r>
              <a:rPr lang="en-US" sz="2400" b="1" dirty="0" smtClean="0"/>
              <a:t> </a:t>
            </a:r>
            <a:r>
              <a:rPr lang="en-US" sz="2400" b="1" dirty="0" err="1" smtClean="0"/>
              <a:t>tenga</a:t>
            </a:r>
            <a:r>
              <a:rPr lang="en-US" sz="2400" b="1" dirty="0" smtClean="0"/>
              <a:t> la </a:t>
            </a:r>
            <a:r>
              <a:rPr lang="en-US" sz="2400" b="1" dirty="0" err="1" smtClean="0"/>
              <a:t>cordura</a:t>
            </a:r>
            <a:r>
              <a:rPr lang="en-US" sz="2400" b="1" dirty="0" smtClean="0"/>
              <a:t> para </a:t>
            </a:r>
            <a:r>
              <a:rPr lang="en-US" sz="2400" b="1" dirty="0" err="1" smtClean="0"/>
              <a:t>entenderlo</a:t>
            </a:r>
            <a:r>
              <a:rPr lang="en-US" sz="2400" b="1" dirty="0" smtClean="0"/>
              <a:t>, </a:t>
            </a:r>
            <a:r>
              <a:rPr lang="en-US" sz="2400" b="1" dirty="0" err="1" smtClean="0"/>
              <a:t>informar</a:t>
            </a:r>
            <a:r>
              <a:rPr lang="en-US" sz="2400" b="1" dirty="0" smtClean="0"/>
              <a:t> </a:t>
            </a:r>
            <a:r>
              <a:rPr lang="en-US" sz="2400" b="1" dirty="0" err="1" smtClean="0"/>
              <a:t>familiares</a:t>
            </a:r>
            <a:r>
              <a:rPr lang="en-US" sz="2400" b="1" dirty="0" smtClean="0"/>
              <a:t> y amigos de </a:t>
            </a:r>
            <a:r>
              <a:rPr lang="en-US" sz="2400" b="1" dirty="0" err="1" smtClean="0"/>
              <a:t>su</a:t>
            </a:r>
            <a:r>
              <a:rPr lang="en-US" sz="2400" b="1" dirty="0" smtClean="0"/>
              <a:t> </a:t>
            </a:r>
            <a:r>
              <a:rPr lang="en-US" sz="2400" b="1" dirty="0" err="1" smtClean="0"/>
              <a:t>situacion</a:t>
            </a:r>
            <a:r>
              <a:rPr lang="en-US" sz="2400" b="1" dirty="0" smtClean="0"/>
              <a:t> </a:t>
            </a:r>
          </a:p>
          <a:p>
            <a:endParaRPr lang="en-US" sz="2400" b="1" dirty="0"/>
          </a:p>
          <a:p>
            <a:r>
              <a:rPr lang="en-US" sz="2400" b="1" dirty="0" smtClean="0"/>
              <a:t>Solo el </a:t>
            </a:r>
            <a:r>
              <a:rPr lang="en-US" sz="2400" b="1" dirty="0" err="1" smtClean="0"/>
              <a:t>enfermo</a:t>
            </a:r>
            <a:r>
              <a:rPr lang="en-US" sz="2400" b="1" dirty="0" smtClean="0"/>
              <a:t> </a:t>
            </a:r>
            <a:r>
              <a:rPr lang="en-US" sz="2400" b="1" dirty="0" err="1" smtClean="0"/>
              <a:t>tiene</a:t>
            </a:r>
            <a:r>
              <a:rPr lang="en-US" sz="2400" b="1" dirty="0" smtClean="0"/>
              <a:t> el </a:t>
            </a:r>
            <a:r>
              <a:rPr lang="en-US" sz="2400" b="1" dirty="0" err="1" smtClean="0"/>
              <a:t>derecho</a:t>
            </a:r>
            <a:r>
              <a:rPr lang="en-US" sz="2400" b="1" dirty="0" smtClean="0"/>
              <a:t> a saber, y a </a:t>
            </a:r>
            <a:r>
              <a:rPr lang="en-US" sz="2400" b="1" dirty="0" err="1" smtClean="0"/>
              <a:t>disponer</a:t>
            </a:r>
            <a:r>
              <a:rPr lang="en-US" sz="2400" b="1" dirty="0" smtClean="0"/>
              <a:t> </a:t>
            </a:r>
            <a:r>
              <a:rPr lang="en-US" sz="2400" b="1" dirty="0" err="1" smtClean="0"/>
              <a:t>que</a:t>
            </a:r>
            <a:r>
              <a:rPr lang="en-US" sz="2400" b="1" dirty="0" smtClean="0"/>
              <a:t> </a:t>
            </a:r>
            <a:r>
              <a:rPr lang="en-US" sz="2400" b="1" dirty="0" err="1" smtClean="0"/>
              <a:t>hacer</a:t>
            </a:r>
            <a:r>
              <a:rPr lang="en-US" sz="2400" b="1" dirty="0" smtClean="0"/>
              <a:t> </a:t>
            </a:r>
            <a:r>
              <a:rPr lang="en-US" sz="2400" b="1" dirty="0" err="1" smtClean="0"/>
              <a:t>consigo</a:t>
            </a:r>
            <a:r>
              <a:rPr lang="en-US" sz="2400" b="1" dirty="0" smtClean="0"/>
              <a:t> </a:t>
            </a:r>
            <a:r>
              <a:rPr lang="en-US" sz="2400" b="1" dirty="0" err="1" smtClean="0"/>
              <a:t>mismo</a:t>
            </a:r>
            <a:r>
              <a:rPr lang="en-US" sz="2400" b="1" dirty="0" smtClean="0"/>
              <a:t>.</a:t>
            </a:r>
            <a:endParaRPr lang="en-US" sz="2400" b="1" dirty="0"/>
          </a:p>
        </p:txBody>
      </p:sp>
    </p:spTree>
    <p:extLst>
      <p:ext uri="{BB962C8B-B14F-4D97-AF65-F5344CB8AC3E}">
        <p14:creationId xmlns:p14="http://schemas.microsoft.com/office/powerpoint/2010/main" val="305158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5791200" cy="3170099"/>
          </a:xfrm>
          <a:prstGeom prst="rect">
            <a:avLst/>
          </a:prstGeom>
        </p:spPr>
        <p:txBody>
          <a:bodyPr wrap="square">
            <a:spAutoFit/>
          </a:bodyPr>
          <a:lstStyle/>
          <a:p>
            <a:pPr algn="ctr"/>
            <a:r>
              <a:rPr lang="en-US" sz="3200" b="1" dirty="0" err="1" smtClean="0"/>
              <a:t>Enfermedades</a:t>
            </a:r>
            <a:r>
              <a:rPr lang="en-US" sz="3200" b="1" dirty="0" smtClean="0"/>
              <a:t> sin </a:t>
            </a:r>
            <a:r>
              <a:rPr lang="en-US" sz="3200" b="1" dirty="0" err="1" smtClean="0"/>
              <a:t>cura</a:t>
            </a:r>
            <a:r>
              <a:rPr lang="en-US" sz="3200" b="1" dirty="0" smtClean="0"/>
              <a:t>:</a:t>
            </a:r>
          </a:p>
          <a:p>
            <a:endParaRPr lang="en-US" sz="2400" b="1" dirty="0"/>
          </a:p>
          <a:p>
            <a:r>
              <a:rPr lang="en-US" sz="2400" b="1" dirty="0" err="1" smtClean="0"/>
              <a:t>Es</a:t>
            </a:r>
            <a:r>
              <a:rPr lang="en-US" sz="2400" b="1" dirty="0" smtClean="0"/>
              <a:t> </a:t>
            </a:r>
            <a:r>
              <a:rPr lang="en-US" sz="2400" b="1" dirty="0" err="1" smtClean="0"/>
              <a:t>justo</a:t>
            </a:r>
            <a:r>
              <a:rPr lang="en-US" sz="2400" b="1" dirty="0" smtClean="0"/>
              <a:t> </a:t>
            </a:r>
            <a:r>
              <a:rPr lang="en-US" sz="2400" b="1" dirty="0" err="1" smtClean="0"/>
              <a:t>decirle</a:t>
            </a:r>
            <a:r>
              <a:rPr lang="en-US" sz="2400" b="1" dirty="0" smtClean="0"/>
              <a:t> al </a:t>
            </a:r>
            <a:r>
              <a:rPr lang="en-US" sz="2400" b="1" dirty="0" err="1" smtClean="0"/>
              <a:t>enfermo</a:t>
            </a:r>
            <a:r>
              <a:rPr lang="en-US" sz="2400" b="1" dirty="0" smtClean="0"/>
              <a:t> de Alzheimer o de Huntington </a:t>
            </a:r>
            <a:r>
              <a:rPr lang="en-US" sz="2400" b="1" dirty="0" err="1" smtClean="0"/>
              <a:t>que</a:t>
            </a:r>
            <a:r>
              <a:rPr lang="en-US" sz="2400" b="1" dirty="0" smtClean="0"/>
              <a:t> </a:t>
            </a:r>
            <a:r>
              <a:rPr lang="en-US" sz="2400" b="1" dirty="0" err="1" smtClean="0"/>
              <a:t>tiene</a:t>
            </a:r>
            <a:r>
              <a:rPr lang="en-US" sz="2400" b="1" dirty="0" smtClean="0"/>
              <a:t> la </a:t>
            </a:r>
            <a:r>
              <a:rPr lang="en-US" sz="2400" b="1" dirty="0" err="1" smtClean="0"/>
              <a:t>enfermedad</a:t>
            </a:r>
            <a:r>
              <a:rPr lang="en-US" sz="2400" b="1" dirty="0" smtClean="0"/>
              <a:t>?</a:t>
            </a:r>
          </a:p>
          <a:p>
            <a:endParaRPr lang="en-US" sz="2400" b="1" dirty="0"/>
          </a:p>
          <a:p>
            <a:r>
              <a:rPr lang="en-US" sz="2400" b="1" dirty="0" smtClean="0"/>
              <a:t>Para </a:t>
            </a:r>
            <a:r>
              <a:rPr lang="en-US" sz="2400" b="1" dirty="0" err="1" smtClean="0"/>
              <a:t>que</a:t>
            </a:r>
            <a:r>
              <a:rPr lang="en-US" sz="2400" b="1" dirty="0" smtClean="0"/>
              <a:t> le </a:t>
            </a:r>
            <a:r>
              <a:rPr lang="en-US" sz="2400" b="1" dirty="0" err="1" smtClean="0"/>
              <a:t>voy</a:t>
            </a:r>
            <a:r>
              <a:rPr lang="en-US" sz="2400" b="1" dirty="0" smtClean="0"/>
              <a:t> a </a:t>
            </a:r>
            <a:r>
              <a:rPr lang="en-US" sz="2400" b="1" dirty="0" err="1" smtClean="0"/>
              <a:t>decir</a:t>
            </a:r>
            <a:r>
              <a:rPr lang="en-US" sz="2400" b="1" dirty="0" smtClean="0"/>
              <a:t>, </a:t>
            </a:r>
            <a:r>
              <a:rPr lang="en-US" sz="2400" b="1" dirty="0" err="1" smtClean="0"/>
              <a:t>si</a:t>
            </a:r>
            <a:r>
              <a:rPr lang="en-US" sz="2400" b="1" dirty="0" smtClean="0"/>
              <a:t> solo se </a:t>
            </a:r>
            <a:r>
              <a:rPr lang="en-US" sz="2400" b="1" dirty="0" err="1" smtClean="0"/>
              <a:t>va</a:t>
            </a:r>
            <a:r>
              <a:rPr lang="en-US" sz="2400" b="1" dirty="0" smtClean="0"/>
              <a:t> a </a:t>
            </a:r>
            <a:r>
              <a:rPr lang="en-US" sz="2400" b="1" dirty="0" err="1" smtClean="0"/>
              <a:t>desesperar</a:t>
            </a:r>
            <a:r>
              <a:rPr lang="en-US" sz="2400" b="1" dirty="0" smtClean="0"/>
              <a:t> mas y </a:t>
            </a:r>
            <a:r>
              <a:rPr lang="en-US" sz="2400" b="1" dirty="0" err="1" smtClean="0"/>
              <a:t>caer</a:t>
            </a:r>
            <a:r>
              <a:rPr lang="en-US" sz="2400" b="1" dirty="0" smtClean="0"/>
              <a:t> en </a:t>
            </a:r>
            <a:r>
              <a:rPr lang="en-US" sz="2400" b="1" dirty="0" err="1" smtClean="0"/>
              <a:t>depresion</a:t>
            </a:r>
            <a:r>
              <a:rPr lang="en-US" sz="2400" b="1" dirty="0" smtClean="0"/>
              <a:t>, </a:t>
            </a:r>
            <a:r>
              <a:rPr lang="en-US" sz="2400" b="1" dirty="0" err="1" smtClean="0"/>
              <a:t>ademas</a:t>
            </a:r>
            <a:r>
              <a:rPr lang="en-US" sz="2400" b="1" dirty="0" smtClean="0"/>
              <a:t> de </a:t>
            </a:r>
            <a:r>
              <a:rPr lang="en-US" sz="2400" b="1" dirty="0" err="1" smtClean="0"/>
              <a:t>tener</a:t>
            </a:r>
            <a:r>
              <a:rPr lang="en-US" sz="2400" b="1" dirty="0" smtClean="0"/>
              <a:t> la </a:t>
            </a:r>
            <a:r>
              <a:rPr lang="en-US" sz="2400" b="1" dirty="0" err="1" smtClean="0"/>
              <a:t>enfermedad</a:t>
            </a:r>
            <a:r>
              <a:rPr lang="en-US" sz="2400" b="1" dirty="0" smtClean="0"/>
              <a:t>?</a:t>
            </a:r>
            <a:endParaRPr lang="en-US" sz="2400" b="1" dirty="0"/>
          </a:p>
        </p:txBody>
      </p:sp>
    </p:spTree>
    <p:extLst>
      <p:ext uri="{BB962C8B-B14F-4D97-AF65-F5344CB8AC3E}">
        <p14:creationId xmlns:p14="http://schemas.microsoft.com/office/powerpoint/2010/main" val="305158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24973"/>
          </a:xfrm>
          <a:prstGeom prst="rect">
            <a:avLst/>
          </a:prstGeom>
        </p:spPr>
        <p:txBody>
          <a:bodyPr wrap="square">
            <a:spAutoFit/>
          </a:bodyPr>
          <a:lstStyle/>
          <a:p>
            <a:r>
              <a:rPr lang="en-US" sz="3600" b="1" dirty="0" smtClean="0"/>
              <a:t>El </a:t>
            </a:r>
            <a:r>
              <a:rPr lang="en-US" sz="3600" b="1" dirty="0" err="1" smtClean="0"/>
              <a:t>manejo</a:t>
            </a:r>
            <a:r>
              <a:rPr lang="en-US" sz="3600" b="1" dirty="0" smtClean="0"/>
              <a:t> del dolor</a:t>
            </a:r>
          </a:p>
          <a:p>
            <a:endParaRPr lang="en-US" sz="2400" b="1" dirty="0" smtClean="0"/>
          </a:p>
          <a:p>
            <a:r>
              <a:rPr lang="en-US" sz="2400" b="1" dirty="0" smtClean="0"/>
              <a:t>Hay </a:t>
            </a:r>
            <a:r>
              <a:rPr lang="en-US" sz="2400" b="1" dirty="0" err="1" smtClean="0"/>
              <a:t>enfermedades</a:t>
            </a:r>
            <a:r>
              <a:rPr lang="en-US" sz="2400" b="1" dirty="0" smtClean="0"/>
              <a:t> </a:t>
            </a:r>
            <a:r>
              <a:rPr lang="en-US" sz="2400" b="1" dirty="0" err="1" smtClean="0"/>
              <a:t>que</a:t>
            </a:r>
            <a:r>
              <a:rPr lang="en-US" sz="2400" b="1" dirty="0" smtClean="0"/>
              <a:t> </a:t>
            </a:r>
            <a:r>
              <a:rPr lang="en-US" sz="2400" b="1" dirty="0" err="1" smtClean="0"/>
              <a:t>provocan</a:t>
            </a:r>
            <a:r>
              <a:rPr lang="en-US" sz="2400" b="1" dirty="0" smtClean="0"/>
              <a:t> gran </a:t>
            </a:r>
            <a:r>
              <a:rPr lang="en-US" sz="2400" b="1" dirty="0" err="1" smtClean="0"/>
              <a:t>sufrimiento</a:t>
            </a:r>
            <a:r>
              <a:rPr lang="en-US" sz="2400" b="1" dirty="0" smtClean="0"/>
              <a:t> y dolor </a:t>
            </a:r>
            <a:r>
              <a:rPr lang="en-US" sz="2400" b="1" dirty="0" err="1" smtClean="0"/>
              <a:t>fisico</a:t>
            </a:r>
            <a:endParaRPr lang="en-US" sz="2400" b="1" dirty="0" smtClean="0"/>
          </a:p>
          <a:p>
            <a:endParaRPr lang="en-US" sz="2400" b="1" dirty="0"/>
          </a:p>
          <a:p>
            <a:r>
              <a:rPr lang="en-US" sz="2400" b="1" dirty="0" smtClean="0"/>
              <a:t>En </a:t>
            </a:r>
            <a:r>
              <a:rPr lang="en-US" sz="2400" b="1" dirty="0" err="1" smtClean="0"/>
              <a:t>estos</a:t>
            </a:r>
            <a:r>
              <a:rPr lang="en-US" sz="2400" b="1" dirty="0" smtClean="0"/>
              <a:t> </a:t>
            </a:r>
            <a:r>
              <a:rPr lang="en-US" sz="2400" b="1" dirty="0" err="1" smtClean="0"/>
              <a:t>casos</a:t>
            </a:r>
            <a:r>
              <a:rPr lang="en-US" sz="2400" b="1" dirty="0" smtClean="0"/>
              <a:t> </a:t>
            </a:r>
            <a:r>
              <a:rPr lang="en-US" sz="2400" b="1" dirty="0" err="1" smtClean="0"/>
              <a:t>es</a:t>
            </a:r>
            <a:r>
              <a:rPr lang="en-US" sz="2400" b="1" dirty="0" smtClean="0"/>
              <a:t> </a:t>
            </a:r>
            <a:r>
              <a:rPr lang="en-US" sz="2400" b="1" dirty="0" err="1" smtClean="0"/>
              <a:t>preciso</a:t>
            </a:r>
            <a:r>
              <a:rPr lang="en-US" sz="2400" b="1" dirty="0" smtClean="0"/>
              <a:t> </a:t>
            </a:r>
            <a:r>
              <a:rPr lang="en-US" sz="2400" b="1" dirty="0" err="1" smtClean="0"/>
              <a:t>dar</a:t>
            </a:r>
            <a:r>
              <a:rPr lang="en-US" sz="2400" b="1" dirty="0" smtClean="0"/>
              <a:t> al </a:t>
            </a:r>
            <a:r>
              <a:rPr lang="en-US" sz="2400" b="1" dirty="0" err="1" smtClean="0"/>
              <a:t>paciente</a:t>
            </a:r>
            <a:r>
              <a:rPr lang="en-US" sz="2400" b="1" dirty="0" smtClean="0"/>
              <a:t> </a:t>
            </a:r>
            <a:r>
              <a:rPr lang="en-US" sz="2400" b="1" dirty="0" err="1" smtClean="0"/>
              <a:t>todos</a:t>
            </a:r>
            <a:r>
              <a:rPr lang="en-US" sz="2400" b="1" dirty="0"/>
              <a:t> </a:t>
            </a:r>
            <a:r>
              <a:rPr lang="en-US" sz="2400" b="1" dirty="0" smtClean="0"/>
              <a:t>los </a:t>
            </a:r>
            <a:r>
              <a:rPr lang="en-US" sz="2400" b="1" dirty="0" err="1" smtClean="0"/>
              <a:t>medicamentos</a:t>
            </a:r>
            <a:r>
              <a:rPr lang="en-US" sz="2400" b="1" dirty="0" smtClean="0"/>
              <a:t> </a:t>
            </a:r>
            <a:r>
              <a:rPr lang="en-US" sz="2400" b="1" dirty="0" err="1" smtClean="0"/>
              <a:t>necesarios</a:t>
            </a:r>
            <a:r>
              <a:rPr lang="en-US" sz="2400" b="1" dirty="0" smtClean="0"/>
              <a:t> para </a:t>
            </a:r>
            <a:r>
              <a:rPr lang="en-US" sz="2400" b="1" dirty="0" err="1" smtClean="0"/>
              <a:t>que</a:t>
            </a:r>
            <a:r>
              <a:rPr lang="en-US" sz="2400" b="1" dirty="0" smtClean="0"/>
              <a:t> </a:t>
            </a:r>
            <a:r>
              <a:rPr lang="en-US" sz="2400" b="1" dirty="0" err="1" smtClean="0"/>
              <a:t>pueda</a:t>
            </a:r>
            <a:r>
              <a:rPr lang="en-US" sz="2400" b="1" dirty="0" smtClean="0"/>
              <a:t> </a:t>
            </a:r>
            <a:r>
              <a:rPr lang="en-US" sz="2400" b="1" dirty="0" err="1" smtClean="0"/>
              <a:t>aguantar</a:t>
            </a:r>
            <a:r>
              <a:rPr lang="en-US" sz="2400" b="1" dirty="0" smtClean="0"/>
              <a:t> el dolor</a:t>
            </a:r>
          </a:p>
          <a:p>
            <a:endParaRPr lang="en-US" sz="2400" b="1" dirty="0"/>
          </a:p>
          <a:p>
            <a:r>
              <a:rPr lang="en-US" sz="2400" b="1" dirty="0" smtClean="0"/>
              <a:t>Si la </a:t>
            </a:r>
            <a:r>
              <a:rPr lang="en-US" sz="2400" b="1" dirty="0" err="1" smtClean="0"/>
              <a:t>enfermedad</a:t>
            </a:r>
            <a:r>
              <a:rPr lang="en-US" sz="2400" b="1" dirty="0" smtClean="0"/>
              <a:t> </a:t>
            </a:r>
            <a:r>
              <a:rPr lang="en-US" sz="2400" b="1" dirty="0" err="1" smtClean="0"/>
              <a:t>es</a:t>
            </a:r>
            <a:r>
              <a:rPr lang="en-US" sz="2400" b="1" dirty="0"/>
              <a:t> </a:t>
            </a:r>
            <a:r>
              <a:rPr lang="en-US" sz="2400" b="1" dirty="0" smtClean="0"/>
              <a:t>terminal no hay </a:t>
            </a:r>
            <a:r>
              <a:rPr lang="en-US" sz="2400" b="1" dirty="0" err="1" smtClean="0"/>
              <a:t>dilemas</a:t>
            </a:r>
            <a:r>
              <a:rPr lang="en-US" sz="2400" b="1" dirty="0" smtClean="0"/>
              <a:t> </a:t>
            </a:r>
            <a:r>
              <a:rPr lang="en-US" sz="2400" b="1" dirty="0" err="1" smtClean="0"/>
              <a:t>eticos</a:t>
            </a:r>
            <a:r>
              <a:rPr lang="en-US" sz="2400" b="1" dirty="0" smtClean="0"/>
              <a:t>: se les da el </a:t>
            </a:r>
            <a:r>
              <a:rPr lang="en-US" sz="2400" b="1" dirty="0" err="1" smtClean="0"/>
              <a:t>medicamento</a:t>
            </a:r>
            <a:r>
              <a:rPr lang="en-US" sz="2400" b="1" dirty="0" smtClean="0"/>
              <a:t> y </a:t>
            </a:r>
            <a:r>
              <a:rPr lang="en-US" sz="2400" b="1" dirty="0" err="1" smtClean="0"/>
              <a:t>punto</a:t>
            </a:r>
            <a:endParaRPr lang="en-US" sz="2400" b="1" dirty="0" smtClean="0"/>
          </a:p>
          <a:p>
            <a:endParaRPr lang="en-US" sz="2400" b="1" dirty="0"/>
          </a:p>
          <a:p>
            <a:r>
              <a:rPr lang="en-US" sz="2400" b="1" dirty="0" smtClean="0"/>
              <a:t>Si la </a:t>
            </a:r>
            <a:r>
              <a:rPr lang="en-US" sz="2400" b="1" dirty="0" err="1" smtClean="0"/>
              <a:t>enfermedad</a:t>
            </a:r>
            <a:r>
              <a:rPr lang="en-US" sz="2400" b="1" dirty="0" smtClean="0"/>
              <a:t> da dolor </a:t>
            </a:r>
            <a:r>
              <a:rPr lang="en-US" sz="2400" b="1" dirty="0" err="1" smtClean="0"/>
              <a:t>cronico</a:t>
            </a:r>
            <a:r>
              <a:rPr lang="en-US" sz="2400" b="1" dirty="0" smtClean="0"/>
              <a:t> </a:t>
            </a:r>
            <a:r>
              <a:rPr lang="en-US" sz="2400" b="1" dirty="0" err="1" smtClean="0"/>
              <a:t>pero</a:t>
            </a:r>
            <a:r>
              <a:rPr lang="en-US" sz="2400" b="1" dirty="0" smtClean="0"/>
              <a:t> no </a:t>
            </a:r>
            <a:r>
              <a:rPr lang="en-US" sz="2400" b="1" dirty="0" err="1" smtClean="0"/>
              <a:t>es</a:t>
            </a:r>
            <a:r>
              <a:rPr lang="en-US" sz="2400" b="1" dirty="0" smtClean="0"/>
              <a:t> terminal, se </a:t>
            </a:r>
            <a:r>
              <a:rPr lang="en-US" sz="2400" b="1" dirty="0" err="1" smtClean="0"/>
              <a:t>presenta</a:t>
            </a:r>
            <a:r>
              <a:rPr lang="en-US" sz="2400" b="1" dirty="0" smtClean="0"/>
              <a:t> el </a:t>
            </a:r>
            <a:r>
              <a:rPr lang="en-US" sz="2400" b="1" dirty="0" err="1" smtClean="0"/>
              <a:t>problema</a:t>
            </a:r>
            <a:r>
              <a:rPr lang="en-US" sz="2400" b="1" dirty="0" smtClean="0"/>
              <a:t> de </a:t>
            </a:r>
            <a:r>
              <a:rPr lang="en-US" sz="2400" b="1" dirty="0" err="1" smtClean="0"/>
              <a:t>que</a:t>
            </a:r>
            <a:r>
              <a:rPr lang="en-US" sz="2400" b="1" dirty="0" smtClean="0"/>
              <a:t> </a:t>
            </a:r>
            <a:r>
              <a:rPr lang="en-US" sz="2400" b="1" dirty="0" err="1" smtClean="0"/>
              <a:t>muchos</a:t>
            </a:r>
            <a:r>
              <a:rPr lang="en-US" sz="2400" b="1" dirty="0" smtClean="0"/>
              <a:t> de </a:t>
            </a:r>
            <a:r>
              <a:rPr lang="en-US" sz="2400" b="1" dirty="0" err="1" smtClean="0"/>
              <a:t>estos</a:t>
            </a:r>
            <a:r>
              <a:rPr lang="en-US" sz="2400" b="1" dirty="0" smtClean="0"/>
              <a:t> </a:t>
            </a:r>
            <a:r>
              <a:rPr lang="en-US" sz="2400" b="1" dirty="0" err="1" smtClean="0"/>
              <a:t>medicamentos</a:t>
            </a:r>
            <a:r>
              <a:rPr lang="en-US" sz="2400" b="1" dirty="0" smtClean="0"/>
              <a:t> </a:t>
            </a:r>
            <a:r>
              <a:rPr lang="en-US" sz="2400" b="1" dirty="0" err="1" smtClean="0"/>
              <a:t>inducen</a:t>
            </a:r>
            <a:r>
              <a:rPr lang="en-US" sz="2400" b="1" dirty="0" smtClean="0"/>
              <a:t> </a:t>
            </a:r>
            <a:r>
              <a:rPr lang="en-US" sz="2400" b="1" dirty="0" err="1" smtClean="0"/>
              <a:t>adiccion</a:t>
            </a:r>
            <a:r>
              <a:rPr lang="en-US" sz="2400" b="1" dirty="0" smtClean="0"/>
              <a:t>. El </a:t>
            </a:r>
            <a:r>
              <a:rPr lang="en-US" sz="2400" b="1" dirty="0" err="1" smtClean="0"/>
              <a:t>dilema</a:t>
            </a:r>
            <a:r>
              <a:rPr lang="en-US" sz="2400" b="1" dirty="0" smtClean="0"/>
              <a:t> </a:t>
            </a:r>
            <a:r>
              <a:rPr lang="en-US" sz="2400" b="1" dirty="0" err="1" smtClean="0"/>
              <a:t>es</a:t>
            </a:r>
            <a:r>
              <a:rPr lang="en-US" sz="2400" b="1" dirty="0" smtClean="0"/>
              <a:t> </a:t>
            </a:r>
            <a:r>
              <a:rPr lang="en-US" sz="2400" b="1" dirty="0" err="1" smtClean="0"/>
              <a:t>que</a:t>
            </a:r>
            <a:r>
              <a:rPr lang="en-US" sz="2400" b="1" dirty="0" smtClean="0"/>
              <a:t> </a:t>
            </a:r>
            <a:r>
              <a:rPr lang="en-US" sz="2400" b="1" dirty="0" err="1" smtClean="0"/>
              <a:t>niveles</a:t>
            </a:r>
            <a:r>
              <a:rPr lang="en-US" sz="2400" b="1" dirty="0" smtClean="0"/>
              <a:t> de dolor </a:t>
            </a:r>
            <a:r>
              <a:rPr lang="en-US" sz="2400" b="1" dirty="0" err="1" smtClean="0"/>
              <a:t>justifican</a:t>
            </a:r>
            <a:r>
              <a:rPr lang="en-US" sz="2400" b="1" dirty="0" smtClean="0"/>
              <a:t> </a:t>
            </a:r>
            <a:r>
              <a:rPr lang="en-US" sz="2400" b="1" dirty="0" err="1" smtClean="0"/>
              <a:t>crear</a:t>
            </a:r>
            <a:r>
              <a:rPr lang="en-US" sz="2400" b="1" dirty="0" smtClean="0"/>
              <a:t> un </a:t>
            </a:r>
            <a:r>
              <a:rPr lang="en-US" sz="2400" b="1" dirty="0" err="1" smtClean="0"/>
              <a:t>habito</a:t>
            </a:r>
            <a:r>
              <a:rPr lang="en-US" sz="2400" b="1" dirty="0" smtClean="0"/>
              <a:t> de </a:t>
            </a:r>
            <a:r>
              <a:rPr lang="en-US" sz="2400" b="1" dirty="0" err="1" smtClean="0"/>
              <a:t>drogadiccion</a:t>
            </a:r>
            <a:endParaRPr lang="en-US" sz="2400" b="1" dirty="0" smtClean="0"/>
          </a:p>
          <a:p>
            <a:endParaRPr lang="en-US" sz="2400" b="1" dirty="0"/>
          </a:p>
          <a:p>
            <a:r>
              <a:rPr lang="en-US" sz="2400" b="1" dirty="0" err="1" smtClean="0"/>
              <a:t>Aun</a:t>
            </a:r>
            <a:r>
              <a:rPr lang="en-US" sz="2400" b="1" dirty="0" smtClean="0"/>
              <a:t> mas </a:t>
            </a:r>
            <a:r>
              <a:rPr lang="en-US" sz="2400" b="1" dirty="0" err="1" smtClean="0"/>
              <a:t>problemas</a:t>
            </a:r>
            <a:r>
              <a:rPr lang="en-US" sz="2400" b="1" dirty="0" smtClean="0"/>
              <a:t> se </a:t>
            </a:r>
            <a:r>
              <a:rPr lang="en-US" sz="2400" b="1" dirty="0" err="1" smtClean="0"/>
              <a:t>encuentran</a:t>
            </a:r>
            <a:r>
              <a:rPr lang="en-US" sz="2400" b="1" dirty="0" smtClean="0"/>
              <a:t> en </a:t>
            </a:r>
            <a:r>
              <a:rPr lang="en-US" sz="2400" b="1" dirty="0" err="1" smtClean="0"/>
              <a:t>casos</a:t>
            </a:r>
            <a:r>
              <a:rPr lang="en-US" sz="2400" b="1" dirty="0" smtClean="0"/>
              <a:t> en los </a:t>
            </a:r>
            <a:r>
              <a:rPr lang="en-US" sz="2400" b="1" dirty="0" err="1" smtClean="0"/>
              <a:t>cuales</a:t>
            </a:r>
            <a:r>
              <a:rPr lang="en-US" sz="2400" b="1" dirty="0" smtClean="0"/>
              <a:t> la </a:t>
            </a:r>
            <a:r>
              <a:rPr lang="en-US" sz="2400" b="1" dirty="0" err="1" smtClean="0"/>
              <a:t>enfermedad</a:t>
            </a:r>
            <a:r>
              <a:rPr lang="en-US" sz="2400" b="1" dirty="0" smtClean="0"/>
              <a:t> no </a:t>
            </a:r>
            <a:r>
              <a:rPr lang="en-US" sz="2400" b="1" dirty="0" err="1" smtClean="0"/>
              <a:t>es</a:t>
            </a:r>
            <a:r>
              <a:rPr lang="en-US" sz="2400" b="1" dirty="0" smtClean="0"/>
              <a:t> </a:t>
            </a:r>
            <a:r>
              <a:rPr lang="en-US" sz="2400" b="1" dirty="0" err="1" smtClean="0"/>
              <a:t>cronica</a:t>
            </a:r>
            <a:r>
              <a:rPr lang="en-US" sz="2400" b="1" dirty="0" smtClean="0"/>
              <a:t>: </a:t>
            </a:r>
            <a:r>
              <a:rPr lang="en-US" sz="2400" b="1" dirty="0" err="1" smtClean="0"/>
              <a:t>que</a:t>
            </a:r>
            <a:r>
              <a:rPr lang="en-US" sz="2400" b="1" dirty="0" smtClean="0"/>
              <a:t> </a:t>
            </a:r>
            <a:r>
              <a:rPr lang="en-US" sz="2400" b="1" dirty="0" err="1" smtClean="0"/>
              <a:t>niveles</a:t>
            </a:r>
            <a:r>
              <a:rPr lang="en-US" sz="2400" b="1" dirty="0" smtClean="0"/>
              <a:t> de dolor </a:t>
            </a:r>
            <a:r>
              <a:rPr lang="en-US" sz="2400" b="1" dirty="0" err="1" smtClean="0"/>
              <a:t>justifican</a:t>
            </a:r>
            <a:r>
              <a:rPr lang="en-US" sz="2400" b="1" dirty="0" smtClean="0"/>
              <a:t> </a:t>
            </a:r>
            <a:r>
              <a:rPr lang="en-US" sz="2400" b="1" dirty="0" err="1" smtClean="0"/>
              <a:t>dar</a:t>
            </a:r>
            <a:r>
              <a:rPr lang="en-US" sz="2400" b="1" dirty="0" smtClean="0"/>
              <a:t> un </a:t>
            </a:r>
            <a:r>
              <a:rPr lang="en-US" sz="2400" b="1" dirty="0" err="1" smtClean="0"/>
              <a:t>medicamento</a:t>
            </a:r>
            <a:r>
              <a:rPr lang="en-US" sz="2400" b="1" dirty="0" smtClean="0"/>
              <a:t> </a:t>
            </a:r>
            <a:r>
              <a:rPr lang="en-US" sz="2400" b="1" dirty="0" err="1" smtClean="0"/>
              <a:t>que</a:t>
            </a:r>
            <a:r>
              <a:rPr lang="en-US" sz="2400" b="1" dirty="0" smtClean="0"/>
              <a:t> </a:t>
            </a:r>
            <a:r>
              <a:rPr lang="en-US" sz="2400" b="1" dirty="0" err="1" smtClean="0"/>
              <a:t>tiene</a:t>
            </a:r>
            <a:r>
              <a:rPr lang="en-US" sz="2400" b="1" dirty="0" smtClean="0"/>
              <a:t> </a:t>
            </a:r>
            <a:r>
              <a:rPr lang="en-US" sz="2400" b="1" dirty="0" err="1" smtClean="0"/>
              <a:t>riesgo</a:t>
            </a:r>
            <a:r>
              <a:rPr lang="en-US" sz="2400" b="1" dirty="0" smtClean="0"/>
              <a:t> de </a:t>
            </a:r>
            <a:r>
              <a:rPr lang="en-US" sz="2400" b="1" dirty="0" err="1" smtClean="0"/>
              <a:t>producir</a:t>
            </a:r>
            <a:r>
              <a:rPr lang="en-US" sz="2400" b="1" dirty="0" smtClean="0"/>
              <a:t> </a:t>
            </a:r>
            <a:r>
              <a:rPr lang="en-US" sz="2400" b="1" dirty="0" err="1" smtClean="0"/>
              <a:t>adiccion</a:t>
            </a:r>
            <a:r>
              <a:rPr lang="en-US" sz="2400" b="1" dirty="0" smtClean="0"/>
              <a:t>?</a:t>
            </a:r>
            <a:endParaRPr lang="en-US" sz="2400" b="1" dirty="0"/>
          </a:p>
        </p:txBody>
      </p:sp>
    </p:spTree>
    <p:extLst>
      <p:ext uri="{BB962C8B-B14F-4D97-AF65-F5344CB8AC3E}">
        <p14:creationId xmlns:p14="http://schemas.microsoft.com/office/powerpoint/2010/main" val="305158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86090"/>
          </a:xfrm>
          <a:prstGeom prst="rect">
            <a:avLst/>
          </a:prstGeom>
        </p:spPr>
        <p:txBody>
          <a:bodyPr wrap="square">
            <a:spAutoFit/>
          </a:bodyPr>
          <a:lstStyle/>
          <a:p>
            <a:pPr algn="ctr"/>
            <a:r>
              <a:rPr lang="en-US" sz="3200" b="1" dirty="0" smtClean="0"/>
              <a:t>La </a:t>
            </a:r>
            <a:r>
              <a:rPr lang="en-US" sz="3200" b="1" dirty="0" err="1" smtClean="0"/>
              <a:t>muerte</a:t>
            </a:r>
            <a:r>
              <a:rPr lang="en-US" sz="3200" b="1" dirty="0" smtClean="0"/>
              <a:t> y el </a:t>
            </a:r>
            <a:r>
              <a:rPr lang="en-US" sz="3200" b="1" dirty="0" err="1" smtClean="0"/>
              <a:t>costo</a:t>
            </a:r>
            <a:r>
              <a:rPr lang="en-US" sz="3200" b="1" dirty="0" smtClean="0"/>
              <a:t> de un </a:t>
            </a:r>
            <a:r>
              <a:rPr lang="en-US" sz="3200" b="1" dirty="0" err="1" smtClean="0"/>
              <a:t>tratamiento</a:t>
            </a:r>
            <a:endParaRPr lang="en-US" sz="3200" b="1" dirty="0" smtClean="0"/>
          </a:p>
          <a:p>
            <a:endParaRPr lang="en-US" sz="2400" b="1" dirty="0" smtClean="0"/>
          </a:p>
          <a:p>
            <a:r>
              <a:rPr lang="en-US" sz="2400" b="1" dirty="0" err="1" smtClean="0"/>
              <a:t>Otro</a:t>
            </a:r>
            <a:r>
              <a:rPr lang="en-US" sz="2400" b="1" dirty="0" smtClean="0"/>
              <a:t> </a:t>
            </a:r>
            <a:r>
              <a:rPr lang="en-US" sz="2400" b="1" dirty="0" err="1" smtClean="0"/>
              <a:t>problema</a:t>
            </a:r>
            <a:r>
              <a:rPr lang="en-US" sz="2400" b="1" dirty="0" smtClean="0"/>
              <a:t> </a:t>
            </a:r>
            <a:r>
              <a:rPr lang="en-US" sz="2400" b="1" dirty="0" err="1" smtClean="0"/>
              <a:t>muy</a:t>
            </a:r>
            <a:r>
              <a:rPr lang="en-US" sz="2400" b="1" dirty="0" smtClean="0"/>
              <a:t> </a:t>
            </a:r>
            <a:r>
              <a:rPr lang="en-US" sz="2400" b="1" dirty="0" err="1" smtClean="0"/>
              <a:t>comun</a:t>
            </a:r>
            <a:r>
              <a:rPr lang="en-US" sz="2400" b="1" dirty="0" smtClean="0"/>
              <a:t> </a:t>
            </a:r>
            <a:r>
              <a:rPr lang="en-US" sz="2400" b="1" dirty="0" err="1" smtClean="0"/>
              <a:t>es</a:t>
            </a:r>
            <a:r>
              <a:rPr lang="en-US" sz="2400" b="1" dirty="0" smtClean="0"/>
              <a:t>:</a:t>
            </a:r>
          </a:p>
          <a:p>
            <a:r>
              <a:rPr lang="en-US" sz="2400" b="1" dirty="0" smtClean="0"/>
              <a:t>Dados los altos </a:t>
            </a:r>
            <a:r>
              <a:rPr lang="en-US" sz="2400" b="1" dirty="0" err="1" smtClean="0"/>
              <a:t>costos</a:t>
            </a:r>
            <a:r>
              <a:rPr lang="en-US" sz="2400" b="1" dirty="0" smtClean="0"/>
              <a:t> </a:t>
            </a:r>
            <a:r>
              <a:rPr lang="en-US" sz="2400" b="1" dirty="0" err="1" smtClean="0"/>
              <a:t>especialmente</a:t>
            </a:r>
            <a:r>
              <a:rPr lang="en-US" sz="2400" b="1" dirty="0" smtClean="0"/>
              <a:t> de la </a:t>
            </a:r>
            <a:r>
              <a:rPr lang="en-US" sz="2400" b="1" dirty="0" err="1" smtClean="0"/>
              <a:t>medicina</a:t>
            </a:r>
            <a:r>
              <a:rPr lang="en-US" sz="2400" b="1" dirty="0" smtClean="0"/>
              <a:t> </a:t>
            </a:r>
            <a:r>
              <a:rPr lang="en-US" sz="2400" b="1" dirty="0" err="1" smtClean="0"/>
              <a:t>intensiva</a:t>
            </a:r>
            <a:r>
              <a:rPr lang="en-US" sz="2400" b="1" dirty="0" smtClean="0"/>
              <a:t> y terminal, hasta </a:t>
            </a:r>
            <a:r>
              <a:rPr lang="en-US" sz="2400" b="1" dirty="0" err="1" smtClean="0"/>
              <a:t>que</a:t>
            </a:r>
            <a:r>
              <a:rPr lang="en-US" sz="2400" b="1" dirty="0" smtClean="0"/>
              <a:t> </a:t>
            </a:r>
            <a:r>
              <a:rPr lang="en-US" sz="2400" b="1" dirty="0" err="1" smtClean="0"/>
              <a:t>punto</a:t>
            </a:r>
            <a:r>
              <a:rPr lang="en-US" sz="2400" b="1" dirty="0" smtClean="0"/>
              <a:t> se </a:t>
            </a:r>
            <a:r>
              <a:rPr lang="en-US" sz="2400" b="1" dirty="0" err="1" smtClean="0"/>
              <a:t>puede</a:t>
            </a:r>
            <a:r>
              <a:rPr lang="en-US" sz="2400" b="1" dirty="0" smtClean="0"/>
              <a:t> </a:t>
            </a:r>
            <a:r>
              <a:rPr lang="en-US" sz="2400" b="1" dirty="0" err="1" smtClean="0"/>
              <a:t>imponer</a:t>
            </a:r>
            <a:r>
              <a:rPr lang="en-US" sz="2400" b="1" dirty="0" smtClean="0"/>
              <a:t> un </a:t>
            </a:r>
            <a:r>
              <a:rPr lang="en-US" sz="2400" b="1" dirty="0" err="1" smtClean="0"/>
              <a:t>tratamiento</a:t>
            </a:r>
            <a:r>
              <a:rPr lang="en-US" sz="2400" b="1" dirty="0" smtClean="0"/>
              <a:t> </a:t>
            </a:r>
            <a:r>
              <a:rPr lang="en-US" sz="2400" b="1" dirty="0" err="1" smtClean="0"/>
              <a:t>que</a:t>
            </a:r>
            <a:r>
              <a:rPr lang="en-US" sz="2400" b="1" dirty="0" smtClean="0"/>
              <a:t> </a:t>
            </a:r>
            <a:r>
              <a:rPr lang="en-US" sz="2400" b="1" dirty="0" err="1" smtClean="0"/>
              <a:t>socave</a:t>
            </a:r>
            <a:r>
              <a:rPr lang="en-US" sz="2400" b="1" dirty="0" smtClean="0"/>
              <a:t> la </a:t>
            </a:r>
            <a:r>
              <a:rPr lang="en-US" sz="2400" b="1" dirty="0" err="1" smtClean="0"/>
              <a:t>integridad</a:t>
            </a:r>
            <a:r>
              <a:rPr lang="en-US" sz="2400" b="1" dirty="0" smtClean="0"/>
              <a:t> </a:t>
            </a:r>
            <a:r>
              <a:rPr lang="en-US" sz="2400" b="1" dirty="0" err="1" smtClean="0"/>
              <a:t>economica</a:t>
            </a:r>
            <a:r>
              <a:rPr lang="en-US" sz="2400" b="1" dirty="0" smtClean="0"/>
              <a:t> del </a:t>
            </a:r>
            <a:r>
              <a:rPr lang="en-US" sz="2400" b="1" dirty="0" err="1" smtClean="0"/>
              <a:t>paciente</a:t>
            </a:r>
            <a:r>
              <a:rPr lang="en-US" sz="2400" b="1" dirty="0" smtClean="0"/>
              <a:t>?</a:t>
            </a:r>
          </a:p>
          <a:p>
            <a:endParaRPr lang="en-US" sz="2400" b="1" dirty="0"/>
          </a:p>
          <a:p>
            <a:r>
              <a:rPr lang="en-US" sz="2400" b="1" dirty="0" err="1" smtClean="0"/>
              <a:t>Que</a:t>
            </a:r>
            <a:r>
              <a:rPr lang="en-US" sz="2400" b="1" dirty="0" smtClean="0"/>
              <a:t> </a:t>
            </a:r>
            <a:r>
              <a:rPr lang="en-US" sz="2400" b="1" dirty="0" err="1" smtClean="0"/>
              <a:t>hacer</a:t>
            </a:r>
            <a:r>
              <a:rPr lang="en-US" sz="2400" b="1" dirty="0" smtClean="0"/>
              <a:t> en </a:t>
            </a:r>
            <a:r>
              <a:rPr lang="en-US" sz="2400" b="1" dirty="0" err="1" smtClean="0"/>
              <a:t>casos</a:t>
            </a:r>
            <a:r>
              <a:rPr lang="en-US" sz="2400" b="1" dirty="0" smtClean="0"/>
              <a:t> en los </a:t>
            </a:r>
            <a:r>
              <a:rPr lang="en-US" sz="2400" b="1" dirty="0" err="1" smtClean="0"/>
              <a:t>cuales</a:t>
            </a:r>
            <a:r>
              <a:rPr lang="en-US" sz="2400" b="1" dirty="0" smtClean="0"/>
              <a:t> hay </a:t>
            </a:r>
            <a:r>
              <a:rPr lang="en-US" sz="2400" b="1" dirty="0" err="1" smtClean="0"/>
              <a:t>conflictos</a:t>
            </a:r>
            <a:r>
              <a:rPr lang="en-US" sz="2400" b="1" dirty="0" smtClean="0"/>
              <a:t> entre el </a:t>
            </a:r>
            <a:r>
              <a:rPr lang="en-US" sz="2400" b="1" dirty="0" err="1" smtClean="0"/>
              <a:t>interes</a:t>
            </a:r>
            <a:r>
              <a:rPr lang="en-US" sz="2400" b="1" dirty="0" smtClean="0"/>
              <a:t> del </a:t>
            </a:r>
            <a:r>
              <a:rPr lang="en-US" sz="2400" b="1" dirty="0" err="1" smtClean="0"/>
              <a:t>paciente</a:t>
            </a:r>
            <a:r>
              <a:rPr lang="en-US" sz="2400" b="1" dirty="0" smtClean="0"/>
              <a:t> y el de la </a:t>
            </a:r>
            <a:r>
              <a:rPr lang="en-US" sz="2400" b="1" dirty="0" err="1" smtClean="0"/>
              <a:t>familia</a:t>
            </a:r>
            <a:r>
              <a:rPr lang="en-US" sz="2400" b="1" dirty="0" smtClean="0"/>
              <a:t>?</a:t>
            </a:r>
          </a:p>
          <a:p>
            <a:endParaRPr lang="en-US" sz="2400" b="1" dirty="0"/>
          </a:p>
          <a:p>
            <a:r>
              <a:rPr lang="en-US" sz="2400" b="1" dirty="0" err="1" smtClean="0"/>
              <a:t>Por</a:t>
            </a:r>
            <a:r>
              <a:rPr lang="en-US" sz="2400" b="1" dirty="0" smtClean="0"/>
              <a:t> </a:t>
            </a:r>
            <a:r>
              <a:rPr lang="en-US" sz="2400" b="1" dirty="0" err="1" smtClean="0"/>
              <a:t>motivos</a:t>
            </a:r>
            <a:r>
              <a:rPr lang="en-US" sz="2400" b="1" dirty="0" smtClean="0"/>
              <a:t> </a:t>
            </a:r>
            <a:r>
              <a:rPr lang="en-US" sz="2400" b="1" dirty="0" err="1" smtClean="0"/>
              <a:t>diferentes</a:t>
            </a:r>
            <a:r>
              <a:rPr lang="en-US" sz="2400" b="1" dirty="0" smtClean="0"/>
              <a:t>, los </a:t>
            </a:r>
            <a:r>
              <a:rPr lang="en-US" sz="2400" b="1" dirty="0" err="1" smtClean="0"/>
              <a:t>modelos</a:t>
            </a:r>
            <a:r>
              <a:rPr lang="en-US" sz="2400" b="1" dirty="0" smtClean="0"/>
              <a:t> de </a:t>
            </a:r>
            <a:r>
              <a:rPr lang="en-US" sz="2400" b="1" dirty="0" err="1" smtClean="0"/>
              <a:t>sociedad</a:t>
            </a:r>
            <a:r>
              <a:rPr lang="en-US" sz="2400" b="1" dirty="0" smtClean="0"/>
              <a:t> mas </a:t>
            </a:r>
            <a:r>
              <a:rPr lang="en-US" sz="2400" b="1" dirty="0" err="1" smtClean="0"/>
              <a:t>cercanos</a:t>
            </a:r>
            <a:r>
              <a:rPr lang="en-US" sz="2400" b="1" dirty="0" smtClean="0"/>
              <a:t> a </a:t>
            </a:r>
            <a:r>
              <a:rPr lang="en-US" sz="2400" b="1" dirty="0" err="1" smtClean="0"/>
              <a:t>nuestra</a:t>
            </a:r>
            <a:r>
              <a:rPr lang="en-US" sz="2400" b="1" dirty="0" smtClean="0"/>
              <a:t> </a:t>
            </a:r>
            <a:r>
              <a:rPr lang="en-US" sz="2400" b="1" dirty="0" err="1" smtClean="0"/>
              <a:t>vida</a:t>
            </a:r>
            <a:r>
              <a:rPr lang="en-US" sz="2400" b="1" dirty="0" smtClean="0"/>
              <a:t>, el </a:t>
            </a:r>
            <a:r>
              <a:rPr lang="en-US" sz="2400" b="1" dirty="0" err="1" smtClean="0"/>
              <a:t>modelo</a:t>
            </a:r>
            <a:r>
              <a:rPr lang="en-US" sz="2400" b="1" dirty="0" smtClean="0"/>
              <a:t> </a:t>
            </a:r>
            <a:r>
              <a:rPr lang="en-US" sz="2400" b="1" dirty="0" err="1" smtClean="0"/>
              <a:t>latino</a:t>
            </a:r>
            <a:r>
              <a:rPr lang="en-US" sz="2400" b="1" dirty="0" smtClean="0"/>
              <a:t>, y el </a:t>
            </a:r>
            <a:r>
              <a:rPr lang="en-US" sz="2400" b="1" dirty="0" err="1" smtClean="0"/>
              <a:t>modelo</a:t>
            </a:r>
            <a:r>
              <a:rPr lang="en-US" sz="2400" b="1" dirty="0" smtClean="0"/>
              <a:t> </a:t>
            </a:r>
            <a:r>
              <a:rPr lang="en-US" sz="2400" b="1" dirty="0" err="1" smtClean="0"/>
              <a:t>anglosajon</a:t>
            </a:r>
            <a:r>
              <a:rPr lang="en-US" sz="2400" b="1" dirty="0" smtClean="0"/>
              <a:t>, ambos </a:t>
            </a:r>
            <a:r>
              <a:rPr lang="en-US" sz="2400" b="1" dirty="0" err="1" smtClean="0"/>
              <a:t>tienen</a:t>
            </a:r>
            <a:r>
              <a:rPr lang="en-US" sz="2400" b="1" dirty="0" smtClean="0"/>
              <a:t> </a:t>
            </a:r>
            <a:r>
              <a:rPr lang="en-US" sz="2400" b="1" dirty="0" err="1" smtClean="0"/>
              <a:t>soluciones</a:t>
            </a:r>
            <a:r>
              <a:rPr lang="en-US" sz="2400" b="1" dirty="0" smtClean="0"/>
              <a:t> </a:t>
            </a:r>
            <a:r>
              <a:rPr lang="en-US" sz="2400" b="1" dirty="0" err="1" smtClean="0"/>
              <a:t>inadecuadas</a:t>
            </a:r>
            <a:r>
              <a:rPr lang="en-US" sz="2400" b="1" dirty="0" smtClean="0"/>
              <a:t> e </a:t>
            </a:r>
            <a:r>
              <a:rPr lang="en-US" sz="2400" b="1" dirty="0" err="1" smtClean="0"/>
              <a:t>inmaduras</a:t>
            </a:r>
            <a:r>
              <a:rPr lang="en-US" sz="2400" b="1" dirty="0" smtClean="0"/>
              <a:t> al </a:t>
            </a:r>
            <a:r>
              <a:rPr lang="en-US" sz="2400" b="1" dirty="0" err="1" smtClean="0"/>
              <a:t>respeto</a:t>
            </a:r>
            <a:r>
              <a:rPr lang="en-US" sz="2400" b="1" dirty="0" smtClean="0"/>
              <a:t> de </a:t>
            </a:r>
            <a:r>
              <a:rPr lang="en-US" sz="2400" b="1" dirty="0" err="1" smtClean="0"/>
              <a:t>este</a:t>
            </a:r>
            <a:r>
              <a:rPr lang="en-US" sz="2400" b="1" dirty="0" smtClean="0"/>
              <a:t> </a:t>
            </a:r>
            <a:r>
              <a:rPr lang="en-US" sz="2400" b="1" dirty="0" err="1" smtClean="0"/>
              <a:t>dilema</a:t>
            </a:r>
            <a:r>
              <a:rPr lang="en-US" sz="2400" b="1" dirty="0" smtClean="0"/>
              <a:t> de </a:t>
            </a:r>
            <a:r>
              <a:rPr lang="en-US" sz="2400" b="1" dirty="0" err="1" smtClean="0"/>
              <a:t>dificil</a:t>
            </a:r>
            <a:r>
              <a:rPr lang="en-US" sz="2400" b="1" dirty="0" smtClean="0"/>
              <a:t> </a:t>
            </a:r>
            <a:r>
              <a:rPr lang="en-US" sz="2400" b="1" dirty="0" err="1" smtClean="0"/>
              <a:t>resolucion</a:t>
            </a:r>
            <a:endParaRPr lang="en-US" sz="2400" b="1" dirty="0" smtClean="0"/>
          </a:p>
        </p:txBody>
      </p:sp>
    </p:spTree>
    <p:extLst>
      <p:ext uri="{BB962C8B-B14F-4D97-AF65-F5344CB8AC3E}">
        <p14:creationId xmlns:p14="http://schemas.microsoft.com/office/powerpoint/2010/main" val="305158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67149"/>
            <a:ext cx="7231082" cy="2523768"/>
          </a:xfrm>
          <a:prstGeom prst="rect">
            <a:avLst/>
          </a:prstGeom>
          <a:noFill/>
        </p:spPr>
        <p:txBody>
          <a:bodyPr wrap="none" rtlCol="0">
            <a:spAutoFit/>
          </a:bodyPr>
          <a:lstStyle/>
          <a:p>
            <a:pPr marL="285750" indent="-285750">
              <a:buFontTx/>
              <a:buChar char="-"/>
            </a:pPr>
            <a:r>
              <a:rPr lang="en-US" sz="2800" b="1" dirty="0" smtClean="0"/>
              <a:t>La decision de la </a:t>
            </a:r>
            <a:r>
              <a:rPr lang="en-US" sz="2800" b="1" dirty="0" err="1" smtClean="0"/>
              <a:t>muerte</a:t>
            </a:r>
            <a:r>
              <a:rPr lang="en-US" sz="2800" b="1" dirty="0" smtClean="0"/>
              <a:t> perinatal</a:t>
            </a:r>
          </a:p>
          <a:p>
            <a:pPr marL="285750" indent="-285750">
              <a:buFontTx/>
              <a:buChar char="-"/>
            </a:pPr>
            <a:endParaRPr lang="en-US" sz="2800" b="1" dirty="0" smtClean="0"/>
          </a:p>
          <a:p>
            <a:pPr marL="285750" indent="-285750">
              <a:buFontTx/>
              <a:buChar char="-"/>
            </a:pPr>
            <a:r>
              <a:rPr lang="en-US" sz="2800" b="1" dirty="0" smtClean="0"/>
              <a:t>La </a:t>
            </a:r>
            <a:r>
              <a:rPr lang="en-US" sz="2800" b="1" dirty="0" err="1" smtClean="0"/>
              <a:t>eutanasia</a:t>
            </a:r>
            <a:endParaRPr lang="en-US" sz="2800" b="1" dirty="0" smtClean="0"/>
          </a:p>
          <a:p>
            <a:pPr marL="285750" indent="-285750">
              <a:buFontTx/>
              <a:buChar char="-"/>
            </a:pPr>
            <a:endParaRPr lang="en-US" sz="2800" b="1" dirty="0" smtClean="0"/>
          </a:p>
          <a:p>
            <a:pPr marL="285750" indent="-285750">
              <a:buFontTx/>
              <a:buChar char="-"/>
            </a:pPr>
            <a:r>
              <a:rPr lang="en-US" sz="2800" b="1" dirty="0" err="1" smtClean="0"/>
              <a:t>Criterios</a:t>
            </a:r>
            <a:r>
              <a:rPr lang="en-US" sz="2800" b="1" dirty="0" smtClean="0"/>
              <a:t> para el </a:t>
            </a:r>
            <a:r>
              <a:rPr lang="en-US" sz="2800" b="1" dirty="0" err="1" smtClean="0"/>
              <a:t>reconocimiento</a:t>
            </a:r>
            <a:r>
              <a:rPr lang="en-US" sz="2800" b="1" dirty="0" smtClean="0"/>
              <a:t> de la </a:t>
            </a:r>
            <a:r>
              <a:rPr lang="en-US" sz="2800" b="1" dirty="0" err="1" smtClean="0"/>
              <a:t>muerte</a:t>
            </a:r>
            <a:endParaRPr lang="en-US" sz="2800" b="1" dirty="0" smtClean="0"/>
          </a:p>
          <a:p>
            <a:endParaRPr lang="es-MX" dirty="0"/>
          </a:p>
        </p:txBody>
      </p:sp>
    </p:spTree>
    <p:extLst>
      <p:ext uri="{BB962C8B-B14F-4D97-AF65-F5344CB8AC3E}">
        <p14:creationId xmlns:p14="http://schemas.microsoft.com/office/powerpoint/2010/main" val="126040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6247864"/>
          </a:xfrm>
          <a:prstGeom prst="rect">
            <a:avLst/>
          </a:prstGeom>
        </p:spPr>
        <p:txBody>
          <a:bodyPr wrap="square">
            <a:spAutoFit/>
          </a:bodyPr>
          <a:lstStyle/>
          <a:p>
            <a:r>
              <a:rPr lang="en-US" sz="2000" b="1" dirty="0" err="1" smtClean="0"/>
              <a:t>Ejemplos</a:t>
            </a:r>
            <a:endParaRPr lang="en-US" sz="2000" b="1" dirty="0" smtClean="0"/>
          </a:p>
          <a:p>
            <a:endParaRPr lang="en-US" sz="2000" b="1" dirty="0"/>
          </a:p>
          <a:p>
            <a:r>
              <a:rPr lang="en-US" sz="2000" b="1" dirty="0" err="1" smtClean="0"/>
              <a:t>Es</a:t>
            </a:r>
            <a:r>
              <a:rPr lang="en-US" sz="2000" b="1" dirty="0" smtClean="0"/>
              <a:t> </a:t>
            </a:r>
            <a:r>
              <a:rPr lang="en-US" sz="2000" b="1" dirty="0" err="1" smtClean="0"/>
              <a:t>justo</a:t>
            </a:r>
            <a:r>
              <a:rPr lang="en-US" sz="2000" b="1" dirty="0" smtClean="0"/>
              <a:t> </a:t>
            </a:r>
            <a:r>
              <a:rPr lang="en-US" sz="2000" b="1" dirty="0" err="1" smtClean="0"/>
              <a:t>mantener</a:t>
            </a:r>
            <a:r>
              <a:rPr lang="en-US" sz="2000" b="1" dirty="0" smtClean="0"/>
              <a:t> en </a:t>
            </a:r>
            <a:r>
              <a:rPr lang="en-US" sz="2000" b="1" dirty="0" err="1" smtClean="0"/>
              <a:t>vida</a:t>
            </a:r>
            <a:r>
              <a:rPr lang="en-US" sz="2000" b="1" dirty="0" smtClean="0"/>
              <a:t> un </a:t>
            </a:r>
            <a:r>
              <a:rPr lang="en-US" sz="2000" b="1" dirty="0" err="1" smtClean="0"/>
              <a:t>annciano</a:t>
            </a:r>
            <a:r>
              <a:rPr lang="en-US" sz="2000" b="1" dirty="0" smtClean="0"/>
              <a:t> de 80 </a:t>
            </a:r>
            <a:r>
              <a:rPr lang="en-US" sz="2000" b="1" dirty="0" err="1" smtClean="0"/>
              <a:t>años</a:t>
            </a:r>
            <a:r>
              <a:rPr lang="en-US" sz="2000" b="1" dirty="0" smtClean="0"/>
              <a:t> con un </a:t>
            </a:r>
            <a:r>
              <a:rPr lang="en-US" sz="2000" b="1" dirty="0" err="1" smtClean="0"/>
              <a:t>tratamiento</a:t>
            </a:r>
            <a:r>
              <a:rPr lang="en-US" sz="2000" b="1" dirty="0" smtClean="0"/>
              <a:t>/</a:t>
            </a:r>
            <a:r>
              <a:rPr lang="en-US" sz="2000" b="1" dirty="0" err="1" smtClean="0"/>
              <a:t>cirugia</a:t>
            </a:r>
            <a:r>
              <a:rPr lang="en-US" sz="2000" b="1" dirty="0" smtClean="0"/>
              <a:t> </a:t>
            </a:r>
            <a:r>
              <a:rPr lang="en-US" sz="2000" b="1" dirty="0" err="1" smtClean="0"/>
              <a:t>que</a:t>
            </a:r>
            <a:r>
              <a:rPr lang="en-US" sz="2000" b="1" dirty="0" smtClean="0"/>
              <a:t> </a:t>
            </a:r>
            <a:r>
              <a:rPr lang="en-US" sz="2000" b="1" dirty="0" err="1" smtClean="0"/>
              <a:t>cueste</a:t>
            </a:r>
            <a:r>
              <a:rPr lang="en-US" sz="2000" b="1" dirty="0" smtClean="0"/>
              <a:t> mas de lo </a:t>
            </a:r>
            <a:r>
              <a:rPr lang="en-US" sz="2000" b="1" dirty="0" err="1" smtClean="0"/>
              <a:t>que</a:t>
            </a:r>
            <a:r>
              <a:rPr lang="en-US" sz="2000" b="1" dirty="0" smtClean="0"/>
              <a:t> la persona ha </a:t>
            </a:r>
            <a:r>
              <a:rPr lang="en-US" sz="2000" b="1" dirty="0" err="1" smtClean="0"/>
              <a:t>producido</a:t>
            </a:r>
            <a:r>
              <a:rPr lang="en-US" sz="2000" b="1" dirty="0" smtClean="0"/>
              <a:t> a lo largo de </a:t>
            </a:r>
            <a:r>
              <a:rPr lang="en-US" sz="2000" b="1" dirty="0" err="1" smtClean="0"/>
              <a:t>toda</a:t>
            </a:r>
            <a:r>
              <a:rPr lang="en-US" sz="2000" b="1" dirty="0" smtClean="0"/>
              <a:t> </a:t>
            </a:r>
            <a:r>
              <a:rPr lang="en-US" sz="2000" b="1" dirty="0" err="1" smtClean="0"/>
              <a:t>su</a:t>
            </a:r>
            <a:r>
              <a:rPr lang="en-US" sz="2000" b="1" dirty="0" smtClean="0"/>
              <a:t> </a:t>
            </a:r>
            <a:r>
              <a:rPr lang="en-US" sz="2000" b="1" dirty="0" err="1" smtClean="0"/>
              <a:t>vida</a:t>
            </a:r>
            <a:r>
              <a:rPr lang="en-US" sz="2000" b="1" dirty="0" smtClean="0"/>
              <a:t>?</a:t>
            </a:r>
          </a:p>
          <a:p>
            <a:endParaRPr lang="en-US" sz="2000" b="1" dirty="0"/>
          </a:p>
          <a:p>
            <a:r>
              <a:rPr lang="en-US" sz="2000" b="1" dirty="0" err="1" smtClean="0"/>
              <a:t>Es</a:t>
            </a:r>
            <a:r>
              <a:rPr lang="en-US" sz="2000" b="1" dirty="0" smtClean="0"/>
              <a:t> un </a:t>
            </a:r>
            <a:r>
              <a:rPr lang="en-US" sz="2000" b="1" dirty="0" err="1" smtClean="0"/>
              <a:t>problema</a:t>
            </a:r>
            <a:r>
              <a:rPr lang="en-US" sz="2000" b="1" dirty="0" smtClean="0"/>
              <a:t> general:</a:t>
            </a:r>
          </a:p>
          <a:p>
            <a:endParaRPr lang="en-US" sz="2000" b="1" dirty="0" smtClean="0"/>
          </a:p>
          <a:p>
            <a:r>
              <a:rPr lang="en-US" sz="2000" b="1" dirty="0" err="1" smtClean="0"/>
              <a:t>Es</a:t>
            </a:r>
            <a:r>
              <a:rPr lang="en-US" sz="2000" b="1" dirty="0" smtClean="0"/>
              <a:t> </a:t>
            </a:r>
            <a:r>
              <a:rPr lang="en-US" sz="2000" b="1" dirty="0" err="1" smtClean="0"/>
              <a:t>justo</a:t>
            </a:r>
            <a:r>
              <a:rPr lang="en-US" sz="2000" b="1" dirty="0" smtClean="0"/>
              <a:t> </a:t>
            </a:r>
            <a:r>
              <a:rPr lang="en-US" sz="2000" b="1" dirty="0" err="1" smtClean="0"/>
              <a:t>mantener</a:t>
            </a:r>
            <a:r>
              <a:rPr lang="en-US" sz="2000" b="1" dirty="0" smtClean="0"/>
              <a:t> en </a:t>
            </a:r>
            <a:r>
              <a:rPr lang="en-US" sz="2000" b="1" dirty="0" err="1" smtClean="0"/>
              <a:t>vida</a:t>
            </a:r>
            <a:r>
              <a:rPr lang="en-US" sz="2000" b="1" dirty="0" smtClean="0"/>
              <a:t> un </a:t>
            </a:r>
            <a:r>
              <a:rPr lang="en-US" sz="2000" b="1" dirty="0" err="1" smtClean="0"/>
              <a:t>bebe</a:t>
            </a:r>
            <a:r>
              <a:rPr lang="en-US" sz="2000" b="1" dirty="0" smtClean="0"/>
              <a:t> con un </a:t>
            </a:r>
            <a:r>
              <a:rPr lang="en-US" sz="2000" b="1" dirty="0" err="1" smtClean="0"/>
              <a:t>tratamiento</a:t>
            </a:r>
            <a:r>
              <a:rPr lang="en-US" sz="2000" b="1" dirty="0" smtClean="0"/>
              <a:t>/</a:t>
            </a:r>
            <a:r>
              <a:rPr lang="en-US" sz="2000" b="1" dirty="0" err="1" smtClean="0"/>
              <a:t>cirugia</a:t>
            </a:r>
            <a:r>
              <a:rPr lang="en-US" sz="2000" b="1" dirty="0" smtClean="0"/>
              <a:t> </a:t>
            </a:r>
            <a:r>
              <a:rPr lang="en-US" sz="2000" b="1" dirty="0" err="1" smtClean="0"/>
              <a:t>que</a:t>
            </a:r>
            <a:r>
              <a:rPr lang="en-US" sz="2000" b="1" dirty="0" smtClean="0"/>
              <a:t> </a:t>
            </a:r>
            <a:r>
              <a:rPr lang="en-US" sz="2000" b="1" dirty="0" err="1" smtClean="0"/>
              <a:t>cueste</a:t>
            </a:r>
            <a:r>
              <a:rPr lang="en-US" sz="2000" b="1" dirty="0" smtClean="0"/>
              <a:t> mas de lo </a:t>
            </a:r>
            <a:r>
              <a:rPr lang="en-US" sz="2000" b="1" dirty="0" err="1" smtClean="0"/>
              <a:t>que</a:t>
            </a:r>
            <a:r>
              <a:rPr lang="en-US" sz="2000" b="1" dirty="0" smtClean="0"/>
              <a:t> </a:t>
            </a:r>
            <a:r>
              <a:rPr lang="en-US" sz="2000" b="1" dirty="0" err="1" smtClean="0"/>
              <a:t>toda</a:t>
            </a:r>
            <a:r>
              <a:rPr lang="en-US" sz="2000" b="1" dirty="0" smtClean="0"/>
              <a:t> </a:t>
            </a:r>
            <a:r>
              <a:rPr lang="en-US" sz="2000" b="1" dirty="0" err="1" smtClean="0"/>
              <a:t>su</a:t>
            </a:r>
            <a:r>
              <a:rPr lang="en-US" sz="2000" b="1" dirty="0" smtClean="0"/>
              <a:t> </a:t>
            </a:r>
            <a:r>
              <a:rPr lang="en-US" sz="2000" b="1" dirty="0" err="1" smtClean="0"/>
              <a:t>familia</a:t>
            </a:r>
            <a:r>
              <a:rPr lang="en-US" sz="2000" b="1" dirty="0" smtClean="0"/>
              <a:t> a </a:t>
            </a:r>
            <a:r>
              <a:rPr lang="en-US" sz="2000" b="1" dirty="0" err="1" smtClean="0"/>
              <a:t>producido</a:t>
            </a:r>
            <a:r>
              <a:rPr lang="en-US" sz="2000" b="1" dirty="0" smtClean="0"/>
              <a:t> o </a:t>
            </a:r>
            <a:r>
              <a:rPr lang="en-US" sz="2000" b="1" dirty="0" err="1" smtClean="0"/>
              <a:t>producira</a:t>
            </a:r>
            <a:r>
              <a:rPr lang="en-US" sz="2000" b="1" dirty="0" smtClean="0"/>
              <a:t>’ en </a:t>
            </a:r>
            <a:r>
              <a:rPr lang="en-US" sz="2000" b="1" dirty="0" err="1" smtClean="0"/>
              <a:t>su</a:t>
            </a:r>
            <a:r>
              <a:rPr lang="en-US" sz="2000" b="1" dirty="0" smtClean="0"/>
              <a:t> </a:t>
            </a:r>
            <a:r>
              <a:rPr lang="en-US" sz="2000" b="1" dirty="0" err="1" smtClean="0"/>
              <a:t>existencia</a:t>
            </a:r>
            <a:r>
              <a:rPr lang="en-US" sz="2000" b="1" dirty="0" smtClean="0"/>
              <a:t>? Si la </a:t>
            </a:r>
            <a:r>
              <a:rPr lang="en-US" sz="2000" b="1" dirty="0" err="1" smtClean="0"/>
              <a:t>respuesta</a:t>
            </a:r>
            <a:r>
              <a:rPr lang="en-US" sz="2000" b="1" dirty="0" smtClean="0"/>
              <a:t> </a:t>
            </a:r>
            <a:r>
              <a:rPr lang="en-US" sz="2000" b="1" dirty="0" err="1" smtClean="0"/>
              <a:t>es</a:t>
            </a:r>
            <a:r>
              <a:rPr lang="en-US" sz="2000" b="1" dirty="0" smtClean="0"/>
              <a:t> </a:t>
            </a:r>
            <a:r>
              <a:rPr lang="en-US" sz="2000" b="1" dirty="0" err="1" smtClean="0"/>
              <a:t>si</a:t>
            </a:r>
            <a:r>
              <a:rPr lang="en-US" sz="2000" b="1" dirty="0" smtClean="0"/>
              <a:t>, </a:t>
            </a:r>
            <a:r>
              <a:rPr lang="en-US" sz="2000" b="1" dirty="0" err="1" smtClean="0"/>
              <a:t>quien</a:t>
            </a:r>
            <a:r>
              <a:rPr lang="en-US" sz="2000" b="1" dirty="0" smtClean="0"/>
              <a:t> </a:t>
            </a:r>
            <a:r>
              <a:rPr lang="en-US" sz="2000" b="1" dirty="0" err="1" smtClean="0"/>
              <a:t>tiene</a:t>
            </a:r>
            <a:r>
              <a:rPr lang="en-US" sz="2000" b="1" dirty="0" smtClean="0"/>
              <a:t> </a:t>
            </a:r>
            <a:r>
              <a:rPr lang="en-US" sz="2000" b="1" dirty="0" err="1" smtClean="0"/>
              <a:t>que</a:t>
            </a:r>
            <a:r>
              <a:rPr lang="en-US" sz="2000" b="1" dirty="0" smtClean="0"/>
              <a:t> </a:t>
            </a:r>
            <a:r>
              <a:rPr lang="en-US" sz="2000" b="1" dirty="0" err="1" smtClean="0"/>
              <a:t>hacerse</a:t>
            </a:r>
            <a:r>
              <a:rPr lang="en-US" sz="2000" b="1" dirty="0" smtClean="0"/>
              <a:t> cargo de los </a:t>
            </a:r>
            <a:r>
              <a:rPr lang="en-US" sz="2000" b="1" dirty="0" err="1" smtClean="0"/>
              <a:t>gastos</a:t>
            </a:r>
            <a:r>
              <a:rPr lang="en-US" sz="2000" b="1" dirty="0" smtClean="0"/>
              <a:t>?</a:t>
            </a:r>
          </a:p>
          <a:p>
            <a:endParaRPr lang="en-US" sz="2000" b="1" dirty="0" smtClean="0"/>
          </a:p>
          <a:p>
            <a:r>
              <a:rPr lang="en-US" sz="2000" b="1" dirty="0" smtClean="0"/>
              <a:t>Si la </a:t>
            </a:r>
            <a:r>
              <a:rPr lang="en-US" sz="2000" b="1" dirty="0" err="1" smtClean="0"/>
              <a:t>respuesta</a:t>
            </a:r>
            <a:r>
              <a:rPr lang="en-US" sz="2000" b="1" dirty="0" smtClean="0"/>
              <a:t> </a:t>
            </a:r>
            <a:r>
              <a:rPr lang="en-US" sz="2000" b="1" dirty="0" err="1" smtClean="0"/>
              <a:t>es</a:t>
            </a:r>
            <a:r>
              <a:rPr lang="en-US" sz="2000" b="1" dirty="0" smtClean="0"/>
              <a:t> </a:t>
            </a:r>
            <a:r>
              <a:rPr lang="en-US" sz="2000" b="1" dirty="0" err="1" smtClean="0"/>
              <a:t>si</a:t>
            </a:r>
            <a:r>
              <a:rPr lang="en-US" sz="2000" b="1" dirty="0" smtClean="0"/>
              <a:t>, hasta </a:t>
            </a:r>
            <a:r>
              <a:rPr lang="en-US" sz="2000" b="1" dirty="0" err="1" smtClean="0"/>
              <a:t>que</a:t>
            </a:r>
            <a:r>
              <a:rPr lang="en-US" sz="2000" b="1" dirty="0" smtClean="0"/>
              <a:t> </a:t>
            </a:r>
            <a:r>
              <a:rPr lang="en-US" sz="2000" b="1" dirty="0" err="1" smtClean="0"/>
              <a:t>punto</a:t>
            </a:r>
            <a:r>
              <a:rPr lang="en-US" sz="2000" b="1" dirty="0" smtClean="0"/>
              <a:t> </a:t>
            </a:r>
            <a:r>
              <a:rPr lang="en-US" sz="2000" b="1" dirty="0" err="1" smtClean="0"/>
              <a:t>puede</a:t>
            </a:r>
            <a:r>
              <a:rPr lang="en-US" sz="2000" b="1" dirty="0"/>
              <a:t> </a:t>
            </a:r>
            <a:r>
              <a:rPr lang="en-US" sz="2000" b="1" dirty="0" smtClean="0"/>
              <a:t>la </a:t>
            </a:r>
            <a:r>
              <a:rPr lang="en-US" sz="2000" b="1" dirty="0" err="1" smtClean="0"/>
              <a:t>sociedad</a:t>
            </a:r>
            <a:r>
              <a:rPr lang="en-US" sz="2000" b="1" dirty="0" smtClean="0"/>
              <a:t> </a:t>
            </a:r>
            <a:r>
              <a:rPr lang="en-US" sz="2000" b="1" dirty="0" err="1" smtClean="0"/>
              <a:t>hacerse</a:t>
            </a:r>
            <a:r>
              <a:rPr lang="en-US" sz="2000" b="1" dirty="0" smtClean="0"/>
              <a:t> cargo de </a:t>
            </a:r>
            <a:r>
              <a:rPr lang="en-US" sz="2000" b="1" dirty="0" err="1" smtClean="0"/>
              <a:t>problemas</a:t>
            </a:r>
            <a:r>
              <a:rPr lang="en-US" sz="2000" b="1" dirty="0" smtClean="0"/>
              <a:t> medicos </a:t>
            </a:r>
            <a:r>
              <a:rPr lang="en-US" sz="2000" b="1" dirty="0" err="1" smtClean="0"/>
              <a:t>mayores</a:t>
            </a:r>
            <a:r>
              <a:rPr lang="en-US" sz="2000" b="1" dirty="0" smtClean="0"/>
              <a:t> </a:t>
            </a:r>
            <a:r>
              <a:rPr lang="en-US" sz="2000" b="1" dirty="0" err="1" smtClean="0"/>
              <a:t>que</a:t>
            </a:r>
            <a:r>
              <a:rPr lang="en-US" sz="2000" b="1" dirty="0" smtClean="0"/>
              <a:t> </a:t>
            </a:r>
            <a:r>
              <a:rPr lang="en-US" sz="2000" b="1" dirty="0" err="1" smtClean="0"/>
              <a:t>afecten</a:t>
            </a:r>
            <a:r>
              <a:rPr lang="en-US" sz="2000" b="1" dirty="0" smtClean="0"/>
              <a:t> </a:t>
            </a:r>
            <a:r>
              <a:rPr lang="en-US" sz="2000" b="1" dirty="0" err="1" smtClean="0"/>
              <a:t>grandes</a:t>
            </a:r>
            <a:r>
              <a:rPr lang="en-US" sz="2000" b="1" dirty="0" smtClean="0"/>
              <a:t> </a:t>
            </a:r>
            <a:r>
              <a:rPr lang="en-US" sz="2000" b="1" dirty="0" err="1" smtClean="0"/>
              <a:t>cantidades</a:t>
            </a:r>
            <a:r>
              <a:rPr lang="en-US" sz="2000" b="1" dirty="0" smtClean="0"/>
              <a:t> de </a:t>
            </a:r>
            <a:r>
              <a:rPr lang="en-US" sz="2000" b="1" dirty="0" err="1" smtClean="0"/>
              <a:t>individuos</a:t>
            </a:r>
            <a:r>
              <a:rPr lang="en-US" sz="2000" b="1" dirty="0" smtClean="0"/>
              <a:t>.</a:t>
            </a:r>
          </a:p>
          <a:p>
            <a:endParaRPr lang="en-US" sz="2000" b="1" dirty="0"/>
          </a:p>
          <a:p>
            <a:r>
              <a:rPr lang="en-US" sz="2000" b="1" dirty="0" smtClean="0"/>
              <a:t>En </a:t>
            </a:r>
            <a:r>
              <a:rPr lang="en-US" sz="2000" b="1" dirty="0" err="1" smtClean="0"/>
              <a:t>su</a:t>
            </a:r>
            <a:r>
              <a:rPr lang="en-US" sz="2000" b="1" dirty="0" smtClean="0"/>
              <a:t> </a:t>
            </a:r>
            <a:r>
              <a:rPr lang="en-US" sz="2000" b="1" dirty="0" err="1" smtClean="0"/>
              <a:t>anhelo</a:t>
            </a:r>
            <a:r>
              <a:rPr lang="en-US" sz="2000" b="1" dirty="0" smtClean="0"/>
              <a:t> para </a:t>
            </a:r>
            <a:r>
              <a:rPr lang="en-US" sz="2000" b="1" dirty="0" err="1" smtClean="0"/>
              <a:t>remediar</a:t>
            </a:r>
            <a:r>
              <a:rPr lang="en-US" sz="2000" b="1" dirty="0" smtClean="0"/>
              <a:t> los </a:t>
            </a:r>
            <a:r>
              <a:rPr lang="en-US" sz="2000" b="1" dirty="0" err="1" smtClean="0"/>
              <a:t>problemas</a:t>
            </a:r>
            <a:r>
              <a:rPr lang="en-US" sz="2000" b="1" dirty="0" smtClean="0"/>
              <a:t> medicos, en </a:t>
            </a:r>
            <a:r>
              <a:rPr lang="en-US" sz="2000" b="1" dirty="0" err="1" smtClean="0"/>
              <a:t>algunas</a:t>
            </a:r>
            <a:r>
              <a:rPr lang="en-US" sz="2000" b="1" dirty="0" smtClean="0"/>
              <a:t> </a:t>
            </a:r>
            <a:r>
              <a:rPr lang="en-US" sz="2000" b="1" dirty="0" err="1" smtClean="0"/>
              <a:t>sociedades</a:t>
            </a:r>
            <a:r>
              <a:rPr lang="en-US" sz="2000" b="1" dirty="0" smtClean="0"/>
              <a:t> no se </a:t>
            </a:r>
            <a:r>
              <a:rPr lang="en-US" sz="2000" b="1" dirty="0" err="1" smtClean="0"/>
              <a:t>ponen</a:t>
            </a:r>
            <a:r>
              <a:rPr lang="en-US" sz="2000" b="1" dirty="0" smtClean="0"/>
              <a:t> </a:t>
            </a:r>
            <a:r>
              <a:rPr lang="en-US" sz="2000" b="1" dirty="0" err="1" smtClean="0"/>
              <a:t>rayas</a:t>
            </a:r>
            <a:r>
              <a:rPr lang="en-US" sz="2000" b="1" dirty="0" smtClean="0"/>
              <a:t> a los </a:t>
            </a:r>
            <a:r>
              <a:rPr lang="en-US" sz="2000" b="1" dirty="0" err="1" smtClean="0"/>
              <a:t>gastos</a:t>
            </a:r>
            <a:r>
              <a:rPr lang="en-US" sz="2000" b="1" dirty="0" smtClean="0"/>
              <a:t> medicos. </a:t>
            </a:r>
            <a:r>
              <a:rPr lang="en-US" sz="2000" b="1" dirty="0" err="1" smtClean="0"/>
              <a:t>Esto</a:t>
            </a:r>
            <a:r>
              <a:rPr lang="en-US" sz="2000" b="1" dirty="0" smtClean="0"/>
              <a:t> genera </a:t>
            </a:r>
            <a:r>
              <a:rPr lang="en-US" sz="2000" b="1" dirty="0" err="1" smtClean="0"/>
              <a:t>problemas</a:t>
            </a:r>
            <a:r>
              <a:rPr lang="en-US" sz="2000" b="1" dirty="0" smtClean="0"/>
              <a:t> </a:t>
            </a:r>
            <a:r>
              <a:rPr lang="en-US" sz="2000" b="1" dirty="0" err="1" smtClean="0"/>
              <a:t>aun</a:t>
            </a:r>
            <a:r>
              <a:rPr lang="en-US" sz="2000" b="1" dirty="0" smtClean="0"/>
              <a:t> mas </a:t>
            </a:r>
            <a:r>
              <a:rPr lang="en-US" sz="2000" b="1" dirty="0" err="1" smtClean="0"/>
              <a:t>grandes</a:t>
            </a:r>
            <a:r>
              <a:rPr lang="en-US" sz="2000" b="1" dirty="0" smtClean="0"/>
              <a:t> </a:t>
            </a:r>
            <a:r>
              <a:rPr lang="en-US" sz="2000" b="1" dirty="0" err="1" smtClean="0"/>
              <a:t>si</a:t>
            </a:r>
            <a:r>
              <a:rPr lang="en-US" sz="2000" b="1" dirty="0" smtClean="0"/>
              <a:t> la </a:t>
            </a:r>
            <a:r>
              <a:rPr lang="en-US" sz="2000" b="1" dirty="0" err="1" smtClean="0"/>
              <a:t>misma</a:t>
            </a:r>
            <a:r>
              <a:rPr lang="en-US" sz="2000" b="1" dirty="0" smtClean="0"/>
              <a:t> </a:t>
            </a:r>
            <a:r>
              <a:rPr lang="en-US" sz="2000" b="1" dirty="0" err="1" smtClean="0"/>
              <a:t>sociedad</a:t>
            </a:r>
            <a:r>
              <a:rPr lang="en-US" sz="2000" b="1" dirty="0" smtClean="0"/>
              <a:t> no </a:t>
            </a:r>
            <a:r>
              <a:rPr lang="en-US" sz="2000" b="1" dirty="0" err="1" smtClean="0"/>
              <a:t>considera</a:t>
            </a:r>
            <a:r>
              <a:rPr lang="en-US" sz="2000" b="1" dirty="0" smtClean="0"/>
              <a:t> </a:t>
            </a:r>
            <a:r>
              <a:rPr lang="en-US" sz="2000" b="1" dirty="0" err="1" smtClean="0"/>
              <a:t>justo</a:t>
            </a:r>
            <a:r>
              <a:rPr lang="en-US" sz="2000" b="1" dirty="0" smtClean="0"/>
              <a:t> </a:t>
            </a:r>
            <a:r>
              <a:rPr lang="en-US" sz="2000" b="1" dirty="0" err="1" smtClean="0"/>
              <a:t>que</a:t>
            </a:r>
            <a:r>
              <a:rPr lang="en-US" sz="2000" b="1" dirty="0" smtClean="0"/>
              <a:t> </a:t>
            </a:r>
            <a:r>
              <a:rPr lang="en-US" sz="2000" b="1" dirty="0" err="1" smtClean="0"/>
              <a:t>todos</a:t>
            </a:r>
            <a:r>
              <a:rPr lang="en-US" sz="2000" b="1" dirty="0" smtClean="0"/>
              <a:t> </a:t>
            </a:r>
            <a:r>
              <a:rPr lang="en-US" sz="2000" b="1" dirty="0" err="1" smtClean="0"/>
              <a:t>tengan</a:t>
            </a:r>
            <a:r>
              <a:rPr lang="en-US" sz="2000" b="1" dirty="0" smtClean="0"/>
              <a:t> </a:t>
            </a:r>
            <a:r>
              <a:rPr lang="en-US" sz="2000" b="1" dirty="0" err="1" smtClean="0"/>
              <a:t>seguridad</a:t>
            </a:r>
            <a:r>
              <a:rPr lang="en-US" sz="2000" b="1" dirty="0" smtClean="0"/>
              <a:t> de </a:t>
            </a:r>
            <a:r>
              <a:rPr lang="en-US" sz="2000" b="1" dirty="0" err="1" smtClean="0"/>
              <a:t>asistencia</a:t>
            </a:r>
            <a:r>
              <a:rPr lang="en-US" sz="2000" b="1" dirty="0" smtClean="0"/>
              <a:t> </a:t>
            </a:r>
            <a:r>
              <a:rPr lang="en-US" sz="2000" b="1" dirty="0" err="1" smtClean="0"/>
              <a:t>medica</a:t>
            </a:r>
            <a:r>
              <a:rPr lang="en-US" sz="2000" b="1" dirty="0" smtClean="0"/>
              <a:t>:, </a:t>
            </a:r>
            <a:r>
              <a:rPr lang="en-US" sz="2000" b="1" dirty="0" err="1" smtClean="0"/>
              <a:t>como</a:t>
            </a:r>
            <a:r>
              <a:rPr lang="en-US" sz="2000" b="1" dirty="0" smtClean="0"/>
              <a:t> los EEUU:</a:t>
            </a:r>
          </a:p>
          <a:p>
            <a:r>
              <a:rPr lang="en-US" sz="2000" b="1" dirty="0" smtClean="0"/>
              <a:t>En EEUU el 80% de los </a:t>
            </a:r>
            <a:r>
              <a:rPr lang="en-US" sz="2000" b="1" dirty="0" err="1" smtClean="0"/>
              <a:t>gastos</a:t>
            </a:r>
            <a:r>
              <a:rPr lang="en-US" sz="2000" b="1" dirty="0" smtClean="0"/>
              <a:t> medicos son para </a:t>
            </a:r>
            <a:r>
              <a:rPr lang="en-US" sz="2000" b="1" dirty="0" err="1" smtClean="0"/>
              <a:t>pacientes</a:t>
            </a:r>
            <a:r>
              <a:rPr lang="en-US" sz="2000" b="1" dirty="0" smtClean="0"/>
              <a:t> </a:t>
            </a:r>
            <a:r>
              <a:rPr lang="en-US" sz="2000" b="1" dirty="0" err="1" smtClean="0"/>
              <a:t>terminales</a:t>
            </a:r>
            <a:r>
              <a:rPr lang="en-US" sz="2000" b="1" dirty="0" smtClean="0"/>
              <a:t>.</a:t>
            </a:r>
          </a:p>
        </p:txBody>
      </p:sp>
    </p:spTree>
    <p:extLst>
      <p:ext uri="{BB962C8B-B14F-4D97-AF65-F5344CB8AC3E}">
        <p14:creationId xmlns:p14="http://schemas.microsoft.com/office/powerpoint/2010/main" val="305158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4278094"/>
          </a:xfrm>
          <a:prstGeom prst="rect">
            <a:avLst/>
          </a:prstGeom>
        </p:spPr>
        <p:txBody>
          <a:bodyPr wrap="square">
            <a:spAutoFit/>
          </a:bodyPr>
          <a:lstStyle/>
          <a:p>
            <a:pPr algn="ctr"/>
            <a:r>
              <a:rPr lang="en-US" sz="3200" b="1" dirty="0" err="1" smtClean="0"/>
              <a:t>Investigacion</a:t>
            </a:r>
            <a:endParaRPr lang="en-US" sz="3200" b="1" dirty="0" smtClean="0"/>
          </a:p>
          <a:p>
            <a:endParaRPr lang="en-US" sz="2400" b="1" dirty="0"/>
          </a:p>
          <a:p>
            <a:r>
              <a:rPr lang="en-US" sz="2400" b="1" dirty="0" smtClean="0"/>
              <a:t>La </a:t>
            </a:r>
            <a:r>
              <a:rPr lang="en-US" sz="2400" b="1" dirty="0" err="1" smtClean="0"/>
              <a:t>abundancia</a:t>
            </a:r>
            <a:r>
              <a:rPr lang="en-US" sz="2400" b="1" dirty="0" smtClean="0"/>
              <a:t> de </a:t>
            </a:r>
            <a:r>
              <a:rPr lang="en-US" sz="2400" b="1" dirty="0" err="1" smtClean="0"/>
              <a:t>investigacion</a:t>
            </a:r>
            <a:r>
              <a:rPr lang="en-US" sz="2400" b="1" dirty="0" smtClean="0"/>
              <a:t> </a:t>
            </a:r>
            <a:r>
              <a:rPr lang="en-US" sz="2400" b="1" dirty="0" err="1" smtClean="0"/>
              <a:t>basica</a:t>
            </a:r>
            <a:r>
              <a:rPr lang="en-US" sz="2400" b="1" dirty="0" smtClean="0"/>
              <a:t> y </a:t>
            </a:r>
            <a:r>
              <a:rPr lang="en-US" sz="2400" b="1" dirty="0" err="1" smtClean="0"/>
              <a:t>clinica</a:t>
            </a:r>
            <a:r>
              <a:rPr lang="en-US" sz="2400" b="1" dirty="0" smtClean="0"/>
              <a:t> y </a:t>
            </a:r>
            <a:r>
              <a:rPr lang="en-US" sz="2400" b="1" dirty="0" err="1" smtClean="0"/>
              <a:t>nuestra</a:t>
            </a:r>
            <a:r>
              <a:rPr lang="en-US" sz="2400" b="1" dirty="0" smtClean="0"/>
              <a:t> </a:t>
            </a:r>
            <a:r>
              <a:rPr lang="en-US" sz="2400" b="1" dirty="0" err="1" smtClean="0"/>
              <a:t>falta</a:t>
            </a:r>
            <a:r>
              <a:rPr lang="en-US" sz="2400" b="1" dirty="0" smtClean="0"/>
              <a:t> de </a:t>
            </a:r>
            <a:r>
              <a:rPr lang="en-US" sz="2400" b="1" dirty="0" err="1" smtClean="0"/>
              <a:t>conocimiento</a:t>
            </a:r>
            <a:r>
              <a:rPr lang="en-US" sz="2400" b="1" dirty="0" smtClean="0"/>
              <a:t> en </a:t>
            </a:r>
            <a:r>
              <a:rPr lang="en-US" sz="2400" b="1" dirty="0" err="1" smtClean="0"/>
              <a:t>muchos</a:t>
            </a:r>
            <a:r>
              <a:rPr lang="en-US" sz="2400" b="1" dirty="0" smtClean="0"/>
              <a:t> </a:t>
            </a:r>
            <a:r>
              <a:rPr lang="en-US" sz="2400" b="1" dirty="0" err="1" smtClean="0"/>
              <a:t>casos</a:t>
            </a:r>
            <a:r>
              <a:rPr lang="en-US" sz="2400" b="1" dirty="0" smtClean="0"/>
              <a:t> de la </a:t>
            </a:r>
            <a:r>
              <a:rPr lang="en-US" sz="2400" b="1" dirty="0" err="1" smtClean="0"/>
              <a:t>medicina</a:t>
            </a:r>
            <a:r>
              <a:rPr lang="en-US" sz="2400" b="1" dirty="0" smtClean="0"/>
              <a:t> da </a:t>
            </a:r>
            <a:r>
              <a:rPr lang="en-US" sz="2400" b="1" dirty="0" err="1" smtClean="0"/>
              <a:t>lugar</a:t>
            </a:r>
            <a:r>
              <a:rPr lang="en-US" sz="2400" b="1" dirty="0" smtClean="0"/>
              <a:t> a </a:t>
            </a:r>
            <a:r>
              <a:rPr lang="en-US" sz="2400" b="1" dirty="0" err="1" smtClean="0"/>
              <a:t>situaciones</a:t>
            </a:r>
            <a:r>
              <a:rPr lang="en-US" sz="2400" b="1" dirty="0" smtClean="0"/>
              <a:t> en </a:t>
            </a:r>
            <a:r>
              <a:rPr lang="en-US" sz="2400" b="1" dirty="0" err="1" smtClean="0"/>
              <a:t>las</a:t>
            </a:r>
            <a:r>
              <a:rPr lang="en-US" sz="2400" b="1" dirty="0" smtClean="0"/>
              <a:t> </a:t>
            </a:r>
            <a:r>
              <a:rPr lang="en-US" sz="2400" b="1" dirty="0" err="1" smtClean="0"/>
              <a:t>cuales</a:t>
            </a:r>
            <a:r>
              <a:rPr lang="en-US" sz="2400" b="1" dirty="0" smtClean="0"/>
              <a:t> </a:t>
            </a:r>
            <a:r>
              <a:rPr lang="en-US" sz="2400" b="1" dirty="0" err="1" smtClean="0"/>
              <a:t>pacientes</a:t>
            </a:r>
            <a:r>
              <a:rPr lang="en-US" sz="2400" b="1" dirty="0" smtClean="0"/>
              <a:t> e </a:t>
            </a:r>
            <a:r>
              <a:rPr lang="en-US" sz="2400" b="1" dirty="0" err="1" smtClean="0"/>
              <a:t>investigadores</a:t>
            </a:r>
            <a:r>
              <a:rPr lang="en-US" sz="2400" b="1" dirty="0" smtClean="0"/>
              <a:t> </a:t>
            </a:r>
            <a:r>
              <a:rPr lang="en-US" sz="2400" b="1" dirty="0" err="1" smtClean="0"/>
              <a:t>utilizan</a:t>
            </a:r>
            <a:r>
              <a:rPr lang="en-US" sz="2400" b="1" dirty="0" smtClean="0"/>
              <a:t> </a:t>
            </a:r>
            <a:r>
              <a:rPr lang="en-US" sz="2400" b="1" dirty="0" err="1" smtClean="0"/>
              <a:t>terapias</a:t>
            </a:r>
            <a:r>
              <a:rPr lang="en-US" sz="2400" b="1" dirty="0" smtClean="0"/>
              <a:t>  o </a:t>
            </a:r>
            <a:r>
              <a:rPr lang="en-US" sz="2400" b="1" dirty="0" err="1" smtClean="0"/>
              <a:t>tratamientos</a:t>
            </a:r>
            <a:r>
              <a:rPr lang="en-US" sz="2400" b="1" dirty="0" smtClean="0"/>
              <a:t>  </a:t>
            </a:r>
            <a:r>
              <a:rPr lang="en-US" sz="2400" b="1" dirty="0" err="1" smtClean="0"/>
              <a:t>cuyos</a:t>
            </a:r>
            <a:r>
              <a:rPr lang="en-US" sz="2400" b="1" dirty="0" smtClean="0"/>
              <a:t> </a:t>
            </a:r>
            <a:r>
              <a:rPr lang="en-US" sz="2400" b="1" dirty="0" err="1" smtClean="0"/>
              <a:t>efectos</a:t>
            </a:r>
            <a:r>
              <a:rPr lang="en-US" sz="2400" b="1" dirty="0" smtClean="0"/>
              <a:t> </a:t>
            </a:r>
            <a:r>
              <a:rPr lang="en-US" sz="2400" b="1" dirty="0" err="1" smtClean="0"/>
              <a:t>positivos</a:t>
            </a:r>
            <a:r>
              <a:rPr lang="en-US" sz="2400" b="1" dirty="0" smtClean="0"/>
              <a:t> no </a:t>
            </a:r>
            <a:r>
              <a:rPr lang="en-US" sz="2400" b="1" dirty="0" err="1" smtClean="0"/>
              <a:t>estan</a:t>
            </a:r>
            <a:r>
              <a:rPr lang="en-US" sz="2400" b="1" dirty="0" smtClean="0"/>
              <a:t> </a:t>
            </a:r>
            <a:r>
              <a:rPr lang="en-US" sz="2400" b="1" dirty="0" err="1" smtClean="0"/>
              <a:t>garantizados</a:t>
            </a:r>
            <a:r>
              <a:rPr lang="en-US" sz="2400" b="1" dirty="0" smtClean="0"/>
              <a:t>.</a:t>
            </a:r>
          </a:p>
          <a:p>
            <a:endParaRPr lang="en-US" sz="2400" b="1" dirty="0"/>
          </a:p>
          <a:p>
            <a:r>
              <a:rPr lang="en-US" sz="2400" b="1" dirty="0" smtClean="0"/>
              <a:t>Hasta </a:t>
            </a:r>
            <a:r>
              <a:rPr lang="en-US" sz="2400" b="1" dirty="0" err="1" smtClean="0"/>
              <a:t>que</a:t>
            </a:r>
            <a:r>
              <a:rPr lang="en-US" sz="2400" b="1" dirty="0" smtClean="0"/>
              <a:t> </a:t>
            </a:r>
            <a:r>
              <a:rPr lang="en-US" sz="2400" b="1" dirty="0" err="1" smtClean="0"/>
              <a:t>punto</a:t>
            </a:r>
            <a:r>
              <a:rPr lang="en-US" sz="2400" b="1" dirty="0" smtClean="0"/>
              <a:t> </a:t>
            </a:r>
            <a:r>
              <a:rPr lang="en-US" sz="2400" b="1" dirty="0" err="1" smtClean="0"/>
              <a:t>es</a:t>
            </a:r>
            <a:r>
              <a:rPr lang="en-US" sz="2400" b="1" dirty="0" smtClean="0"/>
              <a:t> </a:t>
            </a:r>
            <a:r>
              <a:rPr lang="en-US" sz="2400" b="1" dirty="0" err="1" smtClean="0"/>
              <a:t>aceptable</a:t>
            </a:r>
            <a:r>
              <a:rPr lang="en-US" sz="2400" b="1" dirty="0" smtClean="0"/>
              <a:t> </a:t>
            </a:r>
            <a:r>
              <a:rPr lang="en-US" sz="2400" b="1" dirty="0" err="1" smtClean="0"/>
              <a:t>que</a:t>
            </a:r>
            <a:r>
              <a:rPr lang="en-US" sz="2400" b="1" dirty="0" smtClean="0"/>
              <a:t> tales </a:t>
            </a:r>
            <a:r>
              <a:rPr lang="en-US" sz="2400" b="1" dirty="0" err="1" smtClean="0"/>
              <a:t>tratamientos</a:t>
            </a:r>
            <a:r>
              <a:rPr lang="en-US" sz="2400" b="1" dirty="0" smtClean="0"/>
              <a:t> </a:t>
            </a:r>
            <a:r>
              <a:rPr lang="en-US" sz="2400" b="1" dirty="0" err="1" smtClean="0"/>
              <a:t>sean</a:t>
            </a:r>
            <a:r>
              <a:rPr lang="en-US" sz="2400" b="1" dirty="0" smtClean="0"/>
              <a:t> </a:t>
            </a:r>
            <a:r>
              <a:rPr lang="en-US" sz="2400" b="1" dirty="0" err="1" smtClean="0"/>
              <a:t>utilizados</a:t>
            </a:r>
            <a:r>
              <a:rPr lang="en-US" sz="2400" b="1" dirty="0" smtClean="0"/>
              <a:t> ? Si </a:t>
            </a:r>
            <a:r>
              <a:rPr lang="en-US" sz="2400" b="1" dirty="0" err="1" smtClean="0"/>
              <a:t>una</a:t>
            </a:r>
            <a:r>
              <a:rPr lang="en-US" sz="2400" b="1" dirty="0" smtClean="0"/>
              <a:t> </a:t>
            </a:r>
            <a:r>
              <a:rPr lang="en-US" sz="2400" b="1" dirty="0" err="1" smtClean="0"/>
              <a:t>enfermedad</a:t>
            </a:r>
            <a:r>
              <a:rPr lang="en-US" sz="2400" b="1" dirty="0" smtClean="0"/>
              <a:t> </a:t>
            </a:r>
            <a:r>
              <a:rPr lang="en-US" sz="2400" b="1" dirty="0" err="1" smtClean="0"/>
              <a:t>tiene</a:t>
            </a:r>
            <a:r>
              <a:rPr lang="en-US" sz="2400" b="1" dirty="0" smtClean="0"/>
              <a:t> 70 % de </a:t>
            </a:r>
            <a:r>
              <a:rPr lang="en-US" sz="2400" b="1" dirty="0" err="1" smtClean="0"/>
              <a:t>probabilidad</a:t>
            </a:r>
            <a:r>
              <a:rPr lang="en-US" sz="2400" b="1" dirty="0" smtClean="0"/>
              <a:t> de </a:t>
            </a:r>
            <a:r>
              <a:rPr lang="en-US" sz="2400" b="1" dirty="0" err="1" smtClean="0"/>
              <a:t>llevar</a:t>
            </a:r>
            <a:r>
              <a:rPr lang="en-US" sz="2400" b="1" dirty="0" smtClean="0"/>
              <a:t> a la </a:t>
            </a:r>
            <a:r>
              <a:rPr lang="en-US" sz="2400" b="1" dirty="0" err="1" smtClean="0"/>
              <a:t>muerte</a:t>
            </a:r>
            <a:r>
              <a:rPr lang="en-US" sz="2400" b="1" dirty="0" smtClean="0"/>
              <a:t>, y un </a:t>
            </a:r>
            <a:r>
              <a:rPr lang="en-US" sz="2400" b="1" dirty="0" err="1" smtClean="0"/>
              <a:t>posible</a:t>
            </a:r>
            <a:r>
              <a:rPr lang="en-US" sz="2400" b="1" dirty="0" smtClean="0"/>
              <a:t> </a:t>
            </a:r>
            <a:r>
              <a:rPr lang="en-US" sz="2400" b="1" dirty="0" err="1" smtClean="0"/>
              <a:t>remedio</a:t>
            </a:r>
            <a:r>
              <a:rPr lang="en-US" sz="2400" b="1" dirty="0" smtClean="0"/>
              <a:t> </a:t>
            </a:r>
            <a:r>
              <a:rPr lang="en-US" sz="2400" b="1" dirty="0" err="1" smtClean="0"/>
              <a:t>yiene</a:t>
            </a:r>
            <a:r>
              <a:rPr lang="en-US" sz="2400" b="1" dirty="0" smtClean="0"/>
              <a:t> </a:t>
            </a:r>
            <a:r>
              <a:rPr lang="en-US" sz="2400" b="1" dirty="0" err="1" smtClean="0"/>
              <a:t>probabilidad</a:t>
            </a:r>
            <a:r>
              <a:rPr lang="en-US" sz="2400" b="1" dirty="0" smtClean="0"/>
              <a:t> 20 </a:t>
            </a:r>
            <a:r>
              <a:rPr lang="en-US" sz="2400" b="1" dirty="0" err="1" smtClean="0"/>
              <a:t>por</a:t>
            </a:r>
            <a:r>
              <a:rPr lang="en-US" sz="2400" b="1" dirty="0" smtClean="0"/>
              <a:t> </a:t>
            </a:r>
            <a:r>
              <a:rPr lang="en-US" sz="2400" b="1" dirty="0" err="1" smtClean="0"/>
              <a:t>cientos</a:t>
            </a:r>
            <a:r>
              <a:rPr lang="en-US" sz="2400" b="1" dirty="0" smtClean="0"/>
              <a:t> de </a:t>
            </a:r>
            <a:r>
              <a:rPr lang="en-US" sz="2400" b="1" dirty="0" err="1" smtClean="0"/>
              <a:t>ser</a:t>
            </a:r>
            <a:r>
              <a:rPr lang="en-US" sz="2400" b="1" dirty="0" smtClean="0"/>
              <a:t> </a:t>
            </a:r>
            <a:r>
              <a:rPr lang="en-US" sz="2400" b="1" dirty="0" err="1" smtClean="0"/>
              <a:t>exito</a:t>
            </a:r>
            <a:r>
              <a:rPr lang="en-US" sz="2400" b="1" dirty="0" smtClean="0"/>
              <a:t>, </a:t>
            </a:r>
            <a:r>
              <a:rPr lang="en-US" sz="2400" b="1" dirty="0" err="1" smtClean="0"/>
              <a:t>es</a:t>
            </a:r>
            <a:r>
              <a:rPr lang="en-US" sz="2400" b="1" dirty="0" smtClean="0"/>
              <a:t> </a:t>
            </a:r>
            <a:r>
              <a:rPr lang="en-US" sz="2400" b="1" dirty="0" err="1" smtClean="0"/>
              <a:t>justo</a:t>
            </a:r>
            <a:r>
              <a:rPr lang="en-US" sz="2400" b="1" dirty="0" smtClean="0"/>
              <a:t> </a:t>
            </a:r>
            <a:r>
              <a:rPr lang="en-US" sz="2400" b="1" dirty="0" err="1" smtClean="0"/>
              <a:t>ponerlo</a:t>
            </a:r>
            <a:r>
              <a:rPr lang="en-US" sz="2400" b="1" dirty="0"/>
              <a:t> </a:t>
            </a:r>
            <a:r>
              <a:rPr lang="en-US" sz="2400" b="1" dirty="0" err="1" smtClean="0"/>
              <a:t>usarlo</a:t>
            </a:r>
            <a:r>
              <a:rPr lang="en-US" sz="2400" b="1" dirty="0" smtClean="0"/>
              <a:t>? </a:t>
            </a:r>
            <a:r>
              <a:rPr lang="en-US" sz="2400" b="1" dirty="0" err="1" smtClean="0"/>
              <a:t>Que</a:t>
            </a:r>
            <a:r>
              <a:rPr lang="en-US" sz="2400" b="1" dirty="0" smtClean="0"/>
              <a:t> </a:t>
            </a:r>
            <a:r>
              <a:rPr lang="en-US" sz="2400" b="1" dirty="0" err="1" smtClean="0"/>
              <a:t>tal</a:t>
            </a:r>
            <a:r>
              <a:rPr lang="en-US" sz="2400" b="1" dirty="0" smtClean="0"/>
              <a:t> </a:t>
            </a:r>
            <a:r>
              <a:rPr lang="en-US" sz="2400" b="1" dirty="0" err="1" smtClean="0"/>
              <a:t>por</a:t>
            </a:r>
            <a:r>
              <a:rPr lang="en-US" sz="2400" b="1" dirty="0" smtClean="0"/>
              <a:t> </a:t>
            </a:r>
            <a:r>
              <a:rPr lang="en-US" sz="2400" b="1" dirty="0" err="1" smtClean="0"/>
              <a:t>otros</a:t>
            </a:r>
            <a:r>
              <a:rPr lang="en-US" sz="2400" b="1" dirty="0" smtClean="0"/>
              <a:t> </a:t>
            </a:r>
            <a:r>
              <a:rPr lang="en-US" sz="2400" b="1" dirty="0" err="1" smtClean="0"/>
              <a:t>valores</a:t>
            </a:r>
            <a:r>
              <a:rPr lang="en-US" sz="2400" b="1" dirty="0" smtClean="0"/>
              <a:t>?</a:t>
            </a:r>
            <a:endParaRPr lang="en-US" sz="2400" b="1" dirty="0"/>
          </a:p>
        </p:txBody>
      </p:sp>
    </p:spTree>
    <p:extLst>
      <p:ext uri="{BB962C8B-B14F-4D97-AF65-F5344CB8AC3E}">
        <p14:creationId xmlns:p14="http://schemas.microsoft.com/office/powerpoint/2010/main" val="305158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8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5562600" cy="923330"/>
          </a:xfrm>
          <a:prstGeom prst="rect">
            <a:avLst/>
          </a:prstGeom>
        </p:spPr>
        <p:txBody>
          <a:bodyPr wrap="square">
            <a:spAutoFit/>
          </a:bodyPr>
          <a:lstStyle/>
          <a:p>
            <a:r>
              <a:rPr lang="en-US" sz="3600" b="1" dirty="0" err="1" smtClean="0"/>
              <a:t>Eutanasia</a:t>
            </a:r>
            <a:endParaRPr lang="en-US" sz="3600" b="1" dirty="0" smtClean="0"/>
          </a:p>
          <a:p>
            <a:endParaRPr lang="en-US" b="1" dirty="0"/>
          </a:p>
        </p:txBody>
      </p:sp>
    </p:spTree>
    <p:extLst>
      <p:ext uri="{BB962C8B-B14F-4D97-AF65-F5344CB8AC3E}">
        <p14:creationId xmlns:p14="http://schemas.microsoft.com/office/powerpoint/2010/main" val="305158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8305800" cy="4524315"/>
          </a:xfrm>
          <a:prstGeom prst="rect">
            <a:avLst/>
          </a:prstGeom>
          <a:noFill/>
        </p:spPr>
        <p:txBody>
          <a:bodyPr wrap="square" rtlCol="0">
            <a:spAutoFit/>
          </a:bodyPr>
          <a:lstStyle/>
          <a:p>
            <a:r>
              <a:rPr lang="en-US" sz="2400" b="1" dirty="0" smtClean="0"/>
              <a:t>La </a:t>
            </a:r>
            <a:r>
              <a:rPr lang="en-US" sz="2400" b="1" dirty="0" err="1" smtClean="0"/>
              <a:t>palabra</a:t>
            </a:r>
            <a:r>
              <a:rPr lang="en-US" sz="2400" b="1" dirty="0" smtClean="0"/>
              <a:t> </a:t>
            </a:r>
            <a:r>
              <a:rPr lang="en-US" sz="2400" b="1" dirty="0" err="1" smtClean="0"/>
              <a:t>eutanasia</a:t>
            </a:r>
            <a:r>
              <a:rPr lang="en-US" sz="2400" b="1" dirty="0" smtClean="0"/>
              <a:t> se </a:t>
            </a:r>
            <a:r>
              <a:rPr lang="en-US" sz="2400" b="1" dirty="0" err="1" smtClean="0"/>
              <a:t>refiere</a:t>
            </a:r>
            <a:r>
              <a:rPr lang="en-US" sz="2400" b="1" dirty="0" smtClean="0"/>
              <a:t> la </a:t>
            </a:r>
            <a:r>
              <a:rPr lang="en-US" sz="2400" b="1" dirty="0" err="1" smtClean="0"/>
              <a:t>muerte</a:t>
            </a:r>
            <a:r>
              <a:rPr lang="en-US" sz="2400" b="1" dirty="0" smtClean="0"/>
              <a:t> dada a </a:t>
            </a:r>
            <a:r>
              <a:rPr lang="en-US" sz="2400" b="1" dirty="0" err="1" smtClean="0"/>
              <a:t>proposito</a:t>
            </a:r>
            <a:endParaRPr lang="en-US" sz="2400" b="1" dirty="0" smtClean="0"/>
          </a:p>
          <a:p>
            <a:r>
              <a:rPr lang="en-US" sz="2400" b="1" dirty="0" smtClean="0"/>
              <a:t>en </a:t>
            </a:r>
            <a:r>
              <a:rPr lang="en-US" sz="2400" b="1" dirty="0" err="1" smtClean="0"/>
              <a:t>casos</a:t>
            </a:r>
            <a:r>
              <a:rPr lang="en-US" sz="2400" b="1" dirty="0" smtClean="0"/>
              <a:t> </a:t>
            </a:r>
            <a:r>
              <a:rPr lang="en-US" sz="2400" b="1" dirty="0" err="1" smtClean="0"/>
              <a:t>debidos</a:t>
            </a:r>
            <a:r>
              <a:rPr lang="en-US" sz="2400" b="1" dirty="0" smtClean="0"/>
              <a:t> a la </a:t>
            </a:r>
            <a:r>
              <a:rPr lang="en-US" sz="2400" b="1" dirty="0" err="1" smtClean="0"/>
              <a:t>condicion</a:t>
            </a:r>
            <a:r>
              <a:rPr lang="en-US" sz="2400" b="1" dirty="0" smtClean="0"/>
              <a:t> del </a:t>
            </a:r>
            <a:r>
              <a:rPr lang="en-US" sz="2400" b="1" dirty="0" err="1" smtClean="0"/>
              <a:t>paciente</a:t>
            </a:r>
            <a:r>
              <a:rPr lang="en-US" sz="2400" b="1" dirty="0" smtClean="0"/>
              <a:t>. Al </a:t>
            </a:r>
            <a:r>
              <a:rPr lang="en-US" sz="2400" b="1" dirty="0" err="1" smtClean="0"/>
              <a:t>contrario</a:t>
            </a:r>
            <a:r>
              <a:rPr lang="en-US" sz="2400" b="1" dirty="0" smtClean="0"/>
              <a:t> el </a:t>
            </a:r>
            <a:r>
              <a:rPr lang="en-US" sz="2400" b="1" dirty="0" err="1" smtClean="0"/>
              <a:t>asesinato</a:t>
            </a:r>
            <a:r>
              <a:rPr lang="en-US" sz="2400" b="1" dirty="0" smtClean="0"/>
              <a:t> </a:t>
            </a:r>
            <a:r>
              <a:rPr lang="en-US" sz="2400" b="1" dirty="0" err="1" smtClean="0"/>
              <a:t>es</a:t>
            </a:r>
            <a:r>
              <a:rPr lang="en-US" sz="2400" b="1" dirty="0" smtClean="0"/>
              <a:t> la </a:t>
            </a:r>
            <a:r>
              <a:rPr lang="en-US" sz="2400" b="1" dirty="0" err="1" smtClean="0"/>
              <a:t>muerte</a:t>
            </a:r>
            <a:r>
              <a:rPr lang="en-US" sz="2400" b="1" dirty="0" smtClean="0"/>
              <a:t> dada para el </a:t>
            </a:r>
            <a:r>
              <a:rPr lang="en-US" sz="2400" b="1" dirty="0" err="1" smtClean="0"/>
              <a:t>beneficio</a:t>
            </a:r>
            <a:r>
              <a:rPr lang="en-US" sz="2400" b="1" dirty="0" smtClean="0"/>
              <a:t> (material o moral) del </a:t>
            </a:r>
            <a:r>
              <a:rPr lang="en-US" sz="2400" b="1" dirty="0" err="1" smtClean="0"/>
              <a:t>asesino</a:t>
            </a:r>
            <a:r>
              <a:rPr lang="en-US" sz="2400" b="1" dirty="0" smtClean="0"/>
              <a:t>.</a:t>
            </a:r>
          </a:p>
          <a:p>
            <a:endParaRPr lang="en-US" sz="2400" b="1" dirty="0"/>
          </a:p>
          <a:p>
            <a:r>
              <a:rPr lang="en-US" sz="2400" b="1" dirty="0" err="1" smtClean="0"/>
              <a:t>Obviamente</a:t>
            </a:r>
            <a:r>
              <a:rPr lang="en-US" sz="2400" b="1" dirty="0" smtClean="0"/>
              <a:t> </a:t>
            </a:r>
            <a:r>
              <a:rPr lang="en-US" sz="2400" b="1" dirty="0" err="1" smtClean="0"/>
              <a:t>nunguna</a:t>
            </a:r>
            <a:r>
              <a:rPr lang="en-US" sz="2400" b="1" dirty="0" smtClean="0"/>
              <a:t> forma de </a:t>
            </a:r>
            <a:r>
              <a:rPr lang="en-US" sz="2400" b="1" dirty="0" err="1" smtClean="0"/>
              <a:t>morirse</a:t>
            </a:r>
            <a:r>
              <a:rPr lang="en-US" sz="2400" b="1" dirty="0" smtClean="0"/>
              <a:t> </a:t>
            </a:r>
            <a:r>
              <a:rPr lang="en-US" sz="2400" b="1" dirty="0" err="1" smtClean="0"/>
              <a:t>es</a:t>
            </a:r>
            <a:r>
              <a:rPr lang="en-US" sz="2400" b="1" dirty="0" smtClean="0"/>
              <a:t> </a:t>
            </a:r>
            <a:r>
              <a:rPr lang="en-US" sz="2400" b="1" dirty="0" err="1" smtClean="0"/>
              <a:t>placentera</a:t>
            </a:r>
            <a:endParaRPr lang="en-US" sz="2400" b="1" dirty="0" smtClean="0"/>
          </a:p>
          <a:p>
            <a:endParaRPr lang="en-US" sz="2400" b="1" dirty="0" smtClean="0"/>
          </a:p>
          <a:p>
            <a:r>
              <a:rPr lang="en-US" sz="2400" b="1" dirty="0" smtClean="0"/>
              <a:t>Sin embargo, </a:t>
            </a:r>
            <a:r>
              <a:rPr lang="en-US" sz="2400" b="1" dirty="0" err="1" smtClean="0"/>
              <a:t>otra</a:t>
            </a:r>
            <a:r>
              <a:rPr lang="en-US" sz="2400" b="1" dirty="0" smtClean="0"/>
              <a:t> </a:t>
            </a:r>
            <a:r>
              <a:rPr lang="en-US" sz="2400" b="1" dirty="0" err="1" smtClean="0"/>
              <a:t>vez</a:t>
            </a:r>
            <a:r>
              <a:rPr lang="en-US" sz="2400" b="1" dirty="0" smtClean="0"/>
              <a:t> </a:t>
            </a:r>
            <a:r>
              <a:rPr lang="en-US" sz="2400" b="1" dirty="0" err="1" smtClean="0"/>
              <a:t>por</a:t>
            </a:r>
            <a:r>
              <a:rPr lang="en-US" sz="2400" b="1" dirty="0" smtClean="0"/>
              <a:t> la </a:t>
            </a:r>
            <a:r>
              <a:rPr lang="en-US" sz="2400" b="1" dirty="0" err="1" smtClean="0"/>
              <a:t>inevitabilidad</a:t>
            </a:r>
            <a:r>
              <a:rPr lang="en-US" sz="2400" b="1" dirty="0" smtClean="0"/>
              <a:t> de la </a:t>
            </a:r>
            <a:r>
              <a:rPr lang="en-US" sz="2400" b="1" dirty="0" err="1" smtClean="0"/>
              <a:t>muerte</a:t>
            </a:r>
            <a:r>
              <a:rPr lang="en-US" sz="2400" b="1" dirty="0" smtClean="0"/>
              <a:t>, vale la </a:t>
            </a:r>
            <a:r>
              <a:rPr lang="en-US" sz="2400" b="1" dirty="0" err="1" smtClean="0"/>
              <a:t>pena</a:t>
            </a:r>
            <a:r>
              <a:rPr lang="en-US" sz="2400" b="1" dirty="0" smtClean="0"/>
              <a:t> </a:t>
            </a:r>
            <a:r>
              <a:rPr lang="en-US" sz="2400" b="1" dirty="0" err="1" smtClean="0"/>
              <a:t>preguntarse</a:t>
            </a:r>
            <a:r>
              <a:rPr lang="en-US" sz="2400" b="1" dirty="0" smtClean="0"/>
              <a:t> </a:t>
            </a:r>
            <a:r>
              <a:rPr lang="en-US" sz="2400" b="1" dirty="0" err="1" smtClean="0"/>
              <a:t>si</a:t>
            </a:r>
            <a:r>
              <a:rPr lang="en-US" sz="2400" b="1" dirty="0" smtClean="0"/>
              <a:t> o en </a:t>
            </a:r>
            <a:r>
              <a:rPr lang="en-US" sz="2400" b="1" dirty="0" err="1" smtClean="0"/>
              <a:t>que</a:t>
            </a:r>
            <a:r>
              <a:rPr lang="en-US" sz="2400" b="1" dirty="0" smtClean="0"/>
              <a:t> </a:t>
            </a:r>
            <a:r>
              <a:rPr lang="en-US" sz="2400" b="1" dirty="0" err="1" smtClean="0"/>
              <a:t>medida</a:t>
            </a:r>
            <a:r>
              <a:rPr lang="en-US" sz="2400" b="1" dirty="0" smtClean="0"/>
              <a:t> el medico o el personal medico </a:t>
            </a:r>
            <a:r>
              <a:rPr lang="en-US" sz="2400" b="1" dirty="0" err="1" smtClean="0"/>
              <a:t>tiene</a:t>
            </a:r>
            <a:r>
              <a:rPr lang="en-US" sz="2400" b="1" dirty="0" smtClean="0"/>
              <a:t> </a:t>
            </a:r>
            <a:r>
              <a:rPr lang="en-US" sz="2400" b="1" dirty="0" err="1" smtClean="0"/>
              <a:t>que</a:t>
            </a:r>
            <a:r>
              <a:rPr lang="en-US" sz="2400" b="1" dirty="0" smtClean="0"/>
              <a:t> </a:t>
            </a:r>
            <a:r>
              <a:rPr lang="en-US" sz="2400" b="1" dirty="0" err="1" smtClean="0"/>
              <a:t>apoyar</a:t>
            </a:r>
            <a:r>
              <a:rPr lang="en-US" sz="2400" b="1" dirty="0" smtClean="0"/>
              <a:t> los </a:t>
            </a:r>
            <a:r>
              <a:rPr lang="en-US" sz="2400" b="1" dirty="0" err="1" smtClean="0"/>
              <a:t>pacientes</a:t>
            </a:r>
            <a:r>
              <a:rPr lang="en-US" sz="2400" b="1" dirty="0" smtClean="0"/>
              <a:t> para </a:t>
            </a:r>
            <a:r>
              <a:rPr lang="en-US" sz="2400" b="1" dirty="0" err="1" smtClean="0"/>
              <a:t>llegar</a:t>
            </a:r>
            <a:r>
              <a:rPr lang="en-US" sz="2400" b="1" dirty="0" smtClean="0"/>
              <a:t> a </a:t>
            </a:r>
            <a:r>
              <a:rPr lang="en-US" sz="2400" b="1" dirty="0" err="1" smtClean="0"/>
              <a:t>su</a:t>
            </a:r>
            <a:r>
              <a:rPr lang="en-US" sz="2400" b="1" dirty="0" smtClean="0"/>
              <a:t> </a:t>
            </a:r>
            <a:r>
              <a:rPr lang="en-US" sz="2400" b="1" dirty="0" err="1" smtClean="0"/>
              <a:t>momento</a:t>
            </a:r>
            <a:r>
              <a:rPr lang="en-US" sz="2400" b="1" dirty="0" smtClean="0"/>
              <a:t> final, e </a:t>
            </a:r>
            <a:r>
              <a:rPr lang="en-US" sz="2400" b="1" dirty="0" err="1" smtClean="0"/>
              <a:t>incluso</a:t>
            </a:r>
            <a:r>
              <a:rPr lang="en-US" sz="2400" b="1" dirty="0" smtClean="0"/>
              <a:t> </a:t>
            </a:r>
            <a:r>
              <a:rPr lang="en-US" sz="2400" b="1" dirty="0" err="1" smtClean="0"/>
              <a:t>contribuir</a:t>
            </a:r>
            <a:r>
              <a:rPr lang="en-US" sz="2400" b="1" dirty="0" smtClean="0"/>
              <a:t>, </a:t>
            </a:r>
            <a:r>
              <a:rPr lang="en-US" sz="2400" b="1" dirty="0" err="1" smtClean="0"/>
              <a:t>activamente</a:t>
            </a:r>
            <a:r>
              <a:rPr lang="en-US" sz="2400" b="1" dirty="0" smtClean="0"/>
              <a:t> o </a:t>
            </a:r>
            <a:r>
              <a:rPr lang="en-US" sz="2400" b="1" dirty="0" err="1" smtClean="0"/>
              <a:t>pasivamente</a:t>
            </a:r>
            <a:r>
              <a:rPr lang="en-US" sz="2400" b="1" dirty="0" smtClean="0"/>
              <a:t> a </a:t>
            </a:r>
            <a:r>
              <a:rPr lang="en-US" sz="2400" b="1" dirty="0" err="1" smtClean="0"/>
              <a:t>acortar</a:t>
            </a:r>
            <a:r>
              <a:rPr lang="en-US" sz="2400" b="1" dirty="0" smtClean="0"/>
              <a:t> lo </a:t>
            </a:r>
            <a:r>
              <a:rPr lang="en-US" sz="2400" b="1" dirty="0" err="1" smtClean="0"/>
              <a:t>que</a:t>
            </a:r>
            <a:r>
              <a:rPr lang="en-US" sz="2400" b="1" dirty="0" smtClean="0"/>
              <a:t> </a:t>
            </a:r>
            <a:r>
              <a:rPr lang="en-US" sz="2400" b="1" dirty="0" err="1" smtClean="0"/>
              <a:t>todavia</a:t>
            </a:r>
            <a:r>
              <a:rPr lang="en-US" sz="2400" b="1" dirty="0" smtClean="0"/>
              <a:t> </a:t>
            </a:r>
            <a:r>
              <a:rPr lang="en-US" sz="2400" b="1" dirty="0" err="1" smtClean="0"/>
              <a:t>tenga</a:t>
            </a:r>
            <a:r>
              <a:rPr lang="en-US" sz="2400" b="1" dirty="0" smtClean="0"/>
              <a:t> el </a:t>
            </a:r>
            <a:r>
              <a:rPr lang="en-US" sz="2400" b="1" dirty="0" err="1" smtClean="0"/>
              <a:t>paciente</a:t>
            </a:r>
            <a:r>
              <a:rPr lang="en-US" sz="2400" b="1" dirty="0" smtClean="0"/>
              <a:t> </a:t>
            </a:r>
            <a:r>
              <a:rPr lang="en-US" sz="2400" b="1" dirty="0" err="1" smtClean="0"/>
              <a:t>por</a:t>
            </a:r>
            <a:r>
              <a:rPr lang="en-US" sz="2400" b="1" dirty="0" smtClean="0"/>
              <a:t> </a:t>
            </a:r>
            <a:r>
              <a:rPr lang="en-US" sz="2400" b="1" dirty="0" err="1" smtClean="0"/>
              <a:t>vivir</a:t>
            </a:r>
            <a:r>
              <a:rPr lang="en-US" sz="2400" b="1" dirty="0" smtClean="0"/>
              <a:t>.</a:t>
            </a:r>
            <a:endParaRPr lang="es-MX" sz="2400" b="1" dirty="0"/>
          </a:p>
        </p:txBody>
      </p:sp>
    </p:spTree>
    <p:extLst>
      <p:ext uri="{BB962C8B-B14F-4D97-AF65-F5344CB8AC3E}">
        <p14:creationId xmlns:p14="http://schemas.microsoft.com/office/powerpoint/2010/main" val="3051588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4647426"/>
          </a:xfrm>
          <a:prstGeom prst="rect">
            <a:avLst/>
          </a:prstGeom>
        </p:spPr>
        <p:txBody>
          <a:bodyPr wrap="square">
            <a:spAutoFit/>
          </a:bodyPr>
          <a:lstStyle/>
          <a:p>
            <a:r>
              <a:rPr lang="en-US" sz="3200" b="1" dirty="0" err="1" smtClean="0"/>
              <a:t>Diferencias</a:t>
            </a:r>
            <a:endParaRPr lang="en-US" sz="3200" b="1" dirty="0" smtClean="0"/>
          </a:p>
          <a:p>
            <a:endParaRPr lang="en-US" sz="2400" b="1" dirty="0"/>
          </a:p>
          <a:p>
            <a:r>
              <a:rPr lang="en-US" sz="2400" b="1" dirty="0" smtClean="0"/>
              <a:t>En el </a:t>
            </a:r>
            <a:r>
              <a:rPr lang="en-US" sz="2400" b="1" dirty="0" err="1" smtClean="0"/>
              <a:t>contexto</a:t>
            </a:r>
            <a:r>
              <a:rPr lang="en-US" sz="2400" b="1" dirty="0" smtClean="0"/>
              <a:t> del principio del </a:t>
            </a:r>
            <a:r>
              <a:rPr lang="en-US" sz="2400" b="1" dirty="0" err="1" smtClean="0"/>
              <a:t>doble</a:t>
            </a:r>
            <a:r>
              <a:rPr lang="en-US" sz="2400" b="1" dirty="0" smtClean="0"/>
              <a:t> </a:t>
            </a:r>
            <a:r>
              <a:rPr lang="en-US" sz="2400" b="1" dirty="0" err="1" smtClean="0"/>
              <a:t>efecto</a:t>
            </a:r>
            <a:r>
              <a:rPr lang="en-US" sz="2400" b="1" dirty="0" smtClean="0"/>
              <a:t> (</a:t>
            </a:r>
            <a:r>
              <a:rPr lang="en-US" sz="2400" b="1" dirty="0" err="1" smtClean="0"/>
              <a:t>si</a:t>
            </a:r>
            <a:r>
              <a:rPr lang="en-US" sz="2400" b="1" dirty="0" smtClean="0"/>
              <a:t> hay dos </a:t>
            </a:r>
            <a:r>
              <a:rPr lang="en-US" sz="2400" b="1" dirty="0" err="1" smtClean="0"/>
              <a:t>efectos</a:t>
            </a:r>
            <a:r>
              <a:rPr lang="en-US" sz="2400" b="1" dirty="0" smtClean="0"/>
              <a:t> de </a:t>
            </a:r>
            <a:r>
              <a:rPr lang="en-US" sz="2400" b="1" dirty="0" err="1" smtClean="0"/>
              <a:t>una</a:t>
            </a:r>
            <a:r>
              <a:rPr lang="en-US" sz="2400" b="1" dirty="0" smtClean="0"/>
              <a:t> </a:t>
            </a:r>
            <a:r>
              <a:rPr lang="en-US" sz="2400" b="1" dirty="0" err="1" smtClean="0"/>
              <a:t>accion</a:t>
            </a:r>
            <a:r>
              <a:rPr lang="en-US" sz="2400" b="1" dirty="0" smtClean="0"/>
              <a:t>, </a:t>
            </a:r>
            <a:r>
              <a:rPr lang="en-US" sz="2400" b="1" dirty="0" err="1" smtClean="0"/>
              <a:t>uno</a:t>
            </a:r>
            <a:r>
              <a:rPr lang="en-US" sz="2400" b="1" dirty="0" smtClean="0"/>
              <a:t> </a:t>
            </a:r>
            <a:r>
              <a:rPr lang="en-US" sz="2400" b="1" dirty="0" err="1" smtClean="0"/>
              <a:t>bueno</a:t>
            </a:r>
            <a:r>
              <a:rPr lang="en-US" sz="2400" b="1" dirty="0" smtClean="0"/>
              <a:t> y </a:t>
            </a:r>
            <a:r>
              <a:rPr lang="en-US" sz="2400" b="1" dirty="0" err="1" smtClean="0"/>
              <a:t>uno</a:t>
            </a:r>
            <a:r>
              <a:rPr lang="en-US" sz="2400" b="1" dirty="0" smtClean="0"/>
              <a:t> </a:t>
            </a:r>
            <a:r>
              <a:rPr lang="en-US" sz="2400" b="1" dirty="0" err="1" smtClean="0"/>
              <a:t>malo</a:t>
            </a:r>
            <a:r>
              <a:rPr lang="en-US" sz="2400" b="1" dirty="0" smtClean="0"/>
              <a:t>, </a:t>
            </a:r>
            <a:r>
              <a:rPr lang="en-US" sz="2400" b="1" dirty="0" err="1" smtClean="0"/>
              <a:t>si</a:t>
            </a:r>
            <a:r>
              <a:rPr lang="en-US" sz="2400" b="1" dirty="0" smtClean="0"/>
              <a:t> el </a:t>
            </a:r>
            <a:r>
              <a:rPr lang="en-US" sz="2400" b="1" dirty="0" err="1" smtClean="0"/>
              <a:t>malo</a:t>
            </a:r>
            <a:r>
              <a:rPr lang="en-US" sz="2400" b="1" dirty="0" smtClean="0"/>
              <a:t> no </a:t>
            </a:r>
            <a:r>
              <a:rPr lang="en-US" sz="2400" b="1" dirty="0" err="1" smtClean="0"/>
              <a:t>es</a:t>
            </a:r>
            <a:r>
              <a:rPr lang="en-US" sz="2400" b="1" dirty="0" smtClean="0"/>
              <a:t> </a:t>
            </a:r>
            <a:r>
              <a:rPr lang="en-US" sz="2400" b="1" dirty="0" err="1" smtClean="0"/>
              <a:t>buscado</a:t>
            </a:r>
            <a:r>
              <a:rPr lang="en-US" sz="2400" b="1" dirty="0" smtClean="0"/>
              <a:t> y el </a:t>
            </a:r>
            <a:r>
              <a:rPr lang="en-US" sz="2400" b="1" dirty="0" err="1" smtClean="0"/>
              <a:t>bueno</a:t>
            </a:r>
            <a:r>
              <a:rPr lang="en-US" sz="2400" b="1" dirty="0" smtClean="0"/>
              <a:t> </a:t>
            </a:r>
            <a:r>
              <a:rPr lang="en-US" sz="2400" b="1" dirty="0" err="1" smtClean="0"/>
              <a:t>es</a:t>
            </a:r>
            <a:r>
              <a:rPr lang="en-US" sz="2400" b="1" dirty="0" smtClean="0"/>
              <a:t> mayor </a:t>
            </a:r>
            <a:r>
              <a:rPr lang="en-US" sz="2400" b="1" dirty="0" err="1" smtClean="0"/>
              <a:t>que</a:t>
            </a:r>
            <a:r>
              <a:rPr lang="en-US" sz="2400" b="1" dirty="0" smtClean="0"/>
              <a:t> el </a:t>
            </a:r>
            <a:r>
              <a:rPr lang="en-US" sz="2400" b="1" dirty="0" err="1" smtClean="0"/>
              <a:t>malo</a:t>
            </a:r>
            <a:r>
              <a:rPr lang="en-US" sz="2400" b="1" dirty="0" smtClean="0"/>
              <a:t>, el </a:t>
            </a:r>
            <a:r>
              <a:rPr lang="en-US" sz="2400" b="1" dirty="0" err="1" smtClean="0"/>
              <a:t>acto</a:t>
            </a:r>
            <a:r>
              <a:rPr lang="en-US" sz="2400" b="1" dirty="0" smtClean="0"/>
              <a:t> </a:t>
            </a:r>
            <a:r>
              <a:rPr lang="en-US" sz="2400" b="1" dirty="0" err="1" smtClean="0"/>
              <a:t>es</a:t>
            </a:r>
            <a:r>
              <a:rPr lang="en-US" sz="2400" b="1" dirty="0" smtClean="0"/>
              <a:t> </a:t>
            </a:r>
            <a:r>
              <a:rPr lang="en-US" sz="2400" b="1" dirty="0" err="1" smtClean="0"/>
              <a:t>justificado</a:t>
            </a:r>
            <a:r>
              <a:rPr lang="en-US" sz="2400" b="1" dirty="0" smtClean="0"/>
              <a:t>), la </a:t>
            </a:r>
            <a:r>
              <a:rPr lang="en-US" sz="2400" b="1" dirty="0" err="1" smtClean="0"/>
              <a:t>pregunta</a:t>
            </a:r>
            <a:r>
              <a:rPr lang="en-US" sz="2400" b="1" dirty="0" smtClean="0"/>
              <a:t> </a:t>
            </a:r>
            <a:r>
              <a:rPr lang="en-US" sz="2400" b="1" dirty="0" err="1" smtClean="0"/>
              <a:t>es</a:t>
            </a:r>
            <a:r>
              <a:rPr lang="en-US" sz="2400" b="1" dirty="0" smtClean="0"/>
              <a:t>:</a:t>
            </a:r>
          </a:p>
          <a:p>
            <a:endParaRPr lang="en-US" sz="2400" b="1" dirty="0"/>
          </a:p>
          <a:p>
            <a:r>
              <a:rPr lang="en-US" sz="2400" b="1" dirty="0" err="1" smtClean="0"/>
              <a:t>Que</a:t>
            </a:r>
            <a:r>
              <a:rPr lang="en-US" sz="2400" b="1" dirty="0" smtClean="0"/>
              <a:t> </a:t>
            </a:r>
            <a:r>
              <a:rPr lang="en-US" sz="2400" b="1" dirty="0" err="1" smtClean="0"/>
              <a:t>es</a:t>
            </a:r>
            <a:r>
              <a:rPr lang="en-US" sz="2400" b="1" dirty="0" smtClean="0"/>
              <a:t> </a:t>
            </a:r>
            <a:r>
              <a:rPr lang="en-US" sz="2400" b="1" dirty="0" err="1" smtClean="0"/>
              <a:t>peor</a:t>
            </a:r>
            <a:r>
              <a:rPr lang="en-US" sz="2400" b="1" dirty="0" smtClean="0"/>
              <a:t>: </a:t>
            </a:r>
            <a:r>
              <a:rPr lang="en-US" sz="2400" b="1" dirty="0" err="1" smtClean="0"/>
              <a:t>mantener</a:t>
            </a:r>
            <a:r>
              <a:rPr lang="en-US" sz="2400" b="1" dirty="0" smtClean="0"/>
              <a:t> la </a:t>
            </a:r>
            <a:r>
              <a:rPr lang="en-US" sz="2400" b="1" dirty="0" err="1" smtClean="0"/>
              <a:t>vida</a:t>
            </a:r>
            <a:r>
              <a:rPr lang="en-US" sz="2400" b="1" dirty="0" smtClean="0"/>
              <a:t> del </a:t>
            </a:r>
            <a:r>
              <a:rPr lang="en-US" sz="2400" b="1" dirty="0" err="1" smtClean="0"/>
              <a:t>paciente</a:t>
            </a:r>
            <a:r>
              <a:rPr lang="en-US" sz="2400" b="1" dirty="0" smtClean="0"/>
              <a:t> a </a:t>
            </a:r>
            <a:r>
              <a:rPr lang="en-US" sz="2400" b="1" dirty="0" err="1" smtClean="0"/>
              <a:t>pesar</a:t>
            </a:r>
            <a:r>
              <a:rPr lang="en-US" sz="2400" b="1" dirty="0" smtClean="0"/>
              <a:t> de </a:t>
            </a:r>
            <a:r>
              <a:rPr lang="en-US" sz="2400" b="1" dirty="0" err="1" smtClean="0"/>
              <a:t>su</a:t>
            </a:r>
            <a:r>
              <a:rPr lang="en-US" sz="2400" b="1" dirty="0" smtClean="0"/>
              <a:t> </a:t>
            </a:r>
            <a:r>
              <a:rPr lang="en-US" sz="2400" b="1" dirty="0" err="1" smtClean="0"/>
              <a:t>sufrimiento</a:t>
            </a:r>
            <a:r>
              <a:rPr lang="en-US" sz="2400" b="1" dirty="0" smtClean="0"/>
              <a:t>, o </a:t>
            </a:r>
            <a:r>
              <a:rPr lang="en-US" sz="2400" b="1" dirty="0" err="1" smtClean="0"/>
              <a:t>activamente</a:t>
            </a:r>
            <a:r>
              <a:rPr lang="en-US" sz="2400" b="1" dirty="0" smtClean="0"/>
              <a:t> </a:t>
            </a:r>
            <a:r>
              <a:rPr lang="en-US" sz="2400" b="1" dirty="0" err="1" smtClean="0"/>
              <a:t>procurarle</a:t>
            </a:r>
            <a:r>
              <a:rPr lang="en-US" sz="2400" b="1" dirty="0" smtClean="0"/>
              <a:t> la </a:t>
            </a:r>
            <a:r>
              <a:rPr lang="en-US" sz="2400" b="1" dirty="0" err="1" smtClean="0"/>
              <a:t>muerte</a:t>
            </a:r>
            <a:r>
              <a:rPr lang="en-US" sz="2400" b="1" dirty="0" smtClean="0"/>
              <a:t> </a:t>
            </a:r>
            <a:r>
              <a:rPr lang="en-US" sz="2400" b="1" dirty="0" err="1" smtClean="0"/>
              <a:t>si</a:t>
            </a:r>
            <a:r>
              <a:rPr lang="en-US" sz="2400" b="1" dirty="0" smtClean="0"/>
              <a:t> el </a:t>
            </a:r>
            <a:r>
              <a:rPr lang="en-US" sz="2400" b="1" dirty="0" err="1" smtClean="0"/>
              <a:t>mismo</a:t>
            </a:r>
            <a:r>
              <a:rPr lang="en-US" sz="2400" b="1" dirty="0" smtClean="0"/>
              <a:t> lo </a:t>
            </a:r>
            <a:r>
              <a:rPr lang="en-US" sz="2400" b="1" dirty="0" err="1" smtClean="0"/>
              <a:t>quiere</a:t>
            </a:r>
            <a:r>
              <a:rPr lang="en-US" sz="2400" b="1" dirty="0" smtClean="0"/>
              <a:t>?</a:t>
            </a:r>
          </a:p>
          <a:p>
            <a:endParaRPr lang="en-US" sz="2400" b="1" dirty="0"/>
          </a:p>
          <a:p>
            <a:r>
              <a:rPr lang="en-US" sz="2400" b="1" dirty="0" err="1" smtClean="0"/>
              <a:t>Acordemonos</a:t>
            </a:r>
            <a:r>
              <a:rPr lang="en-US" sz="2400" b="1" dirty="0" smtClean="0"/>
              <a:t> </a:t>
            </a:r>
            <a:r>
              <a:rPr lang="en-US" sz="2400" b="1" dirty="0" err="1" smtClean="0"/>
              <a:t>que</a:t>
            </a:r>
            <a:r>
              <a:rPr lang="en-US" sz="2400" b="1" dirty="0" smtClean="0"/>
              <a:t> </a:t>
            </a:r>
            <a:r>
              <a:rPr lang="en-US" sz="2400" b="1" dirty="0" err="1" smtClean="0"/>
              <a:t>una</a:t>
            </a:r>
            <a:r>
              <a:rPr lang="en-US" sz="2400" b="1" dirty="0" smtClean="0"/>
              <a:t> de </a:t>
            </a:r>
            <a:r>
              <a:rPr lang="en-US" sz="2400" b="1" dirty="0" err="1" smtClean="0"/>
              <a:t>las</a:t>
            </a:r>
            <a:r>
              <a:rPr lang="en-US" sz="2400" b="1" dirty="0" smtClean="0"/>
              <a:t> </a:t>
            </a:r>
            <a:r>
              <a:rPr lang="en-US" sz="2400" b="1" dirty="0" err="1" smtClean="0"/>
              <a:t>reglas</a:t>
            </a:r>
            <a:r>
              <a:rPr lang="en-US" sz="2400" b="1" dirty="0" smtClean="0"/>
              <a:t> del </a:t>
            </a:r>
            <a:r>
              <a:rPr lang="en-US" sz="2400" b="1" dirty="0" err="1" smtClean="0"/>
              <a:t>juramiento</a:t>
            </a:r>
            <a:r>
              <a:rPr lang="en-US" sz="2400" b="1" dirty="0" smtClean="0"/>
              <a:t> </a:t>
            </a:r>
            <a:r>
              <a:rPr lang="en-US" sz="2400" b="1" dirty="0" err="1" smtClean="0"/>
              <a:t>hipocratico</a:t>
            </a:r>
            <a:r>
              <a:rPr lang="en-US" sz="2400" b="1" dirty="0" smtClean="0"/>
              <a:t> </a:t>
            </a:r>
            <a:r>
              <a:rPr lang="en-US" sz="2400" b="1" dirty="0" err="1" smtClean="0"/>
              <a:t>es</a:t>
            </a:r>
            <a:r>
              <a:rPr lang="en-US" sz="2400" b="1" dirty="0" smtClean="0"/>
              <a:t> no </a:t>
            </a:r>
            <a:r>
              <a:rPr lang="en-US" sz="2400" b="1" dirty="0" err="1" smtClean="0"/>
              <a:t>dar</a:t>
            </a:r>
            <a:r>
              <a:rPr lang="en-US" sz="2400" b="1" dirty="0" smtClean="0"/>
              <a:t> </a:t>
            </a:r>
            <a:r>
              <a:rPr lang="en-US" sz="2400" b="1" dirty="0" err="1" smtClean="0"/>
              <a:t>muerte</a:t>
            </a:r>
            <a:r>
              <a:rPr lang="en-US" sz="2400" b="1" dirty="0" smtClean="0"/>
              <a:t> a </a:t>
            </a:r>
            <a:r>
              <a:rPr lang="en-US" sz="2400" b="1" dirty="0" err="1" smtClean="0"/>
              <a:t>nadie</a:t>
            </a:r>
            <a:r>
              <a:rPr lang="en-US" sz="2400" b="1" dirty="0" smtClean="0"/>
              <a:t> *a </a:t>
            </a:r>
            <a:r>
              <a:rPr lang="en-US" sz="2400" b="1" dirty="0" err="1" smtClean="0"/>
              <a:t>pesar</a:t>
            </a:r>
            <a:r>
              <a:rPr lang="en-US" sz="2400" b="1" dirty="0" smtClean="0"/>
              <a:t>* de </a:t>
            </a:r>
            <a:r>
              <a:rPr lang="en-US" sz="2400" b="1" dirty="0" err="1" smtClean="0"/>
              <a:t>sus</a:t>
            </a:r>
            <a:r>
              <a:rPr lang="en-US" sz="2400" b="1" dirty="0" smtClean="0"/>
              <a:t> </a:t>
            </a:r>
            <a:r>
              <a:rPr lang="en-US" sz="2400" b="1" dirty="0" err="1" smtClean="0"/>
              <a:t>pedidos</a:t>
            </a:r>
            <a:r>
              <a:rPr lang="en-US" sz="2400" b="1" dirty="0" smtClean="0"/>
              <a:t>.</a:t>
            </a:r>
          </a:p>
          <a:p>
            <a:endParaRPr lang="en-US" sz="2400" b="1" dirty="0"/>
          </a:p>
        </p:txBody>
      </p:sp>
    </p:spTree>
    <p:extLst>
      <p:ext uri="{BB962C8B-B14F-4D97-AF65-F5344CB8AC3E}">
        <p14:creationId xmlns:p14="http://schemas.microsoft.com/office/powerpoint/2010/main" val="305158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3841"/>
            <a:ext cx="6629400" cy="4524315"/>
          </a:xfrm>
          <a:prstGeom prst="rect">
            <a:avLst/>
          </a:prstGeom>
        </p:spPr>
        <p:txBody>
          <a:bodyPr wrap="square">
            <a:spAutoFit/>
          </a:bodyPr>
          <a:lstStyle/>
          <a:p>
            <a:r>
              <a:rPr lang="en-US" sz="2400" b="1" dirty="0" err="1" smtClean="0"/>
              <a:t>Segun</a:t>
            </a:r>
            <a:r>
              <a:rPr lang="en-US" sz="2400" b="1" dirty="0" smtClean="0"/>
              <a:t> </a:t>
            </a:r>
            <a:r>
              <a:rPr lang="en-US" sz="2400" b="1" dirty="0" err="1" smtClean="0"/>
              <a:t>una</a:t>
            </a:r>
            <a:r>
              <a:rPr lang="en-US" sz="2400" b="1" dirty="0" smtClean="0"/>
              <a:t> </a:t>
            </a:r>
            <a:r>
              <a:rPr lang="en-US" sz="2400" b="1" dirty="0" err="1" smtClean="0"/>
              <a:t>actitud</a:t>
            </a:r>
            <a:r>
              <a:rPr lang="en-US" sz="2400" b="1" dirty="0" smtClean="0"/>
              <a:t>, NUNCA </a:t>
            </a:r>
            <a:r>
              <a:rPr lang="en-US" sz="2400" b="1" dirty="0" err="1" smtClean="0"/>
              <a:t>tiene</a:t>
            </a:r>
            <a:r>
              <a:rPr lang="en-US" sz="2400" b="1" dirty="0" smtClean="0"/>
              <a:t> el medico </a:t>
            </a:r>
            <a:r>
              <a:rPr lang="en-US" sz="2400" b="1" dirty="0" err="1" smtClean="0"/>
              <a:t>que</a:t>
            </a:r>
            <a:r>
              <a:rPr lang="en-US" sz="2400" b="1" dirty="0" smtClean="0"/>
              <a:t> </a:t>
            </a:r>
            <a:r>
              <a:rPr lang="en-US" sz="2400" b="1" dirty="0" err="1" smtClean="0"/>
              <a:t>darle</a:t>
            </a:r>
            <a:r>
              <a:rPr lang="en-US" sz="2400" b="1" dirty="0" smtClean="0"/>
              <a:t> </a:t>
            </a:r>
            <a:r>
              <a:rPr lang="en-US" sz="2400" b="1" dirty="0" err="1" smtClean="0"/>
              <a:t>muerte</a:t>
            </a:r>
            <a:r>
              <a:rPr lang="en-US" sz="2400" b="1" dirty="0" smtClean="0"/>
              <a:t> </a:t>
            </a:r>
            <a:r>
              <a:rPr lang="en-US" sz="2400" b="1" dirty="0" err="1" smtClean="0"/>
              <a:t>voluntariamente</a:t>
            </a:r>
            <a:r>
              <a:rPr lang="en-US" sz="2400" b="1" dirty="0" smtClean="0"/>
              <a:t> a un </a:t>
            </a:r>
            <a:r>
              <a:rPr lang="en-US" sz="2400" b="1" dirty="0" err="1" smtClean="0"/>
              <a:t>paciente</a:t>
            </a:r>
            <a:r>
              <a:rPr lang="en-US" sz="2400" b="1" dirty="0" smtClean="0"/>
              <a:t>, en </a:t>
            </a:r>
            <a:r>
              <a:rPr lang="en-US" sz="2400" b="1" dirty="0" err="1" smtClean="0"/>
              <a:t>ningun</a:t>
            </a:r>
            <a:r>
              <a:rPr lang="en-US" sz="2400" b="1" dirty="0" smtClean="0"/>
              <a:t> </a:t>
            </a:r>
            <a:r>
              <a:rPr lang="en-US" sz="2400" b="1" dirty="0" err="1" smtClean="0"/>
              <a:t>caso</a:t>
            </a:r>
            <a:r>
              <a:rPr lang="en-US" sz="2400" b="1" dirty="0" smtClean="0"/>
              <a:t>.</a:t>
            </a:r>
          </a:p>
          <a:p>
            <a:endParaRPr lang="en-US" sz="2400" b="1" dirty="0" smtClean="0"/>
          </a:p>
          <a:p>
            <a:r>
              <a:rPr lang="en-US" sz="2400" b="1" dirty="0" err="1" smtClean="0"/>
              <a:t>Seguno</a:t>
            </a:r>
            <a:r>
              <a:rPr lang="en-US" sz="2400" b="1" dirty="0" smtClean="0"/>
              <a:t> </a:t>
            </a:r>
            <a:r>
              <a:rPr lang="en-US" sz="2400" b="1" dirty="0" err="1" smtClean="0"/>
              <a:t>otra</a:t>
            </a:r>
            <a:r>
              <a:rPr lang="en-US" sz="2400" b="1" dirty="0" smtClean="0"/>
              <a:t> </a:t>
            </a:r>
            <a:r>
              <a:rPr lang="en-US" sz="2400" b="1" dirty="0" err="1" smtClean="0"/>
              <a:t>persepctiva</a:t>
            </a:r>
            <a:r>
              <a:rPr lang="en-US" sz="2400" b="1" dirty="0" smtClean="0"/>
              <a:t>, </a:t>
            </a:r>
            <a:r>
              <a:rPr lang="en-US" sz="2400" b="1" dirty="0" err="1" smtClean="0"/>
              <a:t>si</a:t>
            </a:r>
            <a:r>
              <a:rPr lang="en-US" sz="2400" b="1" dirty="0" smtClean="0"/>
              <a:t> la </a:t>
            </a:r>
            <a:r>
              <a:rPr lang="en-US" sz="2400" b="1" dirty="0" err="1" smtClean="0"/>
              <a:t>calidad</a:t>
            </a:r>
            <a:r>
              <a:rPr lang="en-US" sz="2400" b="1" dirty="0" smtClean="0"/>
              <a:t> de </a:t>
            </a:r>
            <a:r>
              <a:rPr lang="en-US" sz="2400" b="1" dirty="0" err="1" smtClean="0"/>
              <a:t>vida</a:t>
            </a:r>
            <a:r>
              <a:rPr lang="en-US" sz="2400" b="1" dirty="0" smtClean="0"/>
              <a:t> del </a:t>
            </a:r>
            <a:r>
              <a:rPr lang="en-US" sz="2400" b="1" dirty="0" err="1" smtClean="0"/>
              <a:t>paciente</a:t>
            </a:r>
            <a:r>
              <a:rPr lang="en-US" sz="2400" b="1" dirty="0" smtClean="0"/>
              <a:t> se ha </a:t>
            </a:r>
            <a:r>
              <a:rPr lang="en-US" sz="2400" b="1" dirty="0" err="1" smtClean="0"/>
              <a:t>comprometido</a:t>
            </a:r>
            <a:r>
              <a:rPr lang="en-US" sz="2400" b="1" dirty="0" smtClean="0"/>
              <a:t> </a:t>
            </a:r>
            <a:r>
              <a:rPr lang="en-US" sz="2400" b="1" dirty="0" err="1" smtClean="0"/>
              <a:t>irreversiblemente</a:t>
            </a:r>
            <a:r>
              <a:rPr lang="en-US" sz="2400" b="1" dirty="0" smtClean="0"/>
              <a:t> mas </a:t>
            </a:r>
            <a:r>
              <a:rPr lang="en-US" sz="2400" b="1" dirty="0" err="1" smtClean="0"/>
              <a:t>alla</a:t>
            </a:r>
            <a:r>
              <a:rPr lang="en-US" sz="2400" b="1" dirty="0" smtClean="0"/>
              <a:t> de lo </a:t>
            </a:r>
            <a:r>
              <a:rPr lang="en-US" sz="2400" b="1" dirty="0" err="1" smtClean="0"/>
              <a:t>que</a:t>
            </a:r>
            <a:r>
              <a:rPr lang="en-US" sz="2400" b="1" dirty="0" smtClean="0"/>
              <a:t> el </a:t>
            </a:r>
            <a:r>
              <a:rPr lang="en-US" sz="2400" b="1" dirty="0" err="1" smtClean="0"/>
              <a:t>paciente</a:t>
            </a:r>
            <a:r>
              <a:rPr lang="en-US" sz="2400" b="1" dirty="0" smtClean="0"/>
              <a:t> </a:t>
            </a:r>
            <a:r>
              <a:rPr lang="en-US" sz="2400" b="1" dirty="0" err="1" smtClean="0"/>
              <a:t>puede</a:t>
            </a:r>
            <a:r>
              <a:rPr lang="en-US" sz="2400" b="1" dirty="0" smtClean="0"/>
              <a:t> o </a:t>
            </a:r>
            <a:r>
              <a:rPr lang="en-US" sz="2400" b="1" dirty="0" err="1" smtClean="0"/>
              <a:t>quiere</a:t>
            </a:r>
            <a:r>
              <a:rPr lang="en-US" sz="2400" b="1" dirty="0" smtClean="0"/>
              <a:t> </a:t>
            </a:r>
            <a:r>
              <a:rPr lang="en-US" sz="2400" b="1" dirty="0" err="1" smtClean="0"/>
              <a:t>aceptar</a:t>
            </a:r>
            <a:r>
              <a:rPr lang="en-US" sz="2400" b="1" dirty="0" smtClean="0"/>
              <a:t>, y </a:t>
            </a:r>
            <a:r>
              <a:rPr lang="en-US" sz="2400" b="1" dirty="0" err="1" smtClean="0"/>
              <a:t>por</a:t>
            </a:r>
            <a:r>
              <a:rPr lang="en-US" sz="2400" b="1" dirty="0" smtClean="0"/>
              <a:t> </a:t>
            </a:r>
            <a:r>
              <a:rPr lang="en-US" sz="2400" b="1" dirty="0" err="1" smtClean="0"/>
              <a:t>su</a:t>
            </a:r>
            <a:r>
              <a:rPr lang="en-US" sz="2400" b="1" dirty="0" smtClean="0"/>
              <a:t> </a:t>
            </a:r>
            <a:r>
              <a:rPr lang="en-US" sz="2400" b="1" dirty="0" err="1" smtClean="0"/>
              <a:t>propio</a:t>
            </a:r>
            <a:r>
              <a:rPr lang="en-US" sz="2400" b="1" dirty="0" smtClean="0"/>
              <a:t> </a:t>
            </a:r>
            <a:r>
              <a:rPr lang="en-US" sz="2400" b="1" dirty="0" err="1" smtClean="0"/>
              <a:t>pedido</a:t>
            </a:r>
            <a:r>
              <a:rPr lang="en-US" sz="2400" b="1" dirty="0" smtClean="0"/>
              <a:t>, el medico no solo </a:t>
            </a:r>
            <a:r>
              <a:rPr lang="en-US" sz="2400" b="1" dirty="0" err="1" smtClean="0"/>
              <a:t>puede</a:t>
            </a:r>
            <a:r>
              <a:rPr lang="en-US" sz="2400" b="1" dirty="0" smtClean="0"/>
              <a:t> , </a:t>
            </a:r>
            <a:r>
              <a:rPr lang="en-US" sz="2400" b="1" dirty="0" err="1" smtClean="0"/>
              <a:t>sino</a:t>
            </a:r>
            <a:r>
              <a:rPr lang="en-US" sz="2400" b="1" dirty="0" smtClean="0"/>
              <a:t> </a:t>
            </a:r>
            <a:r>
              <a:rPr lang="en-US" sz="2400" b="1" dirty="0" err="1" smtClean="0"/>
              <a:t>que</a:t>
            </a:r>
            <a:r>
              <a:rPr lang="en-US" sz="2400" b="1" dirty="0" smtClean="0"/>
              <a:t> </a:t>
            </a:r>
            <a:r>
              <a:rPr lang="en-US" sz="2400" b="1" dirty="0" err="1" smtClean="0"/>
              <a:t>tiene</a:t>
            </a:r>
            <a:r>
              <a:rPr lang="en-US" sz="2400" b="1" dirty="0" smtClean="0"/>
              <a:t> </a:t>
            </a:r>
            <a:r>
              <a:rPr lang="en-US" sz="2400" b="1" dirty="0" err="1" smtClean="0"/>
              <a:t>que</a:t>
            </a:r>
            <a:r>
              <a:rPr lang="en-US" sz="2400" b="1" dirty="0" smtClean="0"/>
              <a:t> </a:t>
            </a:r>
            <a:r>
              <a:rPr lang="en-US" sz="2400" b="1" dirty="0" err="1" smtClean="0"/>
              <a:t>apoyar</a:t>
            </a:r>
            <a:r>
              <a:rPr lang="en-US" sz="2400" b="1" dirty="0" smtClean="0"/>
              <a:t> el </a:t>
            </a:r>
            <a:r>
              <a:rPr lang="en-US" sz="2400" b="1" dirty="0" err="1" smtClean="0"/>
              <a:t>paciente</a:t>
            </a:r>
            <a:r>
              <a:rPr lang="en-US" sz="2400" b="1" dirty="0" smtClean="0"/>
              <a:t> en </a:t>
            </a:r>
            <a:r>
              <a:rPr lang="en-US" sz="2400" b="1" dirty="0" err="1" smtClean="0"/>
              <a:t>su</a:t>
            </a:r>
            <a:r>
              <a:rPr lang="en-US" sz="2400" b="1" dirty="0" smtClean="0"/>
              <a:t> </a:t>
            </a:r>
            <a:r>
              <a:rPr lang="en-US" sz="2400" b="1" dirty="0" err="1" smtClean="0"/>
              <a:t>deseo</a:t>
            </a:r>
            <a:r>
              <a:rPr lang="en-US" sz="2400" b="1" dirty="0" smtClean="0"/>
              <a:t> de </a:t>
            </a:r>
            <a:r>
              <a:rPr lang="en-US" sz="2400" b="1" dirty="0" err="1" smtClean="0"/>
              <a:t>irse</a:t>
            </a:r>
            <a:r>
              <a:rPr lang="en-US" sz="2400" b="1" dirty="0" smtClean="0"/>
              <a:t>.</a:t>
            </a:r>
          </a:p>
          <a:p>
            <a:endParaRPr lang="en-US" sz="2400" b="1" dirty="0" smtClean="0"/>
          </a:p>
          <a:p>
            <a:r>
              <a:rPr lang="en-US" sz="2400" b="1" dirty="0" err="1" smtClean="0"/>
              <a:t>Ejemplos</a:t>
            </a:r>
            <a:r>
              <a:rPr lang="en-US" sz="2400" b="1" dirty="0" smtClean="0"/>
              <a:t>: el Dr. Kevorkian</a:t>
            </a:r>
          </a:p>
        </p:txBody>
      </p:sp>
    </p:spTree>
    <p:extLst>
      <p:ext uri="{BB962C8B-B14F-4D97-AF65-F5344CB8AC3E}">
        <p14:creationId xmlns:p14="http://schemas.microsoft.com/office/powerpoint/2010/main" val="3051588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3841"/>
            <a:ext cx="6629400" cy="3416320"/>
          </a:xfrm>
          <a:prstGeom prst="rect">
            <a:avLst/>
          </a:prstGeom>
        </p:spPr>
        <p:txBody>
          <a:bodyPr wrap="square">
            <a:spAutoFit/>
          </a:bodyPr>
          <a:lstStyle/>
          <a:p>
            <a:r>
              <a:rPr lang="en-US" sz="2400" b="1" dirty="0" err="1" smtClean="0"/>
              <a:t>Ejemplos</a:t>
            </a:r>
            <a:r>
              <a:rPr lang="en-US" sz="2400" b="1" dirty="0" smtClean="0"/>
              <a:t>:</a:t>
            </a:r>
          </a:p>
          <a:p>
            <a:endParaRPr lang="en-US" sz="2400" b="1" dirty="0" smtClean="0"/>
          </a:p>
          <a:p>
            <a:r>
              <a:rPr lang="en-US" sz="2400" b="1" dirty="0" smtClean="0"/>
              <a:t>Hitler </a:t>
            </a:r>
            <a:r>
              <a:rPr lang="en-US" sz="2400" b="1" dirty="0" err="1" smtClean="0"/>
              <a:t>hizo</a:t>
            </a:r>
            <a:r>
              <a:rPr lang="en-US" sz="2400" b="1" dirty="0" smtClean="0"/>
              <a:t> </a:t>
            </a:r>
            <a:r>
              <a:rPr lang="en-US" sz="2400" b="1" dirty="0" err="1" smtClean="0"/>
              <a:t>matar</a:t>
            </a:r>
            <a:r>
              <a:rPr lang="en-US" sz="2400" b="1" dirty="0" smtClean="0"/>
              <a:t> a 80,000 entre </a:t>
            </a:r>
            <a:r>
              <a:rPr lang="en-US" sz="2400" b="1" dirty="0" err="1" smtClean="0"/>
              <a:t>pacientes</a:t>
            </a:r>
            <a:r>
              <a:rPr lang="en-US" sz="2400" b="1" dirty="0" smtClean="0"/>
              <a:t> </a:t>
            </a:r>
            <a:r>
              <a:rPr lang="en-US" sz="2400" b="1" dirty="0" err="1" smtClean="0"/>
              <a:t>psiquiatricos</a:t>
            </a:r>
            <a:r>
              <a:rPr lang="en-US" sz="2400" b="1" dirty="0" smtClean="0"/>
              <a:t>, </a:t>
            </a:r>
            <a:r>
              <a:rPr lang="en-US" sz="2400" b="1" dirty="0" err="1" smtClean="0"/>
              <a:t>epilepticos</a:t>
            </a:r>
            <a:r>
              <a:rPr lang="en-US" sz="2400" b="1" dirty="0" smtClean="0"/>
              <a:t>, y </a:t>
            </a:r>
            <a:r>
              <a:rPr lang="en-US" sz="2400" b="1" dirty="0" err="1" smtClean="0"/>
              <a:t>malformados</a:t>
            </a:r>
            <a:r>
              <a:rPr lang="en-US" sz="2400" b="1" dirty="0" smtClean="0"/>
              <a:t> al principio de la II </a:t>
            </a:r>
            <a:r>
              <a:rPr lang="en-US" sz="2400" b="1" dirty="0" err="1" smtClean="0"/>
              <a:t>guerra</a:t>
            </a:r>
            <a:r>
              <a:rPr lang="en-US" sz="2400" b="1" dirty="0" smtClean="0"/>
              <a:t> </a:t>
            </a:r>
            <a:r>
              <a:rPr lang="en-US" sz="2400" b="1" dirty="0" err="1" smtClean="0"/>
              <a:t>mundial</a:t>
            </a:r>
            <a:r>
              <a:rPr lang="en-US" sz="2400" b="1" dirty="0" smtClean="0"/>
              <a:t>.</a:t>
            </a:r>
          </a:p>
          <a:p>
            <a:endParaRPr lang="en-US" sz="2400" b="1" dirty="0"/>
          </a:p>
          <a:p>
            <a:r>
              <a:rPr lang="en-US" sz="2400" b="1" dirty="0" smtClean="0"/>
              <a:t>Napoleon </a:t>
            </a:r>
            <a:r>
              <a:rPr lang="en-US" sz="2400" b="1" dirty="0" err="1" smtClean="0"/>
              <a:t>hizo</a:t>
            </a:r>
            <a:r>
              <a:rPr lang="en-US" sz="2400" b="1" dirty="0" smtClean="0"/>
              <a:t> </a:t>
            </a:r>
            <a:r>
              <a:rPr lang="en-US" sz="2400" b="1" dirty="0" err="1" smtClean="0"/>
              <a:t>que</a:t>
            </a:r>
            <a:r>
              <a:rPr lang="en-US" sz="2400" b="1" dirty="0" smtClean="0"/>
              <a:t> los medicos </a:t>
            </a:r>
            <a:r>
              <a:rPr lang="en-US" sz="2400" b="1" dirty="0" err="1" smtClean="0"/>
              <a:t>militares</a:t>
            </a:r>
            <a:r>
              <a:rPr lang="en-US" sz="2400" b="1" dirty="0" smtClean="0"/>
              <a:t> </a:t>
            </a:r>
            <a:r>
              <a:rPr lang="en-US" sz="2400" b="1" dirty="0" err="1" smtClean="0"/>
              <a:t>mataran</a:t>
            </a:r>
            <a:r>
              <a:rPr lang="en-US" sz="2400" b="1" dirty="0" smtClean="0"/>
              <a:t>  a los </a:t>
            </a:r>
            <a:r>
              <a:rPr lang="en-US" sz="2400" b="1" dirty="0" err="1" smtClean="0"/>
              <a:t>soldados</a:t>
            </a:r>
            <a:r>
              <a:rPr lang="en-US" sz="2400" b="1" dirty="0" smtClean="0"/>
              <a:t> </a:t>
            </a:r>
            <a:r>
              <a:rPr lang="en-US" sz="2400" b="1" dirty="0" err="1" smtClean="0"/>
              <a:t>infectados</a:t>
            </a:r>
            <a:r>
              <a:rPr lang="en-US" sz="2400" b="1" dirty="0" smtClean="0"/>
              <a:t> </a:t>
            </a:r>
            <a:r>
              <a:rPr lang="en-US" sz="2400" b="1" dirty="0" err="1" smtClean="0"/>
              <a:t>por</a:t>
            </a:r>
            <a:r>
              <a:rPr lang="en-US" sz="2400" b="1" dirty="0" smtClean="0"/>
              <a:t> </a:t>
            </a:r>
            <a:r>
              <a:rPr lang="en-US" sz="2400" b="1" dirty="0" err="1" smtClean="0"/>
              <a:t>enfermedades</a:t>
            </a:r>
            <a:r>
              <a:rPr lang="en-US" sz="2400" b="1" dirty="0" smtClean="0"/>
              <a:t> </a:t>
            </a:r>
            <a:r>
              <a:rPr lang="en-US" sz="2400" b="1" dirty="0" err="1" smtClean="0"/>
              <a:t>contagiosas</a:t>
            </a:r>
            <a:r>
              <a:rPr lang="en-US" sz="2400" b="1" dirty="0" smtClean="0"/>
              <a:t> para </a:t>
            </a:r>
            <a:r>
              <a:rPr lang="en-US" sz="2400" b="1" dirty="0" err="1" smtClean="0"/>
              <a:t>evitar</a:t>
            </a:r>
            <a:r>
              <a:rPr lang="en-US" sz="2400" b="1" dirty="0" smtClean="0"/>
              <a:t> la </a:t>
            </a:r>
            <a:r>
              <a:rPr lang="en-US" sz="2400" b="1" dirty="0" err="1" smtClean="0"/>
              <a:t>difusion</a:t>
            </a:r>
            <a:endParaRPr lang="en-US" sz="2400" b="1" dirty="0"/>
          </a:p>
        </p:txBody>
      </p:sp>
    </p:spTree>
    <p:extLst>
      <p:ext uri="{BB962C8B-B14F-4D97-AF65-F5344CB8AC3E}">
        <p14:creationId xmlns:p14="http://schemas.microsoft.com/office/powerpoint/2010/main" val="305158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6800"/>
            <a:ext cx="7924800" cy="4955203"/>
          </a:xfrm>
          <a:prstGeom prst="rect">
            <a:avLst/>
          </a:prstGeom>
          <a:noFill/>
        </p:spPr>
        <p:txBody>
          <a:bodyPr wrap="square" rtlCol="0">
            <a:spAutoFit/>
          </a:bodyPr>
          <a:lstStyle/>
          <a:p>
            <a:r>
              <a:rPr lang="en-US" sz="2800" b="1" dirty="0" err="1" smtClean="0"/>
              <a:t>Motivo</a:t>
            </a:r>
            <a:r>
              <a:rPr lang="en-US" sz="2800" b="1" dirty="0" smtClean="0"/>
              <a:t> </a:t>
            </a:r>
            <a:r>
              <a:rPr lang="en-US" sz="2800" b="1" dirty="0" err="1" smtClean="0"/>
              <a:t>aducidos</a:t>
            </a:r>
            <a:r>
              <a:rPr lang="en-US" sz="2800" b="1" dirty="0" smtClean="0"/>
              <a:t> </a:t>
            </a:r>
            <a:r>
              <a:rPr lang="en-US" sz="2800" b="1" dirty="0" err="1" smtClean="0"/>
              <a:t>por</a:t>
            </a:r>
            <a:r>
              <a:rPr lang="en-US" sz="2800" b="1" dirty="0" smtClean="0"/>
              <a:t> los </a:t>
            </a:r>
            <a:r>
              <a:rPr lang="en-US" sz="2800" b="1" dirty="0" err="1" smtClean="0"/>
              <a:t>que</a:t>
            </a:r>
            <a:r>
              <a:rPr lang="en-US" sz="2800" b="1" dirty="0" smtClean="0"/>
              <a:t> </a:t>
            </a:r>
            <a:r>
              <a:rPr lang="en-US" sz="2800" b="1" dirty="0" err="1" smtClean="0"/>
              <a:t>apoya</a:t>
            </a:r>
            <a:r>
              <a:rPr lang="en-US" sz="2800" b="1" dirty="0" smtClean="0"/>
              <a:t> la </a:t>
            </a:r>
            <a:r>
              <a:rPr lang="en-US" sz="2800" b="1" dirty="0" err="1" smtClean="0"/>
              <a:t>eutanasia</a:t>
            </a:r>
            <a:r>
              <a:rPr lang="en-US" sz="2800" b="1" dirty="0" smtClean="0"/>
              <a:t>:</a:t>
            </a:r>
          </a:p>
          <a:p>
            <a:endParaRPr lang="en-US" sz="2400" b="1" dirty="0"/>
          </a:p>
          <a:p>
            <a:r>
              <a:rPr lang="en-US" sz="2400" b="1" dirty="0" smtClean="0"/>
              <a:t>- En la </a:t>
            </a:r>
            <a:r>
              <a:rPr lang="en-US" sz="2400" b="1" dirty="0" err="1" smtClean="0"/>
              <a:t>aplicacion</a:t>
            </a:r>
            <a:r>
              <a:rPr lang="en-US" sz="2400" b="1" dirty="0" smtClean="0"/>
              <a:t> del principio del </a:t>
            </a:r>
            <a:r>
              <a:rPr lang="en-US" sz="2400" b="1" dirty="0" err="1" smtClean="0"/>
              <a:t>doble</a:t>
            </a:r>
            <a:r>
              <a:rPr lang="en-US" sz="2400" b="1" dirty="0" smtClean="0"/>
              <a:t> </a:t>
            </a:r>
            <a:r>
              <a:rPr lang="en-US" sz="2400" b="1" dirty="0" err="1" smtClean="0"/>
              <a:t>efecto</a:t>
            </a:r>
            <a:r>
              <a:rPr lang="en-US" sz="2400" b="1" dirty="0" smtClean="0"/>
              <a:t>, la </a:t>
            </a:r>
            <a:r>
              <a:rPr lang="en-US" sz="2400" b="1" dirty="0" err="1" smtClean="0"/>
              <a:t>prolongacion</a:t>
            </a:r>
            <a:r>
              <a:rPr lang="en-US" sz="2400" b="1" dirty="0" smtClean="0"/>
              <a:t> de un </a:t>
            </a:r>
            <a:r>
              <a:rPr lang="en-US" sz="2400" b="1" dirty="0" err="1" smtClean="0"/>
              <a:t>sufrimiento</a:t>
            </a:r>
            <a:r>
              <a:rPr lang="en-US" sz="2400" b="1" dirty="0" smtClean="0"/>
              <a:t> </a:t>
            </a:r>
            <a:r>
              <a:rPr lang="en-US" sz="2400" b="1" dirty="0" err="1" smtClean="0"/>
              <a:t>inutil</a:t>
            </a:r>
            <a:r>
              <a:rPr lang="en-US" sz="2400" b="1" dirty="0" smtClean="0"/>
              <a:t> </a:t>
            </a:r>
            <a:r>
              <a:rPr lang="en-US" sz="2400" b="1" dirty="0" err="1" smtClean="0"/>
              <a:t>es</a:t>
            </a:r>
            <a:r>
              <a:rPr lang="en-US" sz="2400" b="1" dirty="0" smtClean="0"/>
              <a:t> un mal mayor a la </a:t>
            </a:r>
            <a:r>
              <a:rPr lang="en-US" sz="2400" b="1" dirty="0" err="1" smtClean="0"/>
              <a:t>muerte</a:t>
            </a:r>
            <a:r>
              <a:rPr lang="en-US" sz="2400" b="1" dirty="0" smtClean="0"/>
              <a:t>, y </a:t>
            </a:r>
            <a:r>
              <a:rPr lang="en-US" sz="2400" b="1" dirty="0" err="1" smtClean="0"/>
              <a:t>esta</a:t>
            </a:r>
            <a:r>
              <a:rPr lang="en-US" sz="2400" b="1" dirty="0" smtClean="0"/>
              <a:t> de </a:t>
            </a:r>
            <a:r>
              <a:rPr lang="en-US" sz="2400" b="1" dirty="0" err="1" smtClean="0"/>
              <a:t>todos</a:t>
            </a:r>
            <a:r>
              <a:rPr lang="en-US" sz="2400" b="1" dirty="0" smtClean="0"/>
              <a:t> </a:t>
            </a:r>
            <a:r>
              <a:rPr lang="en-US" sz="2400" b="1" dirty="0" err="1" smtClean="0"/>
              <a:t>modos</a:t>
            </a:r>
            <a:r>
              <a:rPr lang="en-US" sz="2400" b="1" dirty="0" smtClean="0"/>
              <a:t> </a:t>
            </a:r>
            <a:r>
              <a:rPr lang="en-US" sz="2400" b="1" dirty="0" err="1" smtClean="0"/>
              <a:t>va</a:t>
            </a:r>
            <a:r>
              <a:rPr lang="en-US" sz="2400" b="1" dirty="0" smtClean="0"/>
              <a:t> a </a:t>
            </a:r>
            <a:r>
              <a:rPr lang="en-US" sz="2400" b="1" dirty="0" err="1" smtClean="0"/>
              <a:t>llegar</a:t>
            </a:r>
            <a:r>
              <a:rPr lang="en-US" sz="2400" b="1" dirty="0" smtClean="0"/>
              <a:t> pronto</a:t>
            </a:r>
          </a:p>
          <a:p>
            <a:endParaRPr lang="en-US" sz="2400" b="1" dirty="0" smtClean="0"/>
          </a:p>
          <a:p>
            <a:pPr marL="285750" indent="-285750">
              <a:buFontTx/>
              <a:buChar char="-"/>
            </a:pPr>
            <a:r>
              <a:rPr lang="en-US" sz="2400" b="1" dirty="0" smtClean="0"/>
              <a:t>El hombre </a:t>
            </a:r>
            <a:r>
              <a:rPr lang="en-US" sz="2400" b="1" dirty="0" err="1" smtClean="0"/>
              <a:t>es</a:t>
            </a:r>
            <a:r>
              <a:rPr lang="en-US" sz="2400" b="1" dirty="0" smtClean="0"/>
              <a:t> </a:t>
            </a:r>
            <a:r>
              <a:rPr lang="en-US" sz="2400" b="1" dirty="0" err="1" smtClean="0"/>
              <a:t>dueño</a:t>
            </a:r>
            <a:r>
              <a:rPr lang="en-US" sz="2400" b="1" dirty="0" smtClean="0"/>
              <a:t> de </a:t>
            </a:r>
            <a:r>
              <a:rPr lang="en-US" sz="2400" b="1" dirty="0" err="1" smtClean="0"/>
              <a:t>su</a:t>
            </a:r>
            <a:r>
              <a:rPr lang="en-US" sz="2400" b="1" dirty="0" smtClean="0"/>
              <a:t> </a:t>
            </a:r>
            <a:r>
              <a:rPr lang="en-US" sz="2400" b="1" dirty="0" err="1" smtClean="0"/>
              <a:t>propia</a:t>
            </a:r>
            <a:r>
              <a:rPr lang="en-US" sz="2400" b="1" dirty="0" smtClean="0"/>
              <a:t> </a:t>
            </a:r>
            <a:r>
              <a:rPr lang="en-US" sz="2400" b="1" dirty="0" err="1" smtClean="0"/>
              <a:t>vida</a:t>
            </a:r>
            <a:r>
              <a:rPr lang="en-US" sz="2400" b="1" dirty="0" smtClean="0"/>
              <a:t>, y </a:t>
            </a:r>
            <a:r>
              <a:rPr lang="en-US" sz="2400" b="1" dirty="0" err="1" smtClean="0"/>
              <a:t>por</a:t>
            </a:r>
            <a:r>
              <a:rPr lang="en-US" sz="2400" b="1" dirty="0" smtClean="0"/>
              <a:t> </a:t>
            </a:r>
            <a:r>
              <a:rPr lang="en-US" sz="2400" b="1" dirty="0" err="1" smtClean="0"/>
              <a:t>ello</a:t>
            </a:r>
            <a:r>
              <a:rPr lang="en-US" sz="2400" b="1" dirty="0" smtClean="0"/>
              <a:t> </a:t>
            </a:r>
            <a:r>
              <a:rPr lang="en-US" sz="2400" b="1" dirty="0" err="1" smtClean="0"/>
              <a:t>puede</a:t>
            </a:r>
            <a:r>
              <a:rPr lang="en-US" sz="2400" b="1" dirty="0" smtClean="0"/>
              <a:t> </a:t>
            </a:r>
            <a:r>
              <a:rPr lang="en-US" sz="2400" b="1" dirty="0" err="1" smtClean="0"/>
              <a:t>decidir</a:t>
            </a:r>
            <a:r>
              <a:rPr lang="en-US" sz="2400" b="1" dirty="0" smtClean="0"/>
              <a:t> </a:t>
            </a:r>
            <a:r>
              <a:rPr lang="en-US" sz="2400" b="1" dirty="0" err="1" smtClean="0"/>
              <a:t>libremente</a:t>
            </a:r>
            <a:r>
              <a:rPr lang="en-US" sz="2400" b="1" dirty="0" smtClean="0"/>
              <a:t> </a:t>
            </a:r>
            <a:r>
              <a:rPr lang="en-US" sz="2400" b="1" dirty="0" err="1" smtClean="0"/>
              <a:t>poner</a:t>
            </a:r>
            <a:r>
              <a:rPr lang="en-US" sz="2400" b="1" dirty="0" smtClean="0"/>
              <a:t> fin a </a:t>
            </a:r>
            <a:r>
              <a:rPr lang="en-US" sz="2400" b="1" dirty="0" err="1" smtClean="0"/>
              <a:t>ella</a:t>
            </a:r>
            <a:r>
              <a:rPr lang="en-US" sz="2400" b="1" dirty="0" smtClean="0"/>
              <a:t>, </a:t>
            </a:r>
            <a:r>
              <a:rPr lang="en-US" sz="2400" b="1" dirty="0" err="1" smtClean="0"/>
              <a:t>por</a:t>
            </a:r>
            <a:r>
              <a:rPr lang="en-US" sz="2400" b="1" dirty="0" smtClean="0"/>
              <a:t> </a:t>
            </a:r>
            <a:r>
              <a:rPr lang="en-US" sz="2400" b="1" dirty="0" err="1" smtClean="0"/>
              <a:t>su</a:t>
            </a:r>
            <a:r>
              <a:rPr lang="en-US" sz="2400" b="1" dirty="0" smtClean="0"/>
              <a:t> </a:t>
            </a:r>
            <a:r>
              <a:rPr lang="en-US" sz="2400" b="1" dirty="0" err="1" smtClean="0"/>
              <a:t>propia</a:t>
            </a:r>
            <a:r>
              <a:rPr lang="en-US" sz="2400" b="1" dirty="0" smtClean="0"/>
              <a:t> </a:t>
            </a:r>
            <a:r>
              <a:rPr lang="en-US" sz="2400" b="1" dirty="0" err="1" smtClean="0"/>
              <a:t>cuenta</a:t>
            </a:r>
            <a:r>
              <a:rPr lang="en-US" sz="2400" b="1" dirty="0" smtClean="0"/>
              <a:t> o con el </a:t>
            </a:r>
            <a:r>
              <a:rPr lang="en-US" sz="2400" b="1" dirty="0" err="1" smtClean="0"/>
              <a:t>apoyo</a:t>
            </a:r>
            <a:r>
              <a:rPr lang="en-US" sz="2400" b="1" dirty="0" smtClean="0"/>
              <a:t> de un medico</a:t>
            </a:r>
          </a:p>
          <a:p>
            <a:pPr marL="285750" indent="-285750">
              <a:buFontTx/>
              <a:buChar char="-"/>
            </a:pPr>
            <a:endParaRPr lang="en-US" sz="2400" b="1" dirty="0"/>
          </a:p>
          <a:p>
            <a:r>
              <a:rPr lang="en-US" sz="2400" b="1" dirty="0" smtClean="0"/>
              <a:t>- </a:t>
            </a:r>
            <a:r>
              <a:rPr lang="en-US" sz="2400" b="1" dirty="0" err="1" smtClean="0"/>
              <a:t>Es</a:t>
            </a:r>
            <a:r>
              <a:rPr lang="en-US" sz="2400" b="1" dirty="0" smtClean="0"/>
              <a:t> </a:t>
            </a:r>
            <a:r>
              <a:rPr lang="en-US" sz="2400" b="1" dirty="0" err="1" smtClean="0"/>
              <a:t>inhumano</a:t>
            </a:r>
            <a:r>
              <a:rPr lang="en-US" sz="2400" b="1" dirty="0" smtClean="0"/>
              <a:t> e </a:t>
            </a:r>
            <a:r>
              <a:rPr lang="en-US" sz="2400" b="1" dirty="0" err="1" smtClean="0"/>
              <a:t>insensato</a:t>
            </a:r>
            <a:r>
              <a:rPr lang="en-US" sz="2400" b="1" dirty="0" smtClean="0"/>
              <a:t> </a:t>
            </a:r>
            <a:r>
              <a:rPr lang="en-US" sz="2400" b="1" dirty="0" err="1" smtClean="0"/>
              <a:t>conservar</a:t>
            </a:r>
            <a:r>
              <a:rPr lang="en-US" sz="2400" b="1" dirty="0" smtClean="0"/>
              <a:t> la </a:t>
            </a:r>
            <a:r>
              <a:rPr lang="en-US" sz="2400" b="1" dirty="0" err="1" smtClean="0"/>
              <a:t>vida</a:t>
            </a:r>
            <a:r>
              <a:rPr lang="en-US" sz="2400" b="1" dirty="0" smtClean="0"/>
              <a:t> de un </a:t>
            </a:r>
            <a:r>
              <a:rPr lang="en-US" sz="2400" b="1" dirty="0" err="1" smtClean="0"/>
              <a:t>paciente</a:t>
            </a:r>
            <a:r>
              <a:rPr lang="en-US" sz="2400" b="1" dirty="0" smtClean="0"/>
              <a:t> terminal </a:t>
            </a:r>
            <a:r>
              <a:rPr lang="en-US" sz="2400" b="1" dirty="0" err="1" smtClean="0"/>
              <a:t>cuando</a:t>
            </a:r>
            <a:r>
              <a:rPr lang="en-US" sz="2400" b="1" dirty="0" smtClean="0"/>
              <a:t> el </a:t>
            </a:r>
            <a:r>
              <a:rPr lang="en-US" sz="2400" b="1" dirty="0" err="1" smtClean="0"/>
              <a:t>ya</a:t>
            </a:r>
            <a:r>
              <a:rPr lang="en-US" sz="2400" b="1" dirty="0" smtClean="0"/>
              <a:t> no </a:t>
            </a:r>
            <a:r>
              <a:rPr lang="en-US" sz="2400" b="1" dirty="0" err="1" smtClean="0"/>
              <a:t>quiere</a:t>
            </a:r>
            <a:r>
              <a:rPr lang="en-US" sz="2400" b="1" dirty="0" smtClean="0"/>
              <a:t> </a:t>
            </a:r>
            <a:r>
              <a:rPr lang="en-US" sz="2400" b="1" dirty="0" err="1" smtClean="0"/>
              <a:t>vivir</a:t>
            </a:r>
            <a:r>
              <a:rPr lang="en-US" sz="2400" b="1" dirty="0" smtClean="0"/>
              <a:t> mas</a:t>
            </a:r>
          </a:p>
          <a:p>
            <a:endParaRPr lang="en-US" sz="2400" b="1" dirty="0" smtClean="0"/>
          </a:p>
        </p:txBody>
      </p:sp>
    </p:spTree>
    <p:extLst>
      <p:ext uri="{BB962C8B-B14F-4D97-AF65-F5344CB8AC3E}">
        <p14:creationId xmlns:p14="http://schemas.microsoft.com/office/powerpoint/2010/main" val="3051588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697" y="152400"/>
            <a:ext cx="7924800" cy="6340197"/>
          </a:xfrm>
          <a:prstGeom prst="rect">
            <a:avLst/>
          </a:prstGeom>
          <a:noFill/>
        </p:spPr>
        <p:txBody>
          <a:bodyPr wrap="square" rtlCol="0">
            <a:spAutoFit/>
          </a:bodyPr>
          <a:lstStyle/>
          <a:p>
            <a:r>
              <a:rPr lang="en-US" sz="2800" b="1" dirty="0" err="1" smtClean="0"/>
              <a:t>Motivo</a:t>
            </a:r>
            <a:r>
              <a:rPr lang="en-US" sz="2800" b="1" dirty="0" smtClean="0"/>
              <a:t> </a:t>
            </a:r>
            <a:r>
              <a:rPr lang="en-US" sz="2800" b="1" dirty="0" err="1" smtClean="0"/>
              <a:t>aducidos</a:t>
            </a:r>
            <a:r>
              <a:rPr lang="en-US" sz="2800" b="1" dirty="0" smtClean="0"/>
              <a:t> </a:t>
            </a:r>
            <a:r>
              <a:rPr lang="en-US" sz="2800" b="1" dirty="0" err="1" smtClean="0"/>
              <a:t>por</a:t>
            </a:r>
            <a:r>
              <a:rPr lang="en-US" sz="2800" b="1" dirty="0" smtClean="0"/>
              <a:t> los </a:t>
            </a:r>
            <a:r>
              <a:rPr lang="en-US" sz="2800" b="1" dirty="0" err="1" smtClean="0"/>
              <a:t>que</a:t>
            </a:r>
            <a:r>
              <a:rPr lang="en-US" sz="2800" b="1" dirty="0" smtClean="0"/>
              <a:t> </a:t>
            </a:r>
            <a:r>
              <a:rPr lang="en-US" sz="2800" b="1" dirty="0" err="1" smtClean="0"/>
              <a:t>apoya</a:t>
            </a:r>
            <a:r>
              <a:rPr lang="en-US" sz="2800" b="1" dirty="0" smtClean="0"/>
              <a:t> la </a:t>
            </a:r>
            <a:r>
              <a:rPr lang="en-US" sz="2800" b="1" dirty="0" err="1" smtClean="0"/>
              <a:t>eutanasia</a:t>
            </a:r>
            <a:r>
              <a:rPr lang="en-US" sz="2800" b="1" dirty="0" smtClean="0"/>
              <a:t>:</a:t>
            </a:r>
          </a:p>
          <a:p>
            <a:endParaRPr lang="en-US" sz="2400" b="1" dirty="0"/>
          </a:p>
          <a:p>
            <a:pPr marL="285750" indent="-285750">
              <a:buFontTx/>
              <a:buChar char="-"/>
            </a:pPr>
            <a:r>
              <a:rPr lang="en-US" sz="2400" b="1" dirty="0" smtClean="0"/>
              <a:t>La </a:t>
            </a:r>
            <a:r>
              <a:rPr lang="en-US" sz="2400" b="1" dirty="0" err="1" smtClean="0"/>
              <a:t>libertad</a:t>
            </a:r>
            <a:r>
              <a:rPr lang="en-US" sz="2400" b="1" dirty="0" smtClean="0"/>
              <a:t> del hombre para </a:t>
            </a:r>
            <a:r>
              <a:rPr lang="en-US" sz="2400" b="1" dirty="0" err="1" smtClean="0"/>
              <a:t>actuar</a:t>
            </a:r>
            <a:r>
              <a:rPr lang="en-US" sz="2400" b="1" dirty="0" smtClean="0"/>
              <a:t> no </a:t>
            </a:r>
            <a:r>
              <a:rPr lang="en-US" sz="2400" b="1" dirty="0" err="1" smtClean="0"/>
              <a:t>debe</a:t>
            </a:r>
            <a:r>
              <a:rPr lang="en-US" sz="2400" b="1" dirty="0" smtClean="0"/>
              <a:t> </a:t>
            </a:r>
            <a:r>
              <a:rPr lang="en-US" sz="2400" b="1" dirty="0" err="1" smtClean="0"/>
              <a:t>cohibirse</a:t>
            </a:r>
            <a:r>
              <a:rPr lang="en-US" sz="2400" b="1" dirty="0" smtClean="0"/>
              <a:t> a </a:t>
            </a:r>
            <a:r>
              <a:rPr lang="en-US" sz="2400" b="1" dirty="0" err="1" smtClean="0"/>
              <a:t>menos</a:t>
            </a:r>
            <a:r>
              <a:rPr lang="en-US" sz="2400" b="1" dirty="0" smtClean="0"/>
              <a:t> </a:t>
            </a:r>
            <a:r>
              <a:rPr lang="en-US" sz="2400" b="1" dirty="0" err="1" smtClean="0"/>
              <a:t>que</a:t>
            </a:r>
            <a:r>
              <a:rPr lang="en-US" sz="2400" b="1" dirty="0" smtClean="0"/>
              <a:t> </a:t>
            </a:r>
            <a:r>
              <a:rPr lang="en-US" sz="2400" b="1" dirty="0" err="1" smtClean="0"/>
              <a:t>existan</a:t>
            </a:r>
            <a:r>
              <a:rPr lang="en-US" sz="2400" b="1" dirty="0" smtClean="0"/>
              <a:t> </a:t>
            </a:r>
            <a:r>
              <a:rPr lang="en-US" sz="2400" b="1" dirty="0" err="1" smtClean="0"/>
              <a:t>razones</a:t>
            </a:r>
            <a:r>
              <a:rPr lang="en-US" sz="2400" b="1" dirty="0" smtClean="0"/>
              <a:t> </a:t>
            </a:r>
            <a:r>
              <a:rPr lang="en-US" sz="2400" b="1" dirty="0" err="1" smtClean="0"/>
              <a:t>suficientes</a:t>
            </a:r>
            <a:r>
              <a:rPr lang="en-US" sz="2400" b="1" dirty="0" smtClean="0"/>
              <a:t> de </a:t>
            </a:r>
            <a:r>
              <a:rPr lang="en-US" sz="2400" b="1" dirty="0" err="1" smtClean="0"/>
              <a:t>que</a:t>
            </a:r>
            <a:r>
              <a:rPr lang="en-US" sz="2400" b="1" dirty="0" smtClean="0"/>
              <a:t> </a:t>
            </a:r>
            <a:r>
              <a:rPr lang="en-US" sz="2400" b="1" dirty="0" err="1" smtClean="0"/>
              <a:t>su</a:t>
            </a:r>
            <a:r>
              <a:rPr lang="en-US" sz="2400" b="1" dirty="0" smtClean="0"/>
              <a:t> </a:t>
            </a:r>
            <a:r>
              <a:rPr lang="en-US" sz="2400" b="1" dirty="0" err="1" smtClean="0"/>
              <a:t>libertad</a:t>
            </a:r>
            <a:r>
              <a:rPr lang="en-US" sz="2400" b="1" dirty="0" smtClean="0"/>
              <a:t> entre en </a:t>
            </a:r>
            <a:r>
              <a:rPr lang="en-US" sz="2400" b="1" dirty="0" err="1" smtClean="0"/>
              <a:t>conflicto</a:t>
            </a:r>
            <a:r>
              <a:rPr lang="en-US" sz="2400" b="1" dirty="0" smtClean="0"/>
              <a:t> con los </a:t>
            </a:r>
            <a:r>
              <a:rPr lang="en-US" sz="2400" b="1" dirty="0" err="1" smtClean="0"/>
              <a:t>derechos</a:t>
            </a:r>
            <a:r>
              <a:rPr lang="en-US" sz="2400" b="1" dirty="0" smtClean="0"/>
              <a:t> de </a:t>
            </a:r>
            <a:r>
              <a:rPr lang="en-US" sz="2400" b="1" dirty="0" err="1" smtClean="0"/>
              <a:t>otros</a:t>
            </a:r>
            <a:r>
              <a:rPr lang="en-US" sz="2400" b="1" dirty="0" smtClean="0"/>
              <a:t> y </a:t>
            </a:r>
            <a:r>
              <a:rPr lang="en-US" sz="2400" b="1" dirty="0" err="1" smtClean="0"/>
              <a:t>si</a:t>
            </a:r>
            <a:r>
              <a:rPr lang="en-US" sz="2400" b="1" dirty="0" smtClean="0"/>
              <a:t> no </a:t>
            </a:r>
            <a:r>
              <a:rPr lang="en-US" sz="2400" b="1" dirty="0" err="1" smtClean="0"/>
              <a:t>las</a:t>
            </a:r>
            <a:r>
              <a:rPr lang="en-US" sz="2400" b="1" dirty="0" smtClean="0"/>
              <a:t> hay </a:t>
            </a:r>
            <a:r>
              <a:rPr lang="en-US" sz="2400" b="1" dirty="0" err="1" smtClean="0"/>
              <a:t>puede</a:t>
            </a:r>
            <a:r>
              <a:rPr lang="en-US" sz="2400" b="1" dirty="0" smtClean="0"/>
              <a:t> </a:t>
            </a:r>
            <a:r>
              <a:rPr lang="en-US" sz="2400" b="1" dirty="0" err="1" smtClean="0"/>
              <a:t>morir</a:t>
            </a:r>
            <a:r>
              <a:rPr lang="en-US" sz="2400" b="1" dirty="0" smtClean="0"/>
              <a:t> </a:t>
            </a:r>
            <a:r>
              <a:rPr lang="en-US" sz="2400" b="1" dirty="0" err="1" smtClean="0"/>
              <a:t>como</a:t>
            </a:r>
            <a:r>
              <a:rPr lang="en-US" sz="2400" b="1" dirty="0" smtClean="0"/>
              <a:t> el </a:t>
            </a:r>
            <a:r>
              <a:rPr lang="en-US" sz="2400" b="1" dirty="0" err="1" smtClean="0"/>
              <a:t>prefiere</a:t>
            </a:r>
            <a:endParaRPr lang="en-US" sz="2400" b="1" dirty="0" smtClean="0"/>
          </a:p>
          <a:p>
            <a:pPr marL="285750" indent="-285750">
              <a:buFontTx/>
              <a:buChar char="-"/>
            </a:pPr>
            <a:endParaRPr lang="en-US" sz="2400" b="1" dirty="0"/>
          </a:p>
          <a:p>
            <a:pPr marL="285750" indent="-285750">
              <a:buFontTx/>
              <a:buChar char="-"/>
            </a:pPr>
            <a:r>
              <a:rPr lang="en-US" sz="2400" b="1" dirty="0" smtClean="0"/>
              <a:t>-la </a:t>
            </a:r>
            <a:r>
              <a:rPr lang="en-US" sz="2400" b="1" dirty="0" err="1" smtClean="0"/>
              <a:t>eutanasia</a:t>
            </a:r>
            <a:r>
              <a:rPr lang="en-US" sz="2400" b="1" dirty="0" smtClean="0"/>
              <a:t> </a:t>
            </a:r>
            <a:r>
              <a:rPr lang="en-US" sz="2400" b="1" dirty="0" err="1" smtClean="0"/>
              <a:t>activa</a:t>
            </a:r>
            <a:r>
              <a:rPr lang="en-US" sz="2400" b="1" dirty="0" smtClean="0"/>
              <a:t> </a:t>
            </a:r>
            <a:r>
              <a:rPr lang="en-US" sz="2400" b="1" dirty="0" err="1" smtClean="0"/>
              <a:t>es</a:t>
            </a:r>
            <a:r>
              <a:rPr lang="en-US" sz="2400" b="1" dirty="0" smtClean="0"/>
              <a:t> un </a:t>
            </a:r>
            <a:r>
              <a:rPr lang="en-US" sz="2400" b="1" dirty="0" err="1" smtClean="0"/>
              <a:t>acto</a:t>
            </a:r>
            <a:r>
              <a:rPr lang="en-US" sz="2400" b="1" dirty="0" smtClean="0"/>
              <a:t> de </a:t>
            </a:r>
            <a:r>
              <a:rPr lang="en-US" sz="2400" b="1" dirty="0" err="1" smtClean="0"/>
              <a:t>delicadeza</a:t>
            </a:r>
            <a:r>
              <a:rPr lang="en-US" sz="2400" b="1" dirty="0" smtClean="0"/>
              <a:t> con la </a:t>
            </a:r>
            <a:r>
              <a:rPr lang="en-US" sz="2400" b="1" dirty="0" err="1" smtClean="0"/>
              <a:t>familia</a:t>
            </a:r>
            <a:r>
              <a:rPr lang="en-US" sz="2400" b="1" dirty="0" smtClean="0"/>
              <a:t> del </a:t>
            </a:r>
            <a:r>
              <a:rPr lang="en-US" sz="2400" b="1" dirty="0" err="1" smtClean="0"/>
              <a:t>moribundo</a:t>
            </a:r>
            <a:r>
              <a:rPr lang="en-US" sz="2400" b="1" dirty="0" smtClean="0"/>
              <a:t> </a:t>
            </a:r>
            <a:r>
              <a:rPr lang="en-US" sz="2400" b="1" dirty="0" err="1" smtClean="0"/>
              <a:t>que</a:t>
            </a:r>
            <a:r>
              <a:rPr lang="en-US" sz="2400" b="1" dirty="0" smtClean="0"/>
              <a:t> decide no </a:t>
            </a:r>
            <a:r>
              <a:rPr lang="en-US" sz="2400" b="1" dirty="0" err="1" smtClean="0"/>
              <a:t>seguir</a:t>
            </a:r>
            <a:r>
              <a:rPr lang="en-US" sz="2400" b="1" dirty="0" smtClean="0"/>
              <a:t> </a:t>
            </a:r>
            <a:r>
              <a:rPr lang="en-US" sz="2400" b="1" dirty="0" err="1" smtClean="0"/>
              <a:t>siendo</a:t>
            </a:r>
            <a:r>
              <a:rPr lang="en-US" sz="2400" b="1" dirty="0" smtClean="0"/>
              <a:t> un </a:t>
            </a:r>
            <a:r>
              <a:rPr lang="en-US" sz="2400" b="1" dirty="0" err="1" smtClean="0"/>
              <a:t>problema</a:t>
            </a:r>
            <a:r>
              <a:rPr lang="en-US" sz="2400" b="1" dirty="0" smtClean="0"/>
              <a:t> </a:t>
            </a:r>
            <a:r>
              <a:rPr lang="en-US" sz="2400" b="1" dirty="0" err="1" smtClean="0"/>
              <a:t>prolongando</a:t>
            </a:r>
            <a:r>
              <a:rPr lang="en-US" sz="2400" b="1" dirty="0" smtClean="0"/>
              <a:t> con </a:t>
            </a:r>
            <a:r>
              <a:rPr lang="en-US" sz="2400" b="1" dirty="0" err="1" smtClean="0"/>
              <a:t>su</a:t>
            </a:r>
            <a:r>
              <a:rPr lang="en-US" sz="2400" b="1" dirty="0" smtClean="0"/>
              <a:t> </a:t>
            </a:r>
            <a:r>
              <a:rPr lang="en-US" sz="2400" b="1" dirty="0" err="1" smtClean="0"/>
              <a:t>enfermedad</a:t>
            </a:r>
            <a:r>
              <a:rPr lang="en-US" sz="2400" b="1" dirty="0" smtClean="0"/>
              <a:t> </a:t>
            </a:r>
            <a:r>
              <a:rPr lang="en-US" sz="2400" b="1" dirty="0" err="1" smtClean="0"/>
              <a:t>costos</a:t>
            </a:r>
            <a:r>
              <a:rPr lang="en-US" sz="2400" b="1" dirty="0" smtClean="0"/>
              <a:t> </a:t>
            </a:r>
            <a:r>
              <a:rPr lang="en-US" sz="2400" b="1" dirty="0" err="1" smtClean="0"/>
              <a:t>economicos</a:t>
            </a:r>
            <a:r>
              <a:rPr lang="en-US" sz="2400" b="1" dirty="0" smtClean="0"/>
              <a:t> y de </a:t>
            </a:r>
            <a:r>
              <a:rPr lang="en-US" sz="2400" b="1" dirty="0" err="1" smtClean="0"/>
              <a:t>calidad</a:t>
            </a:r>
            <a:r>
              <a:rPr lang="en-US" sz="2400" b="1" dirty="0" smtClean="0"/>
              <a:t> de </a:t>
            </a:r>
            <a:r>
              <a:rPr lang="en-US" sz="2400" b="1" dirty="0" err="1" smtClean="0"/>
              <a:t>vida</a:t>
            </a:r>
            <a:r>
              <a:rPr lang="en-US" sz="2400" b="1" dirty="0" smtClean="0"/>
              <a:t> de </a:t>
            </a:r>
            <a:r>
              <a:rPr lang="en-US" sz="2400" b="1" dirty="0" err="1" smtClean="0"/>
              <a:t>sus</a:t>
            </a:r>
            <a:r>
              <a:rPr lang="en-US" sz="2400" b="1" dirty="0" smtClean="0"/>
              <a:t> </a:t>
            </a:r>
            <a:r>
              <a:rPr lang="en-US" sz="2400" b="1" dirty="0" err="1" smtClean="0"/>
              <a:t>familiares</a:t>
            </a:r>
            <a:r>
              <a:rPr lang="en-US" sz="2400" b="1" dirty="0" smtClean="0"/>
              <a:t>: </a:t>
            </a:r>
            <a:r>
              <a:rPr lang="en-US" sz="2400" b="1" dirty="0" err="1" smtClean="0"/>
              <a:t>es</a:t>
            </a:r>
            <a:r>
              <a:rPr lang="en-US" sz="2400" b="1" dirty="0" smtClean="0"/>
              <a:t> </a:t>
            </a:r>
            <a:r>
              <a:rPr lang="en-US" sz="2400" b="1" dirty="0" err="1" smtClean="0"/>
              <a:t>mejor</a:t>
            </a:r>
            <a:r>
              <a:rPr lang="en-US" sz="2400" b="1" dirty="0" smtClean="0"/>
              <a:t> </a:t>
            </a:r>
            <a:r>
              <a:rPr lang="en-US" sz="2400" b="1" dirty="0" err="1" smtClean="0"/>
              <a:t>ahorrar</a:t>
            </a:r>
            <a:r>
              <a:rPr lang="en-US" sz="2400" b="1" dirty="0" smtClean="0"/>
              <a:t> los </a:t>
            </a:r>
            <a:r>
              <a:rPr lang="en-US" sz="2400" b="1" dirty="0" err="1" smtClean="0"/>
              <a:t>recursos</a:t>
            </a:r>
            <a:r>
              <a:rPr lang="en-US" sz="2400" b="1" dirty="0" smtClean="0"/>
              <a:t> (</a:t>
            </a:r>
            <a:r>
              <a:rPr lang="en-US" sz="2400" b="1" dirty="0" err="1" smtClean="0"/>
              <a:t>que</a:t>
            </a:r>
            <a:r>
              <a:rPr lang="en-US" sz="2400" b="1" dirty="0" smtClean="0"/>
              <a:t> </a:t>
            </a:r>
            <a:r>
              <a:rPr lang="en-US" sz="2400" b="1" dirty="0" err="1" smtClean="0"/>
              <a:t>pueden</a:t>
            </a:r>
            <a:r>
              <a:rPr lang="en-US" sz="2400" b="1" dirty="0" smtClean="0"/>
              <a:t> </a:t>
            </a:r>
            <a:r>
              <a:rPr lang="en-US" sz="2400" b="1" dirty="0" err="1" smtClean="0"/>
              <a:t>ser</a:t>
            </a:r>
            <a:r>
              <a:rPr lang="en-US" sz="2400" b="1" dirty="0" smtClean="0"/>
              <a:t> </a:t>
            </a:r>
            <a:r>
              <a:rPr lang="en-US" sz="2400" b="1" dirty="0" err="1" smtClean="0"/>
              <a:t>pocos</a:t>
            </a:r>
            <a:r>
              <a:rPr lang="en-US" sz="2400" b="1" dirty="0" smtClean="0"/>
              <a:t>) para los </a:t>
            </a:r>
            <a:r>
              <a:rPr lang="en-US" sz="2400" b="1" dirty="0" err="1" smtClean="0"/>
              <a:t>que</a:t>
            </a:r>
            <a:r>
              <a:rPr lang="en-US" sz="2400" b="1" dirty="0" smtClean="0"/>
              <a:t> </a:t>
            </a:r>
            <a:r>
              <a:rPr lang="en-US" sz="2400" b="1" dirty="0" err="1" smtClean="0"/>
              <a:t>puedan</a:t>
            </a:r>
            <a:r>
              <a:rPr lang="en-US" sz="2400" b="1" dirty="0" smtClean="0"/>
              <a:t> </a:t>
            </a:r>
            <a:r>
              <a:rPr lang="en-US" sz="2400" b="1" dirty="0" err="1" smtClean="0"/>
              <a:t>vivir</a:t>
            </a:r>
            <a:r>
              <a:rPr lang="en-US" sz="2400" b="1" dirty="0" smtClean="0"/>
              <a:t> y </a:t>
            </a:r>
            <a:r>
              <a:rPr lang="en-US" sz="2400" b="1" dirty="0" err="1" smtClean="0"/>
              <a:t>llevar</a:t>
            </a:r>
            <a:r>
              <a:rPr lang="en-US" sz="2400" b="1" dirty="0" smtClean="0"/>
              <a:t> </a:t>
            </a:r>
            <a:r>
              <a:rPr lang="en-US" sz="2400" b="1" dirty="0" err="1" smtClean="0"/>
              <a:t>una</a:t>
            </a:r>
            <a:r>
              <a:rPr lang="en-US" sz="2400" b="1" dirty="0" smtClean="0"/>
              <a:t> </a:t>
            </a:r>
            <a:r>
              <a:rPr lang="en-US" sz="2400" b="1" dirty="0" err="1" smtClean="0"/>
              <a:t>vida</a:t>
            </a:r>
            <a:r>
              <a:rPr lang="en-US" sz="2400" b="1" dirty="0" smtClean="0"/>
              <a:t> </a:t>
            </a:r>
            <a:r>
              <a:rPr lang="en-US" sz="2400" b="1" dirty="0" err="1" smtClean="0"/>
              <a:t>util</a:t>
            </a:r>
            <a:endParaRPr lang="en-US" sz="2400" b="1" dirty="0" smtClean="0"/>
          </a:p>
          <a:p>
            <a:pPr marL="285750" indent="-285750">
              <a:buFontTx/>
              <a:buChar char="-"/>
            </a:pPr>
            <a:endParaRPr lang="en-US" sz="2400" b="1" dirty="0"/>
          </a:p>
          <a:p>
            <a:pPr marL="285750" indent="-285750">
              <a:buFontTx/>
              <a:buChar char="-"/>
            </a:pPr>
            <a:r>
              <a:rPr lang="en-US" sz="2400" b="1" dirty="0" smtClean="0"/>
              <a:t>- Dios no </a:t>
            </a:r>
            <a:r>
              <a:rPr lang="en-US" sz="2400" b="1" dirty="0" err="1" smtClean="0"/>
              <a:t>quiere</a:t>
            </a:r>
            <a:r>
              <a:rPr lang="en-US" sz="2400" b="1" dirty="0" smtClean="0"/>
              <a:t> </a:t>
            </a:r>
            <a:r>
              <a:rPr lang="en-US" sz="2400" b="1" dirty="0" err="1" smtClean="0"/>
              <a:t>que</a:t>
            </a:r>
            <a:r>
              <a:rPr lang="en-US" sz="2400" b="1" dirty="0" smtClean="0"/>
              <a:t> </a:t>
            </a:r>
            <a:r>
              <a:rPr lang="en-US" sz="2400" b="1" dirty="0" err="1" smtClean="0"/>
              <a:t>vivamos</a:t>
            </a:r>
            <a:r>
              <a:rPr lang="en-US" sz="2400" b="1" dirty="0" smtClean="0"/>
              <a:t> </a:t>
            </a:r>
            <a:r>
              <a:rPr lang="en-US" sz="2400" b="1" dirty="0" err="1" smtClean="0"/>
              <a:t>una</a:t>
            </a:r>
            <a:r>
              <a:rPr lang="en-US" sz="2400" b="1" dirty="0" smtClean="0"/>
              <a:t> </a:t>
            </a:r>
            <a:r>
              <a:rPr lang="en-US" sz="2400" b="1" dirty="0" err="1" smtClean="0"/>
              <a:t>vida</a:t>
            </a:r>
            <a:r>
              <a:rPr lang="en-US" sz="2400" b="1" dirty="0" smtClean="0"/>
              <a:t> de </a:t>
            </a:r>
            <a:r>
              <a:rPr lang="en-US" sz="2400" b="1" dirty="0" err="1" smtClean="0"/>
              <a:t>sufrimiento</a:t>
            </a:r>
            <a:r>
              <a:rPr lang="en-US" sz="2400" b="1" dirty="0" smtClean="0"/>
              <a:t> </a:t>
            </a:r>
            <a:r>
              <a:rPr lang="en-US" sz="2400" b="1" dirty="0" err="1" smtClean="0"/>
              <a:t>cuando</a:t>
            </a:r>
            <a:r>
              <a:rPr lang="en-US" sz="2400" b="1" dirty="0" smtClean="0"/>
              <a:t> </a:t>
            </a:r>
            <a:r>
              <a:rPr lang="en-US" sz="2400" b="1" dirty="0" err="1" smtClean="0"/>
              <a:t>podemos</a:t>
            </a:r>
            <a:r>
              <a:rPr lang="en-US" sz="2400" b="1" dirty="0" smtClean="0"/>
              <a:t> </a:t>
            </a:r>
            <a:r>
              <a:rPr lang="en-US" sz="2400" b="1" dirty="0" err="1" smtClean="0"/>
              <a:t>dar</a:t>
            </a:r>
            <a:r>
              <a:rPr lang="en-US" sz="2400" b="1" dirty="0" smtClean="0"/>
              <a:t> fin a </a:t>
            </a:r>
            <a:r>
              <a:rPr lang="en-US" sz="2400" b="1" dirty="0" err="1" smtClean="0"/>
              <a:t>tal</a:t>
            </a:r>
            <a:r>
              <a:rPr lang="en-US" sz="2400" b="1" dirty="0" smtClean="0"/>
              <a:t> </a:t>
            </a:r>
            <a:r>
              <a:rPr lang="en-US" sz="2400" b="1" dirty="0" err="1" smtClean="0"/>
              <a:t>desgracia</a:t>
            </a:r>
            <a:endParaRPr lang="en-US" sz="2400" b="1" dirty="0"/>
          </a:p>
          <a:p>
            <a:endParaRPr lang="es-MX" dirty="0"/>
          </a:p>
        </p:txBody>
      </p:sp>
    </p:spTree>
    <p:extLst>
      <p:ext uri="{BB962C8B-B14F-4D97-AF65-F5344CB8AC3E}">
        <p14:creationId xmlns:p14="http://schemas.microsoft.com/office/powerpoint/2010/main" val="214206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7214219" cy="5386090"/>
          </a:xfrm>
          <a:prstGeom prst="rect">
            <a:avLst/>
          </a:prstGeom>
          <a:noFill/>
        </p:spPr>
        <p:txBody>
          <a:bodyPr wrap="none" rtlCol="0">
            <a:spAutoFit/>
          </a:bodyPr>
          <a:lstStyle/>
          <a:p>
            <a:r>
              <a:rPr lang="en-US" sz="3200" b="1" dirty="0" smtClean="0"/>
              <a:t>El gran </a:t>
            </a:r>
            <a:r>
              <a:rPr lang="en-US" sz="3200" b="1" dirty="0" err="1" smtClean="0"/>
              <a:t>misterio</a:t>
            </a:r>
            <a:r>
              <a:rPr lang="en-US" sz="3200" b="1" dirty="0" smtClean="0"/>
              <a:t> de la </a:t>
            </a:r>
            <a:r>
              <a:rPr lang="en-US" sz="3200" b="1" dirty="0" err="1" smtClean="0"/>
              <a:t>vida</a:t>
            </a:r>
            <a:r>
              <a:rPr lang="en-US" sz="3200" b="1" dirty="0" smtClean="0"/>
              <a:t> y de la </a:t>
            </a:r>
            <a:r>
              <a:rPr lang="en-US" sz="3200" b="1" dirty="0" err="1" smtClean="0"/>
              <a:t>muerte</a:t>
            </a:r>
            <a:r>
              <a:rPr lang="en-US" sz="3200" b="1" dirty="0" smtClean="0"/>
              <a:t>:</a:t>
            </a:r>
          </a:p>
          <a:p>
            <a:endParaRPr lang="en-US" sz="2400" b="1" dirty="0" smtClean="0"/>
          </a:p>
          <a:p>
            <a:endParaRPr lang="en-US" sz="2400" b="1" dirty="0"/>
          </a:p>
          <a:p>
            <a:pPr algn="ctr"/>
            <a:r>
              <a:rPr lang="en-US" sz="2400" b="1" dirty="0" smtClean="0"/>
              <a:t>?De </a:t>
            </a:r>
            <a:r>
              <a:rPr lang="en-US" sz="2400" b="1" dirty="0" err="1" smtClean="0"/>
              <a:t>donde</a:t>
            </a:r>
            <a:r>
              <a:rPr lang="en-US" sz="2400" b="1" dirty="0" smtClean="0"/>
              <a:t> </a:t>
            </a:r>
            <a:r>
              <a:rPr lang="en-US" sz="2400" b="1" dirty="0" err="1" smtClean="0"/>
              <a:t>venimos</a:t>
            </a:r>
            <a:r>
              <a:rPr lang="en-US" sz="2400" b="1" dirty="0" smtClean="0"/>
              <a:t>?</a:t>
            </a:r>
          </a:p>
          <a:p>
            <a:pPr algn="ctr"/>
            <a:endParaRPr lang="en-US" sz="2400" b="1" dirty="0"/>
          </a:p>
          <a:p>
            <a:pPr algn="ctr"/>
            <a:r>
              <a:rPr lang="en-US" sz="2400" b="1" dirty="0" smtClean="0"/>
              <a:t>?</a:t>
            </a:r>
            <a:r>
              <a:rPr lang="en-US" sz="2400" b="1" dirty="0" err="1" smtClean="0"/>
              <a:t>Que</a:t>
            </a:r>
            <a:r>
              <a:rPr lang="en-US" sz="2400" b="1" dirty="0" smtClean="0"/>
              <a:t> hay antes de </a:t>
            </a:r>
            <a:r>
              <a:rPr lang="en-US" sz="2400" b="1" dirty="0" err="1" smtClean="0"/>
              <a:t>vida</a:t>
            </a:r>
            <a:r>
              <a:rPr lang="en-US" sz="2400" b="1" dirty="0" smtClean="0"/>
              <a:t>?</a:t>
            </a:r>
          </a:p>
          <a:p>
            <a:pPr algn="ctr"/>
            <a:endParaRPr lang="en-US" sz="2400" b="1" dirty="0"/>
          </a:p>
          <a:p>
            <a:pPr algn="ctr"/>
            <a:r>
              <a:rPr lang="en-US" sz="2400" b="1" dirty="0" smtClean="0"/>
              <a:t>?</a:t>
            </a:r>
            <a:r>
              <a:rPr lang="en-US" sz="2400" b="1" dirty="0" err="1" smtClean="0"/>
              <a:t>Cual</a:t>
            </a:r>
            <a:r>
              <a:rPr lang="en-US" sz="2400" b="1" dirty="0" smtClean="0"/>
              <a:t> </a:t>
            </a:r>
            <a:r>
              <a:rPr lang="en-US" sz="2400" b="1" dirty="0" err="1" smtClean="0"/>
              <a:t>es</a:t>
            </a:r>
            <a:r>
              <a:rPr lang="en-US" sz="2400" b="1" dirty="0" smtClean="0"/>
              <a:t> el </a:t>
            </a:r>
            <a:r>
              <a:rPr lang="en-US" sz="2400" b="1" dirty="0" err="1" smtClean="0"/>
              <a:t>proposito</a:t>
            </a:r>
            <a:r>
              <a:rPr lang="en-US" sz="2400" b="1" dirty="0" smtClean="0"/>
              <a:t> de </a:t>
            </a:r>
            <a:r>
              <a:rPr lang="en-US" sz="2400" b="1" dirty="0" err="1" smtClean="0"/>
              <a:t>vivir</a:t>
            </a:r>
            <a:r>
              <a:rPr lang="en-US" sz="2400" b="1" dirty="0" smtClean="0"/>
              <a:t>?</a:t>
            </a:r>
          </a:p>
          <a:p>
            <a:pPr algn="ctr"/>
            <a:endParaRPr lang="en-US" sz="2400" b="1" dirty="0"/>
          </a:p>
          <a:p>
            <a:pPr algn="ctr"/>
            <a:r>
              <a:rPr lang="en-US" sz="2400" b="1" dirty="0" smtClean="0"/>
              <a:t>?</a:t>
            </a:r>
            <a:r>
              <a:rPr lang="en-US" sz="2400" b="1" dirty="0" err="1" smtClean="0"/>
              <a:t>Porque</a:t>
            </a:r>
            <a:r>
              <a:rPr lang="en-US" sz="2400" b="1" dirty="0" smtClean="0"/>
              <a:t> </a:t>
            </a:r>
            <a:r>
              <a:rPr lang="en-US" sz="2400" b="1" dirty="0" err="1" smtClean="0"/>
              <a:t>tenemos</a:t>
            </a:r>
            <a:r>
              <a:rPr lang="en-US" sz="2400" b="1" dirty="0" smtClean="0"/>
              <a:t> </a:t>
            </a:r>
            <a:r>
              <a:rPr lang="en-US" sz="2400" b="1" dirty="0" err="1" smtClean="0"/>
              <a:t>que</a:t>
            </a:r>
            <a:r>
              <a:rPr lang="en-US" sz="2400" b="1" dirty="0" smtClean="0"/>
              <a:t> </a:t>
            </a:r>
            <a:r>
              <a:rPr lang="en-US" sz="2400" b="1" dirty="0" err="1" smtClean="0"/>
              <a:t>sufrir</a:t>
            </a:r>
            <a:r>
              <a:rPr lang="en-US" sz="2400" b="1" dirty="0" smtClean="0"/>
              <a:t>?</a:t>
            </a:r>
          </a:p>
          <a:p>
            <a:pPr algn="ctr"/>
            <a:endParaRPr lang="en-US" sz="2400" b="1" dirty="0"/>
          </a:p>
          <a:p>
            <a:pPr algn="ctr"/>
            <a:r>
              <a:rPr lang="en-US" sz="2400" b="1" dirty="0" smtClean="0"/>
              <a:t>?</a:t>
            </a:r>
            <a:r>
              <a:rPr lang="en-US" sz="2400" b="1" dirty="0" err="1" smtClean="0"/>
              <a:t>Adonde</a:t>
            </a:r>
            <a:r>
              <a:rPr lang="en-US" sz="2400" b="1" dirty="0" smtClean="0"/>
              <a:t> </a:t>
            </a:r>
            <a:r>
              <a:rPr lang="en-US" sz="2400" b="1" dirty="0" err="1" smtClean="0"/>
              <a:t>vamos</a:t>
            </a:r>
            <a:r>
              <a:rPr lang="en-US" sz="2400" b="1" dirty="0" smtClean="0"/>
              <a:t>?</a:t>
            </a:r>
          </a:p>
          <a:p>
            <a:pPr algn="ctr"/>
            <a:endParaRPr lang="en-US" sz="2400" b="1" dirty="0"/>
          </a:p>
          <a:p>
            <a:pPr algn="ctr"/>
            <a:r>
              <a:rPr lang="en-US" sz="2400" b="1" dirty="0" smtClean="0"/>
              <a:t>?</a:t>
            </a:r>
            <a:r>
              <a:rPr lang="en-US" sz="2400" b="1" dirty="0" err="1" smtClean="0"/>
              <a:t>Que</a:t>
            </a:r>
            <a:r>
              <a:rPr lang="en-US" sz="2400" b="1" dirty="0" smtClean="0"/>
              <a:t> hay </a:t>
            </a:r>
            <a:r>
              <a:rPr lang="en-US" sz="2400" b="1" dirty="0" err="1" smtClean="0"/>
              <a:t>despues</a:t>
            </a:r>
            <a:r>
              <a:rPr lang="en-US" sz="2400" b="1" dirty="0" smtClean="0"/>
              <a:t> de la </a:t>
            </a:r>
            <a:r>
              <a:rPr lang="en-US" sz="2400" b="1" dirty="0" err="1" smtClean="0"/>
              <a:t>muerte</a:t>
            </a:r>
            <a:r>
              <a:rPr lang="en-US" sz="2400" b="1" dirty="0" smtClean="0"/>
              <a:t>?</a:t>
            </a:r>
            <a:endParaRPr lang="es-MX" sz="2400" b="1" dirty="0"/>
          </a:p>
        </p:txBody>
      </p:sp>
    </p:spTree>
    <p:extLst>
      <p:ext uri="{BB962C8B-B14F-4D97-AF65-F5344CB8AC3E}">
        <p14:creationId xmlns:p14="http://schemas.microsoft.com/office/powerpoint/2010/main" val="3051588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697" y="152400"/>
            <a:ext cx="7924800" cy="6709529"/>
          </a:xfrm>
          <a:prstGeom prst="rect">
            <a:avLst/>
          </a:prstGeom>
          <a:noFill/>
        </p:spPr>
        <p:txBody>
          <a:bodyPr wrap="square" rtlCol="0">
            <a:spAutoFit/>
          </a:bodyPr>
          <a:lstStyle/>
          <a:p>
            <a:r>
              <a:rPr lang="en-US" sz="2800" b="1" dirty="0" err="1" smtClean="0"/>
              <a:t>Motivo</a:t>
            </a:r>
            <a:r>
              <a:rPr lang="en-US" sz="2800" b="1" dirty="0" smtClean="0"/>
              <a:t> </a:t>
            </a:r>
            <a:r>
              <a:rPr lang="en-US" sz="2800" b="1" dirty="0" err="1" smtClean="0"/>
              <a:t>aducidos</a:t>
            </a:r>
            <a:r>
              <a:rPr lang="en-US" sz="2800" b="1" dirty="0" smtClean="0"/>
              <a:t> en contra de la </a:t>
            </a:r>
            <a:r>
              <a:rPr lang="en-US" sz="2800" b="1" dirty="0" err="1" smtClean="0"/>
              <a:t>eutanasia</a:t>
            </a:r>
            <a:r>
              <a:rPr lang="en-US" sz="2800" b="1" dirty="0" smtClean="0"/>
              <a:t>:</a:t>
            </a:r>
          </a:p>
          <a:p>
            <a:endParaRPr lang="en-US" sz="2400" b="1" dirty="0"/>
          </a:p>
          <a:p>
            <a:pPr marL="285750" indent="-285750">
              <a:buFontTx/>
              <a:buChar char="-"/>
            </a:pPr>
            <a:r>
              <a:rPr lang="en-US" sz="2400" b="1" dirty="0" smtClean="0"/>
              <a:t>El hombre </a:t>
            </a:r>
            <a:r>
              <a:rPr lang="en-US" sz="2400" b="1" dirty="0" err="1" smtClean="0"/>
              <a:t>utiliza</a:t>
            </a:r>
            <a:r>
              <a:rPr lang="en-US" sz="2400" b="1" dirty="0" smtClean="0"/>
              <a:t> la vita </a:t>
            </a:r>
            <a:r>
              <a:rPr lang="en-US" sz="2400" b="1" dirty="0" err="1" smtClean="0"/>
              <a:t>pero</a:t>
            </a:r>
            <a:r>
              <a:rPr lang="en-US" sz="2400" b="1" dirty="0" smtClean="0"/>
              <a:t> no </a:t>
            </a:r>
            <a:r>
              <a:rPr lang="en-US" sz="2400" b="1" dirty="0" err="1" smtClean="0"/>
              <a:t>es</a:t>
            </a:r>
            <a:r>
              <a:rPr lang="en-US" sz="2400" b="1" dirty="0" smtClean="0"/>
              <a:t> </a:t>
            </a:r>
            <a:r>
              <a:rPr lang="en-US" sz="2400" b="1" dirty="0" err="1" smtClean="0"/>
              <a:t>dueño</a:t>
            </a:r>
            <a:r>
              <a:rPr lang="en-US" sz="2400" b="1" dirty="0" smtClean="0"/>
              <a:t> de </a:t>
            </a:r>
            <a:r>
              <a:rPr lang="en-US" sz="2400" b="1" dirty="0" err="1" smtClean="0"/>
              <a:t>ella</a:t>
            </a:r>
            <a:r>
              <a:rPr lang="en-US" sz="2400" b="1" dirty="0" smtClean="0"/>
              <a:t>, y no </a:t>
            </a:r>
            <a:r>
              <a:rPr lang="en-US" sz="2400" b="1" dirty="0" err="1" smtClean="0"/>
              <a:t>tiene</a:t>
            </a:r>
            <a:r>
              <a:rPr lang="en-US" sz="2400" b="1" dirty="0" smtClean="0"/>
              <a:t> </a:t>
            </a:r>
            <a:r>
              <a:rPr lang="en-US" sz="2400" b="1" dirty="0" err="1" smtClean="0"/>
              <a:t>derecho</a:t>
            </a:r>
            <a:r>
              <a:rPr lang="en-US" sz="2400" b="1" dirty="0" smtClean="0"/>
              <a:t> a </a:t>
            </a:r>
            <a:r>
              <a:rPr lang="en-US" sz="2400" b="1" dirty="0" err="1" smtClean="0"/>
              <a:t>quitar</a:t>
            </a:r>
            <a:r>
              <a:rPr lang="en-US" sz="2400" b="1" dirty="0" smtClean="0"/>
              <a:t> la </a:t>
            </a:r>
            <a:r>
              <a:rPr lang="en-US" sz="2400" b="1" dirty="0" err="1" smtClean="0"/>
              <a:t>vida</a:t>
            </a:r>
            <a:r>
              <a:rPr lang="en-US" sz="2400" b="1" dirty="0" smtClean="0"/>
              <a:t> </a:t>
            </a:r>
            <a:r>
              <a:rPr lang="en-US" sz="2400" b="1" dirty="0" err="1" smtClean="0"/>
              <a:t>nunca</a:t>
            </a:r>
            <a:endParaRPr lang="en-US" sz="2400" b="1" dirty="0" smtClean="0"/>
          </a:p>
          <a:p>
            <a:pPr marL="285750" indent="-285750">
              <a:buFontTx/>
              <a:buChar char="-"/>
            </a:pPr>
            <a:endParaRPr lang="en-US" sz="2400" b="1" dirty="0"/>
          </a:p>
          <a:p>
            <a:pPr marL="285750" indent="-285750">
              <a:buFontTx/>
              <a:buChar char="-"/>
            </a:pPr>
            <a:r>
              <a:rPr lang="en-US" sz="2400" b="1" dirty="0" smtClean="0"/>
              <a:t>No </a:t>
            </a:r>
            <a:r>
              <a:rPr lang="en-US" sz="2400" b="1" dirty="0" err="1" smtClean="0"/>
              <a:t>es</a:t>
            </a:r>
            <a:r>
              <a:rPr lang="en-US" sz="2400" b="1" dirty="0" smtClean="0"/>
              <a:t> </a:t>
            </a:r>
            <a:r>
              <a:rPr lang="en-US" sz="2400" b="1" dirty="0" err="1" smtClean="0"/>
              <a:t>prudente</a:t>
            </a:r>
            <a:r>
              <a:rPr lang="en-US" sz="2400" b="1" dirty="0" smtClean="0"/>
              <a:t> </a:t>
            </a:r>
            <a:r>
              <a:rPr lang="en-US" sz="2400" b="1" dirty="0" err="1" smtClean="0"/>
              <a:t>quitar</a:t>
            </a:r>
            <a:r>
              <a:rPr lang="en-US" sz="2400" b="1" dirty="0" smtClean="0"/>
              <a:t> la </a:t>
            </a:r>
            <a:r>
              <a:rPr lang="en-US" sz="2400" b="1" dirty="0" err="1" smtClean="0"/>
              <a:t>vida</a:t>
            </a:r>
            <a:r>
              <a:rPr lang="en-US" sz="2400" b="1" dirty="0" smtClean="0"/>
              <a:t> para </a:t>
            </a:r>
            <a:r>
              <a:rPr lang="en-US" sz="2400" b="1" dirty="0" err="1" smtClean="0"/>
              <a:t>quitar</a:t>
            </a:r>
            <a:r>
              <a:rPr lang="en-US" sz="2400" b="1" dirty="0" smtClean="0"/>
              <a:t> el dolor, solo se </a:t>
            </a:r>
            <a:r>
              <a:rPr lang="en-US" sz="2400" b="1" dirty="0" err="1" smtClean="0"/>
              <a:t>tiene</a:t>
            </a:r>
            <a:r>
              <a:rPr lang="en-US" sz="2400" b="1" dirty="0" smtClean="0"/>
              <a:t> </a:t>
            </a:r>
            <a:r>
              <a:rPr lang="en-US" sz="2400" b="1" dirty="0" err="1" smtClean="0"/>
              <a:t>que</a:t>
            </a:r>
            <a:r>
              <a:rPr lang="en-US" sz="2400" b="1" dirty="0" smtClean="0"/>
              <a:t> </a:t>
            </a:r>
            <a:r>
              <a:rPr lang="en-US" sz="2400" b="1" dirty="0" err="1" smtClean="0"/>
              <a:t>quitar</a:t>
            </a:r>
            <a:r>
              <a:rPr lang="en-US" sz="2400" b="1" dirty="0" smtClean="0"/>
              <a:t> el dolor y no la </a:t>
            </a:r>
            <a:r>
              <a:rPr lang="en-US" sz="2400" b="1" dirty="0" err="1" smtClean="0"/>
              <a:t>vida</a:t>
            </a:r>
            <a:endParaRPr lang="en-US" sz="2400" b="1" dirty="0" smtClean="0"/>
          </a:p>
          <a:p>
            <a:pPr marL="285750" indent="-285750">
              <a:buFontTx/>
              <a:buChar char="-"/>
            </a:pPr>
            <a:endParaRPr lang="en-US" sz="2400" b="1" dirty="0"/>
          </a:p>
          <a:p>
            <a:pPr marL="285750" indent="-285750">
              <a:buFontTx/>
              <a:buChar char="-"/>
            </a:pPr>
            <a:r>
              <a:rPr lang="en-US" sz="2400" b="1" dirty="0" err="1" smtClean="0"/>
              <a:t>Aunque</a:t>
            </a:r>
            <a:r>
              <a:rPr lang="en-US" sz="2400" b="1" dirty="0" smtClean="0"/>
              <a:t> el </a:t>
            </a:r>
            <a:r>
              <a:rPr lang="en-US" sz="2400" b="1" dirty="0" err="1" smtClean="0"/>
              <a:t>paciente</a:t>
            </a:r>
            <a:r>
              <a:rPr lang="en-US" sz="2400" b="1" dirty="0" smtClean="0"/>
              <a:t> de </a:t>
            </a:r>
            <a:r>
              <a:rPr lang="en-US" sz="2400" b="1" dirty="0" err="1" smtClean="0"/>
              <a:t>permiso</a:t>
            </a:r>
            <a:r>
              <a:rPr lang="en-US" sz="2400" b="1" dirty="0" smtClean="0"/>
              <a:t> </a:t>
            </a:r>
            <a:r>
              <a:rPr lang="en-US" sz="2400" b="1" dirty="0" err="1" smtClean="0"/>
              <a:t>por</a:t>
            </a:r>
            <a:r>
              <a:rPr lang="en-US" sz="2400" b="1" dirty="0" smtClean="0"/>
              <a:t> </a:t>
            </a:r>
            <a:r>
              <a:rPr lang="en-US" sz="2400" b="1" dirty="0" err="1" smtClean="0"/>
              <a:t>escrito</a:t>
            </a:r>
            <a:r>
              <a:rPr lang="en-US" sz="2400" b="1" dirty="0" smtClean="0"/>
              <a:t>, ?</a:t>
            </a:r>
            <a:r>
              <a:rPr lang="en-US" sz="2400" b="1" dirty="0" err="1" smtClean="0"/>
              <a:t>esta</a:t>
            </a:r>
            <a:r>
              <a:rPr lang="en-US" sz="2400" b="1" dirty="0" smtClean="0"/>
              <a:t>’ un </a:t>
            </a:r>
            <a:r>
              <a:rPr lang="en-US" sz="2400" b="1" dirty="0" err="1" smtClean="0"/>
              <a:t>paciente</a:t>
            </a:r>
            <a:r>
              <a:rPr lang="en-US" sz="2400" b="1" dirty="0" smtClean="0"/>
              <a:t> en </a:t>
            </a:r>
            <a:r>
              <a:rPr lang="en-US" sz="2400" b="1" dirty="0" err="1" smtClean="0"/>
              <a:t>sufrimiento</a:t>
            </a:r>
            <a:r>
              <a:rPr lang="en-US" sz="2400" b="1" dirty="0" smtClean="0"/>
              <a:t> en </a:t>
            </a:r>
            <a:r>
              <a:rPr lang="en-US" sz="2400" b="1" dirty="0" err="1" smtClean="0"/>
              <a:t>condicion</a:t>
            </a:r>
            <a:r>
              <a:rPr lang="en-US" sz="2400" b="1" dirty="0" smtClean="0"/>
              <a:t> de </a:t>
            </a:r>
            <a:r>
              <a:rPr lang="en-US" sz="2400" b="1" dirty="0" err="1" smtClean="0"/>
              <a:t>cordura</a:t>
            </a:r>
            <a:r>
              <a:rPr lang="en-US" sz="2400" b="1" dirty="0" smtClean="0"/>
              <a:t> </a:t>
            </a:r>
            <a:r>
              <a:rPr lang="en-US" sz="2400" b="1" dirty="0" err="1" smtClean="0"/>
              <a:t>suficientes</a:t>
            </a:r>
            <a:r>
              <a:rPr lang="en-US" sz="2400" b="1" dirty="0" smtClean="0"/>
              <a:t> para </a:t>
            </a:r>
            <a:r>
              <a:rPr lang="en-US" sz="2400" b="1" dirty="0" err="1" smtClean="0"/>
              <a:t>tomar</a:t>
            </a:r>
            <a:r>
              <a:rPr lang="en-US" sz="2400" b="1" dirty="0" smtClean="0"/>
              <a:t> </a:t>
            </a:r>
            <a:r>
              <a:rPr lang="en-US" sz="2400" b="1" dirty="0" err="1" smtClean="0"/>
              <a:t>tamaña</a:t>
            </a:r>
            <a:r>
              <a:rPr lang="en-US" sz="2400" b="1" dirty="0" smtClean="0"/>
              <a:t> decision? </a:t>
            </a:r>
            <a:r>
              <a:rPr lang="en-US" sz="2400" b="1" dirty="0" err="1" smtClean="0"/>
              <a:t>Luego</a:t>
            </a:r>
            <a:r>
              <a:rPr lang="en-US" sz="2400" b="1" dirty="0" smtClean="0"/>
              <a:t> no </a:t>
            </a:r>
            <a:r>
              <a:rPr lang="en-US" sz="2400" b="1" dirty="0" err="1" smtClean="0"/>
              <a:t>habra</a:t>
            </a:r>
            <a:r>
              <a:rPr lang="en-US" sz="2400" b="1" dirty="0" smtClean="0"/>
              <a:t>’ </a:t>
            </a:r>
            <a:r>
              <a:rPr lang="en-US" sz="2400" b="1" dirty="0" err="1" smtClean="0"/>
              <a:t>posibilidad</a:t>
            </a:r>
            <a:r>
              <a:rPr lang="en-US" sz="2400" b="1" dirty="0" smtClean="0"/>
              <a:t> de </a:t>
            </a:r>
            <a:r>
              <a:rPr lang="en-US" sz="2400" b="1" dirty="0" err="1" smtClean="0"/>
              <a:t>cambiar</a:t>
            </a:r>
            <a:r>
              <a:rPr lang="en-US" sz="2400" b="1" dirty="0" smtClean="0"/>
              <a:t> de decision.</a:t>
            </a:r>
          </a:p>
          <a:p>
            <a:pPr marL="285750" indent="-285750">
              <a:buFontTx/>
              <a:buChar char="-"/>
            </a:pPr>
            <a:endParaRPr lang="en-US" sz="2400" b="1" dirty="0"/>
          </a:p>
          <a:p>
            <a:pPr marL="285750" indent="-285750">
              <a:buFontTx/>
              <a:buChar char="-"/>
            </a:pPr>
            <a:r>
              <a:rPr lang="en-US" sz="2400" b="1" dirty="0" smtClean="0"/>
              <a:t>Como se </a:t>
            </a:r>
            <a:r>
              <a:rPr lang="en-US" sz="2400" b="1" dirty="0" err="1" smtClean="0"/>
              <a:t>puede</a:t>
            </a:r>
            <a:r>
              <a:rPr lang="en-US" sz="2400" b="1" dirty="0" smtClean="0"/>
              <a:t> </a:t>
            </a:r>
            <a:r>
              <a:rPr lang="en-US" sz="2400" b="1" dirty="0" err="1" smtClean="0"/>
              <a:t>estar</a:t>
            </a:r>
            <a:r>
              <a:rPr lang="en-US" sz="2400" b="1" dirty="0" smtClean="0"/>
              <a:t> </a:t>
            </a:r>
            <a:r>
              <a:rPr lang="en-US" sz="2400" b="1" dirty="0" err="1" smtClean="0"/>
              <a:t>seguros</a:t>
            </a:r>
            <a:r>
              <a:rPr lang="en-US" sz="2400" b="1" dirty="0" smtClean="0"/>
              <a:t> de </a:t>
            </a:r>
            <a:r>
              <a:rPr lang="en-US" sz="2400" b="1" dirty="0" err="1" smtClean="0"/>
              <a:t>que</a:t>
            </a:r>
            <a:r>
              <a:rPr lang="en-US" sz="2400" b="1" dirty="0" smtClean="0"/>
              <a:t> el </a:t>
            </a:r>
            <a:r>
              <a:rPr lang="en-US" sz="2400" b="1" dirty="0" err="1" smtClean="0"/>
              <a:t>paciente</a:t>
            </a:r>
            <a:r>
              <a:rPr lang="en-US" sz="2400" b="1" dirty="0" smtClean="0"/>
              <a:t> no </a:t>
            </a:r>
            <a:r>
              <a:rPr lang="en-US" sz="2400" b="1" dirty="0" err="1" smtClean="0"/>
              <a:t>quiere</a:t>
            </a:r>
            <a:r>
              <a:rPr lang="en-US" sz="2400" b="1" dirty="0" smtClean="0"/>
              <a:t> </a:t>
            </a:r>
            <a:r>
              <a:rPr lang="en-US" sz="2400" b="1" dirty="0" err="1" smtClean="0"/>
              <a:t>su</a:t>
            </a:r>
            <a:r>
              <a:rPr lang="en-US" sz="2400" b="1" dirty="0" smtClean="0"/>
              <a:t> </a:t>
            </a:r>
            <a:r>
              <a:rPr lang="en-US" sz="2400" b="1" dirty="0" err="1" smtClean="0"/>
              <a:t>propia</a:t>
            </a:r>
            <a:r>
              <a:rPr lang="en-US" sz="2400" b="1" dirty="0" smtClean="0"/>
              <a:t> </a:t>
            </a:r>
            <a:r>
              <a:rPr lang="en-US" sz="2400" b="1" dirty="0" err="1" smtClean="0"/>
              <a:t>muerte</a:t>
            </a:r>
            <a:r>
              <a:rPr lang="en-US" sz="2400" b="1" dirty="0" smtClean="0"/>
              <a:t> </a:t>
            </a:r>
            <a:r>
              <a:rPr lang="en-US" sz="2400" b="1" dirty="0" err="1" smtClean="0"/>
              <a:t>por</a:t>
            </a:r>
            <a:r>
              <a:rPr lang="en-US" sz="2400" b="1" dirty="0" smtClean="0"/>
              <a:t> </a:t>
            </a:r>
            <a:r>
              <a:rPr lang="en-US" sz="2400" b="1" dirty="0" err="1" smtClean="0"/>
              <a:t>estar</a:t>
            </a:r>
            <a:r>
              <a:rPr lang="en-US" sz="2400" b="1" dirty="0" smtClean="0"/>
              <a:t> </a:t>
            </a:r>
            <a:r>
              <a:rPr lang="en-US" sz="2400" b="1" dirty="0" err="1" smtClean="0"/>
              <a:t>cediendo</a:t>
            </a:r>
            <a:r>
              <a:rPr lang="en-US" sz="2400" b="1" dirty="0" smtClean="0"/>
              <a:t> a </a:t>
            </a:r>
            <a:r>
              <a:rPr lang="en-US" sz="2400" b="1" dirty="0" err="1" smtClean="0"/>
              <a:t>presiones</a:t>
            </a:r>
            <a:r>
              <a:rPr lang="en-US" sz="2400" b="1" dirty="0" smtClean="0"/>
              <a:t> </a:t>
            </a:r>
            <a:r>
              <a:rPr lang="en-US" sz="2400" b="1" dirty="0" err="1" smtClean="0"/>
              <a:t>como</a:t>
            </a:r>
            <a:r>
              <a:rPr lang="en-US" sz="2400" b="1" dirty="0" smtClean="0"/>
              <a:t> </a:t>
            </a:r>
            <a:r>
              <a:rPr lang="en-US" sz="2400" b="1" dirty="0" err="1" smtClean="0"/>
              <a:t>que</a:t>
            </a:r>
            <a:r>
              <a:rPr lang="en-US" sz="2400" b="1" dirty="0" smtClean="0"/>
              <a:t> </a:t>
            </a:r>
            <a:r>
              <a:rPr lang="en-US" sz="2400" b="1" dirty="0" err="1" smtClean="0"/>
              <a:t>si</a:t>
            </a:r>
            <a:r>
              <a:rPr lang="en-US" sz="2400" b="1" dirty="0" smtClean="0"/>
              <a:t> </a:t>
            </a:r>
            <a:r>
              <a:rPr lang="en-US" sz="2400" b="1" dirty="0" err="1" smtClean="0"/>
              <a:t>sigue</a:t>
            </a:r>
            <a:r>
              <a:rPr lang="en-US" sz="2400" b="1" dirty="0" smtClean="0"/>
              <a:t> vivo </a:t>
            </a:r>
            <a:r>
              <a:rPr lang="en-US" sz="2400" b="1" dirty="0" err="1" smtClean="0"/>
              <a:t>su</a:t>
            </a:r>
            <a:r>
              <a:rPr lang="en-US" sz="2400" b="1" dirty="0" smtClean="0"/>
              <a:t> </a:t>
            </a:r>
            <a:r>
              <a:rPr lang="en-US" sz="2400" b="1" dirty="0" err="1" smtClean="0"/>
              <a:t>familia</a:t>
            </a:r>
            <a:r>
              <a:rPr lang="en-US" sz="2400" b="1" dirty="0" smtClean="0"/>
              <a:t> se </a:t>
            </a:r>
            <a:r>
              <a:rPr lang="en-US" sz="2400" b="1" dirty="0" err="1" smtClean="0"/>
              <a:t>quedara</a:t>
            </a:r>
            <a:r>
              <a:rPr lang="en-US" sz="2400" b="1" dirty="0" smtClean="0"/>
              <a:t>’ sin </a:t>
            </a:r>
            <a:r>
              <a:rPr lang="en-US" sz="2400" b="1" dirty="0" err="1" smtClean="0"/>
              <a:t>recursos</a:t>
            </a:r>
            <a:r>
              <a:rPr lang="en-US" sz="2400" b="1" dirty="0" smtClean="0"/>
              <a:t>?</a:t>
            </a:r>
          </a:p>
          <a:p>
            <a:endParaRPr lang="en-US" sz="2400" b="1" dirty="0"/>
          </a:p>
          <a:p>
            <a:endParaRPr lang="es-MX" dirty="0"/>
          </a:p>
        </p:txBody>
      </p:sp>
    </p:spTree>
    <p:extLst>
      <p:ext uri="{BB962C8B-B14F-4D97-AF65-F5344CB8AC3E}">
        <p14:creationId xmlns:p14="http://schemas.microsoft.com/office/powerpoint/2010/main" val="3051588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1"/>
            <a:ext cx="8686800" cy="5139869"/>
          </a:xfrm>
          <a:prstGeom prst="rect">
            <a:avLst/>
          </a:prstGeom>
        </p:spPr>
        <p:txBody>
          <a:bodyPr wrap="square">
            <a:spAutoFit/>
          </a:bodyPr>
          <a:lstStyle/>
          <a:p>
            <a:r>
              <a:rPr lang="en-US" sz="2800" b="1" dirty="0" err="1" smtClean="0"/>
              <a:t>Motivo</a:t>
            </a:r>
            <a:r>
              <a:rPr lang="en-US" sz="2800" b="1" dirty="0" smtClean="0"/>
              <a:t> </a:t>
            </a:r>
            <a:r>
              <a:rPr lang="en-US" sz="2800" b="1" dirty="0" err="1" smtClean="0"/>
              <a:t>aducidos</a:t>
            </a:r>
            <a:r>
              <a:rPr lang="en-US" sz="2800" b="1" dirty="0" smtClean="0"/>
              <a:t> en contra de la </a:t>
            </a:r>
            <a:r>
              <a:rPr lang="en-US" sz="2800" b="1" dirty="0" err="1" smtClean="0"/>
              <a:t>eutanasia</a:t>
            </a:r>
            <a:r>
              <a:rPr lang="en-US" sz="2800" b="1" dirty="0" smtClean="0"/>
              <a:t>:</a:t>
            </a:r>
          </a:p>
          <a:p>
            <a:endParaRPr lang="en-US" sz="2400" b="1" dirty="0" smtClean="0"/>
          </a:p>
          <a:p>
            <a:pPr marL="285750" indent="-285750">
              <a:buFontTx/>
              <a:buChar char="-"/>
            </a:pPr>
            <a:r>
              <a:rPr lang="en-US" sz="2400" b="1" dirty="0" err="1" smtClean="0"/>
              <a:t>Ya</a:t>
            </a:r>
            <a:r>
              <a:rPr lang="en-US" sz="2400" b="1" dirty="0" smtClean="0"/>
              <a:t> no </a:t>
            </a:r>
            <a:r>
              <a:rPr lang="en-US" sz="2400" b="1" dirty="0" err="1" smtClean="0"/>
              <a:t>habria</a:t>
            </a:r>
            <a:r>
              <a:rPr lang="en-US" sz="2400" b="1" dirty="0" smtClean="0"/>
              <a:t> </a:t>
            </a:r>
            <a:r>
              <a:rPr lang="en-US" sz="2400" b="1" dirty="0" err="1" smtClean="0"/>
              <a:t>diferencia</a:t>
            </a:r>
            <a:r>
              <a:rPr lang="en-US" sz="2400" b="1" dirty="0" smtClean="0"/>
              <a:t> entre </a:t>
            </a:r>
            <a:r>
              <a:rPr lang="en-US" sz="2400" b="1" dirty="0" err="1" smtClean="0"/>
              <a:t>ejecutar</a:t>
            </a:r>
            <a:r>
              <a:rPr lang="en-US" sz="2400" b="1" dirty="0" smtClean="0"/>
              <a:t> o “</a:t>
            </a:r>
            <a:r>
              <a:rPr lang="en-US" sz="2400" b="1" dirty="0" err="1" smtClean="0"/>
              <a:t>eutanizar</a:t>
            </a:r>
            <a:r>
              <a:rPr lang="en-US" sz="2400" b="1" dirty="0" smtClean="0"/>
              <a:t>” a </a:t>
            </a:r>
            <a:r>
              <a:rPr lang="en-US" sz="2400" b="1" dirty="0" err="1" smtClean="0"/>
              <a:t>alguien</a:t>
            </a:r>
            <a:r>
              <a:rPr lang="en-US" sz="2400" b="1" dirty="0" smtClean="0"/>
              <a:t>: la </a:t>
            </a:r>
            <a:r>
              <a:rPr lang="en-US" sz="2400" b="1" dirty="0" err="1" smtClean="0"/>
              <a:t>accion</a:t>
            </a:r>
            <a:r>
              <a:rPr lang="en-US" sz="2400" b="1" dirty="0" smtClean="0"/>
              <a:t> </a:t>
            </a:r>
            <a:r>
              <a:rPr lang="en-US" sz="2400" b="1" dirty="0" err="1" smtClean="0"/>
              <a:t>es</a:t>
            </a:r>
            <a:r>
              <a:rPr lang="en-US" sz="2400" b="1" dirty="0" smtClean="0"/>
              <a:t> la </a:t>
            </a:r>
            <a:r>
              <a:rPr lang="en-US" sz="2400" b="1" dirty="0" err="1" smtClean="0"/>
              <a:t>misma</a:t>
            </a:r>
            <a:r>
              <a:rPr lang="en-US" sz="2400" b="1" dirty="0" smtClean="0"/>
              <a:t>, y </a:t>
            </a:r>
            <a:r>
              <a:rPr lang="en-US" sz="2400" b="1" dirty="0" err="1" smtClean="0"/>
              <a:t>por</a:t>
            </a:r>
            <a:r>
              <a:rPr lang="en-US" sz="2400" b="1" dirty="0" smtClean="0"/>
              <a:t> lo </a:t>
            </a:r>
            <a:r>
              <a:rPr lang="en-US" sz="2400" b="1" dirty="0" err="1" smtClean="0"/>
              <a:t>tanto</a:t>
            </a:r>
            <a:r>
              <a:rPr lang="en-US" sz="2400" b="1" dirty="0" smtClean="0"/>
              <a:t> </a:t>
            </a:r>
            <a:r>
              <a:rPr lang="en-US" sz="2400" b="1" dirty="0" err="1" smtClean="0"/>
              <a:t>es</a:t>
            </a:r>
            <a:r>
              <a:rPr lang="en-US" sz="2400" b="1" dirty="0" smtClean="0"/>
              <a:t> </a:t>
            </a:r>
            <a:r>
              <a:rPr lang="en-US" sz="2400" b="1" dirty="0" err="1" smtClean="0"/>
              <a:t>crimen</a:t>
            </a:r>
            <a:endParaRPr lang="en-US" sz="2400" b="1" dirty="0" smtClean="0"/>
          </a:p>
          <a:p>
            <a:pPr marL="285750" indent="-285750">
              <a:buFontTx/>
              <a:buChar char="-"/>
            </a:pPr>
            <a:endParaRPr lang="en-US" sz="2400" b="1" dirty="0"/>
          </a:p>
          <a:p>
            <a:pPr marL="285750" indent="-285750">
              <a:buFontTx/>
              <a:buChar char="-"/>
            </a:pPr>
            <a:r>
              <a:rPr lang="en-US" sz="2400" b="1" dirty="0" err="1" smtClean="0"/>
              <a:t>Tiene</a:t>
            </a:r>
            <a:r>
              <a:rPr lang="en-US" sz="2400" b="1" dirty="0" smtClean="0"/>
              <a:t> el medico </a:t>
            </a:r>
            <a:r>
              <a:rPr lang="en-US" sz="2400" b="1" dirty="0" err="1" smtClean="0"/>
              <a:t>derecho</a:t>
            </a:r>
            <a:r>
              <a:rPr lang="en-US" sz="2400" b="1" dirty="0" smtClean="0"/>
              <a:t> de </a:t>
            </a:r>
            <a:r>
              <a:rPr lang="en-US" sz="2400" b="1" dirty="0" err="1" smtClean="0"/>
              <a:t>rehusarse</a:t>
            </a:r>
            <a:r>
              <a:rPr lang="en-US" sz="2400" b="1" dirty="0" smtClean="0"/>
              <a:t> a </a:t>
            </a:r>
            <a:r>
              <a:rPr lang="en-US" sz="2400" b="1" dirty="0" err="1" smtClean="0"/>
              <a:t>ejecutar</a:t>
            </a:r>
            <a:r>
              <a:rPr lang="en-US" sz="2400" b="1" dirty="0" smtClean="0"/>
              <a:t> la </a:t>
            </a:r>
            <a:r>
              <a:rPr lang="en-US" sz="2400" b="1" dirty="0" err="1" smtClean="0"/>
              <a:t>muerte</a:t>
            </a:r>
            <a:r>
              <a:rPr lang="en-US" sz="2400" b="1" dirty="0" smtClean="0"/>
              <a:t> </a:t>
            </a:r>
            <a:r>
              <a:rPr lang="en-US" sz="2400" b="1" dirty="0" err="1" smtClean="0"/>
              <a:t>pedida</a:t>
            </a:r>
            <a:r>
              <a:rPr lang="en-US" sz="2400" b="1" dirty="0" smtClean="0"/>
              <a:t> </a:t>
            </a:r>
            <a:r>
              <a:rPr lang="en-US" sz="2400" b="1" dirty="0" err="1" smtClean="0"/>
              <a:t>por</a:t>
            </a:r>
            <a:r>
              <a:rPr lang="en-US" sz="2400" b="1" dirty="0" smtClean="0"/>
              <a:t> l </a:t>
            </a:r>
            <a:r>
              <a:rPr lang="en-US" sz="2400" b="1" dirty="0" err="1" smtClean="0"/>
              <a:t>paciente</a:t>
            </a:r>
            <a:r>
              <a:rPr lang="en-US" sz="2400" b="1" dirty="0" smtClean="0"/>
              <a:t> o </a:t>
            </a:r>
            <a:r>
              <a:rPr lang="en-US" sz="2400" b="1" dirty="0" err="1" smtClean="0"/>
              <a:t>por</a:t>
            </a:r>
            <a:r>
              <a:rPr lang="en-US" sz="2400" b="1" dirty="0" smtClean="0"/>
              <a:t> la ley? Habra’ el </a:t>
            </a:r>
            <a:r>
              <a:rPr lang="en-US" sz="2400" b="1" dirty="0" err="1" smtClean="0"/>
              <a:t>nuevo</a:t>
            </a:r>
            <a:r>
              <a:rPr lang="en-US" sz="2400" b="1" dirty="0" smtClean="0"/>
              <a:t> </a:t>
            </a:r>
            <a:r>
              <a:rPr lang="en-US" sz="2400" b="1" dirty="0" err="1" smtClean="0"/>
              <a:t>trabajo</a:t>
            </a:r>
            <a:r>
              <a:rPr lang="en-US" sz="2400" b="1" dirty="0" smtClean="0"/>
              <a:t> de “</a:t>
            </a:r>
            <a:r>
              <a:rPr lang="en-US" sz="2400" b="1" dirty="0" err="1" smtClean="0"/>
              <a:t>finalizador</a:t>
            </a:r>
            <a:r>
              <a:rPr lang="en-US" sz="2400" b="1" dirty="0" smtClean="0"/>
              <a:t> de </a:t>
            </a:r>
            <a:r>
              <a:rPr lang="en-US" sz="2400" b="1" dirty="0" err="1" smtClean="0"/>
              <a:t>pacientes</a:t>
            </a:r>
            <a:r>
              <a:rPr lang="en-US" sz="2400" b="1" dirty="0" smtClean="0"/>
              <a:t>?</a:t>
            </a:r>
          </a:p>
          <a:p>
            <a:pPr marL="285750" indent="-285750">
              <a:buFontTx/>
              <a:buChar char="-"/>
            </a:pPr>
            <a:endParaRPr lang="en-US" sz="2400" b="1" dirty="0"/>
          </a:p>
          <a:p>
            <a:pPr marL="285750" indent="-285750">
              <a:buFontTx/>
              <a:buChar char="-"/>
            </a:pPr>
            <a:r>
              <a:rPr lang="en-US" sz="2400" b="1" dirty="0" smtClean="0"/>
              <a:t>Se </a:t>
            </a:r>
            <a:r>
              <a:rPr lang="en-US" sz="2400" b="1" dirty="0" err="1" smtClean="0"/>
              <a:t>tiene</a:t>
            </a:r>
            <a:r>
              <a:rPr lang="en-US" sz="2400" b="1" dirty="0" smtClean="0"/>
              <a:t> </a:t>
            </a:r>
            <a:r>
              <a:rPr lang="en-US" sz="2400" b="1" dirty="0" err="1" smtClean="0"/>
              <a:t>que</a:t>
            </a:r>
            <a:r>
              <a:rPr lang="en-US" sz="2400" b="1" dirty="0" smtClean="0"/>
              <a:t> </a:t>
            </a:r>
            <a:r>
              <a:rPr lang="en-US" sz="2400" b="1" dirty="0" err="1" smtClean="0"/>
              <a:t>aceptar</a:t>
            </a:r>
            <a:r>
              <a:rPr lang="en-US" sz="2400" b="1" dirty="0" smtClean="0"/>
              <a:t> </a:t>
            </a:r>
            <a:r>
              <a:rPr lang="en-US" sz="2400" b="1" dirty="0" err="1" smtClean="0"/>
              <a:t>que</a:t>
            </a:r>
            <a:r>
              <a:rPr lang="en-US" sz="2400" b="1" dirty="0" smtClean="0"/>
              <a:t> la </a:t>
            </a:r>
            <a:r>
              <a:rPr lang="en-US" sz="2400" b="1" dirty="0" err="1" smtClean="0"/>
              <a:t>naturaleza</a:t>
            </a:r>
            <a:r>
              <a:rPr lang="en-US" sz="2400" b="1" dirty="0" smtClean="0"/>
              <a:t> </a:t>
            </a:r>
            <a:r>
              <a:rPr lang="en-US" sz="2400" b="1" dirty="0" err="1" smtClean="0"/>
              <a:t>sigua</a:t>
            </a:r>
            <a:r>
              <a:rPr lang="en-US" sz="2400" b="1" dirty="0" smtClean="0"/>
              <a:t> </a:t>
            </a:r>
            <a:r>
              <a:rPr lang="en-US" sz="2400" b="1" dirty="0" err="1" smtClean="0"/>
              <a:t>su</a:t>
            </a:r>
            <a:r>
              <a:rPr lang="en-US" sz="2400" b="1" dirty="0" smtClean="0"/>
              <a:t> </a:t>
            </a:r>
            <a:r>
              <a:rPr lang="en-US" sz="2400" b="1" dirty="0" err="1" smtClean="0"/>
              <a:t>curso</a:t>
            </a:r>
            <a:r>
              <a:rPr lang="en-US" sz="2400" b="1" dirty="0" smtClean="0"/>
              <a:t> y </a:t>
            </a:r>
            <a:r>
              <a:rPr lang="en-US" sz="2400" b="1" dirty="0" err="1" smtClean="0"/>
              <a:t>que</a:t>
            </a:r>
            <a:r>
              <a:rPr lang="en-US" sz="2400" b="1" dirty="0" smtClean="0"/>
              <a:t> </a:t>
            </a:r>
            <a:r>
              <a:rPr lang="en-US" sz="2400" b="1" dirty="0" err="1" smtClean="0"/>
              <a:t>llegue</a:t>
            </a:r>
            <a:r>
              <a:rPr lang="en-US" sz="2400" b="1" dirty="0" smtClean="0"/>
              <a:t> la </a:t>
            </a:r>
            <a:r>
              <a:rPr lang="en-US" sz="2400" b="1" dirty="0" err="1" smtClean="0"/>
              <a:t>muerte</a:t>
            </a:r>
            <a:r>
              <a:rPr lang="en-US" sz="2400" b="1" dirty="0" smtClean="0"/>
              <a:t> </a:t>
            </a:r>
            <a:r>
              <a:rPr lang="en-US" sz="2400" b="1" dirty="0" err="1" smtClean="0"/>
              <a:t>cuando</a:t>
            </a:r>
            <a:r>
              <a:rPr lang="en-US" sz="2400" b="1" dirty="0" smtClean="0"/>
              <a:t> </a:t>
            </a:r>
            <a:r>
              <a:rPr lang="en-US" sz="2400" b="1" dirty="0" err="1" smtClean="0"/>
              <a:t>venga</a:t>
            </a:r>
            <a:r>
              <a:rPr lang="en-US" sz="2400" b="1" dirty="0" smtClean="0"/>
              <a:t> </a:t>
            </a:r>
            <a:r>
              <a:rPr lang="en-US" sz="2400" b="1" dirty="0" err="1" smtClean="0"/>
              <a:t>independientemente</a:t>
            </a:r>
            <a:r>
              <a:rPr lang="en-US" sz="2400" b="1" dirty="0" smtClean="0"/>
              <a:t> o a </a:t>
            </a:r>
            <a:r>
              <a:rPr lang="en-US" sz="2400" b="1" dirty="0" err="1" smtClean="0"/>
              <a:t>pesar</a:t>
            </a:r>
            <a:r>
              <a:rPr lang="en-US" sz="2400" b="1" dirty="0" smtClean="0"/>
              <a:t> de lo </a:t>
            </a:r>
            <a:r>
              <a:rPr lang="en-US" sz="2400" b="1" dirty="0" err="1" smtClean="0"/>
              <a:t>que</a:t>
            </a:r>
            <a:r>
              <a:rPr lang="en-US" sz="2400" b="1" dirty="0" smtClean="0"/>
              <a:t> </a:t>
            </a:r>
            <a:r>
              <a:rPr lang="en-US" sz="2400" b="1" dirty="0" err="1" smtClean="0"/>
              <a:t>podamos</a:t>
            </a:r>
            <a:r>
              <a:rPr lang="en-US" sz="2400" b="1" dirty="0" smtClean="0"/>
              <a:t> </a:t>
            </a:r>
            <a:r>
              <a:rPr lang="en-US" sz="2400" b="1" dirty="0" err="1" smtClean="0"/>
              <a:t>hacer</a:t>
            </a:r>
            <a:r>
              <a:rPr lang="en-US" sz="2400" b="1" dirty="0" smtClean="0"/>
              <a:t> con la </a:t>
            </a:r>
            <a:r>
              <a:rPr lang="en-US" sz="2400" b="1" dirty="0" err="1" smtClean="0"/>
              <a:t>medicina</a:t>
            </a:r>
            <a:endParaRPr lang="en-US" sz="2400" b="1" dirty="0" smtClean="0"/>
          </a:p>
          <a:p>
            <a:pPr marL="285750" indent="-285750">
              <a:buFontTx/>
              <a:buChar char="-"/>
            </a:pPr>
            <a:endParaRPr lang="en-US" b="1" dirty="0"/>
          </a:p>
          <a:p>
            <a:pPr marL="285750" indent="-285750">
              <a:buFontTx/>
              <a:buChar char="-"/>
            </a:pPr>
            <a:endParaRPr lang="es-MX" dirty="0"/>
          </a:p>
        </p:txBody>
      </p:sp>
    </p:spTree>
    <p:extLst>
      <p:ext uri="{BB962C8B-B14F-4D97-AF65-F5344CB8AC3E}">
        <p14:creationId xmlns:p14="http://schemas.microsoft.com/office/powerpoint/2010/main" val="1399603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536"/>
            <a:ext cx="9144000" cy="5262979"/>
          </a:xfrm>
          <a:prstGeom prst="rect">
            <a:avLst/>
          </a:prstGeom>
        </p:spPr>
        <p:txBody>
          <a:bodyPr wrap="square">
            <a:spAutoFit/>
          </a:bodyPr>
          <a:lstStyle/>
          <a:p>
            <a:r>
              <a:rPr lang="en-US" sz="2800" b="1" dirty="0" err="1" smtClean="0"/>
              <a:t>Eutanasia</a:t>
            </a:r>
            <a:r>
              <a:rPr lang="en-US" sz="2800" b="1" dirty="0" smtClean="0"/>
              <a:t> </a:t>
            </a:r>
            <a:r>
              <a:rPr lang="en-US" sz="2800" b="1" dirty="0" err="1" smtClean="0"/>
              <a:t>pasiva</a:t>
            </a:r>
            <a:r>
              <a:rPr lang="en-US" sz="2800" b="1" dirty="0" smtClean="0"/>
              <a:t>:</a:t>
            </a:r>
          </a:p>
          <a:p>
            <a:endParaRPr lang="en-US" sz="2800" b="1" dirty="0"/>
          </a:p>
          <a:p>
            <a:r>
              <a:rPr lang="en-US" sz="2800" b="1" dirty="0" smtClean="0"/>
              <a:t>Se </a:t>
            </a:r>
            <a:r>
              <a:rPr lang="en-US" sz="2800" b="1" dirty="0" err="1" smtClean="0"/>
              <a:t>refiere</a:t>
            </a:r>
            <a:r>
              <a:rPr lang="en-US" sz="2800" b="1" dirty="0" smtClean="0"/>
              <a:t> a la </a:t>
            </a:r>
            <a:r>
              <a:rPr lang="en-US" sz="2800" b="1" dirty="0" err="1" smtClean="0"/>
              <a:t>omision</a:t>
            </a:r>
            <a:r>
              <a:rPr lang="en-US" sz="2800" b="1" dirty="0" smtClean="0"/>
              <a:t> de un </a:t>
            </a:r>
            <a:r>
              <a:rPr lang="en-US" sz="2800" b="1" dirty="0" err="1" smtClean="0"/>
              <a:t>tratamiento</a:t>
            </a:r>
            <a:r>
              <a:rPr lang="en-US" sz="2800" b="1" dirty="0" smtClean="0"/>
              <a:t> sin el </a:t>
            </a:r>
            <a:r>
              <a:rPr lang="en-US" sz="2800" b="1" dirty="0" err="1" smtClean="0"/>
              <a:t>cual</a:t>
            </a:r>
            <a:r>
              <a:rPr lang="en-US" sz="2800" b="1" dirty="0" smtClean="0"/>
              <a:t> el </a:t>
            </a:r>
            <a:r>
              <a:rPr lang="en-US" sz="2800" b="1" dirty="0" err="1" smtClean="0"/>
              <a:t>paciente</a:t>
            </a:r>
            <a:r>
              <a:rPr lang="en-US" sz="2800" b="1" dirty="0" smtClean="0"/>
              <a:t> se </a:t>
            </a:r>
            <a:r>
              <a:rPr lang="en-US" sz="2800" b="1" dirty="0" err="1" smtClean="0"/>
              <a:t>va</a:t>
            </a:r>
            <a:r>
              <a:rPr lang="en-US" sz="2800" b="1" dirty="0" smtClean="0"/>
              <a:t> a </a:t>
            </a:r>
            <a:r>
              <a:rPr lang="en-US" sz="2800" b="1" dirty="0" err="1" smtClean="0"/>
              <a:t>morir</a:t>
            </a:r>
            <a:r>
              <a:rPr lang="en-US" sz="2800" b="1" dirty="0" smtClean="0"/>
              <a:t>.</a:t>
            </a:r>
          </a:p>
          <a:p>
            <a:endParaRPr lang="en-US" sz="2800" b="1" dirty="0"/>
          </a:p>
          <a:p>
            <a:r>
              <a:rPr lang="en-US" sz="2800" b="1" u="sng" dirty="0" smtClean="0"/>
              <a:t>el “</a:t>
            </a:r>
            <a:r>
              <a:rPr lang="en-US" sz="2800" b="1" u="sng" dirty="0" err="1" smtClean="0"/>
              <a:t>Encarnizamiento</a:t>
            </a:r>
            <a:r>
              <a:rPr lang="en-US" sz="2800" b="1" u="sng" dirty="0" smtClean="0"/>
              <a:t> </a:t>
            </a:r>
            <a:r>
              <a:rPr lang="en-US" sz="2800" b="1" u="sng" dirty="0" err="1" smtClean="0"/>
              <a:t>terapeutico</a:t>
            </a:r>
            <a:r>
              <a:rPr lang="en-US" sz="2800" b="1" u="sng" dirty="0" smtClean="0"/>
              <a:t>”</a:t>
            </a:r>
            <a:r>
              <a:rPr lang="en-US" sz="2800" b="1" dirty="0" smtClean="0"/>
              <a:t>:</a:t>
            </a:r>
          </a:p>
          <a:p>
            <a:endParaRPr lang="en-US" sz="2400" b="1" dirty="0" smtClean="0"/>
          </a:p>
          <a:p>
            <a:r>
              <a:rPr lang="en-US" sz="2400" b="1" dirty="0" err="1" smtClean="0"/>
              <a:t>Pregunta</a:t>
            </a:r>
            <a:r>
              <a:rPr lang="en-US" sz="2400" b="1" dirty="0" smtClean="0"/>
              <a:t>: </a:t>
            </a:r>
            <a:r>
              <a:rPr lang="en-US" sz="2400" b="1" dirty="0" err="1" smtClean="0"/>
              <a:t>Esta</a:t>
            </a:r>
            <a:r>
              <a:rPr lang="en-US" sz="2400" b="1" dirty="0" smtClean="0"/>
              <a:t>’ </a:t>
            </a:r>
            <a:r>
              <a:rPr lang="en-US" sz="2400" b="1" dirty="0" err="1" smtClean="0"/>
              <a:t>permitido</a:t>
            </a:r>
            <a:r>
              <a:rPr lang="en-US" sz="2400" b="1" dirty="0" smtClean="0"/>
              <a:t> </a:t>
            </a:r>
            <a:r>
              <a:rPr lang="en-US" sz="2400" b="1" dirty="0" err="1" smtClean="0"/>
              <a:t>omitir</a:t>
            </a:r>
            <a:r>
              <a:rPr lang="en-US" sz="2400" b="1" dirty="0" smtClean="0"/>
              <a:t> o </a:t>
            </a:r>
            <a:r>
              <a:rPr lang="en-US" sz="2400" b="1" dirty="0" err="1" smtClean="0"/>
              <a:t>rehusar</a:t>
            </a:r>
            <a:r>
              <a:rPr lang="en-US" sz="2400" b="1" dirty="0" smtClean="0"/>
              <a:t> </a:t>
            </a:r>
            <a:r>
              <a:rPr lang="en-US" sz="2400" b="1" dirty="0" err="1" smtClean="0"/>
              <a:t>trataientos</a:t>
            </a:r>
            <a:r>
              <a:rPr lang="en-US" sz="2400" b="1" dirty="0" smtClean="0"/>
              <a:t> </a:t>
            </a:r>
            <a:r>
              <a:rPr lang="en-US" sz="2400" b="1" dirty="0" err="1" smtClean="0"/>
              <a:t>disponibles</a:t>
            </a:r>
            <a:r>
              <a:rPr lang="en-US" sz="2400" b="1" dirty="0" smtClean="0"/>
              <a:t> </a:t>
            </a:r>
            <a:r>
              <a:rPr lang="en-US" sz="2400" b="1" dirty="0" err="1" smtClean="0"/>
              <a:t>que</a:t>
            </a:r>
            <a:r>
              <a:rPr lang="en-US" sz="2400" b="1" dirty="0" smtClean="0"/>
              <a:t> </a:t>
            </a:r>
            <a:r>
              <a:rPr lang="en-US" sz="2400" b="1" dirty="0" err="1" smtClean="0"/>
              <a:t>ya</a:t>
            </a:r>
            <a:r>
              <a:rPr lang="en-US" sz="2400" b="1" dirty="0" smtClean="0"/>
              <a:t> no </a:t>
            </a:r>
            <a:r>
              <a:rPr lang="en-US" sz="2400" b="1" dirty="0" err="1" smtClean="0"/>
              <a:t>curan</a:t>
            </a:r>
            <a:r>
              <a:rPr lang="en-US" sz="2400" b="1" dirty="0" smtClean="0"/>
              <a:t> </a:t>
            </a:r>
            <a:r>
              <a:rPr lang="en-US" sz="2400" b="1" dirty="0" err="1" smtClean="0"/>
              <a:t>una</a:t>
            </a:r>
            <a:r>
              <a:rPr lang="en-US" sz="2400" b="1" dirty="0" smtClean="0"/>
              <a:t> </a:t>
            </a:r>
            <a:r>
              <a:rPr lang="en-US" sz="2400" b="1" dirty="0" err="1" smtClean="0"/>
              <a:t>enfermedad</a:t>
            </a:r>
            <a:r>
              <a:rPr lang="en-US" sz="2400" b="1" dirty="0" smtClean="0"/>
              <a:t>, y se </a:t>
            </a:r>
            <a:r>
              <a:rPr lang="en-US" sz="2400" b="1" dirty="0" err="1" smtClean="0"/>
              <a:t>limitan</a:t>
            </a:r>
            <a:r>
              <a:rPr lang="en-US" sz="2400" b="1" dirty="0" smtClean="0"/>
              <a:t> a </a:t>
            </a:r>
            <a:r>
              <a:rPr lang="en-US" sz="2400" b="1" dirty="0" err="1" smtClean="0"/>
              <a:t>prolongar</a:t>
            </a:r>
            <a:r>
              <a:rPr lang="en-US" sz="2400" b="1" dirty="0" smtClean="0"/>
              <a:t> el </a:t>
            </a:r>
            <a:r>
              <a:rPr lang="en-US" sz="2400" b="1" dirty="0" err="1" smtClean="0"/>
              <a:t>proceso</a:t>
            </a:r>
            <a:r>
              <a:rPr lang="en-US" sz="2400" b="1" dirty="0" smtClean="0"/>
              <a:t> de </a:t>
            </a:r>
            <a:r>
              <a:rPr lang="en-US" sz="2400" b="1" dirty="0" err="1" smtClean="0"/>
              <a:t>morir</a:t>
            </a:r>
            <a:r>
              <a:rPr lang="en-US" sz="2400" b="1" dirty="0" smtClean="0"/>
              <a:t>, con </a:t>
            </a:r>
            <a:r>
              <a:rPr lang="en-US" sz="2400" b="1" dirty="0" err="1" smtClean="0"/>
              <a:t>calidad</a:t>
            </a:r>
            <a:r>
              <a:rPr lang="en-US" sz="2400" b="1" dirty="0" smtClean="0"/>
              <a:t> de </a:t>
            </a:r>
            <a:r>
              <a:rPr lang="en-US" sz="2400" b="1" dirty="0" err="1" smtClean="0"/>
              <a:t>vida</a:t>
            </a:r>
            <a:r>
              <a:rPr lang="en-US" sz="2400" b="1" dirty="0" smtClean="0"/>
              <a:t> </a:t>
            </a:r>
            <a:r>
              <a:rPr lang="en-US" sz="2400" b="1" dirty="0" err="1" smtClean="0"/>
              <a:t>infima</a:t>
            </a:r>
            <a:r>
              <a:rPr lang="en-US" sz="2400" b="1" dirty="0" smtClean="0"/>
              <a:t>?</a:t>
            </a:r>
          </a:p>
          <a:p>
            <a:pPr marL="285750" indent="-285750">
              <a:buFontTx/>
              <a:buChar char="-"/>
            </a:pPr>
            <a:endParaRPr lang="en-US" sz="2400" b="1" dirty="0"/>
          </a:p>
          <a:p>
            <a:r>
              <a:rPr lang="en-US" sz="2400" b="1" dirty="0" smtClean="0"/>
              <a:t>Los </a:t>
            </a:r>
            <a:r>
              <a:rPr lang="en-US" sz="2400" b="1" dirty="0" err="1" smtClean="0"/>
              <a:t>que</a:t>
            </a:r>
            <a:r>
              <a:rPr lang="en-US" sz="2400" b="1" dirty="0" smtClean="0"/>
              <a:t> se </a:t>
            </a:r>
            <a:r>
              <a:rPr lang="en-US" sz="2400" b="1" dirty="0" err="1" smtClean="0"/>
              <a:t>oponen</a:t>
            </a:r>
            <a:r>
              <a:rPr lang="en-US" sz="2400" b="1" dirty="0" smtClean="0"/>
              <a:t> a la </a:t>
            </a:r>
            <a:r>
              <a:rPr lang="en-US" sz="2400" b="1" dirty="0" err="1" smtClean="0"/>
              <a:t>eutanasia</a:t>
            </a:r>
            <a:r>
              <a:rPr lang="en-US" sz="2400" b="1" dirty="0" smtClean="0"/>
              <a:t> </a:t>
            </a:r>
            <a:r>
              <a:rPr lang="en-US" sz="2400" b="1" dirty="0" err="1" smtClean="0"/>
              <a:t>sostienen</a:t>
            </a:r>
            <a:r>
              <a:rPr lang="en-US" sz="2400" b="1" dirty="0" smtClean="0"/>
              <a:t> </a:t>
            </a:r>
            <a:r>
              <a:rPr lang="en-US" sz="2400" b="1" dirty="0" err="1" smtClean="0"/>
              <a:t>que</a:t>
            </a:r>
            <a:r>
              <a:rPr lang="en-US" sz="2400" b="1" dirty="0" smtClean="0"/>
              <a:t> hasta </a:t>
            </a:r>
            <a:r>
              <a:rPr lang="en-US" sz="2400" b="1" dirty="0" err="1" smtClean="0"/>
              <a:t>omitir</a:t>
            </a:r>
            <a:r>
              <a:rPr lang="en-US" sz="2400" b="1" dirty="0" smtClean="0"/>
              <a:t> un </a:t>
            </a:r>
            <a:r>
              <a:rPr lang="en-US" sz="2400" b="1" dirty="0" err="1" smtClean="0"/>
              <a:t>tratamiento</a:t>
            </a:r>
            <a:r>
              <a:rPr lang="en-US" sz="2400" b="1" dirty="0" smtClean="0"/>
              <a:t> </a:t>
            </a:r>
            <a:r>
              <a:rPr lang="en-US" sz="2400" b="1" dirty="0" err="1" smtClean="0"/>
              <a:t>posible</a:t>
            </a:r>
            <a:r>
              <a:rPr lang="en-US" sz="2400" b="1" dirty="0" smtClean="0"/>
              <a:t> </a:t>
            </a:r>
            <a:r>
              <a:rPr lang="en-US" sz="2400" b="1" dirty="0" err="1" smtClean="0"/>
              <a:t>equivale</a:t>
            </a:r>
            <a:r>
              <a:rPr lang="en-US" sz="2400" b="1" dirty="0" smtClean="0"/>
              <a:t> a </a:t>
            </a:r>
            <a:r>
              <a:rPr lang="en-US" sz="2400" b="1" dirty="0" err="1" smtClean="0"/>
              <a:t>asesinato</a:t>
            </a:r>
            <a:endParaRPr lang="en-US" sz="2400" b="1" dirty="0" smtClean="0"/>
          </a:p>
        </p:txBody>
      </p:sp>
    </p:spTree>
    <p:extLst>
      <p:ext uri="{BB962C8B-B14F-4D97-AF65-F5344CB8AC3E}">
        <p14:creationId xmlns:p14="http://schemas.microsoft.com/office/powerpoint/2010/main" val="3051588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610600" cy="2492990"/>
          </a:xfrm>
          <a:prstGeom prst="rect">
            <a:avLst/>
          </a:prstGeom>
        </p:spPr>
        <p:txBody>
          <a:bodyPr wrap="square">
            <a:spAutoFit/>
          </a:bodyPr>
          <a:lstStyle/>
          <a:p>
            <a:r>
              <a:rPr lang="en-US" sz="2800" b="1" dirty="0" smtClean="0"/>
              <a:t>La “</a:t>
            </a:r>
            <a:r>
              <a:rPr lang="en-US" sz="2800" b="1" dirty="0" err="1" smtClean="0"/>
              <a:t>Carta</a:t>
            </a:r>
            <a:r>
              <a:rPr lang="en-US" sz="2800" b="1" dirty="0" smtClean="0"/>
              <a:t> de los </a:t>
            </a:r>
            <a:r>
              <a:rPr lang="en-US" sz="2800" b="1" dirty="0" err="1" smtClean="0"/>
              <a:t>derechos</a:t>
            </a:r>
            <a:r>
              <a:rPr lang="en-US" sz="2800" b="1" dirty="0" smtClean="0"/>
              <a:t> del </a:t>
            </a:r>
            <a:r>
              <a:rPr lang="en-US" sz="2800" b="1" dirty="0" err="1" smtClean="0"/>
              <a:t>enfermo</a:t>
            </a:r>
            <a:r>
              <a:rPr lang="en-US" sz="2800" b="1" dirty="0" smtClean="0"/>
              <a:t> de EEUU, 1973, </a:t>
            </a:r>
            <a:r>
              <a:rPr lang="en-US" sz="2800" b="1" dirty="0" err="1" smtClean="0"/>
              <a:t>sostiene</a:t>
            </a:r>
            <a:r>
              <a:rPr lang="en-US" sz="2800" b="1" dirty="0" smtClean="0"/>
              <a:t> </a:t>
            </a:r>
            <a:r>
              <a:rPr lang="en-US" sz="2800" b="1" dirty="0" err="1" smtClean="0"/>
              <a:t>que</a:t>
            </a:r>
            <a:endParaRPr lang="en-US" sz="2800" b="1" dirty="0" smtClean="0"/>
          </a:p>
          <a:p>
            <a:endParaRPr lang="en-US" sz="2800" b="1" dirty="0"/>
          </a:p>
          <a:p>
            <a:r>
              <a:rPr lang="en-US" sz="2800" b="1" dirty="0" smtClean="0"/>
              <a:t>el </a:t>
            </a:r>
            <a:r>
              <a:rPr lang="en-US" sz="3600" b="1" dirty="0" err="1" smtClean="0"/>
              <a:t>enfermo</a:t>
            </a:r>
            <a:r>
              <a:rPr lang="en-US" sz="3600" b="1" dirty="0" smtClean="0"/>
              <a:t> </a:t>
            </a:r>
            <a:r>
              <a:rPr lang="en-US" sz="3600" b="1" dirty="0" err="1" smtClean="0"/>
              <a:t>tiene</a:t>
            </a:r>
            <a:r>
              <a:rPr lang="en-US" sz="3600" b="1" dirty="0" smtClean="0"/>
              <a:t> el </a:t>
            </a:r>
            <a:r>
              <a:rPr lang="en-US" sz="3600" b="1" dirty="0" err="1" smtClean="0"/>
              <a:t>derecho</a:t>
            </a:r>
            <a:r>
              <a:rPr lang="en-US" sz="3600" b="1" dirty="0" smtClean="0"/>
              <a:t> a </a:t>
            </a:r>
            <a:r>
              <a:rPr lang="en-US" sz="3600" b="1" dirty="0" err="1" smtClean="0"/>
              <a:t>escojer</a:t>
            </a:r>
            <a:r>
              <a:rPr lang="en-US" sz="3600" b="1" dirty="0" smtClean="0"/>
              <a:t> </a:t>
            </a:r>
            <a:r>
              <a:rPr lang="en-US" sz="3600" b="1" dirty="0" err="1" smtClean="0"/>
              <a:t>cuando</a:t>
            </a:r>
            <a:r>
              <a:rPr lang="en-US" sz="3600" b="1" dirty="0" smtClean="0"/>
              <a:t> </a:t>
            </a:r>
            <a:r>
              <a:rPr lang="en-US" sz="3600" b="1" dirty="0" err="1" smtClean="0"/>
              <a:t>morir</a:t>
            </a:r>
            <a:r>
              <a:rPr lang="en-US" sz="3600" b="1" dirty="0" smtClean="0"/>
              <a:t>, en </a:t>
            </a:r>
            <a:r>
              <a:rPr lang="en-US" sz="3600" b="1" dirty="0" err="1" smtClean="0"/>
              <a:t>dadas</a:t>
            </a:r>
            <a:r>
              <a:rPr lang="en-US" sz="3600" b="1" dirty="0" smtClean="0"/>
              <a:t> </a:t>
            </a:r>
            <a:r>
              <a:rPr lang="en-US" sz="3600" b="1" dirty="0" err="1" smtClean="0"/>
              <a:t>circunstancias</a:t>
            </a:r>
            <a:endParaRPr lang="en-US" sz="3600" b="1" dirty="0" smtClean="0"/>
          </a:p>
        </p:txBody>
      </p:sp>
    </p:spTree>
    <p:extLst>
      <p:ext uri="{BB962C8B-B14F-4D97-AF65-F5344CB8AC3E}">
        <p14:creationId xmlns:p14="http://schemas.microsoft.com/office/powerpoint/2010/main" val="359116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0618" y="1066800"/>
            <a:ext cx="4572000" cy="3570208"/>
          </a:xfrm>
          <a:prstGeom prst="rect">
            <a:avLst/>
          </a:prstGeom>
        </p:spPr>
        <p:txBody>
          <a:bodyPr>
            <a:spAutoFit/>
          </a:bodyPr>
          <a:lstStyle/>
          <a:p>
            <a:r>
              <a:rPr lang="en-US" sz="2400" b="1" dirty="0" err="1" smtClean="0"/>
              <a:t>Diferencia</a:t>
            </a:r>
            <a:r>
              <a:rPr lang="en-US" sz="2400" b="1" dirty="0" smtClean="0"/>
              <a:t> </a:t>
            </a:r>
            <a:r>
              <a:rPr lang="en-US" sz="2400" b="1" dirty="0"/>
              <a:t>entre </a:t>
            </a:r>
          </a:p>
          <a:p>
            <a:endParaRPr lang="en-US" sz="2400" b="1" dirty="0"/>
          </a:p>
          <a:p>
            <a:pPr algn="ctr"/>
            <a:r>
              <a:rPr lang="en-US" sz="3200" b="1" dirty="0" err="1"/>
              <a:t>Cuidado</a:t>
            </a:r>
            <a:r>
              <a:rPr lang="en-US" sz="3200" b="1" dirty="0"/>
              <a:t> normal</a:t>
            </a:r>
          </a:p>
          <a:p>
            <a:pPr algn="ctr"/>
            <a:endParaRPr lang="en-US" sz="3200" b="1" dirty="0"/>
          </a:p>
          <a:p>
            <a:pPr algn="ctr"/>
            <a:r>
              <a:rPr lang="en-US" sz="3200" b="1" dirty="0"/>
              <a:t>Y</a:t>
            </a:r>
          </a:p>
          <a:p>
            <a:pPr algn="ctr"/>
            <a:endParaRPr lang="en-US" sz="3200" b="1" dirty="0"/>
          </a:p>
          <a:p>
            <a:pPr algn="ctr"/>
            <a:r>
              <a:rPr lang="en-US" sz="3200" b="1" dirty="0" err="1"/>
              <a:t>Cuidado</a:t>
            </a:r>
            <a:r>
              <a:rPr lang="en-US" sz="3200" b="1" dirty="0"/>
              <a:t> </a:t>
            </a:r>
            <a:r>
              <a:rPr lang="en-US" sz="3200" b="1" dirty="0" err="1"/>
              <a:t>extraordinario</a:t>
            </a:r>
            <a:endParaRPr lang="en-US" sz="3200" b="1" dirty="0"/>
          </a:p>
          <a:p>
            <a:endParaRPr lang="en-US" b="1" dirty="0"/>
          </a:p>
        </p:txBody>
      </p:sp>
    </p:spTree>
    <p:extLst>
      <p:ext uri="{BB962C8B-B14F-4D97-AF65-F5344CB8AC3E}">
        <p14:creationId xmlns:p14="http://schemas.microsoft.com/office/powerpoint/2010/main" val="541260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29202"/>
            <a:ext cx="7391400" cy="6124754"/>
          </a:xfrm>
          <a:prstGeom prst="rect">
            <a:avLst/>
          </a:prstGeom>
        </p:spPr>
        <p:txBody>
          <a:bodyPr wrap="square">
            <a:spAutoFit/>
          </a:bodyPr>
          <a:lstStyle/>
          <a:p>
            <a:r>
              <a:rPr lang="en-US" sz="2400" b="1" dirty="0" err="1" smtClean="0"/>
              <a:t>Es</a:t>
            </a:r>
            <a:r>
              <a:rPr lang="en-US" sz="2400" b="1" dirty="0" smtClean="0"/>
              <a:t> el </a:t>
            </a:r>
            <a:r>
              <a:rPr lang="en-US" sz="3200" b="1" dirty="0" smtClean="0"/>
              <a:t>peso entre </a:t>
            </a:r>
            <a:r>
              <a:rPr lang="en-US" sz="3200" b="1" dirty="0" err="1" smtClean="0"/>
              <a:t>metodos</a:t>
            </a:r>
            <a:r>
              <a:rPr lang="en-US" sz="3200" b="1" dirty="0" smtClean="0"/>
              <a:t> y </a:t>
            </a:r>
            <a:r>
              <a:rPr lang="en-US" sz="3200" b="1" dirty="0" err="1" smtClean="0"/>
              <a:t>ganancias</a:t>
            </a:r>
            <a:r>
              <a:rPr lang="en-US" sz="3200" b="1" dirty="0" smtClean="0"/>
              <a:t> </a:t>
            </a:r>
            <a:r>
              <a:rPr lang="en-US" sz="2400" b="1" dirty="0" smtClean="0"/>
              <a:t>el </a:t>
            </a:r>
            <a:r>
              <a:rPr lang="en-US" sz="2400" b="1" dirty="0" err="1" smtClean="0"/>
              <a:t>que</a:t>
            </a:r>
            <a:r>
              <a:rPr lang="en-US" sz="2400" b="1" dirty="0" smtClean="0"/>
              <a:t> define </a:t>
            </a:r>
            <a:r>
              <a:rPr lang="en-US" sz="2400" b="1" dirty="0" err="1" smtClean="0"/>
              <a:t>metodos</a:t>
            </a:r>
            <a:r>
              <a:rPr lang="en-US" sz="2400" b="1" dirty="0" smtClean="0"/>
              <a:t> </a:t>
            </a:r>
            <a:r>
              <a:rPr lang="en-US" sz="2400" b="1" dirty="0" err="1" smtClean="0"/>
              <a:t>ordinarios</a:t>
            </a:r>
            <a:r>
              <a:rPr lang="en-US" sz="2400" b="1" dirty="0" smtClean="0"/>
              <a:t> o </a:t>
            </a:r>
            <a:r>
              <a:rPr lang="en-US" sz="2400" b="1" dirty="0" err="1" smtClean="0"/>
              <a:t>metodos</a:t>
            </a:r>
            <a:r>
              <a:rPr lang="en-US" sz="2400" b="1" dirty="0" smtClean="0"/>
              <a:t> </a:t>
            </a:r>
            <a:r>
              <a:rPr lang="en-US" sz="2400" b="1" dirty="0" err="1" smtClean="0"/>
              <a:t>extraordinarios</a:t>
            </a:r>
            <a:r>
              <a:rPr lang="en-US" sz="2400" b="1" dirty="0" smtClean="0"/>
              <a:t>:</a:t>
            </a:r>
          </a:p>
          <a:p>
            <a:endParaRPr lang="en-US" sz="2400" b="1" dirty="0" smtClean="0"/>
          </a:p>
          <a:p>
            <a:r>
              <a:rPr lang="en-US" sz="2400" b="1" dirty="0" err="1" smtClean="0"/>
              <a:t>Ejemplos</a:t>
            </a:r>
            <a:r>
              <a:rPr lang="en-US" sz="2400" b="1" dirty="0" smtClean="0"/>
              <a:t>:</a:t>
            </a:r>
          </a:p>
          <a:p>
            <a:endParaRPr lang="en-US" sz="2400" b="1" dirty="0" smtClean="0"/>
          </a:p>
          <a:p>
            <a:r>
              <a:rPr lang="en-US" sz="2400" b="1" dirty="0" smtClean="0"/>
              <a:t>Si para </a:t>
            </a:r>
            <a:r>
              <a:rPr lang="en-US" sz="2400" b="1" dirty="0" err="1" smtClean="0"/>
              <a:t>alargar</a:t>
            </a:r>
            <a:r>
              <a:rPr lang="en-US" sz="2400" b="1" dirty="0" smtClean="0"/>
              <a:t> la </a:t>
            </a:r>
            <a:r>
              <a:rPr lang="en-US" sz="2400" b="1" dirty="0" err="1" smtClean="0"/>
              <a:t>duracion</a:t>
            </a:r>
            <a:r>
              <a:rPr lang="en-US" sz="2400" b="1" dirty="0" smtClean="0"/>
              <a:t> de la </a:t>
            </a:r>
            <a:r>
              <a:rPr lang="en-US" sz="2400" b="1" dirty="0" err="1" smtClean="0"/>
              <a:t>vida</a:t>
            </a:r>
            <a:r>
              <a:rPr lang="en-US" sz="2400" b="1" dirty="0" smtClean="0"/>
              <a:t> de </a:t>
            </a:r>
            <a:r>
              <a:rPr lang="en-US" sz="2400" b="1" dirty="0" err="1" smtClean="0"/>
              <a:t>pocos</a:t>
            </a:r>
            <a:r>
              <a:rPr lang="en-US" sz="2400" b="1" dirty="0" smtClean="0"/>
              <a:t> </a:t>
            </a:r>
            <a:r>
              <a:rPr lang="en-US" sz="2400" b="1" dirty="0" err="1" smtClean="0"/>
              <a:t>meses</a:t>
            </a:r>
            <a:r>
              <a:rPr lang="en-US" sz="2400" b="1" dirty="0" smtClean="0"/>
              <a:t> se </a:t>
            </a:r>
            <a:r>
              <a:rPr lang="en-US" sz="2400" b="1" dirty="0" err="1" smtClean="0"/>
              <a:t>requiere</a:t>
            </a:r>
            <a:r>
              <a:rPr lang="en-US" sz="2400" b="1" dirty="0" smtClean="0"/>
              <a:t> un </a:t>
            </a:r>
            <a:r>
              <a:rPr lang="en-US" sz="2400" b="1" dirty="0" err="1" smtClean="0"/>
              <a:t>esfuerzo</a:t>
            </a:r>
            <a:r>
              <a:rPr lang="en-US" sz="2400" b="1" dirty="0" smtClean="0"/>
              <a:t>, material y </a:t>
            </a:r>
            <a:r>
              <a:rPr lang="en-US" sz="2400" b="1" dirty="0" err="1" smtClean="0"/>
              <a:t>financiero</a:t>
            </a:r>
            <a:r>
              <a:rPr lang="en-US" sz="2400" b="1" dirty="0" smtClean="0"/>
              <a:t> </a:t>
            </a:r>
            <a:r>
              <a:rPr lang="en-US" sz="2400" b="1" dirty="0" err="1" smtClean="0"/>
              <a:t>desproporcionado</a:t>
            </a:r>
            <a:r>
              <a:rPr lang="en-US" sz="2400" b="1" dirty="0" smtClean="0"/>
              <a:t> a lo </a:t>
            </a:r>
            <a:r>
              <a:rPr lang="en-US" sz="2400" b="1" dirty="0" err="1" smtClean="0"/>
              <a:t>que</a:t>
            </a:r>
            <a:r>
              <a:rPr lang="en-US" sz="2400" b="1" dirty="0" smtClean="0"/>
              <a:t> ha </a:t>
            </a:r>
            <a:r>
              <a:rPr lang="en-US" sz="2400" b="1" dirty="0" err="1" smtClean="0"/>
              <a:t>sido</a:t>
            </a:r>
            <a:r>
              <a:rPr lang="en-US" sz="2400" b="1" dirty="0" smtClean="0"/>
              <a:t> la </a:t>
            </a:r>
            <a:r>
              <a:rPr lang="en-US" sz="2400" b="1" dirty="0" err="1" smtClean="0"/>
              <a:t>vida</a:t>
            </a:r>
            <a:r>
              <a:rPr lang="en-US" sz="2400" b="1" dirty="0" smtClean="0"/>
              <a:t> de la persona, </a:t>
            </a:r>
            <a:r>
              <a:rPr lang="en-US" sz="2400" b="1" dirty="0" err="1" smtClean="0"/>
              <a:t>eso</a:t>
            </a:r>
            <a:r>
              <a:rPr lang="en-US" sz="2400" b="1" dirty="0" smtClean="0"/>
              <a:t> </a:t>
            </a:r>
            <a:r>
              <a:rPr lang="en-US" sz="2400" b="1" dirty="0" err="1" smtClean="0"/>
              <a:t>es</a:t>
            </a:r>
            <a:r>
              <a:rPr lang="en-US" sz="2400" b="1" dirty="0" smtClean="0"/>
              <a:t> </a:t>
            </a:r>
            <a:r>
              <a:rPr lang="en-US" sz="2400" b="1" dirty="0" err="1" smtClean="0"/>
              <a:t>extraordinario</a:t>
            </a:r>
            <a:r>
              <a:rPr lang="en-US" sz="2400" b="1" dirty="0" smtClean="0"/>
              <a:t>:</a:t>
            </a:r>
          </a:p>
          <a:p>
            <a:endParaRPr lang="en-US" sz="2400" b="1" dirty="0" smtClean="0"/>
          </a:p>
          <a:p>
            <a:r>
              <a:rPr lang="en-US" sz="2400" b="1" dirty="0" smtClean="0"/>
              <a:t>Decision </a:t>
            </a:r>
            <a:r>
              <a:rPr lang="en-US" sz="2400" b="1" dirty="0" err="1" smtClean="0"/>
              <a:t>si</a:t>
            </a:r>
            <a:r>
              <a:rPr lang="en-US" sz="2400" b="1" dirty="0" smtClean="0"/>
              <a:t>  </a:t>
            </a:r>
            <a:r>
              <a:rPr lang="en-US" sz="2400" b="1" dirty="0" err="1" smtClean="0"/>
              <a:t>poner</a:t>
            </a:r>
            <a:r>
              <a:rPr lang="en-US" sz="2400" b="1" dirty="0" smtClean="0"/>
              <a:t> en un </a:t>
            </a:r>
            <a:r>
              <a:rPr lang="en-US" sz="2400" b="1" dirty="0" err="1" smtClean="0"/>
              <a:t>respirador</a:t>
            </a:r>
            <a:r>
              <a:rPr lang="en-US" sz="2400" b="1" dirty="0" smtClean="0"/>
              <a:t> artificial </a:t>
            </a:r>
            <a:r>
              <a:rPr lang="en-US" sz="2400" b="1" dirty="0" err="1" smtClean="0"/>
              <a:t>una</a:t>
            </a:r>
            <a:r>
              <a:rPr lang="en-US" sz="2400" b="1" dirty="0" smtClean="0"/>
              <a:t> persona con trauma cerebral sin </a:t>
            </a:r>
            <a:r>
              <a:rPr lang="en-US" sz="2400" b="1" dirty="0" err="1" smtClean="0"/>
              <a:t>señales</a:t>
            </a:r>
            <a:r>
              <a:rPr lang="en-US" sz="2400" b="1" dirty="0" smtClean="0"/>
              <a:t> de </a:t>
            </a:r>
            <a:r>
              <a:rPr lang="en-US" sz="2400" b="1" dirty="0" err="1" smtClean="0"/>
              <a:t>actividad</a:t>
            </a:r>
            <a:r>
              <a:rPr lang="en-US" sz="2400" b="1" dirty="0" smtClean="0"/>
              <a:t> cerebral </a:t>
            </a:r>
            <a:r>
              <a:rPr lang="en-US" sz="2400" b="1" dirty="0" err="1" smtClean="0"/>
              <a:t>que</a:t>
            </a:r>
            <a:r>
              <a:rPr lang="en-US" sz="2400" b="1" dirty="0" smtClean="0"/>
              <a:t> </a:t>
            </a:r>
            <a:r>
              <a:rPr lang="en-US" sz="2400" b="1" dirty="0" err="1" smtClean="0"/>
              <a:t>tiene</a:t>
            </a:r>
            <a:r>
              <a:rPr lang="en-US" sz="2400" b="1" dirty="0" smtClean="0"/>
              <a:t> </a:t>
            </a:r>
            <a:r>
              <a:rPr lang="en-US" sz="2400" b="1" dirty="0" err="1" smtClean="0"/>
              <a:t>prognostico</a:t>
            </a:r>
            <a:r>
              <a:rPr lang="en-US" sz="2400" b="1" dirty="0" smtClean="0"/>
              <a:t> </a:t>
            </a:r>
            <a:r>
              <a:rPr lang="en-US" sz="2400" b="1" dirty="0" err="1" smtClean="0"/>
              <a:t>menos</a:t>
            </a:r>
            <a:r>
              <a:rPr lang="en-US" sz="2400" b="1" dirty="0" smtClean="0"/>
              <a:t> de 1% de </a:t>
            </a:r>
            <a:r>
              <a:rPr lang="en-US" sz="2400" b="1" dirty="0" err="1" smtClean="0"/>
              <a:t>recuperarse</a:t>
            </a:r>
            <a:r>
              <a:rPr lang="en-US" sz="2400" b="1" dirty="0" smtClean="0"/>
              <a:t>, y </a:t>
            </a:r>
            <a:r>
              <a:rPr lang="en-US" sz="2400" b="1" dirty="0" err="1" smtClean="0"/>
              <a:t>eso</a:t>
            </a:r>
            <a:r>
              <a:rPr lang="en-US" sz="2400" b="1" dirty="0" smtClean="0"/>
              <a:t> </a:t>
            </a:r>
            <a:r>
              <a:rPr lang="en-US" sz="2400" b="1" dirty="0" err="1" smtClean="0"/>
              <a:t>por</a:t>
            </a:r>
            <a:r>
              <a:rPr lang="en-US" sz="2400" b="1" dirty="0" smtClean="0"/>
              <a:t> un </a:t>
            </a:r>
            <a:r>
              <a:rPr lang="en-US" sz="2400" b="1" dirty="0" err="1" smtClean="0"/>
              <a:t>tiempo</a:t>
            </a:r>
            <a:r>
              <a:rPr lang="en-US" sz="2400" b="1" dirty="0" smtClean="0"/>
              <a:t> </a:t>
            </a:r>
            <a:r>
              <a:rPr lang="en-US" sz="2400" b="1" dirty="0" err="1" smtClean="0"/>
              <a:t>indefinido</a:t>
            </a:r>
            <a:r>
              <a:rPr lang="en-US" sz="2400" b="1" dirty="0" smtClean="0"/>
              <a:t>, con </a:t>
            </a:r>
            <a:r>
              <a:rPr lang="en-US" sz="2400" b="1" dirty="0" err="1" smtClean="0"/>
              <a:t>costos</a:t>
            </a:r>
            <a:r>
              <a:rPr lang="en-US" sz="2400" b="1" dirty="0" smtClean="0"/>
              <a:t> de </a:t>
            </a:r>
            <a:r>
              <a:rPr lang="en-US" sz="2400" b="1" dirty="0" err="1" smtClean="0"/>
              <a:t>cuidado</a:t>
            </a:r>
            <a:r>
              <a:rPr lang="en-US" sz="2400" b="1" dirty="0" smtClean="0"/>
              <a:t> medico de </a:t>
            </a:r>
            <a:r>
              <a:rPr lang="en-US" sz="2400" b="1" dirty="0" err="1" smtClean="0"/>
              <a:t>milliones</a:t>
            </a:r>
            <a:r>
              <a:rPr lang="en-US" sz="2400" b="1" dirty="0" smtClean="0"/>
              <a:t> de </a:t>
            </a:r>
            <a:r>
              <a:rPr lang="en-US" sz="2400" b="1" dirty="0" err="1" smtClean="0"/>
              <a:t>dolares</a:t>
            </a:r>
            <a:endParaRPr lang="en-US" sz="2400" b="1" dirty="0" smtClean="0"/>
          </a:p>
          <a:p>
            <a:endParaRPr lang="en-US" sz="2400" b="1" dirty="0"/>
          </a:p>
        </p:txBody>
      </p:sp>
    </p:spTree>
    <p:extLst>
      <p:ext uri="{BB962C8B-B14F-4D97-AF65-F5344CB8AC3E}">
        <p14:creationId xmlns:p14="http://schemas.microsoft.com/office/powerpoint/2010/main" val="3591166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5878532"/>
          </a:xfrm>
          <a:prstGeom prst="rect">
            <a:avLst/>
          </a:prstGeom>
        </p:spPr>
        <p:txBody>
          <a:bodyPr wrap="square">
            <a:spAutoFit/>
          </a:bodyPr>
          <a:lstStyle/>
          <a:p>
            <a:pPr algn="ctr"/>
            <a:r>
              <a:rPr lang="en-US" sz="3200" b="1" dirty="0" smtClean="0"/>
              <a:t>Peso de la decision del </a:t>
            </a:r>
            <a:r>
              <a:rPr lang="en-US" sz="3200" b="1" dirty="0" err="1" smtClean="0"/>
              <a:t>paciente</a:t>
            </a:r>
            <a:r>
              <a:rPr lang="en-US" sz="3200" b="1" dirty="0" smtClean="0"/>
              <a:t>: </a:t>
            </a:r>
            <a:r>
              <a:rPr lang="en-US" sz="3200" b="1" dirty="0" err="1" smtClean="0"/>
              <a:t>dilema</a:t>
            </a:r>
            <a:r>
              <a:rPr lang="en-US" sz="3200" b="1" dirty="0" smtClean="0"/>
              <a:t> </a:t>
            </a:r>
            <a:r>
              <a:rPr lang="en-US" sz="3200" b="1" dirty="0" err="1" smtClean="0"/>
              <a:t>sobre</a:t>
            </a:r>
            <a:r>
              <a:rPr lang="en-US" sz="3200" b="1" dirty="0" smtClean="0"/>
              <a:t> los </a:t>
            </a:r>
            <a:r>
              <a:rPr lang="en-US" sz="3200" b="1" dirty="0" err="1" smtClean="0"/>
              <a:t>descapacitados</a:t>
            </a:r>
            <a:endParaRPr lang="en-US" sz="3200" b="1" dirty="0" smtClean="0"/>
          </a:p>
          <a:p>
            <a:endParaRPr lang="en-US" sz="2400" b="1" dirty="0"/>
          </a:p>
          <a:p>
            <a:r>
              <a:rPr lang="en-US" sz="2400" b="1" dirty="0" err="1" smtClean="0"/>
              <a:t>Nuestra</a:t>
            </a:r>
            <a:r>
              <a:rPr lang="en-US" sz="2400" b="1" dirty="0" smtClean="0"/>
              <a:t> </a:t>
            </a:r>
            <a:r>
              <a:rPr lang="en-US" sz="2400" b="1" dirty="0" err="1" smtClean="0"/>
              <a:t>discusion</a:t>
            </a:r>
            <a:r>
              <a:rPr lang="en-US" sz="2400" b="1" dirty="0" smtClean="0"/>
              <a:t> </a:t>
            </a:r>
            <a:r>
              <a:rPr lang="en-US" sz="2400" b="1" dirty="0" err="1" smtClean="0"/>
              <a:t>previa</a:t>
            </a:r>
            <a:r>
              <a:rPr lang="en-US" sz="2400" b="1" dirty="0" smtClean="0"/>
              <a:t> </a:t>
            </a:r>
            <a:r>
              <a:rPr lang="en-US" sz="2400" b="1" dirty="0" err="1" smtClean="0"/>
              <a:t>asume</a:t>
            </a:r>
            <a:r>
              <a:rPr lang="en-US" sz="2400" b="1" dirty="0" smtClean="0"/>
              <a:t> la </a:t>
            </a:r>
            <a:r>
              <a:rPr lang="en-US" sz="2400" b="1" dirty="0" err="1" smtClean="0"/>
              <a:t>voluntad</a:t>
            </a:r>
            <a:r>
              <a:rPr lang="en-US" sz="2400" b="1" dirty="0" smtClean="0"/>
              <a:t> de </a:t>
            </a:r>
            <a:r>
              <a:rPr lang="en-US" sz="2400" b="1" dirty="0" err="1" smtClean="0"/>
              <a:t>terminar</a:t>
            </a:r>
            <a:r>
              <a:rPr lang="en-US" sz="2400" b="1" dirty="0" smtClean="0"/>
              <a:t> con </a:t>
            </a:r>
            <a:r>
              <a:rPr lang="en-US" sz="2400" b="1" dirty="0" err="1" smtClean="0"/>
              <a:t>su</a:t>
            </a:r>
            <a:r>
              <a:rPr lang="en-US" sz="2400" b="1" dirty="0" smtClean="0"/>
              <a:t> </a:t>
            </a:r>
            <a:r>
              <a:rPr lang="en-US" sz="2400" b="1" dirty="0" err="1" smtClean="0"/>
              <a:t>vida</a:t>
            </a:r>
            <a:r>
              <a:rPr lang="en-US" sz="2400" b="1" dirty="0" smtClean="0"/>
              <a:t> de un </a:t>
            </a:r>
            <a:r>
              <a:rPr lang="en-US" sz="2400" b="1" dirty="0" err="1" smtClean="0"/>
              <a:t>paciente</a:t>
            </a:r>
            <a:r>
              <a:rPr lang="en-US" sz="2400" b="1" dirty="0" smtClean="0"/>
              <a:t> en plena </a:t>
            </a:r>
            <a:r>
              <a:rPr lang="en-US" sz="2400" b="1" dirty="0" err="1" smtClean="0"/>
              <a:t>posesion</a:t>
            </a:r>
            <a:r>
              <a:rPr lang="en-US" sz="2400" b="1" dirty="0" smtClean="0"/>
              <a:t> de </a:t>
            </a:r>
            <a:r>
              <a:rPr lang="en-US" sz="2400" b="1" dirty="0" err="1" smtClean="0"/>
              <a:t>sus</a:t>
            </a:r>
            <a:r>
              <a:rPr lang="en-US" sz="2400" b="1" dirty="0" smtClean="0"/>
              <a:t> </a:t>
            </a:r>
            <a:r>
              <a:rPr lang="en-US" sz="2400" b="1" dirty="0" err="1" smtClean="0"/>
              <a:t>facultades</a:t>
            </a:r>
            <a:r>
              <a:rPr lang="en-US" sz="2400" b="1" dirty="0" smtClean="0"/>
              <a:t> </a:t>
            </a:r>
            <a:r>
              <a:rPr lang="en-US" sz="2400" b="1" dirty="0" err="1" smtClean="0"/>
              <a:t>mentales</a:t>
            </a:r>
            <a:r>
              <a:rPr lang="en-US" sz="2400" b="1" dirty="0" smtClean="0"/>
              <a:t>.</a:t>
            </a:r>
          </a:p>
          <a:p>
            <a:endParaRPr lang="en-US" sz="2400" b="1" dirty="0"/>
          </a:p>
          <a:p>
            <a:r>
              <a:rPr lang="en-US" sz="2400" b="1" dirty="0" smtClean="0"/>
              <a:t>?</a:t>
            </a:r>
            <a:r>
              <a:rPr lang="en-US" sz="2400" b="1" dirty="0" err="1" smtClean="0"/>
              <a:t>Que</a:t>
            </a:r>
            <a:r>
              <a:rPr lang="en-US" sz="2400" b="1" dirty="0" smtClean="0"/>
              <a:t> </a:t>
            </a:r>
            <a:r>
              <a:rPr lang="en-US" sz="2400" b="1" dirty="0" err="1" smtClean="0"/>
              <a:t>pasa</a:t>
            </a:r>
            <a:r>
              <a:rPr lang="en-US" sz="2400" b="1" dirty="0" smtClean="0"/>
              <a:t> en </a:t>
            </a:r>
            <a:r>
              <a:rPr lang="en-US" sz="2400" b="1" dirty="0" err="1" smtClean="0"/>
              <a:t>caso</a:t>
            </a:r>
            <a:r>
              <a:rPr lang="en-US" sz="2400" b="1" dirty="0" smtClean="0"/>
              <a:t> de un </a:t>
            </a:r>
            <a:r>
              <a:rPr lang="en-US" sz="2400" b="1" dirty="0" err="1" smtClean="0"/>
              <a:t>paciente</a:t>
            </a:r>
            <a:r>
              <a:rPr lang="en-US" sz="2400" b="1" dirty="0" smtClean="0"/>
              <a:t> </a:t>
            </a:r>
            <a:r>
              <a:rPr lang="en-US" sz="2400" b="1" dirty="0" err="1" smtClean="0"/>
              <a:t>que</a:t>
            </a:r>
            <a:r>
              <a:rPr lang="en-US" sz="2400" b="1" dirty="0" smtClean="0"/>
              <a:t> no </a:t>
            </a:r>
            <a:r>
              <a:rPr lang="en-US" sz="2400" b="1" dirty="0" err="1" smtClean="0"/>
              <a:t>esta</a:t>
            </a:r>
            <a:r>
              <a:rPr lang="en-US" sz="2400" b="1" dirty="0" smtClean="0"/>
              <a:t> en </a:t>
            </a:r>
            <a:r>
              <a:rPr lang="en-US" sz="2400" b="1" dirty="0" err="1" smtClean="0"/>
              <a:t>posesion</a:t>
            </a:r>
            <a:r>
              <a:rPr lang="en-US" sz="2400" b="1" dirty="0" smtClean="0"/>
              <a:t> de </a:t>
            </a:r>
            <a:r>
              <a:rPr lang="en-US" sz="2400" b="1" dirty="0" err="1" smtClean="0"/>
              <a:t>sus</a:t>
            </a:r>
            <a:r>
              <a:rPr lang="en-US" sz="2400" b="1" dirty="0" smtClean="0"/>
              <a:t> </a:t>
            </a:r>
            <a:r>
              <a:rPr lang="en-US" sz="2400" b="1" dirty="0" err="1" smtClean="0"/>
              <a:t>capacidades</a:t>
            </a:r>
            <a:r>
              <a:rPr lang="en-US" sz="2400" b="1" dirty="0" smtClean="0"/>
              <a:t> </a:t>
            </a:r>
            <a:r>
              <a:rPr lang="en-US" sz="2400" b="1" dirty="0" err="1" smtClean="0"/>
              <a:t>mentales</a:t>
            </a:r>
            <a:r>
              <a:rPr lang="en-US" sz="2400" b="1" dirty="0" smtClean="0"/>
              <a:t> </a:t>
            </a:r>
            <a:r>
              <a:rPr lang="en-US" sz="2400" b="1" dirty="0" err="1" smtClean="0"/>
              <a:t>por</a:t>
            </a:r>
            <a:endParaRPr lang="en-US" sz="2400" b="1" dirty="0" smtClean="0"/>
          </a:p>
          <a:p>
            <a:endParaRPr lang="en-US" sz="2400" b="1" dirty="0"/>
          </a:p>
          <a:p>
            <a:pPr marL="285750" indent="-285750">
              <a:buFontTx/>
              <a:buChar char="-"/>
            </a:pPr>
            <a:r>
              <a:rPr lang="en-US" sz="2400" b="1" dirty="0" err="1" smtClean="0"/>
              <a:t>Incapacidad</a:t>
            </a:r>
            <a:r>
              <a:rPr lang="en-US" sz="2400" b="1" dirty="0" smtClean="0"/>
              <a:t> </a:t>
            </a:r>
            <a:r>
              <a:rPr lang="en-US" sz="2400" b="1" dirty="0" err="1" smtClean="0"/>
              <a:t>congenita</a:t>
            </a:r>
            <a:endParaRPr lang="en-US" sz="2400" b="1" dirty="0" smtClean="0"/>
          </a:p>
          <a:p>
            <a:pPr marL="285750" indent="-285750">
              <a:buFontTx/>
              <a:buChar char="-"/>
            </a:pPr>
            <a:endParaRPr lang="en-US" sz="2400" b="1" dirty="0"/>
          </a:p>
          <a:p>
            <a:pPr marL="285750" indent="-285750">
              <a:buFontTx/>
              <a:buChar char="-"/>
            </a:pPr>
            <a:r>
              <a:rPr lang="en-US" sz="2400" b="1" dirty="0" smtClean="0"/>
              <a:t>Trauma </a:t>
            </a:r>
            <a:r>
              <a:rPr lang="en-US" sz="2400" b="1" dirty="0" err="1" smtClean="0"/>
              <a:t>que</a:t>
            </a:r>
            <a:r>
              <a:rPr lang="en-US" sz="2400" b="1" dirty="0" smtClean="0"/>
              <a:t> lo </a:t>
            </a:r>
            <a:r>
              <a:rPr lang="en-US" sz="2400" b="1" dirty="0" err="1" smtClean="0"/>
              <a:t>lleva</a:t>
            </a:r>
            <a:r>
              <a:rPr lang="en-US" sz="2400" b="1" dirty="0" smtClean="0"/>
              <a:t> a un coma</a:t>
            </a:r>
          </a:p>
          <a:p>
            <a:pPr marL="285750" indent="-285750">
              <a:buFontTx/>
              <a:buChar char="-"/>
            </a:pPr>
            <a:endParaRPr lang="en-US" sz="2400" b="1" dirty="0"/>
          </a:p>
          <a:p>
            <a:pPr marL="285750" indent="-285750">
              <a:buFontTx/>
              <a:buChar char="-"/>
            </a:pPr>
            <a:r>
              <a:rPr lang="en-US" sz="2400" b="1" dirty="0" err="1" smtClean="0"/>
              <a:t>Enfermedad</a:t>
            </a:r>
            <a:r>
              <a:rPr lang="en-US" sz="2400" b="1" dirty="0" smtClean="0"/>
              <a:t> </a:t>
            </a:r>
            <a:r>
              <a:rPr lang="en-US" sz="2400" b="1" dirty="0" err="1" smtClean="0"/>
              <a:t>neurodegenerativa</a:t>
            </a:r>
            <a:r>
              <a:rPr lang="en-US" sz="2400" b="1" dirty="0" smtClean="0"/>
              <a:t>, o </a:t>
            </a:r>
            <a:r>
              <a:rPr lang="en-US" sz="2400" b="1" dirty="0" err="1" smtClean="0"/>
              <a:t>que</a:t>
            </a:r>
            <a:r>
              <a:rPr lang="en-US" sz="2400" b="1" dirty="0" smtClean="0"/>
              <a:t>  </a:t>
            </a:r>
            <a:r>
              <a:rPr lang="en-US" sz="2400" b="1" dirty="0" err="1" smtClean="0"/>
              <a:t>poco</a:t>
            </a:r>
            <a:r>
              <a:rPr lang="en-US" sz="2400" b="1" dirty="0" smtClean="0"/>
              <a:t> a </a:t>
            </a:r>
            <a:r>
              <a:rPr lang="en-US" sz="2400" b="1" dirty="0" err="1" smtClean="0"/>
              <a:t>poco</a:t>
            </a:r>
            <a:r>
              <a:rPr lang="en-US" sz="2400" b="1" dirty="0" smtClean="0"/>
              <a:t> lo </a:t>
            </a:r>
            <a:r>
              <a:rPr lang="en-US" sz="2400" b="1" dirty="0" err="1" smtClean="0"/>
              <a:t>lleva</a:t>
            </a:r>
            <a:r>
              <a:rPr lang="en-US" sz="2400" b="1" dirty="0" smtClean="0"/>
              <a:t> a no </a:t>
            </a:r>
            <a:r>
              <a:rPr lang="en-US" sz="2400" b="1" dirty="0" err="1" smtClean="0"/>
              <a:t>tener</a:t>
            </a:r>
            <a:r>
              <a:rPr lang="en-US" sz="2400" b="1" dirty="0" smtClean="0"/>
              <a:t> </a:t>
            </a:r>
            <a:r>
              <a:rPr lang="en-US" sz="2400" b="1" dirty="0" err="1" smtClean="0"/>
              <a:t>pensamiento</a:t>
            </a:r>
            <a:r>
              <a:rPr lang="en-US" sz="2400" b="1" dirty="0" smtClean="0"/>
              <a:t>  </a:t>
            </a:r>
            <a:r>
              <a:rPr lang="en-US" sz="2400" b="1" dirty="0" err="1" smtClean="0"/>
              <a:t>lucido</a:t>
            </a:r>
            <a:r>
              <a:rPr lang="en-US" sz="2400" b="1" dirty="0" smtClean="0"/>
              <a:t>?</a:t>
            </a:r>
            <a:endParaRPr lang="en-US" sz="2400" b="1" dirty="0"/>
          </a:p>
        </p:txBody>
      </p:sp>
    </p:spTree>
    <p:extLst>
      <p:ext uri="{BB962C8B-B14F-4D97-AF65-F5344CB8AC3E}">
        <p14:creationId xmlns:p14="http://schemas.microsoft.com/office/powerpoint/2010/main" val="3591166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5016758"/>
          </a:xfrm>
          <a:prstGeom prst="rect">
            <a:avLst/>
          </a:prstGeom>
        </p:spPr>
        <p:txBody>
          <a:bodyPr wrap="square">
            <a:spAutoFit/>
          </a:bodyPr>
          <a:lstStyle/>
          <a:p>
            <a:r>
              <a:rPr lang="en-US" sz="3200" b="1" dirty="0" err="1" smtClean="0"/>
              <a:t>Caso</a:t>
            </a:r>
            <a:r>
              <a:rPr lang="en-US" sz="3200" b="1" dirty="0" smtClean="0"/>
              <a:t> de Karen Ann Quinlan:</a:t>
            </a:r>
          </a:p>
          <a:p>
            <a:endParaRPr lang="en-US" sz="2400" b="1" dirty="0" smtClean="0"/>
          </a:p>
          <a:p>
            <a:r>
              <a:rPr lang="en-US" sz="2400" b="1" dirty="0" smtClean="0"/>
              <a:t>Karen, a los 21 </a:t>
            </a:r>
            <a:r>
              <a:rPr lang="en-US" sz="2400" b="1" dirty="0" err="1" smtClean="0"/>
              <a:t>años</a:t>
            </a:r>
            <a:r>
              <a:rPr lang="en-US" sz="2400" b="1" dirty="0" smtClean="0"/>
              <a:t> de </a:t>
            </a:r>
            <a:r>
              <a:rPr lang="en-US" sz="2400" b="1" dirty="0" err="1" smtClean="0"/>
              <a:t>edad</a:t>
            </a:r>
            <a:r>
              <a:rPr lang="en-US" sz="2400" b="1" dirty="0" smtClean="0"/>
              <a:t> </a:t>
            </a:r>
            <a:r>
              <a:rPr lang="en-US" sz="2400" b="1" dirty="0" err="1" smtClean="0"/>
              <a:t>sufrio</a:t>
            </a:r>
            <a:r>
              <a:rPr lang="en-US" sz="2400" b="1" dirty="0" smtClean="0"/>
              <a:t>’ un </a:t>
            </a:r>
            <a:r>
              <a:rPr lang="en-US" sz="2400" b="1" dirty="0" err="1" smtClean="0"/>
              <a:t>problema</a:t>
            </a:r>
            <a:r>
              <a:rPr lang="en-US" sz="2400" b="1" dirty="0" smtClean="0"/>
              <a:t> cerebral </a:t>
            </a:r>
            <a:r>
              <a:rPr lang="en-US" sz="2400" b="1" dirty="0" err="1" smtClean="0"/>
              <a:t>que</a:t>
            </a:r>
            <a:r>
              <a:rPr lang="en-US" sz="2400" b="1" dirty="0" smtClean="0"/>
              <a:t> la </a:t>
            </a:r>
            <a:r>
              <a:rPr lang="en-US" sz="2400" b="1" dirty="0" err="1" smtClean="0"/>
              <a:t>dejo</a:t>
            </a:r>
            <a:r>
              <a:rPr lang="en-US" sz="2400" b="1" dirty="0" smtClean="0"/>
              <a:t> en coma y </a:t>
            </a:r>
            <a:r>
              <a:rPr lang="en-US" sz="2400" b="1" dirty="0" err="1" smtClean="0"/>
              <a:t>fue</a:t>
            </a:r>
            <a:r>
              <a:rPr lang="en-US" sz="2400" b="1" dirty="0" smtClean="0"/>
              <a:t>’ </a:t>
            </a:r>
            <a:r>
              <a:rPr lang="en-US" sz="2400" b="1" dirty="0" err="1" smtClean="0"/>
              <a:t>mantenida</a:t>
            </a:r>
            <a:r>
              <a:rPr lang="en-US" sz="2400" b="1" dirty="0" smtClean="0"/>
              <a:t> con </a:t>
            </a:r>
            <a:r>
              <a:rPr lang="en-US" sz="2400" b="1" dirty="0" err="1" smtClean="0"/>
              <a:t>respiracion</a:t>
            </a:r>
            <a:r>
              <a:rPr lang="en-US" sz="2400" b="1" dirty="0" smtClean="0"/>
              <a:t> artificial </a:t>
            </a:r>
            <a:r>
              <a:rPr lang="en-US" sz="2400" b="1" dirty="0" err="1" smtClean="0"/>
              <a:t>por</a:t>
            </a:r>
            <a:r>
              <a:rPr lang="en-US" sz="2400" b="1" dirty="0" smtClean="0"/>
              <a:t> </a:t>
            </a:r>
            <a:r>
              <a:rPr lang="en-US" sz="2400" b="1" dirty="0" err="1" smtClean="0"/>
              <a:t>muchos</a:t>
            </a:r>
            <a:r>
              <a:rPr lang="en-US" sz="2400" b="1" dirty="0" smtClean="0"/>
              <a:t> </a:t>
            </a:r>
            <a:r>
              <a:rPr lang="en-US" sz="2400" b="1" dirty="0" err="1" smtClean="0"/>
              <a:t>meses</a:t>
            </a:r>
            <a:r>
              <a:rPr lang="en-US" sz="2400" b="1" dirty="0" smtClean="0"/>
              <a:t>, al </a:t>
            </a:r>
            <a:r>
              <a:rPr lang="en-US" sz="2400" b="1" dirty="0" err="1" smtClean="0"/>
              <a:t>termino</a:t>
            </a:r>
            <a:r>
              <a:rPr lang="en-US" sz="2400" b="1" dirty="0" smtClean="0"/>
              <a:t> de los </a:t>
            </a:r>
            <a:r>
              <a:rPr lang="en-US" sz="2400" b="1" dirty="0" err="1" smtClean="0"/>
              <a:t>cuales</a:t>
            </a:r>
            <a:r>
              <a:rPr lang="en-US" sz="2400" b="1" dirty="0" smtClean="0"/>
              <a:t> los papas </a:t>
            </a:r>
            <a:r>
              <a:rPr lang="en-US" sz="2400" b="1" dirty="0" err="1" smtClean="0"/>
              <a:t>querian</a:t>
            </a:r>
            <a:r>
              <a:rPr lang="en-US" sz="2400" b="1" dirty="0" smtClean="0"/>
              <a:t> </a:t>
            </a:r>
            <a:r>
              <a:rPr lang="en-US" sz="2400" b="1" dirty="0" err="1" smtClean="0"/>
              <a:t>desconectarla</a:t>
            </a:r>
            <a:r>
              <a:rPr lang="en-US" sz="2400" b="1" dirty="0" smtClean="0"/>
              <a:t>, y el hospital no </a:t>
            </a:r>
            <a:r>
              <a:rPr lang="en-US" sz="2400" b="1" dirty="0" err="1" smtClean="0"/>
              <a:t>queria</a:t>
            </a:r>
            <a:r>
              <a:rPr lang="en-US" sz="2400" b="1" dirty="0" smtClean="0"/>
              <a:t>. </a:t>
            </a:r>
            <a:r>
              <a:rPr lang="en-US" sz="2400" b="1" dirty="0" err="1" smtClean="0"/>
              <a:t>Hubo</a:t>
            </a:r>
            <a:r>
              <a:rPr lang="en-US" sz="2400" b="1" dirty="0" smtClean="0"/>
              <a:t> </a:t>
            </a:r>
            <a:r>
              <a:rPr lang="en-US" sz="2400" b="1" dirty="0" err="1" smtClean="0"/>
              <a:t>una</a:t>
            </a:r>
            <a:r>
              <a:rPr lang="en-US" sz="2400" b="1" dirty="0" smtClean="0"/>
              <a:t> </a:t>
            </a:r>
            <a:r>
              <a:rPr lang="en-US" sz="2400" b="1" dirty="0" err="1" smtClean="0"/>
              <a:t>demanda</a:t>
            </a:r>
            <a:r>
              <a:rPr lang="en-US" sz="2400" b="1" dirty="0" smtClean="0"/>
              <a:t>, y </a:t>
            </a:r>
            <a:r>
              <a:rPr lang="en-US" sz="2400" b="1" dirty="0" err="1" smtClean="0"/>
              <a:t>finalmente</a:t>
            </a:r>
            <a:r>
              <a:rPr lang="en-US" sz="2400" b="1" dirty="0" smtClean="0"/>
              <a:t> se </a:t>
            </a:r>
            <a:r>
              <a:rPr lang="en-US" sz="2400" b="1" dirty="0" err="1" smtClean="0"/>
              <a:t>decidio</a:t>
            </a:r>
            <a:r>
              <a:rPr lang="en-US" sz="2400" b="1" dirty="0" smtClean="0"/>
              <a:t>’ </a:t>
            </a:r>
            <a:r>
              <a:rPr lang="en-US" sz="2400" b="1" dirty="0" err="1" smtClean="0"/>
              <a:t>desconectarla</a:t>
            </a:r>
            <a:r>
              <a:rPr lang="en-US" sz="2400" b="1" dirty="0" smtClean="0"/>
              <a:t> del </a:t>
            </a:r>
            <a:r>
              <a:rPr lang="en-US" sz="2400" b="1" dirty="0" err="1" smtClean="0"/>
              <a:t>respirados</a:t>
            </a:r>
            <a:r>
              <a:rPr lang="en-US" sz="2400" b="1" dirty="0" smtClean="0"/>
              <a:t>. Al </a:t>
            </a:r>
            <a:r>
              <a:rPr lang="en-US" sz="2400" b="1" dirty="0" err="1" smtClean="0"/>
              <a:t>desconectarla</a:t>
            </a:r>
            <a:r>
              <a:rPr lang="en-US" sz="2400" b="1" dirty="0" smtClean="0"/>
              <a:t> la </a:t>
            </a:r>
            <a:r>
              <a:rPr lang="en-US" sz="2400" b="1" dirty="0" err="1" smtClean="0"/>
              <a:t>respiracion</a:t>
            </a:r>
            <a:r>
              <a:rPr lang="en-US" sz="2400" b="1" dirty="0" smtClean="0"/>
              <a:t> continuo’ </a:t>
            </a:r>
            <a:r>
              <a:rPr lang="en-US" sz="2400" b="1" dirty="0" err="1" smtClean="0"/>
              <a:t>por</a:t>
            </a:r>
            <a:r>
              <a:rPr lang="en-US" sz="2400" b="1" dirty="0" smtClean="0"/>
              <a:t> </a:t>
            </a:r>
            <a:r>
              <a:rPr lang="en-US" sz="2400" b="1" dirty="0" err="1" smtClean="0"/>
              <a:t>si</a:t>
            </a:r>
            <a:r>
              <a:rPr lang="en-US" sz="2400" b="1" dirty="0" smtClean="0"/>
              <a:t> </a:t>
            </a:r>
            <a:r>
              <a:rPr lang="en-US" sz="2400" b="1" dirty="0" err="1" smtClean="0"/>
              <a:t>misma</a:t>
            </a:r>
            <a:r>
              <a:rPr lang="en-US" sz="2400" b="1" dirty="0" smtClean="0"/>
              <a:t>, y la </a:t>
            </a:r>
            <a:r>
              <a:rPr lang="en-US" sz="2400" b="1" dirty="0" err="1" smtClean="0"/>
              <a:t>muchacha</a:t>
            </a:r>
            <a:r>
              <a:rPr lang="en-US" sz="2400" b="1" dirty="0" smtClean="0"/>
              <a:t> </a:t>
            </a:r>
            <a:r>
              <a:rPr lang="en-US" sz="2400" b="1" dirty="0" err="1" smtClean="0"/>
              <a:t>siguio</a:t>
            </a:r>
            <a:r>
              <a:rPr lang="en-US" sz="2400" b="1" dirty="0" smtClean="0"/>
              <a:t> en </a:t>
            </a:r>
            <a:r>
              <a:rPr lang="en-US" sz="2400" b="1" dirty="0" err="1" smtClean="0"/>
              <a:t>ese</a:t>
            </a:r>
            <a:r>
              <a:rPr lang="en-US" sz="2400" b="1" dirty="0" smtClean="0"/>
              <a:t> </a:t>
            </a:r>
            <a:r>
              <a:rPr lang="en-US" sz="2400" b="1" dirty="0" err="1" smtClean="0"/>
              <a:t>estado</a:t>
            </a:r>
            <a:r>
              <a:rPr lang="en-US" sz="2400" b="1" dirty="0" smtClean="0"/>
              <a:t> </a:t>
            </a:r>
            <a:r>
              <a:rPr lang="en-US" sz="2400" b="1" dirty="0" err="1" smtClean="0"/>
              <a:t>durante</a:t>
            </a:r>
            <a:r>
              <a:rPr lang="en-US" sz="2400" b="1" dirty="0" smtClean="0"/>
              <a:t> 10 </a:t>
            </a:r>
            <a:r>
              <a:rPr lang="en-US" sz="2400" b="1" dirty="0" err="1" smtClean="0"/>
              <a:t>años</a:t>
            </a:r>
            <a:r>
              <a:rPr lang="en-US" sz="2400" b="1" dirty="0" smtClean="0"/>
              <a:t>, al </a:t>
            </a:r>
            <a:r>
              <a:rPr lang="en-US" sz="2400" b="1" dirty="0" err="1" smtClean="0"/>
              <a:t>termino</a:t>
            </a:r>
            <a:r>
              <a:rPr lang="en-US" sz="2400" b="1" dirty="0" smtClean="0"/>
              <a:t> de los </a:t>
            </a:r>
            <a:r>
              <a:rPr lang="en-US" sz="2400" b="1" dirty="0" err="1" smtClean="0"/>
              <a:t>cuales</a:t>
            </a:r>
            <a:r>
              <a:rPr lang="en-US" sz="2400" b="1" dirty="0"/>
              <a:t> </a:t>
            </a:r>
            <a:r>
              <a:rPr lang="en-US" sz="2400" b="1" dirty="0" err="1" smtClean="0"/>
              <a:t>ceso</a:t>
            </a:r>
            <a:r>
              <a:rPr lang="en-US" sz="2400" b="1" dirty="0" smtClean="0"/>
              <a:t>’ de </a:t>
            </a:r>
            <a:r>
              <a:rPr lang="en-US" sz="2400" b="1" dirty="0" err="1" smtClean="0"/>
              <a:t>respirar</a:t>
            </a:r>
            <a:r>
              <a:rPr lang="en-US" sz="2400" b="1" dirty="0" smtClean="0"/>
              <a:t> y </a:t>
            </a:r>
            <a:r>
              <a:rPr lang="en-US" sz="2400" b="1" dirty="0" err="1" smtClean="0"/>
              <a:t>murio</a:t>
            </a:r>
            <a:r>
              <a:rPr lang="en-US" sz="2400" b="1" dirty="0" smtClean="0"/>
              <a:t>’ sin </a:t>
            </a:r>
            <a:r>
              <a:rPr lang="en-US" sz="2400" b="1" dirty="0" err="1" smtClean="0"/>
              <a:t>haber</a:t>
            </a:r>
            <a:r>
              <a:rPr lang="en-US" sz="2400" b="1" dirty="0" smtClean="0"/>
              <a:t> </a:t>
            </a:r>
            <a:r>
              <a:rPr lang="en-US" sz="2400" b="1" dirty="0" err="1" smtClean="0"/>
              <a:t>recuperado</a:t>
            </a:r>
            <a:r>
              <a:rPr lang="en-US" sz="2400" b="1" dirty="0" smtClean="0"/>
              <a:t> </a:t>
            </a:r>
            <a:r>
              <a:rPr lang="en-US" sz="2400" b="1" dirty="0" err="1" smtClean="0"/>
              <a:t>su</a:t>
            </a:r>
            <a:r>
              <a:rPr lang="en-US" sz="2400" b="1" dirty="0" smtClean="0"/>
              <a:t> </a:t>
            </a:r>
            <a:r>
              <a:rPr lang="en-US" sz="2400" b="1" dirty="0" err="1" smtClean="0"/>
              <a:t>conciencia</a:t>
            </a:r>
            <a:r>
              <a:rPr lang="en-US" sz="2400" b="1" dirty="0" smtClean="0"/>
              <a:t>.</a:t>
            </a:r>
          </a:p>
          <a:p>
            <a:endParaRPr lang="en-US" sz="2400" b="1" dirty="0"/>
          </a:p>
          <a:p>
            <a:r>
              <a:rPr lang="en-US" sz="2400" b="1" dirty="0" smtClean="0"/>
              <a:t>?</a:t>
            </a:r>
            <a:r>
              <a:rPr lang="en-US" sz="2400" b="1" dirty="0" err="1" smtClean="0"/>
              <a:t>Quien</a:t>
            </a:r>
            <a:r>
              <a:rPr lang="en-US" sz="2400" b="1" dirty="0" smtClean="0"/>
              <a:t> se </a:t>
            </a:r>
            <a:r>
              <a:rPr lang="en-US" sz="2400" b="1" dirty="0" err="1" smtClean="0"/>
              <a:t>atreve</a:t>
            </a:r>
            <a:r>
              <a:rPr lang="en-US" sz="2400" b="1" dirty="0" smtClean="0"/>
              <a:t> a “</a:t>
            </a:r>
            <a:r>
              <a:rPr lang="en-US" sz="2400" b="1" dirty="0" err="1" smtClean="0"/>
              <a:t>desenchufar</a:t>
            </a:r>
            <a:r>
              <a:rPr lang="en-US" sz="2400" b="1" dirty="0" smtClean="0"/>
              <a:t>” </a:t>
            </a:r>
            <a:r>
              <a:rPr lang="en-US" sz="2400" b="1" dirty="0" err="1" smtClean="0"/>
              <a:t>una</a:t>
            </a:r>
            <a:r>
              <a:rPr lang="en-US" sz="2400" b="1" dirty="0" smtClean="0"/>
              <a:t> persona en </a:t>
            </a:r>
            <a:r>
              <a:rPr lang="en-US" sz="2400" b="1" dirty="0" err="1" smtClean="0"/>
              <a:t>tal</a:t>
            </a:r>
            <a:r>
              <a:rPr lang="en-US" sz="2400" b="1" dirty="0" smtClean="0"/>
              <a:t> </a:t>
            </a:r>
            <a:r>
              <a:rPr lang="en-US" sz="2400" b="1" dirty="0" err="1" smtClean="0"/>
              <a:t>estado</a:t>
            </a:r>
            <a:r>
              <a:rPr lang="en-US" sz="2400" b="1" dirty="0" smtClean="0"/>
              <a:t>?</a:t>
            </a:r>
            <a:endParaRPr lang="en-US" sz="2400" b="1" dirty="0"/>
          </a:p>
        </p:txBody>
      </p:sp>
    </p:spTree>
    <p:extLst>
      <p:ext uri="{BB962C8B-B14F-4D97-AF65-F5344CB8AC3E}">
        <p14:creationId xmlns:p14="http://schemas.microsoft.com/office/powerpoint/2010/main" val="359116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28343"/>
            <a:ext cx="7391400" cy="3447098"/>
          </a:xfrm>
          <a:prstGeom prst="rect">
            <a:avLst/>
          </a:prstGeom>
        </p:spPr>
        <p:txBody>
          <a:bodyPr wrap="square">
            <a:spAutoFit/>
          </a:bodyPr>
          <a:lstStyle/>
          <a:p>
            <a:pPr algn="ctr"/>
            <a:r>
              <a:rPr lang="en-US" sz="3200" b="1" dirty="0" err="1" smtClean="0"/>
              <a:t>Distanasia</a:t>
            </a:r>
            <a:endParaRPr lang="en-US" sz="3200" b="1" dirty="0" smtClean="0"/>
          </a:p>
          <a:p>
            <a:endParaRPr lang="en-US" sz="2400" b="1" dirty="0"/>
          </a:p>
          <a:p>
            <a:r>
              <a:rPr lang="en-US" sz="2400" b="1" dirty="0" err="1" smtClean="0"/>
              <a:t>Prolongacion</a:t>
            </a:r>
            <a:r>
              <a:rPr lang="en-US" sz="2400" b="1" dirty="0" smtClean="0"/>
              <a:t> de la </a:t>
            </a:r>
            <a:r>
              <a:rPr lang="en-US" sz="2400" b="1" dirty="0" err="1" smtClean="0"/>
              <a:t>vida</a:t>
            </a:r>
            <a:r>
              <a:rPr lang="en-US" sz="2400" b="1" dirty="0" smtClean="0"/>
              <a:t> </a:t>
            </a:r>
            <a:r>
              <a:rPr lang="en-US" sz="2400" b="1" dirty="0" err="1" smtClean="0"/>
              <a:t>por</a:t>
            </a:r>
            <a:r>
              <a:rPr lang="en-US" sz="2400" b="1" dirty="0" smtClean="0"/>
              <a:t> </a:t>
            </a:r>
            <a:r>
              <a:rPr lang="en-US" sz="2400" b="1" dirty="0" err="1" smtClean="0"/>
              <a:t>medios</a:t>
            </a:r>
            <a:r>
              <a:rPr lang="en-US" sz="2400" b="1" dirty="0" smtClean="0"/>
              <a:t> </a:t>
            </a:r>
            <a:r>
              <a:rPr lang="en-US" sz="2400" b="1" dirty="0" err="1" smtClean="0"/>
              <a:t>extraordinarios</a:t>
            </a:r>
            <a:endParaRPr lang="en-US" sz="2400" b="1" dirty="0" smtClean="0"/>
          </a:p>
          <a:p>
            <a:endParaRPr lang="en-US" sz="2400" b="1" dirty="0"/>
          </a:p>
          <a:p>
            <a:r>
              <a:rPr lang="en-US" sz="2400" b="1" dirty="0" smtClean="0"/>
              <a:t>Surge de la </a:t>
            </a:r>
            <a:r>
              <a:rPr lang="en-US" sz="2400" b="1" dirty="0" err="1" smtClean="0"/>
              <a:t>cuestion</a:t>
            </a:r>
            <a:r>
              <a:rPr lang="en-US" sz="2400" b="1" dirty="0" smtClean="0"/>
              <a:t> en </a:t>
            </a:r>
            <a:r>
              <a:rPr lang="en-US" sz="2400" b="1" dirty="0" err="1" smtClean="0"/>
              <a:t>que</a:t>
            </a:r>
            <a:r>
              <a:rPr lang="en-US" sz="2400" b="1" dirty="0" smtClean="0"/>
              <a:t> </a:t>
            </a:r>
            <a:r>
              <a:rPr lang="en-US" sz="2400" b="1" dirty="0" err="1" smtClean="0"/>
              <a:t>condiciones</a:t>
            </a:r>
            <a:r>
              <a:rPr lang="en-US" sz="2400" b="1" dirty="0" smtClean="0"/>
              <a:t> o </a:t>
            </a:r>
            <a:r>
              <a:rPr lang="en-US" sz="2400" b="1" dirty="0" err="1" smtClean="0"/>
              <a:t>circunstancias</a:t>
            </a:r>
            <a:r>
              <a:rPr lang="en-US" sz="2400" b="1" dirty="0" smtClean="0"/>
              <a:t> hay </a:t>
            </a:r>
            <a:r>
              <a:rPr lang="en-US" sz="2400" b="1" dirty="0" err="1" smtClean="0"/>
              <a:t>que</a:t>
            </a:r>
            <a:r>
              <a:rPr lang="en-US" sz="2400" b="1" dirty="0" smtClean="0"/>
              <a:t> </a:t>
            </a:r>
            <a:r>
              <a:rPr lang="en-US" sz="2400" b="1" dirty="0" err="1" smtClean="0"/>
              <a:t>mantener</a:t>
            </a:r>
            <a:r>
              <a:rPr lang="en-US" sz="2400" b="1" dirty="0" smtClean="0"/>
              <a:t> viva a </a:t>
            </a:r>
            <a:r>
              <a:rPr lang="en-US" sz="2400" b="1" dirty="0" err="1" smtClean="0"/>
              <a:t>una</a:t>
            </a:r>
            <a:r>
              <a:rPr lang="en-US" sz="2400" b="1" dirty="0" smtClean="0"/>
              <a:t> persona, en </a:t>
            </a:r>
            <a:r>
              <a:rPr lang="en-US" sz="2400" b="1" dirty="0" err="1" smtClean="0"/>
              <a:t>caso</a:t>
            </a:r>
            <a:r>
              <a:rPr lang="en-US" sz="2400" b="1" dirty="0" smtClean="0"/>
              <a:t> de </a:t>
            </a:r>
            <a:r>
              <a:rPr lang="en-US" sz="2400" b="1" dirty="0" err="1" smtClean="0"/>
              <a:t>que</a:t>
            </a:r>
            <a:r>
              <a:rPr lang="en-US" sz="2400" b="1" dirty="0" smtClean="0"/>
              <a:t> solo </a:t>
            </a:r>
            <a:r>
              <a:rPr lang="en-US" sz="2400" b="1" dirty="0" err="1" smtClean="0"/>
              <a:t>tenga</a:t>
            </a:r>
            <a:r>
              <a:rPr lang="en-US" sz="2400" b="1" dirty="0" smtClean="0"/>
              <a:t> </a:t>
            </a:r>
            <a:r>
              <a:rPr lang="en-US" sz="2400" b="1" dirty="0" err="1" smtClean="0"/>
              <a:t>vida</a:t>
            </a:r>
            <a:r>
              <a:rPr lang="en-US" sz="2400" b="1" dirty="0" smtClean="0"/>
              <a:t> no </a:t>
            </a:r>
            <a:r>
              <a:rPr lang="en-US" sz="2400" b="1" dirty="0" err="1" smtClean="0"/>
              <a:t>digna</a:t>
            </a:r>
            <a:r>
              <a:rPr lang="en-US" sz="2400" b="1" dirty="0" smtClean="0"/>
              <a:t> (con gran </a:t>
            </a:r>
            <a:r>
              <a:rPr lang="en-US" sz="2400" b="1" dirty="0" err="1" smtClean="0"/>
              <a:t>sufrimiento</a:t>
            </a:r>
            <a:r>
              <a:rPr lang="en-US" sz="2400" b="1" dirty="0" smtClean="0"/>
              <a:t> o con solo </a:t>
            </a:r>
            <a:r>
              <a:rPr lang="en-US" sz="2400" b="1" dirty="0" err="1" smtClean="0"/>
              <a:t>vida</a:t>
            </a:r>
            <a:r>
              <a:rPr lang="en-US" sz="2400" b="1" dirty="0" smtClean="0"/>
              <a:t> </a:t>
            </a:r>
            <a:r>
              <a:rPr lang="en-US" sz="2400" b="1" dirty="0" err="1" smtClean="0"/>
              <a:t>vegetativa</a:t>
            </a:r>
            <a:r>
              <a:rPr lang="en-US" sz="2400" b="1" dirty="0" smtClean="0"/>
              <a:t>.</a:t>
            </a:r>
          </a:p>
          <a:p>
            <a:endParaRPr lang="en-US" b="1" dirty="0"/>
          </a:p>
        </p:txBody>
      </p:sp>
    </p:spTree>
    <p:extLst>
      <p:ext uri="{BB962C8B-B14F-4D97-AF65-F5344CB8AC3E}">
        <p14:creationId xmlns:p14="http://schemas.microsoft.com/office/powerpoint/2010/main" val="359116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16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382000" cy="5755422"/>
          </a:xfrm>
          <a:prstGeom prst="rect">
            <a:avLst/>
          </a:prstGeom>
          <a:noFill/>
        </p:spPr>
        <p:txBody>
          <a:bodyPr wrap="square" rtlCol="0">
            <a:spAutoFit/>
          </a:bodyPr>
          <a:lstStyle/>
          <a:p>
            <a:pPr algn="ctr"/>
            <a:r>
              <a:rPr lang="en-US" sz="3200" b="1" dirty="0" smtClean="0"/>
              <a:t>La </a:t>
            </a:r>
            <a:r>
              <a:rPr lang="en-US" sz="3200" b="1" dirty="0" err="1" smtClean="0"/>
              <a:t>unica</a:t>
            </a:r>
            <a:r>
              <a:rPr lang="en-US" sz="3200" b="1" dirty="0" smtClean="0"/>
              <a:t> </a:t>
            </a:r>
            <a:r>
              <a:rPr lang="en-US" sz="3200" b="1" dirty="0" err="1" smtClean="0"/>
              <a:t>certeza</a:t>
            </a:r>
            <a:r>
              <a:rPr lang="en-US" sz="3200" b="1" dirty="0" smtClean="0"/>
              <a:t> de la </a:t>
            </a:r>
            <a:r>
              <a:rPr lang="en-US" sz="3200" b="1" dirty="0" err="1" smtClean="0"/>
              <a:t>vida</a:t>
            </a:r>
            <a:endParaRPr lang="en-US" sz="3200" b="1" dirty="0" smtClean="0"/>
          </a:p>
          <a:p>
            <a:endParaRPr lang="en-US" sz="2400" b="1" dirty="0"/>
          </a:p>
          <a:p>
            <a:r>
              <a:rPr lang="en-US" sz="2400" b="1" dirty="0" err="1" smtClean="0"/>
              <a:t>Cada</a:t>
            </a:r>
            <a:r>
              <a:rPr lang="en-US" sz="2400" b="1" dirty="0" smtClean="0"/>
              <a:t> </a:t>
            </a:r>
            <a:r>
              <a:rPr lang="en-US" sz="2400" b="1" dirty="0" err="1" smtClean="0"/>
              <a:t>uno</a:t>
            </a:r>
            <a:r>
              <a:rPr lang="en-US" sz="2400" b="1" dirty="0" smtClean="0"/>
              <a:t> de </a:t>
            </a:r>
            <a:r>
              <a:rPr lang="en-US" sz="2400" b="1" dirty="0" err="1" smtClean="0"/>
              <a:t>nosotros</a:t>
            </a:r>
            <a:r>
              <a:rPr lang="en-US" sz="2400" b="1" dirty="0" smtClean="0"/>
              <a:t> </a:t>
            </a:r>
            <a:r>
              <a:rPr lang="en-US" sz="2400" b="1" dirty="0" err="1" smtClean="0"/>
              <a:t>es</a:t>
            </a:r>
            <a:r>
              <a:rPr lang="en-US" sz="2400" b="1" dirty="0" smtClean="0"/>
              <a:t> mortal</a:t>
            </a:r>
          </a:p>
          <a:p>
            <a:endParaRPr lang="en-US" sz="2400" b="1" dirty="0"/>
          </a:p>
          <a:p>
            <a:r>
              <a:rPr lang="en-US" sz="2400" b="1" dirty="0" err="1" smtClean="0"/>
              <a:t>Nuestra</a:t>
            </a:r>
            <a:r>
              <a:rPr lang="en-US" sz="2400" b="1" dirty="0" smtClean="0"/>
              <a:t> </a:t>
            </a:r>
            <a:r>
              <a:rPr lang="en-US" sz="2400" b="1" dirty="0" err="1" smtClean="0"/>
              <a:t>muerte</a:t>
            </a:r>
            <a:r>
              <a:rPr lang="en-US" sz="2400" b="1" dirty="0" smtClean="0"/>
              <a:t> </a:t>
            </a:r>
            <a:r>
              <a:rPr lang="en-US" sz="2400" b="1" dirty="0" err="1" smtClean="0"/>
              <a:t>nos</a:t>
            </a:r>
            <a:r>
              <a:rPr lang="en-US" sz="2400" b="1" dirty="0" smtClean="0"/>
              <a:t> </a:t>
            </a:r>
            <a:r>
              <a:rPr lang="en-US" sz="2400" b="1" dirty="0" err="1" smtClean="0"/>
              <a:t>asecha</a:t>
            </a:r>
            <a:endParaRPr lang="en-US" sz="2400" b="1" dirty="0"/>
          </a:p>
          <a:p>
            <a:endParaRPr lang="en-US" sz="2400" b="1" dirty="0" smtClean="0"/>
          </a:p>
          <a:p>
            <a:r>
              <a:rPr lang="en-US" sz="2400" b="1" dirty="0" smtClean="0"/>
              <a:t>El </a:t>
            </a:r>
            <a:r>
              <a:rPr lang="en-US" sz="2400" b="1" dirty="0" err="1" smtClean="0"/>
              <a:t>pensamiento</a:t>
            </a:r>
            <a:r>
              <a:rPr lang="en-US" sz="2400" b="1" dirty="0" smtClean="0"/>
              <a:t> de la </a:t>
            </a:r>
            <a:r>
              <a:rPr lang="en-US" sz="2400" b="1" dirty="0" err="1" smtClean="0"/>
              <a:t>muerte</a:t>
            </a:r>
            <a:r>
              <a:rPr lang="en-US" sz="2400" b="1" dirty="0" smtClean="0"/>
              <a:t> </a:t>
            </a:r>
            <a:r>
              <a:rPr lang="en-US" sz="2400" b="1" dirty="0" err="1" smtClean="0"/>
              <a:t>puede</a:t>
            </a:r>
            <a:r>
              <a:rPr lang="en-US" sz="2400" b="1" dirty="0" smtClean="0"/>
              <a:t> </a:t>
            </a:r>
            <a:r>
              <a:rPr lang="en-US" sz="2400" b="1" dirty="0" err="1" smtClean="0"/>
              <a:t>ser</a:t>
            </a:r>
            <a:r>
              <a:rPr lang="en-US" sz="2400" b="1" dirty="0" smtClean="0"/>
              <a:t> </a:t>
            </a:r>
            <a:r>
              <a:rPr lang="en-US" sz="2400" b="1" dirty="0" err="1" smtClean="0"/>
              <a:t>angustiante</a:t>
            </a:r>
            <a:endParaRPr lang="en-US" sz="2400" b="1" dirty="0" smtClean="0"/>
          </a:p>
          <a:p>
            <a:endParaRPr lang="en-US" sz="2400" b="1" dirty="0"/>
          </a:p>
          <a:p>
            <a:r>
              <a:rPr lang="en-US" sz="2400" b="1" dirty="0" smtClean="0"/>
              <a:t>Hay </a:t>
            </a:r>
            <a:r>
              <a:rPr lang="en-US" sz="2400" b="1" dirty="0" err="1" smtClean="0"/>
              <a:t>quien</a:t>
            </a:r>
            <a:r>
              <a:rPr lang="en-US" sz="2400" b="1" dirty="0" smtClean="0"/>
              <a:t> se </a:t>
            </a:r>
            <a:r>
              <a:rPr lang="en-US" sz="2400" b="1" dirty="0" err="1" smtClean="0"/>
              <a:t>suicida</a:t>
            </a:r>
            <a:r>
              <a:rPr lang="en-US" sz="2400" b="1" dirty="0" smtClean="0"/>
              <a:t> </a:t>
            </a:r>
            <a:r>
              <a:rPr lang="en-US" sz="2400" b="1" dirty="0" err="1" smtClean="0"/>
              <a:t>porque</a:t>
            </a:r>
            <a:r>
              <a:rPr lang="en-US" sz="2400" b="1" dirty="0" smtClean="0"/>
              <a:t> no </a:t>
            </a:r>
            <a:r>
              <a:rPr lang="en-US" sz="2400" b="1" dirty="0" err="1" smtClean="0"/>
              <a:t>resiste</a:t>
            </a:r>
            <a:r>
              <a:rPr lang="en-US" sz="2400" b="1" dirty="0" smtClean="0"/>
              <a:t> a la </a:t>
            </a:r>
            <a:r>
              <a:rPr lang="en-US" sz="2400" b="1" dirty="0" err="1" smtClean="0"/>
              <a:t>angustia</a:t>
            </a:r>
            <a:r>
              <a:rPr lang="en-US" sz="2400" b="1" dirty="0" smtClean="0"/>
              <a:t> de la </a:t>
            </a:r>
            <a:r>
              <a:rPr lang="en-US" sz="2400" b="1" dirty="0" err="1" smtClean="0"/>
              <a:t>muerte</a:t>
            </a:r>
            <a:endParaRPr lang="en-US" sz="2400" b="1" dirty="0" smtClean="0"/>
          </a:p>
          <a:p>
            <a:endParaRPr lang="en-US" sz="2400" b="1" dirty="0"/>
          </a:p>
          <a:p>
            <a:r>
              <a:rPr lang="en-US" sz="2400" b="1" dirty="0" err="1" smtClean="0"/>
              <a:t>Tambien</a:t>
            </a:r>
            <a:r>
              <a:rPr lang="en-US" sz="2400" b="1" dirty="0" smtClean="0"/>
              <a:t> el </a:t>
            </a:r>
            <a:r>
              <a:rPr lang="en-US" sz="2400" b="1" dirty="0" err="1" smtClean="0"/>
              <a:t>reconocer</a:t>
            </a:r>
            <a:r>
              <a:rPr lang="en-US" sz="2400" b="1" dirty="0" smtClean="0"/>
              <a:t> </a:t>
            </a:r>
            <a:r>
              <a:rPr lang="en-US" sz="2400" b="1" dirty="0" err="1" smtClean="0"/>
              <a:t>nuestra</a:t>
            </a:r>
            <a:r>
              <a:rPr lang="en-US" sz="2400" b="1" dirty="0" smtClean="0"/>
              <a:t> </a:t>
            </a:r>
            <a:r>
              <a:rPr lang="en-US" sz="2400" b="1" dirty="0" err="1" smtClean="0"/>
              <a:t>mortalidad</a:t>
            </a:r>
            <a:r>
              <a:rPr lang="en-US" sz="2400" b="1" dirty="0" smtClean="0"/>
              <a:t> </a:t>
            </a:r>
            <a:r>
              <a:rPr lang="en-US" sz="2400" b="1" dirty="0" err="1" smtClean="0"/>
              <a:t>puede</a:t>
            </a:r>
            <a:r>
              <a:rPr lang="en-US" sz="2400" b="1" dirty="0" smtClean="0"/>
              <a:t> </a:t>
            </a:r>
            <a:r>
              <a:rPr lang="en-US" sz="2400" b="1" dirty="0" err="1" smtClean="0"/>
              <a:t>ser</a:t>
            </a:r>
            <a:r>
              <a:rPr lang="en-US" sz="2400" b="1" dirty="0" smtClean="0"/>
              <a:t> un </a:t>
            </a:r>
            <a:r>
              <a:rPr lang="en-US" sz="2400" b="1" dirty="0" err="1" smtClean="0"/>
              <a:t>buen</a:t>
            </a:r>
            <a:r>
              <a:rPr lang="en-US" sz="2400" b="1" dirty="0" smtClean="0"/>
              <a:t> </a:t>
            </a:r>
            <a:r>
              <a:rPr lang="en-US" sz="2400" b="1" dirty="0" err="1" smtClean="0"/>
              <a:t>consejero</a:t>
            </a:r>
            <a:r>
              <a:rPr lang="en-US" sz="2400" b="1" dirty="0" smtClean="0"/>
              <a:t>:</a:t>
            </a:r>
          </a:p>
          <a:p>
            <a:endParaRPr lang="en-US" sz="2400" b="1" dirty="0" smtClean="0"/>
          </a:p>
          <a:p>
            <a:r>
              <a:rPr lang="en-US" sz="2400" b="1" dirty="0" err="1" smtClean="0"/>
              <a:t>quien</a:t>
            </a:r>
            <a:r>
              <a:rPr lang="en-US" sz="2400" b="1" dirty="0" smtClean="0"/>
              <a:t> no </a:t>
            </a:r>
            <a:r>
              <a:rPr lang="en-US" sz="2400" b="1" dirty="0" err="1" smtClean="0"/>
              <a:t>considera</a:t>
            </a:r>
            <a:r>
              <a:rPr lang="en-US" sz="2400" b="1" dirty="0" smtClean="0"/>
              <a:t> </a:t>
            </a:r>
            <a:r>
              <a:rPr lang="en-US" sz="2400" b="1" dirty="0" err="1" smtClean="0"/>
              <a:t>su</a:t>
            </a:r>
            <a:r>
              <a:rPr lang="en-US" sz="2400" b="1" dirty="0" smtClean="0"/>
              <a:t> </a:t>
            </a:r>
            <a:r>
              <a:rPr lang="en-US" sz="2400" b="1" dirty="0" err="1" smtClean="0"/>
              <a:t>mortalidad</a:t>
            </a:r>
            <a:r>
              <a:rPr lang="en-US" sz="2400" b="1" dirty="0" smtClean="0"/>
              <a:t> </a:t>
            </a:r>
            <a:r>
              <a:rPr lang="en-US" sz="2400" b="1" dirty="0" err="1" smtClean="0"/>
              <a:t>actua</a:t>
            </a:r>
            <a:r>
              <a:rPr lang="en-US" sz="2400" b="1" dirty="0" smtClean="0"/>
              <a:t> de </a:t>
            </a:r>
            <a:r>
              <a:rPr lang="en-US" sz="2400" b="1" dirty="0" err="1" smtClean="0"/>
              <a:t>maner</a:t>
            </a:r>
            <a:r>
              <a:rPr lang="en-US" sz="2400" b="1" dirty="0" smtClean="0"/>
              <a:t> mas </a:t>
            </a:r>
            <a:r>
              <a:rPr lang="en-US" sz="2400" b="1" dirty="0" err="1" smtClean="0"/>
              <a:t>vana</a:t>
            </a:r>
            <a:r>
              <a:rPr lang="en-US" sz="2400" b="1" dirty="0" smtClean="0"/>
              <a:t>, no le </a:t>
            </a:r>
            <a:r>
              <a:rPr lang="en-US" sz="2400" b="1" dirty="0" err="1" smtClean="0"/>
              <a:t>importa</a:t>
            </a:r>
            <a:r>
              <a:rPr lang="en-US" sz="2400" b="1" dirty="0" smtClean="0"/>
              <a:t> </a:t>
            </a:r>
            <a:r>
              <a:rPr lang="en-US" sz="2400" b="1" dirty="0" err="1" smtClean="0"/>
              <a:t>hacer</a:t>
            </a:r>
            <a:r>
              <a:rPr lang="en-US" sz="2400" b="1" dirty="0" smtClean="0"/>
              <a:t> </a:t>
            </a:r>
            <a:r>
              <a:rPr lang="en-US" sz="2400" b="1" dirty="0" err="1" smtClean="0"/>
              <a:t>bien</a:t>
            </a:r>
            <a:r>
              <a:rPr lang="en-US" sz="2400" b="1" dirty="0" smtClean="0"/>
              <a:t> o mal o </a:t>
            </a:r>
            <a:r>
              <a:rPr lang="en-US" sz="2400" b="1" dirty="0" err="1" smtClean="0"/>
              <a:t>malgastar</a:t>
            </a:r>
            <a:r>
              <a:rPr lang="en-US" sz="2400" b="1" dirty="0" smtClean="0"/>
              <a:t> </a:t>
            </a:r>
            <a:r>
              <a:rPr lang="en-US" sz="2400" b="1" dirty="0" err="1" smtClean="0"/>
              <a:t>su</a:t>
            </a:r>
            <a:r>
              <a:rPr lang="en-US" sz="2400" b="1" dirty="0" smtClean="0"/>
              <a:t> </a:t>
            </a:r>
            <a:r>
              <a:rPr lang="en-US" sz="2400" b="1" dirty="0" err="1" smtClean="0"/>
              <a:t>tiempo</a:t>
            </a:r>
            <a:endParaRPr lang="es-MX" sz="2400" b="1" dirty="0"/>
          </a:p>
        </p:txBody>
      </p:sp>
    </p:spTree>
    <p:extLst>
      <p:ext uri="{BB962C8B-B14F-4D97-AF65-F5344CB8AC3E}">
        <p14:creationId xmlns:p14="http://schemas.microsoft.com/office/powerpoint/2010/main" val="3051588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1600438"/>
          </a:xfrm>
          <a:prstGeom prst="rect">
            <a:avLst/>
          </a:prstGeom>
        </p:spPr>
        <p:txBody>
          <a:bodyPr>
            <a:spAutoFit/>
          </a:bodyPr>
          <a:lstStyle/>
          <a:p>
            <a:pPr algn="ctr"/>
            <a:r>
              <a:rPr lang="en-US" sz="4000" b="1" dirty="0" err="1" smtClean="0"/>
              <a:t>Bioetica</a:t>
            </a:r>
            <a:r>
              <a:rPr lang="en-US" sz="4000" b="1" dirty="0" smtClean="0"/>
              <a:t> y </a:t>
            </a:r>
            <a:r>
              <a:rPr lang="en-US" sz="4000" b="1" dirty="0" err="1" smtClean="0"/>
              <a:t>eutanasia</a:t>
            </a:r>
            <a:r>
              <a:rPr lang="en-US" sz="4000" b="1" dirty="0" smtClean="0"/>
              <a:t> en </a:t>
            </a:r>
            <a:r>
              <a:rPr lang="en-US" sz="4000" b="1" dirty="0" err="1" smtClean="0"/>
              <a:t>perinatologia</a:t>
            </a:r>
            <a:endParaRPr lang="en-US" sz="4000" b="1" dirty="0" smtClean="0"/>
          </a:p>
          <a:p>
            <a:endParaRPr lang="en-US" b="1" dirty="0"/>
          </a:p>
        </p:txBody>
      </p:sp>
    </p:spTree>
    <p:extLst>
      <p:ext uri="{BB962C8B-B14F-4D97-AF65-F5344CB8AC3E}">
        <p14:creationId xmlns:p14="http://schemas.microsoft.com/office/powerpoint/2010/main" val="3591166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0"/>
            <a:ext cx="6705600" cy="3908762"/>
          </a:xfrm>
          <a:prstGeom prst="rect">
            <a:avLst/>
          </a:prstGeom>
          <a:noFill/>
        </p:spPr>
        <p:txBody>
          <a:bodyPr wrap="square" rtlCol="0">
            <a:spAutoFit/>
          </a:bodyPr>
          <a:lstStyle/>
          <a:p>
            <a:pPr algn="ctr"/>
            <a:r>
              <a:rPr lang="en-US" sz="2800" b="1" dirty="0" err="1" smtClean="0"/>
              <a:t>Controversias</a:t>
            </a:r>
            <a:endParaRPr lang="en-US" sz="2800" b="1" dirty="0" smtClean="0"/>
          </a:p>
          <a:p>
            <a:endParaRPr lang="en-US" sz="2000" b="1" dirty="0" smtClean="0"/>
          </a:p>
          <a:p>
            <a:r>
              <a:rPr lang="en-US" sz="2000" b="1" dirty="0" smtClean="0"/>
              <a:t>El </a:t>
            </a:r>
            <a:r>
              <a:rPr lang="en-US" sz="2000" b="1" dirty="0" err="1" smtClean="0"/>
              <a:t>nacimiento</a:t>
            </a:r>
            <a:r>
              <a:rPr lang="en-US" sz="2000" b="1" dirty="0" smtClean="0"/>
              <a:t> de </a:t>
            </a:r>
            <a:r>
              <a:rPr lang="en-US" sz="2000" b="1" dirty="0" err="1" smtClean="0"/>
              <a:t>bebes</a:t>
            </a:r>
            <a:r>
              <a:rPr lang="en-US" sz="2000" b="1" dirty="0" smtClean="0"/>
              <a:t> con graves </a:t>
            </a:r>
            <a:r>
              <a:rPr lang="en-US" sz="2000" b="1" dirty="0" err="1" smtClean="0"/>
              <a:t>malformaciones</a:t>
            </a:r>
            <a:r>
              <a:rPr lang="en-US" sz="2000" b="1" dirty="0" smtClean="0"/>
              <a:t> </a:t>
            </a:r>
            <a:r>
              <a:rPr lang="en-US" sz="2000" b="1" dirty="0" err="1" smtClean="0"/>
              <a:t>congenitas</a:t>
            </a:r>
            <a:r>
              <a:rPr lang="en-US" sz="2000" b="1" dirty="0" smtClean="0"/>
              <a:t> da </a:t>
            </a:r>
            <a:r>
              <a:rPr lang="en-US" sz="2000" b="1" dirty="0" err="1" smtClean="0"/>
              <a:t>lugar</a:t>
            </a:r>
            <a:r>
              <a:rPr lang="en-US" sz="2000" b="1" dirty="0" smtClean="0"/>
              <a:t> a </a:t>
            </a:r>
            <a:r>
              <a:rPr lang="en-US" sz="2000" b="1" dirty="0" err="1" smtClean="0"/>
              <a:t>dilemas</a:t>
            </a:r>
            <a:r>
              <a:rPr lang="en-US" sz="2000" b="1" dirty="0" smtClean="0"/>
              <a:t> </a:t>
            </a:r>
            <a:r>
              <a:rPr lang="en-US" sz="2000" b="1" dirty="0" err="1" smtClean="0"/>
              <a:t>eticos</a:t>
            </a:r>
            <a:r>
              <a:rPr lang="en-US" sz="2000" b="1" dirty="0" smtClean="0"/>
              <a:t> </a:t>
            </a:r>
            <a:r>
              <a:rPr lang="en-US" sz="2000" b="1" dirty="0" err="1" smtClean="0"/>
              <a:t>muy</a:t>
            </a:r>
            <a:r>
              <a:rPr lang="en-US" sz="2000" b="1" dirty="0" smtClean="0"/>
              <a:t> </a:t>
            </a:r>
            <a:r>
              <a:rPr lang="en-US" sz="2000" b="1" dirty="0" err="1" smtClean="0"/>
              <a:t>profundos</a:t>
            </a:r>
            <a:r>
              <a:rPr lang="en-US" sz="2000" b="1" dirty="0" smtClean="0"/>
              <a:t>:</a:t>
            </a:r>
          </a:p>
          <a:p>
            <a:endParaRPr lang="en-US" sz="2000" b="1" dirty="0"/>
          </a:p>
          <a:p>
            <a:r>
              <a:rPr lang="en-US" sz="2000" b="1" dirty="0" err="1" smtClean="0"/>
              <a:t>Casos</a:t>
            </a:r>
            <a:r>
              <a:rPr lang="en-US" sz="2000" b="1" dirty="0" smtClean="0"/>
              <a:t> de</a:t>
            </a:r>
          </a:p>
          <a:p>
            <a:endParaRPr lang="en-US" sz="2000" b="1" dirty="0" smtClean="0"/>
          </a:p>
          <a:p>
            <a:r>
              <a:rPr lang="en-US" sz="2000" b="1" dirty="0" smtClean="0"/>
              <a:t>Elin Daniels (</a:t>
            </a:r>
            <a:r>
              <a:rPr lang="en-US" sz="2000" b="1" dirty="0" err="1" smtClean="0"/>
              <a:t>espina</a:t>
            </a:r>
            <a:r>
              <a:rPr lang="en-US" sz="2000" b="1" dirty="0" smtClean="0"/>
              <a:t> bifida)</a:t>
            </a:r>
          </a:p>
          <a:p>
            <a:endParaRPr lang="en-US" sz="2000" b="1" dirty="0" smtClean="0"/>
          </a:p>
          <a:p>
            <a:r>
              <a:rPr lang="en-US" sz="2000" b="1" dirty="0" smtClean="0"/>
              <a:t>y del</a:t>
            </a:r>
          </a:p>
          <a:p>
            <a:endParaRPr lang="en-US" sz="2000" b="1" dirty="0" smtClean="0"/>
          </a:p>
          <a:p>
            <a:r>
              <a:rPr lang="en-US" sz="2000" b="1" dirty="0" smtClean="0"/>
              <a:t>Niño </a:t>
            </a:r>
            <a:r>
              <a:rPr lang="en-US" sz="2000" b="1" dirty="0" err="1" smtClean="0"/>
              <a:t>Houle</a:t>
            </a:r>
            <a:r>
              <a:rPr lang="en-US" sz="2000" b="1" dirty="0" smtClean="0"/>
              <a:t> (</a:t>
            </a:r>
            <a:r>
              <a:rPr lang="en-US" sz="2000" b="1" dirty="0" err="1" smtClean="0"/>
              <a:t>malformaciones</a:t>
            </a:r>
            <a:r>
              <a:rPr lang="en-US" sz="2000" b="1" dirty="0" smtClean="0"/>
              <a:t> </a:t>
            </a:r>
            <a:r>
              <a:rPr lang="en-US" sz="2000" b="1" dirty="0" err="1" smtClean="0"/>
              <a:t>generalizadas</a:t>
            </a:r>
            <a:r>
              <a:rPr lang="en-US" sz="2000" b="1" dirty="0" smtClean="0"/>
              <a:t> y </a:t>
            </a:r>
            <a:r>
              <a:rPr lang="en-US" sz="2000" b="1" dirty="0" err="1" smtClean="0"/>
              <a:t>difusas</a:t>
            </a:r>
            <a:r>
              <a:rPr lang="en-US" sz="2000" b="1" dirty="0" smtClean="0"/>
              <a:t>)</a:t>
            </a:r>
          </a:p>
        </p:txBody>
      </p:sp>
    </p:spTree>
    <p:extLst>
      <p:ext uri="{BB962C8B-B14F-4D97-AF65-F5344CB8AC3E}">
        <p14:creationId xmlns:p14="http://schemas.microsoft.com/office/powerpoint/2010/main" val="3591166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229600" cy="5355312"/>
          </a:xfrm>
          <a:prstGeom prst="rect">
            <a:avLst/>
          </a:prstGeom>
        </p:spPr>
        <p:txBody>
          <a:bodyPr wrap="square">
            <a:spAutoFit/>
          </a:bodyPr>
          <a:lstStyle/>
          <a:p>
            <a:r>
              <a:rPr lang="en-US" b="1" dirty="0" smtClean="0"/>
              <a:t>Elin </a:t>
            </a:r>
            <a:r>
              <a:rPr lang="en-US" b="1" dirty="0"/>
              <a:t>Daniels </a:t>
            </a:r>
            <a:endParaRPr lang="en-US" b="1" dirty="0" smtClean="0"/>
          </a:p>
          <a:p>
            <a:endParaRPr lang="en-US" b="1" dirty="0"/>
          </a:p>
          <a:p>
            <a:r>
              <a:rPr lang="en-US" b="1" dirty="0" err="1" smtClean="0"/>
              <a:t>Nacio</a:t>
            </a:r>
            <a:r>
              <a:rPr lang="en-US" b="1" dirty="0" smtClean="0"/>
              <a:t>’ (1981) en el </a:t>
            </a:r>
            <a:r>
              <a:rPr lang="en-US" b="1" dirty="0" err="1" smtClean="0"/>
              <a:t>condado</a:t>
            </a:r>
            <a:r>
              <a:rPr lang="en-US" b="1" dirty="0" smtClean="0"/>
              <a:t> de Miami con </a:t>
            </a:r>
            <a:r>
              <a:rPr lang="en-US" b="1" dirty="0" err="1" smtClean="0"/>
              <a:t>espina</a:t>
            </a:r>
            <a:r>
              <a:rPr lang="en-US" b="1" dirty="0" smtClean="0"/>
              <a:t> bifida.</a:t>
            </a:r>
          </a:p>
          <a:p>
            <a:endParaRPr lang="en-US" b="1" dirty="0" smtClean="0"/>
          </a:p>
          <a:p>
            <a:r>
              <a:rPr lang="en-US" b="1" dirty="0" smtClean="0"/>
              <a:t>La </a:t>
            </a:r>
            <a:r>
              <a:rPr lang="en-US" b="1" dirty="0" err="1" smtClean="0"/>
              <a:t>espina</a:t>
            </a:r>
            <a:r>
              <a:rPr lang="en-US" b="1" dirty="0" smtClean="0"/>
              <a:t> bifida </a:t>
            </a:r>
            <a:r>
              <a:rPr lang="en-US" b="1" dirty="0" err="1" smtClean="0"/>
              <a:t>es</a:t>
            </a:r>
            <a:r>
              <a:rPr lang="en-US" b="1" dirty="0" smtClean="0"/>
              <a:t> </a:t>
            </a:r>
            <a:r>
              <a:rPr lang="en-US" b="1" dirty="0" err="1" smtClean="0"/>
              <a:t>una</a:t>
            </a:r>
            <a:r>
              <a:rPr lang="en-US" b="1" dirty="0" smtClean="0"/>
              <a:t> </a:t>
            </a:r>
            <a:r>
              <a:rPr lang="en-US" b="1" dirty="0" err="1" smtClean="0"/>
              <a:t>malformacion</a:t>
            </a:r>
            <a:r>
              <a:rPr lang="en-US" b="1" dirty="0" smtClean="0"/>
              <a:t> del </a:t>
            </a:r>
            <a:r>
              <a:rPr lang="en-US" b="1" dirty="0" err="1" smtClean="0"/>
              <a:t>sistema</a:t>
            </a:r>
            <a:r>
              <a:rPr lang="en-US" b="1" dirty="0" smtClean="0"/>
              <a:t> </a:t>
            </a:r>
            <a:r>
              <a:rPr lang="en-US" b="1" dirty="0" err="1" smtClean="0"/>
              <a:t>nervioso</a:t>
            </a:r>
            <a:r>
              <a:rPr lang="en-US" b="1" dirty="0" smtClean="0"/>
              <a:t> </a:t>
            </a:r>
            <a:r>
              <a:rPr lang="en-US" b="1" dirty="0" err="1" smtClean="0"/>
              <a:t>que</a:t>
            </a:r>
            <a:r>
              <a:rPr lang="en-US" b="1" dirty="0" smtClean="0"/>
              <a:t> </a:t>
            </a:r>
            <a:r>
              <a:rPr lang="en-US" b="1" dirty="0" err="1" smtClean="0"/>
              <a:t>afecta</a:t>
            </a:r>
            <a:r>
              <a:rPr lang="en-US" b="1" dirty="0" smtClean="0"/>
              <a:t> 2 </a:t>
            </a:r>
            <a:r>
              <a:rPr lang="en-US" b="1" dirty="0" err="1"/>
              <a:t>por</a:t>
            </a:r>
            <a:r>
              <a:rPr lang="en-US" b="1" dirty="0"/>
              <a:t> mil de los </a:t>
            </a:r>
            <a:r>
              <a:rPr lang="en-US" b="1" dirty="0" err="1" smtClean="0"/>
              <a:t>nacidos</a:t>
            </a:r>
            <a:r>
              <a:rPr lang="en-US" b="1" dirty="0" smtClean="0"/>
              <a:t>, </a:t>
            </a:r>
            <a:r>
              <a:rPr lang="en-US" b="1" dirty="0" err="1" smtClean="0"/>
              <a:t>debida</a:t>
            </a:r>
            <a:r>
              <a:rPr lang="en-US" b="1" dirty="0" smtClean="0"/>
              <a:t> a la </a:t>
            </a:r>
            <a:r>
              <a:rPr lang="en-US" b="1" dirty="0" err="1" smtClean="0"/>
              <a:t>falta</a:t>
            </a:r>
            <a:r>
              <a:rPr lang="en-US" b="1" dirty="0" smtClean="0"/>
              <a:t> de </a:t>
            </a:r>
            <a:r>
              <a:rPr lang="en-US" b="1" dirty="0" err="1" smtClean="0"/>
              <a:t>cierre</a:t>
            </a:r>
            <a:r>
              <a:rPr lang="en-US" b="1" dirty="0" smtClean="0"/>
              <a:t> del </a:t>
            </a:r>
            <a:r>
              <a:rPr lang="en-US" b="1" dirty="0" err="1" smtClean="0"/>
              <a:t>tubo</a:t>
            </a:r>
            <a:r>
              <a:rPr lang="en-US" b="1" dirty="0" smtClean="0"/>
              <a:t> neural. </a:t>
            </a:r>
            <a:r>
              <a:rPr lang="en-US" b="1" dirty="0" err="1" smtClean="0"/>
              <a:t>Partes</a:t>
            </a:r>
            <a:r>
              <a:rPr lang="en-US" b="1" dirty="0" smtClean="0"/>
              <a:t> de la </a:t>
            </a:r>
            <a:r>
              <a:rPr lang="en-US" b="1" dirty="0" err="1" smtClean="0"/>
              <a:t>espina</a:t>
            </a:r>
            <a:r>
              <a:rPr lang="en-US" b="1" dirty="0" smtClean="0"/>
              <a:t> dorsa e </a:t>
            </a:r>
            <a:r>
              <a:rPr lang="en-US" b="1" dirty="0" err="1" smtClean="0"/>
              <a:t>incluso</a:t>
            </a:r>
            <a:r>
              <a:rPr lang="en-US" b="1" dirty="0" smtClean="0"/>
              <a:t> del </a:t>
            </a:r>
            <a:r>
              <a:rPr lang="en-US" b="1" dirty="0" err="1" smtClean="0"/>
              <a:t>cerebro</a:t>
            </a:r>
            <a:r>
              <a:rPr lang="en-US" b="1" dirty="0" smtClean="0"/>
              <a:t> </a:t>
            </a:r>
            <a:r>
              <a:rPr lang="en-US" b="1" dirty="0" err="1" smtClean="0"/>
              <a:t>mismo</a:t>
            </a:r>
            <a:r>
              <a:rPr lang="en-US" b="1" dirty="0" smtClean="0"/>
              <a:t> </a:t>
            </a:r>
            <a:r>
              <a:rPr lang="en-US" b="1" dirty="0" err="1" smtClean="0"/>
              <a:t>pueden</a:t>
            </a:r>
            <a:r>
              <a:rPr lang="en-US" b="1" dirty="0" smtClean="0"/>
              <a:t> </a:t>
            </a:r>
            <a:r>
              <a:rPr lang="en-US" b="1" dirty="0" err="1" smtClean="0"/>
              <a:t>quedar</a:t>
            </a:r>
            <a:r>
              <a:rPr lang="en-US" b="1" dirty="0" smtClean="0"/>
              <a:t> </a:t>
            </a:r>
            <a:r>
              <a:rPr lang="en-US" b="1" dirty="0" err="1" smtClean="0"/>
              <a:t>descubiertas</a:t>
            </a:r>
            <a:r>
              <a:rPr lang="en-US" b="1" dirty="0" smtClean="0"/>
              <a:t>.</a:t>
            </a:r>
          </a:p>
          <a:p>
            <a:endParaRPr lang="en-US" b="1" dirty="0"/>
          </a:p>
          <a:p>
            <a:r>
              <a:rPr lang="en-US" b="1" dirty="0" smtClean="0"/>
              <a:t>En </a:t>
            </a:r>
            <a:r>
              <a:rPr lang="en-US" b="1" dirty="0" err="1" smtClean="0"/>
              <a:t>lugar</a:t>
            </a:r>
            <a:r>
              <a:rPr lang="en-US" b="1" dirty="0" smtClean="0"/>
              <a:t> de </a:t>
            </a:r>
            <a:r>
              <a:rPr lang="en-US" b="1" dirty="0" err="1" smtClean="0"/>
              <a:t>quedar</a:t>
            </a:r>
            <a:r>
              <a:rPr lang="en-US" b="1" dirty="0" smtClean="0"/>
              <a:t> con </a:t>
            </a:r>
            <a:r>
              <a:rPr lang="en-US" b="1" dirty="0" err="1" smtClean="0"/>
              <a:t>una</a:t>
            </a:r>
            <a:r>
              <a:rPr lang="en-US" b="1" dirty="0" smtClean="0"/>
              <a:t> </a:t>
            </a:r>
            <a:r>
              <a:rPr lang="en-US" b="1" dirty="0" err="1" smtClean="0"/>
              <a:t>terminacion</a:t>
            </a:r>
            <a:r>
              <a:rPr lang="en-US" b="1" dirty="0" smtClean="0"/>
              <a:t> </a:t>
            </a:r>
            <a:r>
              <a:rPr lang="en-US" b="1" dirty="0" err="1" smtClean="0"/>
              <a:t>interna</a:t>
            </a:r>
            <a:r>
              <a:rPr lang="en-US" b="1" dirty="0" smtClean="0"/>
              <a:t> con los </a:t>
            </a:r>
            <a:r>
              <a:rPr lang="en-US" b="1" dirty="0" err="1" smtClean="0"/>
              <a:t>nervios</a:t>
            </a:r>
            <a:r>
              <a:rPr lang="en-US" b="1" dirty="0" smtClean="0"/>
              <a:t> </a:t>
            </a:r>
            <a:r>
              <a:rPr lang="en-US" b="1" dirty="0" err="1" smtClean="0"/>
              <a:t>hacia</a:t>
            </a:r>
            <a:r>
              <a:rPr lang="en-US" b="1" dirty="0" smtClean="0"/>
              <a:t> </a:t>
            </a:r>
            <a:r>
              <a:rPr lang="en-US" b="1" dirty="0" err="1" smtClean="0"/>
              <a:t>sus</a:t>
            </a:r>
            <a:r>
              <a:rPr lang="en-US" b="1" dirty="0" smtClean="0"/>
              <a:t> </a:t>
            </a:r>
            <a:r>
              <a:rPr lang="en-US" b="1" dirty="0" err="1" smtClean="0"/>
              <a:t>blancos</a:t>
            </a:r>
            <a:r>
              <a:rPr lang="en-US" b="1" dirty="0" smtClean="0"/>
              <a:t>, la </a:t>
            </a:r>
            <a:r>
              <a:rPr lang="en-US" b="1" dirty="0" err="1" smtClean="0"/>
              <a:t>espina</a:t>
            </a:r>
            <a:r>
              <a:rPr lang="en-US" b="1" dirty="0" smtClean="0"/>
              <a:t> dorsal </a:t>
            </a:r>
            <a:r>
              <a:rPr lang="en-US" b="1" dirty="0" err="1" smtClean="0"/>
              <a:t>termina</a:t>
            </a:r>
            <a:r>
              <a:rPr lang="en-US" b="1" dirty="0" smtClean="0"/>
              <a:t> con un </a:t>
            </a:r>
            <a:r>
              <a:rPr lang="en-US" b="1" dirty="0" err="1" smtClean="0"/>
              <a:t>saco</a:t>
            </a:r>
            <a:r>
              <a:rPr lang="en-US" b="1" dirty="0" smtClean="0"/>
              <a:t> </a:t>
            </a:r>
            <a:r>
              <a:rPr lang="en-US" b="1" dirty="0" err="1" smtClean="0"/>
              <a:t>hacia</a:t>
            </a:r>
            <a:r>
              <a:rPr lang="en-US" b="1" dirty="0" smtClean="0"/>
              <a:t> el exterior del </a:t>
            </a:r>
            <a:r>
              <a:rPr lang="en-US" b="1" dirty="0" err="1" smtClean="0"/>
              <a:t>cuerpo</a:t>
            </a:r>
            <a:r>
              <a:rPr lang="en-US" b="1" dirty="0" smtClean="0"/>
              <a:t>, </a:t>
            </a:r>
            <a:r>
              <a:rPr lang="en-US" b="1" dirty="0" err="1" smtClean="0"/>
              <a:t>donde</a:t>
            </a:r>
            <a:r>
              <a:rPr lang="en-US" b="1" dirty="0" smtClean="0"/>
              <a:t> no </a:t>
            </a:r>
            <a:r>
              <a:rPr lang="en-US" b="1" dirty="0" err="1" smtClean="0"/>
              <a:t>solamente</a:t>
            </a:r>
            <a:r>
              <a:rPr lang="en-US" b="1" dirty="0" smtClean="0"/>
              <a:t> no </a:t>
            </a:r>
            <a:r>
              <a:rPr lang="en-US" b="1" dirty="0" err="1" smtClean="0"/>
              <a:t>cumple</a:t>
            </a:r>
            <a:r>
              <a:rPr lang="en-US" b="1" dirty="0" smtClean="0"/>
              <a:t> con </a:t>
            </a:r>
            <a:r>
              <a:rPr lang="en-US" b="1" dirty="0" err="1" smtClean="0"/>
              <a:t>su</a:t>
            </a:r>
            <a:r>
              <a:rPr lang="en-US" b="1" dirty="0" smtClean="0"/>
              <a:t> </a:t>
            </a:r>
            <a:r>
              <a:rPr lang="en-US" b="1" dirty="0" err="1" smtClean="0"/>
              <a:t>papel</a:t>
            </a:r>
            <a:r>
              <a:rPr lang="en-US" b="1" dirty="0" smtClean="0"/>
              <a:t> de control de </a:t>
            </a:r>
            <a:r>
              <a:rPr lang="en-US" b="1" dirty="0" err="1" smtClean="0"/>
              <a:t>musculos</a:t>
            </a:r>
            <a:r>
              <a:rPr lang="en-US" b="1" dirty="0" smtClean="0"/>
              <a:t> y </a:t>
            </a:r>
            <a:r>
              <a:rPr lang="en-US" b="1" dirty="0" err="1" smtClean="0"/>
              <a:t>organos</a:t>
            </a:r>
            <a:r>
              <a:rPr lang="en-US" b="1" dirty="0" smtClean="0"/>
              <a:t> </a:t>
            </a:r>
            <a:r>
              <a:rPr lang="en-US" b="1" dirty="0" err="1" smtClean="0"/>
              <a:t>internos</a:t>
            </a:r>
            <a:r>
              <a:rPr lang="en-US" b="1" dirty="0" smtClean="0"/>
              <a:t>, </a:t>
            </a:r>
            <a:r>
              <a:rPr lang="en-US" b="1" dirty="0" err="1" smtClean="0"/>
              <a:t>sino</a:t>
            </a:r>
            <a:r>
              <a:rPr lang="en-US" b="1" dirty="0" smtClean="0"/>
              <a:t> </a:t>
            </a:r>
            <a:r>
              <a:rPr lang="en-US" b="1" dirty="0" err="1" smtClean="0"/>
              <a:t>que</a:t>
            </a:r>
            <a:r>
              <a:rPr lang="en-US" b="1" dirty="0" smtClean="0"/>
              <a:t> </a:t>
            </a:r>
            <a:r>
              <a:rPr lang="en-US" b="1" dirty="0" err="1" smtClean="0"/>
              <a:t>tambien</a:t>
            </a:r>
            <a:r>
              <a:rPr lang="en-US" b="1" dirty="0" smtClean="0"/>
              <a:t> </a:t>
            </a:r>
            <a:r>
              <a:rPr lang="en-US" b="1" dirty="0" err="1" smtClean="0"/>
              <a:t>esta</a:t>
            </a:r>
            <a:r>
              <a:rPr lang="en-US" b="1" dirty="0" smtClean="0"/>
              <a:t>’ </a:t>
            </a:r>
            <a:r>
              <a:rPr lang="en-US" b="1" dirty="0" err="1" smtClean="0"/>
              <a:t>sujeta</a:t>
            </a:r>
            <a:r>
              <a:rPr lang="en-US" b="1" dirty="0" smtClean="0"/>
              <a:t> a </a:t>
            </a:r>
            <a:r>
              <a:rPr lang="en-US" b="1" dirty="0" err="1" smtClean="0"/>
              <a:t>posible</a:t>
            </a:r>
            <a:r>
              <a:rPr lang="en-US" b="1" dirty="0" smtClean="0"/>
              <a:t> </a:t>
            </a:r>
            <a:r>
              <a:rPr lang="en-US" b="1" dirty="0" err="1" smtClean="0"/>
              <a:t>ruptura</a:t>
            </a:r>
            <a:r>
              <a:rPr lang="en-US" b="1" dirty="0" smtClean="0"/>
              <a:t>, con </a:t>
            </a:r>
            <a:r>
              <a:rPr lang="en-US" b="1" dirty="0" err="1" smtClean="0"/>
              <a:t>alta</a:t>
            </a:r>
            <a:r>
              <a:rPr lang="en-US" b="1" dirty="0" smtClean="0"/>
              <a:t> </a:t>
            </a:r>
            <a:r>
              <a:rPr lang="en-US" b="1" dirty="0" err="1" smtClean="0"/>
              <a:t>probabilidad</a:t>
            </a:r>
            <a:r>
              <a:rPr lang="en-US" b="1" dirty="0" smtClean="0"/>
              <a:t> de </a:t>
            </a:r>
            <a:r>
              <a:rPr lang="en-US" b="1" dirty="0" err="1" smtClean="0"/>
              <a:t>daño</a:t>
            </a:r>
            <a:r>
              <a:rPr lang="en-US" b="1" dirty="0" smtClean="0"/>
              <a:t> </a:t>
            </a:r>
            <a:r>
              <a:rPr lang="en-US" b="1" dirty="0" err="1" smtClean="0"/>
              <a:t>mecanico</a:t>
            </a:r>
            <a:r>
              <a:rPr lang="en-US" b="1" dirty="0" smtClean="0"/>
              <a:t> y </a:t>
            </a:r>
            <a:r>
              <a:rPr lang="en-US" b="1" dirty="0" err="1" smtClean="0"/>
              <a:t>consecuentes</a:t>
            </a:r>
            <a:r>
              <a:rPr lang="en-US" b="1" dirty="0" smtClean="0"/>
              <a:t> </a:t>
            </a:r>
            <a:r>
              <a:rPr lang="en-US" b="1" dirty="0" err="1" smtClean="0"/>
              <a:t>infecciones</a:t>
            </a:r>
            <a:r>
              <a:rPr lang="en-US" b="1" dirty="0" smtClean="0"/>
              <a:t>.</a:t>
            </a:r>
          </a:p>
          <a:p>
            <a:endParaRPr lang="en-US" b="1" dirty="0"/>
          </a:p>
          <a:p>
            <a:r>
              <a:rPr lang="en-US" b="1" dirty="0" err="1" smtClean="0"/>
              <a:t>Una</a:t>
            </a:r>
            <a:r>
              <a:rPr lang="en-US" b="1" dirty="0" smtClean="0"/>
              <a:t> de </a:t>
            </a:r>
            <a:r>
              <a:rPr lang="en-US" b="1" dirty="0" err="1" smtClean="0"/>
              <a:t>las</a:t>
            </a:r>
            <a:r>
              <a:rPr lang="en-US" b="1" dirty="0" smtClean="0"/>
              <a:t> </a:t>
            </a:r>
            <a:r>
              <a:rPr lang="en-US" b="1" dirty="0" err="1" smtClean="0"/>
              <a:t>consecuencia</a:t>
            </a:r>
            <a:r>
              <a:rPr lang="en-US" b="1" dirty="0" smtClean="0"/>
              <a:t> </a:t>
            </a:r>
            <a:r>
              <a:rPr lang="en-US" b="1" dirty="0" err="1" smtClean="0"/>
              <a:t>es</a:t>
            </a:r>
            <a:r>
              <a:rPr lang="en-US" b="1" dirty="0" smtClean="0"/>
              <a:t> la </a:t>
            </a:r>
            <a:r>
              <a:rPr lang="en-US" b="1" dirty="0" err="1" smtClean="0"/>
              <a:t>ausencia</a:t>
            </a:r>
            <a:r>
              <a:rPr lang="en-US" b="1" dirty="0" smtClean="0"/>
              <a:t> de control de los </a:t>
            </a:r>
            <a:r>
              <a:rPr lang="en-US" b="1" dirty="0" err="1" smtClean="0"/>
              <a:t>esfinteres</a:t>
            </a:r>
            <a:r>
              <a:rPr lang="en-US" b="1" dirty="0" smtClean="0"/>
              <a:t> y </a:t>
            </a:r>
            <a:r>
              <a:rPr lang="en-US" b="1" dirty="0" err="1" smtClean="0"/>
              <a:t>musculos</a:t>
            </a:r>
            <a:r>
              <a:rPr lang="en-US" b="1" dirty="0" smtClean="0"/>
              <a:t> en general </a:t>
            </a:r>
            <a:r>
              <a:rPr lang="en-US" b="1" dirty="0" err="1" smtClean="0"/>
              <a:t>debajo</a:t>
            </a:r>
            <a:r>
              <a:rPr lang="en-US" b="1" dirty="0" smtClean="0"/>
              <a:t> de la lesion.</a:t>
            </a:r>
          </a:p>
          <a:p>
            <a:endParaRPr lang="en-US" b="1" dirty="0"/>
          </a:p>
          <a:p>
            <a:r>
              <a:rPr lang="en-US" b="1" dirty="0" smtClean="0"/>
              <a:t>Sin </a:t>
            </a:r>
            <a:r>
              <a:rPr lang="en-US" b="1" dirty="0" err="1" smtClean="0"/>
              <a:t>tratamiento</a:t>
            </a:r>
            <a:r>
              <a:rPr lang="en-US" b="1" dirty="0" smtClean="0"/>
              <a:t> solo 20% de los </a:t>
            </a:r>
            <a:r>
              <a:rPr lang="en-US" b="1" dirty="0" err="1" smtClean="0"/>
              <a:t>niños</a:t>
            </a:r>
            <a:r>
              <a:rPr lang="en-US" b="1" dirty="0" smtClean="0"/>
              <a:t> </a:t>
            </a:r>
            <a:r>
              <a:rPr lang="en-US" b="1" dirty="0" err="1" smtClean="0"/>
              <a:t>sobrevive</a:t>
            </a:r>
            <a:r>
              <a:rPr lang="en-US" b="1" dirty="0" smtClean="0"/>
              <a:t> mas de 2 </a:t>
            </a:r>
            <a:r>
              <a:rPr lang="en-US" b="1" dirty="0" err="1" smtClean="0"/>
              <a:t>años</a:t>
            </a:r>
            <a:r>
              <a:rPr lang="en-US" b="1" dirty="0" smtClean="0"/>
              <a:t>. Los </a:t>
            </a:r>
            <a:r>
              <a:rPr lang="en-US" b="1" dirty="0" err="1" smtClean="0"/>
              <a:t>que</a:t>
            </a:r>
            <a:r>
              <a:rPr lang="en-US" b="1" dirty="0" smtClean="0"/>
              <a:t> </a:t>
            </a:r>
            <a:r>
              <a:rPr lang="en-US" b="1" dirty="0" err="1" smtClean="0"/>
              <a:t>sobreviven</a:t>
            </a:r>
            <a:r>
              <a:rPr lang="en-US" b="1" dirty="0" smtClean="0"/>
              <a:t> </a:t>
            </a:r>
            <a:r>
              <a:rPr lang="en-US" b="1" dirty="0" err="1" smtClean="0"/>
              <a:t>tienen</a:t>
            </a:r>
            <a:r>
              <a:rPr lang="en-US" b="1" dirty="0" smtClean="0"/>
              <a:t> </a:t>
            </a:r>
            <a:r>
              <a:rPr lang="en-US" b="1" dirty="0" err="1" smtClean="0"/>
              <a:t>una</a:t>
            </a:r>
            <a:r>
              <a:rPr lang="en-US" b="1" dirty="0" smtClean="0"/>
              <a:t> </a:t>
            </a:r>
            <a:r>
              <a:rPr lang="en-US" b="1" dirty="0" err="1" smtClean="0"/>
              <a:t>vida</a:t>
            </a:r>
            <a:r>
              <a:rPr lang="en-US" b="1" dirty="0" smtClean="0"/>
              <a:t> </a:t>
            </a:r>
            <a:r>
              <a:rPr lang="en-US" b="1" dirty="0" err="1" smtClean="0"/>
              <a:t>sumamente</a:t>
            </a:r>
            <a:r>
              <a:rPr lang="en-US" b="1" dirty="0" smtClean="0"/>
              <a:t> </a:t>
            </a:r>
            <a:r>
              <a:rPr lang="en-US" b="1" dirty="0" err="1" smtClean="0"/>
              <a:t>complicada</a:t>
            </a:r>
            <a:r>
              <a:rPr lang="en-US" b="1" dirty="0" smtClean="0"/>
              <a:t>.</a:t>
            </a:r>
            <a:endParaRPr lang="en-US" b="1" dirty="0"/>
          </a:p>
        </p:txBody>
      </p:sp>
    </p:spTree>
    <p:extLst>
      <p:ext uri="{BB962C8B-B14F-4D97-AF65-F5344CB8AC3E}">
        <p14:creationId xmlns:p14="http://schemas.microsoft.com/office/powerpoint/2010/main" val="972457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609600"/>
            <a:ext cx="7620000" cy="3908762"/>
          </a:xfrm>
          <a:prstGeom prst="rect">
            <a:avLst/>
          </a:prstGeom>
          <a:noFill/>
        </p:spPr>
        <p:txBody>
          <a:bodyPr wrap="square" rtlCol="0">
            <a:spAutoFit/>
          </a:bodyPr>
          <a:lstStyle/>
          <a:p>
            <a:pPr algn="ctr"/>
            <a:r>
              <a:rPr lang="en-US" sz="2800" b="1" dirty="0" err="1" smtClean="0"/>
              <a:t>Batalla</a:t>
            </a:r>
            <a:r>
              <a:rPr lang="en-US" sz="2800" b="1" dirty="0" smtClean="0"/>
              <a:t> legal:</a:t>
            </a:r>
          </a:p>
          <a:p>
            <a:endParaRPr lang="en-US" sz="2000" b="1" dirty="0"/>
          </a:p>
          <a:p>
            <a:r>
              <a:rPr lang="en-US" sz="2000" b="1" dirty="0" smtClean="0"/>
              <a:t>Los padres de Elin no </a:t>
            </a:r>
            <a:r>
              <a:rPr lang="en-US" sz="2000" b="1" dirty="0" err="1" smtClean="0"/>
              <a:t>querian</a:t>
            </a:r>
            <a:r>
              <a:rPr lang="en-US" sz="2000" b="1" dirty="0" smtClean="0"/>
              <a:t> </a:t>
            </a:r>
            <a:r>
              <a:rPr lang="en-US" sz="2000" b="1" dirty="0" err="1" smtClean="0"/>
              <a:t>que</a:t>
            </a:r>
            <a:r>
              <a:rPr lang="en-US" sz="2000" b="1" dirty="0" smtClean="0"/>
              <a:t> la </a:t>
            </a:r>
            <a:r>
              <a:rPr lang="en-US" sz="2000" b="1" dirty="0" err="1" smtClean="0"/>
              <a:t>niña</a:t>
            </a:r>
            <a:r>
              <a:rPr lang="en-US" sz="2000" b="1" dirty="0" smtClean="0"/>
              <a:t> </a:t>
            </a:r>
            <a:r>
              <a:rPr lang="en-US" sz="2000" b="1" dirty="0" err="1" smtClean="0"/>
              <a:t>fuera</a:t>
            </a:r>
            <a:r>
              <a:rPr lang="en-US" sz="2000" b="1" dirty="0" smtClean="0"/>
              <a:t> </a:t>
            </a:r>
            <a:r>
              <a:rPr lang="en-US" sz="2000" b="1" dirty="0" err="1" smtClean="0"/>
              <a:t>operada</a:t>
            </a:r>
            <a:r>
              <a:rPr lang="en-US" sz="2000" b="1" dirty="0" smtClean="0"/>
              <a:t> para </a:t>
            </a:r>
            <a:r>
              <a:rPr lang="en-US" sz="2000" b="1" dirty="0" err="1" smtClean="0"/>
              <a:t>aumentar</a:t>
            </a:r>
            <a:r>
              <a:rPr lang="en-US" sz="2000" b="1" dirty="0" smtClean="0"/>
              <a:t> </a:t>
            </a:r>
            <a:r>
              <a:rPr lang="en-US" sz="2000" b="1" dirty="0" err="1" smtClean="0"/>
              <a:t>su</a:t>
            </a:r>
            <a:r>
              <a:rPr lang="en-US" sz="2000" b="1" dirty="0" smtClean="0"/>
              <a:t> </a:t>
            </a:r>
            <a:r>
              <a:rPr lang="en-US" sz="2000" b="1" dirty="0" err="1" smtClean="0"/>
              <a:t>probabilida</a:t>
            </a:r>
            <a:r>
              <a:rPr lang="en-US" sz="2000" b="1" dirty="0" smtClean="0"/>
              <a:t> de </a:t>
            </a:r>
            <a:r>
              <a:rPr lang="en-US" sz="2000" b="1" dirty="0" err="1" smtClean="0"/>
              <a:t>sobrevivencia</a:t>
            </a:r>
            <a:r>
              <a:rPr lang="en-US" sz="2000" b="1" dirty="0" smtClean="0"/>
              <a:t> </a:t>
            </a:r>
            <a:r>
              <a:rPr lang="en-US" sz="2000" b="1" dirty="0" err="1" smtClean="0"/>
              <a:t>porque</a:t>
            </a:r>
            <a:r>
              <a:rPr lang="en-US" sz="2000" b="1" dirty="0" smtClean="0"/>
              <a:t>:</a:t>
            </a:r>
          </a:p>
          <a:p>
            <a:endParaRPr lang="en-US" sz="2000" b="1" dirty="0"/>
          </a:p>
          <a:p>
            <a:r>
              <a:rPr lang="en-US" sz="2000" b="1" dirty="0" smtClean="0"/>
              <a:t>“era un </a:t>
            </a:r>
            <a:r>
              <a:rPr lang="en-US" sz="2000" b="1" dirty="0" err="1" smtClean="0"/>
              <a:t>monstruo</a:t>
            </a:r>
            <a:r>
              <a:rPr lang="en-US" sz="2000" b="1" dirty="0" smtClean="0"/>
              <a:t> </a:t>
            </a:r>
            <a:r>
              <a:rPr lang="en-US" sz="2000" b="1" dirty="0" err="1" smtClean="0"/>
              <a:t>cuya</a:t>
            </a:r>
            <a:r>
              <a:rPr lang="en-US" sz="2000" b="1" dirty="0" smtClean="0"/>
              <a:t> </a:t>
            </a:r>
            <a:r>
              <a:rPr lang="en-US" sz="2000" b="1" dirty="0" err="1" smtClean="0"/>
              <a:t>muerte</a:t>
            </a:r>
            <a:r>
              <a:rPr lang="en-US" sz="2000" b="1" dirty="0" smtClean="0"/>
              <a:t> </a:t>
            </a:r>
            <a:r>
              <a:rPr lang="en-US" sz="2000" b="1" dirty="0" err="1" smtClean="0"/>
              <a:t>seria</a:t>
            </a:r>
            <a:r>
              <a:rPr lang="en-US" sz="2000" b="1" dirty="0" smtClean="0"/>
              <a:t> un </a:t>
            </a:r>
            <a:r>
              <a:rPr lang="en-US" sz="2000" b="1" dirty="0" err="1" smtClean="0"/>
              <a:t>alivio</a:t>
            </a:r>
            <a:r>
              <a:rPr lang="en-US" sz="2000" b="1" dirty="0" smtClean="0"/>
              <a:t>”</a:t>
            </a:r>
          </a:p>
          <a:p>
            <a:endParaRPr lang="en-US" sz="2000" b="1" dirty="0"/>
          </a:p>
          <a:p>
            <a:r>
              <a:rPr lang="en-US" sz="2000" b="1" dirty="0" err="1" smtClean="0"/>
              <a:t>Pero</a:t>
            </a:r>
            <a:r>
              <a:rPr lang="en-US" sz="2000" b="1" dirty="0" smtClean="0"/>
              <a:t> los medicos del hospital se </a:t>
            </a:r>
            <a:r>
              <a:rPr lang="en-US" sz="2000" b="1" dirty="0" err="1" smtClean="0"/>
              <a:t>opusieron</a:t>
            </a:r>
            <a:r>
              <a:rPr lang="en-US" sz="2000" b="1" dirty="0" smtClean="0"/>
              <a:t>. </a:t>
            </a:r>
            <a:r>
              <a:rPr lang="en-US" sz="2000" b="1" dirty="0" err="1" smtClean="0"/>
              <a:t>Hubo</a:t>
            </a:r>
            <a:r>
              <a:rPr lang="en-US" sz="2000" b="1" dirty="0" smtClean="0"/>
              <a:t> </a:t>
            </a:r>
            <a:r>
              <a:rPr lang="en-US" sz="2000" b="1" dirty="0" err="1" smtClean="0"/>
              <a:t>una</a:t>
            </a:r>
            <a:r>
              <a:rPr lang="en-US" sz="2000" b="1" dirty="0" smtClean="0"/>
              <a:t> </a:t>
            </a:r>
            <a:r>
              <a:rPr lang="en-US" sz="2000" b="1" dirty="0" err="1" smtClean="0"/>
              <a:t>demanda</a:t>
            </a:r>
            <a:r>
              <a:rPr lang="en-US" sz="2000" b="1" dirty="0" smtClean="0"/>
              <a:t> y el </a:t>
            </a:r>
            <a:r>
              <a:rPr lang="en-US" sz="2000" b="1" dirty="0" err="1" smtClean="0"/>
              <a:t>juez</a:t>
            </a:r>
            <a:r>
              <a:rPr lang="en-US" sz="2000" b="1" dirty="0" smtClean="0"/>
              <a:t> </a:t>
            </a:r>
            <a:r>
              <a:rPr lang="en-US" sz="2000" b="1" dirty="0" err="1" smtClean="0"/>
              <a:t>fallo</a:t>
            </a:r>
            <a:r>
              <a:rPr lang="en-US" sz="2000" b="1" dirty="0" smtClean="0"/>
              <a:t>’ a favor de los medicos.</a:t>
            </a:r>
          </a:p>
          <a:p>
            <a:endParaRPr lang="en-US" sz="2000" b="1" dirty="0"/>
          </a:p>
          <a:p>
            <a:r>
              <a:rPr lang="en-US" sz="2000" b="1" dirty="0" err="1" smtClean="0"/>
              <a:t>Ahora</a:t>
            </a:r>
            <a:r>
              <a:rPr lang="en-US" sz="2000" b="1" dirty="0" smtClean="0"/>
              <a:t> Elin </a:t>
            </a:r>
            <a:r>
              <a:rPr lang="en-US" sz="2000" b="1" dirty="0" err="1" smtClean="0"/>
              <a:t>es</a:t>
            </a:r>
            <a:r>
              <a:rPr lang="en-US" sz="2000" b="1" dirty="0" smtClean="0"/>
              <a:t> </a:t>
            </a:r>
            <a:r>
              <a:rPr lang="en-US" sz="2000" b="1" dirty="0" err="1" smtClean="0"/>
              <a:t>una</a:t>
            </a:r>
            <a:r>
              <a:rPr lang="en-US" sz="2000" b="1" dirty="0" smtClean="0"/>
              <a:t> persona </a:t>
            </a:r>
            <a:r>
              <a:rPr lang="en-US" sz="2000" b="1" dirty="0" err="1" smtClean="0"/>
              <a:t>adulta</a:t>
            </a:r>
            <a:r>
              <a:rPr lang="en-US" sz="2000" b="1" dirty="0" smtClean="0"/>
              <a:t>, no </a:t>
            </a:r>
            <a:r>
              <a:rPr lang="en-US" sz="2000" b="1" dirty="0" err="1" smtClean="0"/>
              <a:t>tiene</a:t>
            </a:r>
            <a:r>
              <a:rPr lang="en-US" sz="2000" b="1" dirty="0" smtClean="0"/>
              <a:t> control de </a:t>
            </a:r>
            <a:r>
              <a:rPr lang="en-US" sz="2000" b="1" dirty="0" err="1" smtClean="0"/>
              <a:t>esfinteres</a:t>
            </a:r>
            <a:r>
              <a:rPr lang="en-US" sz="2000" b="1" dirty="0" smtClean="0"/>
              <a:t> </a:t>
            </a:r>
            <a:r>
              <a:rPr lang="en-US" sz="2000" b="1" dirty="0" err="1" smtClean="0"/>
              <a:t>ni</a:t>
            </a:r>
            <a:r>
              <a:rPr lang="en-US" sz="2000" b="1" dirty="0" smtClean="0"/>
              <a:t> del </a:t>
            </a:r>
            <a:r>
              <a:rPr lang="en-US" sz="2000" b="1" dirty="0" err="1" smtClean="0"/>
              <a:t>intestino</a:t>
            </a:r>
            <a:r>
              <a:rPr lang="en-US" sz="2000" b="1" dirty="0" smtClean="0"/>
              <a:t>, </a:t>
            </a:r>
            <a:r>
              <a:rPr lang="en-US" sz="2000" b="1" dirty="0" err="1" smtClean="0"/>
              <a:t>camina</a:t>
            </a:r>
            <a:r>
              <a:rPr lang="en-US" sz="2000" b="1" dirty="0" smtClean="0"/>
              <a:t> con </a:t>
            </a:r>
            <a:r>
              <a:rPr lang="en-US" sz="2000" b="1" dirty="0" err="1" smtClean="0"/>
              <a:t>muletas</a:t>
            </a:r>
            <a:r>
              <a:rPr lang="en-US" sz="2000" b="1" dirty="0" smtClean="0"/>
              <a:t> </a:t>
            </a:r>
            <a:r>
              <a:rPr lang="en-US" sz="2000" b="1" dirty="0" err="1" smtClean="0"/>
              <a:t>pero</a:t>
            </a:r>
            <a:r>
              <a:rPr lang="en-US" sz="2000" b="1" dirty="0" smtClean="0"/>
              <a:t> </a:t>
            </a:r>
            <a:r>
              <a:rPr lang="en-US" sz="2000" b="1" dirty="0" err="1" smtClean="0"/>
              <a:t>esta</a:t>
            </a:r>
            <a:r>
              <a:rPr lang="en-US" sz="2000" b="1" dirty="0" smtClean="0"/>
              <a:t>’ viva</a:t>
            </a:r>
            <a:endParaRPr lang="es-MX" sz="2000" b="1" dirty="0"/>
          </a:p>
        </p:txBody>
      </p:sp>
    </p:spTree>
    <p:extLst>
      <p:ext uri="{BB962C8B-B14F-4D97-AF65-F5344CB8AC3E}">
        <p14:creationId xmlns:p14="http://schemas.microsoft.com/office/powerpoint/2010/main" val="3689264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696201" cy="4832092"/>
          </a:xfrm>
          <a:prstGeom prst="rect">
            <a:avLst/>
          </a:prstGeom>
        </p:spPr>
        <p:txBody>
          <a:bodyPr wrap="square">
            <a:spAutoFit/>
          </a:bodyPr>
          <a:lstStyle/>
          <a:p>
            <a:r>
              <a:rPr lang="en-US" sz="2800" b="1" dirty="0" smtClean="0"/>
              <a:t>El Niño </a:t>
            </a:r>
            <a:r>
              <a:rPr lang="en-US" sz="2800" b="1" dirty="0" err="1"/>
              <a:t>Houle</a:t>
            </a:r>
            <a:r>
              <a:rPr lang="en-US" sz="2800" b="1" dirty="0"/>
              <a:t> </a:t>
            </a:r>
            <a:endParaRPr lang="en-US" sz="2800" b="1" dirty="0" smtClean="0"/>
          </a:p>
          <a:p>
            <a:endParaRPr lang="en-US" sz="2000" b="1" dirty="0"/>
          </a:p>
          <a:p>
            <a:r>
              <a:rPr lang="en-US" sz="2000" b="1" dirty="0" smtClean="0"/>
              <a:t>Al </a:t>
            </a:r>
            <a:r>
              <a:rPr lang="en-US" sz="2000" b="1" dirty="0" err="1" smtClean="0"/>
              <a:t>nacer</a:t>
            </a:r>
            <a:r>
              <a:rPr lang="en-US" sz="2000" b="1" dirty="0" smtClean="0"/>
              <a:t> </a:t>
            </a:r>
            <a:r>
              <a:rPr lang="en-US" sz="2000" b="1" dirty="0" err="1" smtClean="0"/>
              <a:t>carecia</a:t>
            </a:r>
            <a:r>
              <a:rPr lang="en-US" sz="2000" b="1" dirty="0" smtClean="0"/>
              <a:t> del </a:t>
            </a:r>
            <a:r>
              <a:rPr lang="en-US" sz="2000" b="1" dirty="0" err="1" smtClean="0"/>
              <a:t>ojo</a:t>
            </a:r>
            <a:r>
              <a:rPr lang="en-US" sz="2000" b="1" dirty="0" smtClean="0"/>
              <a:t> </a:t>
            </a:r>
            <a:r>
              <a:rPr lang="en-US" sz="2000" b="1" dirty="0" err="1" smtClean="0"/>
              <a:t>izquierdo</a:t>
            </a:r>
            <a:endParaRPr lang="en-US" sz="2000" b="1" dirty="0" smtClean="0"/>
          </a:p>
          <a:p>
            <a:r>
              <a:rPr lang="en-US" sz="2000" b="1" dirty="0" err="1" smtClean="0"/>
              <a:t>Tenia</a:t>
            </a:r>
            <a:r>
              <a:rPr lang="en-US" sz="2000" b="1" dirty="0" smtClean="0"/>
              <a:t> </a:t>
            </a:r>
            <a:r>
              <a:rPr lang="en-US" sz="2000" b="1" dirty="0" err="1" smtClean="0"/>
              <a:t>todo</a:t>
            </a:r>
            <a:r>
              <a:rPr lang="en-US" sz="2000" b="1" dirty="0" smtClean="0"/>
              <a:t> el </a:t>
            </a:r>
            <a:r>
              <a:rPr lang="en-US" sz="2000" b="1" dirty="0" err="1" smtClean="0"/>
              <a:t>lado</a:t>
            </a:r>
            <a:r>
              <a:rPr lang="en-US" sz="2000" b="1" dirty="0" smtClean="0"/>
              <a:t> </a:t>
            </a:r>
            <a:r>
              <a:rPr lang="en-US" sz="2000" b="1" dirty="0" err="1" smtClean="0"/>
              <a:t>izquierdo</a:t>
            </a:r>
            <a:r>
              <a:rPr lang="en-US" sz="2000" b="1" dirty="0" smtClean="0"/>
              <a:t> </a:t>
            </a:r>
            <a:r>
              <a:rPr lang="en-US" sz="2000" b="1" dirty="0" err="1" smtClean="0"/>
              <a:t>deforme</a:t>
            </a:r>
            <a:endParaRPr lang="en-US" sz="2000" b="1" dirty="0" smtClean="0"/>
          </a:p>
          <a:p>
            <a:r>
              <a:rPr lang="en-US" sz="2000" b="1" dirty="0" smtClean="0"/>
              <a:t>No podia </a:t>
            </a:r>
            <a:r>
              <a:rPr lang="en-US" sz="2000" b="1" dirty="0" err="1" smtClean="0"/>
              <a:t>ser</a:t>
            </a:r>
            <a:r>
              <a:rPr lang="en-US" sz="2000" b="1" dirty="0" smtClean="0"/>
              <a:t> </a:t>
            </a:r>
            <a:r>
              <a:rPr lang="en-US" sz="2000" b="1" dirty="0" err="1" smtClean="0"/>
              <a:t>alimentado</a:t>
            </a:r>
            <a:r>
              <a:rPr lang="en-US" sz="2000" b="1" dirty="0" smtClean="0"/>
              <a:t> </a:t>
            </a:r>
            <a:r>
              <a:rPr lang="en-US" sz="2000" b="1" dirty="0" err="1" smtClean="0"/>
              <a:t>por</a:t>
            </a:r>
            <a:r>
              <a:rPr lang="en-US" sz="2000" b="1" dirty="0" smtClean="0"/>
              <a:t> la </a:t>
            </a:r>
            <a:r>
              <a:rPr lang="en-US" sz="2000" b="1" dirty="0" err="1" smtClean="0"/>
              <a:t>boca</a:t>
            </a:r>
            <a:r>
              <a:rPr lang="en-US" sz="2000" b="1" dirty="0" smtClean="0"/>
              <a:t> </a:t>
            </a:r>
            <a:r>
              <a:rPr lang="en-US" sz="2000" b="1" dirty="0" err="1" smtClean="0"/>
              <a:t>por</a:t>
            </a:r>
            <a:r>
              <a:rPr lang="en-US" sz="2000" b="1" dirty="0" smtClean="0"/>
              <a:t> </a:t>
            </a:r>
            <a:r>
              <a:rPr lang="en-US" sz="2000" b="1" dirty="0" err="1" smtClean="0"/>
              <a:t>una</a:t>
            </a:r>
            <a:r>
              <a:rPr lang="en-US" sz="2000" b="1" dirty="0" smtClean="0"/>
              <a:t> fistula </a:t>
            </a:r>
            <a:r>
              <a:rPr lang="en-US" sz="2000" b="1" dirty="0" err="1" smtClean="0"/>
              <a:t>traqueoexofagea</a:t>
            </a:r>
            <a:endParaRPr lang="en-US" sz="2000" b="1" dirty="0" smtClean="0"/>
          </a:p>
          <a:p>
            <a:r>
              <a:rPr lang="en-US" sz="2000" b="1" dirty="0" smtClean="0"/>
              <a:t>El </a:t>
            </a:r>
            <a:r>
              <a:rPr lang="en-US" sz="2000" b="1" dirty="0" err="1" smtClean="0"/>
              <a:t>aire</a:t>
            </a:r>
            <a:r>
              <a:rPr lang="en-US" sz="2000" b="1" dirty="0" smtClean="0"/>
              <a:t> </a:t>
            </a:r>
            <a:r>
              <a:rPr lang="en-US" sz="2000" b="1" dirty="0" err="1" smtClean="0"/>
              <a:t>iba</a:t>
            </a:r>
            <a:r>
              <a:rPr lang="en-US" sz="2000" b="1" dirty="0" smtClean="0"/>
              <a:t> al </a:t>
            </a:r>
            <a:r>
              <a:rPr lang="en-US" sz="2000" b="1" dirty="0" err="1" smtClean="0"/>
              <a:t>estomago</a:t>
            </a:r>
            <a:r>
              <a:rPr lang="en-US" sz="2000" b="1" dirty="0" smtClean="0"/>
              <a:t> en </a:t>
            </a:r>
            <a:r>
              <a:rPr lang="en-US" sz="2000" b="1" dirty="0" err="1" smtClean="0"/>
              <a:t>lugar</a:t>
            </a:r>
            <a:r>
              <a:rPr lang="en-US" sz="2000" b="1" dirty="0" smtClean="0"/>
              <a:t> </a:t>
            </a:r>
            <a:r>
              <a:rPr lang="en-US" sz="2000" b="1" dirty="0" err="1" smtClean="0"/>
              <a:t>que</a:t>
            </a:r>
            <a:r>
              <a:rPr lang="en-US" sz="2000" b="1" dirty="0" smtClean="0"/>
              <a:t> </a:t>
            </a:r>
            <a:r>
              <a:rPr lang="en-US" sz="2000" b="1" dirty="0" err="1" smtClean="0"/>
              <a:t>ir</a:t>
            </a:r>
            <a:r>
              <a:rPr lang="en-US" sz="2000" b="1" dirty="0" smtClean="0"/>
              <a:t> a los </a:t>
            </a:r>
            <a:r>
              <a:rPr lang="en-US" sz="2000" b="1" dirty="0" err="1" smtClean="0"/>
              <a:t>pulmones</a:t>
            </a:r>
            <a:endParaRPr lang="en-US" sz="2000" b="1" dirty="0" smtClean="0"/>
          </a:p>
          <a:p>
            <a:endParaRPr lang="en-US" sz="2000" b="1" dirty="0"/>
          </a:p>
          <a:p>
            <a:r>
              <a:rPr lang="en-US" sz="2000" b="1" dirty="0" smtClean="0"/>
              <a:t>El hospital </a:t>
            </a:r>
            <a:r>
              <a:rPr lang="en-US" sz="2000" b="1" dirty="0" err="1" smtClean="0"/>
              <a:t>queria</a:t>
            </a:r>
            <a:r>
              <a:rPr lang="en-US" sz="2000" b="1" dirty="0" smtClean="0"/>
              <a:t> </a:t>
            </a:r>
            <a:r>
              <a:rPr lang="en-US" sz="2000" b="1" dirty="0" err="1" smtClean="0"/>
              <a:t>hacer</a:t>
            </a:r>
            <a:r>
              <a:rPr lang="en-US" sz="2000" b="1" dirty="0" smtClean="0"/>
              <a:t> </a:t>
            </a:r>
            <a:r>
              <a:rPr lang="en-US" sz="2000" b="1" dirty="0" err="1" smtClean="0"/>
              <a:t>una</a:t>
            </a:r>
            <a:r>
              <a:rPr lang="en-US" sz="2000" b="1" dirty="0" smtClean="0"/>
              <a:t> </a:t>
            </a:r>
            <a:r>
              <a:rPr lang="en-US" sz="2000" b="1" dirty="0" err="1" smtClean="0"/>
              <a:t>operacion</a:t>
            </a:r>
            <a:r>
              <a:rPr lang="en-US" sz="2000" b="1" dirty="0" smtClean="0"/>
              <a:t> para </a:t>
            </a:r>
            <a:r>
              <a:rPr lang="en-US" sz="2000" b="1" dirty="0" err="1" smtClean="0"/>
              <a:t>cerrarle</a:t>
            </a:r>
            <a:r>
              <a:rPr lang="en-US" sz="2000" b="1" dirty="0" smtClean="0"/>
              <a:t> la fistula para </a:t>
            </a:r>
            <a:r>
              <a:rPr lang="en-US" sz="2000" b="1" dirty="0" err="1" smtClean="0"/>
              <a:t>que</a:t>
            </a:r>
            <a:r>
              <a:rPr lang="en-US" sz="2000" b="1" dirty="0" smtClean="0"/>
              <a:t> </a:t>
            </a:r>
            <a:r>
              <a:rPr lang="en-US" sz="2000" b="1" dirty="0" err="1" smtClean="0"/>
              <a:t>pudiera</a:t>
            </a:r>
            <a:r>
              <a:rPr lang="en-US" sz="2000" b="1" dirty="0" smtClean="0"/>
              <a:t> </a:t>
            </a:r>
            <a:r>
              <a:rPr lang="en-US" sz="2000" b="1" dirty="0" err="1" smtClean="0"/>
              <a:t>ser</a:t>
            </a:r>
            <a:r>
              <a:rPr lang="en-US" sz="2000" b="1" dirty="0" smtClean="0"/>
              <a:t> </a:t>
            </a:r>
            <a:r>
              <a:rPr lang="en-US" sz="2000" b="1" dirty="0" err="1" smtClean="0"/>
              <a:t>alimentado</a:t>
            </a:r>
            <a:endParaRPr lang="en-US" sz="2000" b="1" dirty="0" smtClean="0"/>
          </a:p>
          <a:p>
            <a:endParaRPr lang="en-US" sz="2000" b="1" dirty="0"/>
          </a:p>
          <a:p>
            <a:r>
              <a:rPr lang="en-US" sz="2000" b="1" dirty="0" smtClean="0"/>
              <a:t>Los padres se </a:t>
            </a:r>
            <a:r>
              <a:rPr lang="en-US" sz="2000" b="1" dirty="0" err="1" smtClean="0"/>
              <a:t>opusieron</a:t>
            </a:r>
            <a:r>
              <a:rPr lang="en-US" sz="2000" b="1" dirty="0" smtClean="0"/>
              <a:t> al </a:t>
            </a:r>
            <a:r>
              <a:rPr lang="en-US" sz="2000" b="1" dirty="0" err="1" smtClean="0"/>
              <a:t>tratamiento</a:t>
            </a:r>
            <a:endParaRPr lang="en-US" sz="2000" b="1" dirty="0" smtClean="0"/>
          </a:p>
          <a:p>
            <a:endParaRPr lang="en-US" sz="2000" b="1" dirty="0"/>
          </a:p>
          <a:p>
            <a:r>
              <a:rPr lang="en-US" sz="2000" b="1" dirty="0" smtClean="0"/>
              <a:t>El </a:t>
            </a:r>
            <a:r>
              <a:rPr lang="en-US" sz="2000" b="1" dirty="0" err="1" smtClean="0"/>
              <a:t>juez</a:t>
            </a:r>
            <a:r>
              <a:rPr lang="en-US" sz="2000" b="1" dirty="0" smtClean="0"/>
              <a:t>, </a:t>
            </a:r>
            <a:r>
              <a:rPr lang="en-US" sz="2000" b="1" dirty="0" err="1" smtClean="0"/>
              <a:t>como</a:t>
            </a:r>
            <a:r>
              <a:rPr lang="en-US" sz="2000" b="1" dirty="0" smtClean="0"/>
              <a:t> en el </a:t>
            </a:r>
            <a:r>
              <a:rPr lang="en-US" sz="2000" b="1" dirty="0" err="1" smtClean="0"/>
              <a:t>caso</a:t>
            </a:r>
            <a:r>
              <a:rPr lang="en-US" sz="2000" b="1" dirty="0" smtClean="0"/>
              <a:t> de Elin, </a:t>
            </a:r>
            <a:r>
              <a:rPr lang="en-US" sz="2000" b="1" dirty="0" err="1" smtClean="0"/>
              <a:t>consintio</a:t>
            </a:r>
            <a:r>
              <a:rPr lang="en-US" sz="2000" b="1" dirty="0" smtClean="0"/>
              <a:t>’ a la </a:t>
            </a:r>
            <a:r>
              <a:rPr lang="en-US" sz="2000" b="1" dirty="0" err="1" smtClean="0"/>
              <a:t>cirugia</a:t>
            </a:r>
            <a:endParaRPr lang="en-US" sz="2000" b="1" dirty="0" smtClean="0"/>
          </a:p>
          <a:p>
            <a:endParaRPr lang="en-US" sz="2000" b="1" dirty="0"/>
          </a:p>
          <a:p>
            <a:r>
              <a:rPr lang="en-US" sz="2000" b="1" dirty="0" smtClean="0"/>
              <a:t>De </a:t>
            </a:r>
            <a:r>
              <a:rPr lang="en-US" sz="2000" b="1" dirty="0" err="1" smtClean="0"/>
              <a:t>todos</a:t>
            </a:r>
            <a:r>
              <a:rPr lang="en-US" sz="2000" b="1" dirty="0" smtClean="0"/>
              <a:t> </a:t>
            </a:r>
            <a:r>
              <a:rPr lang="en-US" sz="2000" b="1" dirty="0" err="1" smtClean="0"/>
              <a:t>modos</a:t>
            </a:r>
            <a:r>
              <a:rPr lang="en-US" sz="2000" b="1" dirty="0" smtClean="0"/>
              <a:t> el </a:t>
            </a:r>
            <a:r>
              <a:rPr lang="en-US" sz="2000" b="1" dirty="0" err="1" smtClean="0"/>
              <a:t>niño</a:t>
            </a:r>
            <a:r>
              <a:rPr lang="en-US" sz="2000" b="1" dirty="0" smtClean="0"/>
              <a:t> </a:t>
            </a:r>
            <a:r>
              <a:rPr lang="en-US" sz="2000" b="1" dirty="0" err="1" smtClean="0"/>
              <a:t>murio</a:t>
            </a:r>
            <a:r>
              <a:rPr lang="en-US" sz="2000" b="1" dirty="0" smtClean="0"/>
              <a:t>’ a los 15 </a:t>
            </a:r>
            <a:r>
              <a:rPr lang="en-US" sz="2000" b="1" dirty="0" err="1" smtClean="0"/>
              <a:t>dias</a:t>
            </a:r>
            <a:r>
              <a:rPr lang="en-US" sz="2000" b="1" dirty="0" smtClean="0"/>
              <a:t> </a:t>
            </a:r>
          </a:p>
        </p:txBody>
      </p:sp>
    </p:spTree>
    <p:extLst>
      <p:ext uri="{BB962C8B-B14F-4D97-AF65-F5344CB8AC3E}">
        <p14:creationId xmlns:p14="http://schemas.microsoft.com/office/powerpoint/2010/main" val="972457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696201" cy="5139869"/>
          </a:xfrm>
          <a:prstGeom prst="rect">
            <a:avLst/>
          </a:prstGeom>
        </p:spPr>
        <p:txBody>
          <a:bodyPr wrap="square">
            <a:spAutoFit/>
          </a:bodyPr>
          <a:lstStyle/>
          <a:p>
            <a:r>
              <a:rPr lang="en-US" sz="2800" b="1" dirty="0" smtClean="0"/>
              <a:t>El Niño “Doe”</a:t>
            </a:r>
          </a:p>
          <a:p>
            <a:endParaRPr lang="en-US" sz="2000" b="1" dirty="0"/>
          </a:p>
          <a:p>
            <a:r>
              <a:rPr lang="en-US" sz="2000" b="1" dirty="0" smtClean="0"/>
              <a:t>En 1973 un </a:t>
            </a:r>
            <a:r>
              <a:rPr lang="en-US" sz="2000" b="1" dirty="0" err="1" smtClean="0"/>
              <a:t>niñcon</a:t>
            </a:r>
            <a:r>
              <a:rPr lang="en-US" sz="2000" b="1" dirty="0" smtClean="0"/>
              <a:t> </a:t>
            </a:r>
            <a:r>
              <a:rPr lang="en-US" sz="2000" b="1" dirty="0" err="1" smtClean="0"/>
              <a:t>sindrome</a:t>
            </a:r>
            <a:r>
              <a:rPr lang="en-US" sz="2000" b="1" dirty="0" smtClean="0"/>
              <a:t> de Down (</a:t>
            </a:r>
            <a:r>
              <a:rPr lang="en-US" sz="2000" b="1" dirty="0" err="1" smtClean="0"/>
              <a:t>trisomia</a:t>
            </a:r>
            <a:r>
              <a:rPr lang="en-US" sz="2000" b="1" dirty="0" smtClean="0"/>
              <a:t> 21) </a:t>
            </a:r>
            <a:r>
              <a:rPr lang="en-US" sz="2000" b="1" dirty="0" err="1" smtClean="0"/>
              <a:t>nacio</a:t>
            </a:r>
            <a:r>
              <a:rPr lang="en-US" sz="2000" b="1" dirty="0" smtClean="0"/>
              <a:t>’ con </a:t>
            </a:r>
            <a:r>
              <a:rPr lang="en-US" sz="2000" b="1" dirty="0" err="1" smtClean="0"/>
              <a:t>una</a:t>
            </a:r>
            <a:r>
              <a:rPr lang="en-US" sz="2000" b="1" dirty="0" smtClean="0"/>
              <a:t> fistula </a:t>
            </a:r>
            <a:r>
              <a:rPr lang="en-US" sz="2000" b="1" dirty="0" err="1" smtClean="0"/>
              <a:t>exofagea</a:t>
            </a:r>
            <a:endParaRPr lang="en-US" sz="2000" b="1" dirty="0" smtClean="0"/>
          </a:p>
          <a:p>
            <a:endParaRPr lang="en-US" sz="2000" b="1" dirty="0"/>
          </a:p>
          <a:p>
            <a:r>
              <a:rPr lang="en-US" sz="2000" b="1" dirty="0" smtClean="0"/>
              <a:t>La fistula era </a:t>
            </a:r>
            <a:r>
              <a:rPr lang="en-US" sz="2000" b="1" dirty="0" err="1" smtClean="0"/>
              <a:t>corregible</a:t>
            </a:r>
            <a:r>
              <a:rPr lang="en-US" sz="2000" b="1" dirty="0" smtClean="0"/>
              <a:t>, </a:t>
            </a:r>
            <a:r>
              <a:rPr lang="en-US" sz="2000" b="1" dirty="0" err="1" smtClean="0"/>
              <a:t>pero</a:t>
            </a:r>
            <a:r>
              <a:rPr lang="en-US" sz="2000" b="1" dirty="0" smtClean="0"/>
              <a:t> los papas se </a:t>
            </a:r>
            <a:r>
              <a:rPr lang="en-US" sz="2000" b="1" dirty="0" err="1" smtClean="0"/>
              <a:t>rehusaron</a:t>
            </a:r>
            <a:r>
              <a:rPr lang="en-US" sz="2000" b="1" dirty="0" smtClean="0"/>
              <a:t> a la </a:t>
            </a:r>
            <a:r>
              <a:rPr lang="en-US" sz="2000" b="1" dirty="0" err="1" smtClean="0"/>
              <a:t>operacion</a:t>
            </a:r>
            <a:endParaRPr lang="en-US" sz="2000" b="1" dirty="0" smtClean="0"/>
          </a:p>
          <a:p>
            <a:endParaRPr lang="en-US" sz="2000" b="1" dirty="0"/>
          </a:p>
          <a:p>
            <a:r>
              <a:rPr lang="en-US" sz="2000" b="1" dirty="0" err="1" smtClean="0"/>
              <a:t>Hubo</a:t>
            </a:r>
            <a:r>
              <a:rPr lang="en-US" sz="2000" b="1" dirty="0" smtClean="0"/>
              <a:t> </a:t>
            </a:r>
            <a:r>
              <a:rPr lang="en-US" sz="2000" b="1" dirty="0" err="1" smtClean="0"/>
              <a:t>una</a:t>
            </a:r>
            <a:r>
              <a:rPr lang="en-US" sz="2000" b="1" dirty="0" smtClean="0"/>
              <a:t> </a:t>
            </a:r>
            <a:r>
              <a:rPr lang="en-US" sz="2000" b="1" dirty="0" err="1" smtClean="0"/>
              <a:t>demanda</a:t>
            </a:r>
            <a:r>
              <a:rPr lang="en-US" sz="2000" b="1" dirty="0" smtClean="0"/>
              <a:t> del hospital, y la Corte </a:t>
            </a:r>
            <a:r>
              <a:rPr lang="en-US" sz="2000" b="1" dirty="0" err="1" smtClean="0"/>
              <a:t>Suprema</a:t>
            </a:r>
            <a:r>
              <a:rPr lang="en-US" sz="2000" b="1" dirty="0" smtClean="0"/>
              <a:t> de Indiana les </a:t>
            </a:r>
            <a:r>
              <a:rPr lang="en-US" sz="2000" b="1" dirty="0" err="1" smtClean="0"/>
              <a:t>dio</a:t>
            </a:r>
            <a:r>
              <a:rPr lang="en-US" sz="2000" b="1" dirty="0" smtClean="0"/>
              <a:t>’ la </a:t>
            </a:r>
            <a:r>
              <a:rPr lang="en-US" sz="2000" b="1" dirty="0" err="1" smtClean="0"/>
              <a:t>razon</a:t>
            </a:r>
            <a:r>
              <a:rPr lang="en-US" sz="2000" b="1" dirty="0" smtClean="0"/>
              <a:t>.</a:t>
            </a:r>
          </a:p>
          <a:p>
            <a:endParaRPr lang="en-US" sz="2000" b="1" dirty="0"/>
          </a:p>
          <a:p>
            <a:r>
              <a:rPr lang="en-US" sz="2000" b="1" dirty="0" smtClean="0"/>
              <a:t>La </a:t>
            </a:r>
            <a:r>
              <a:rPr lang="en-US" sz="2000" b="1" dirty="0" err="1" smtClean="0"/>
              <a:t>demanda</a:t>
            </a:r>
            <a:r>
              <a:rPr lang="en-US" sz="2000" b="1" dirty="0" smtClean="0"/>
              <a:t> </a:t>
            </a:r>
            <a:r>
              <a:rPr lang="en-US" sz="2000" b="1" dirty="0" err="1" smtClean="0"/>
              <a:t>estaba</a:t>
            </a:r>
            <a:r>
              <a:rPr lang="en-US" sz="2000" b="1" dirty="0" smtClean="0"/>
              <a:t> </a:t>
            </a:r>
            <a:r>
              <a:rPr lang="en-US" sz="2000" b="1" dirty="0" err="1" smtClean="0"/>
              <a:t>continuando</a:t>
            </a:r>
            <a:r>
              <a:rPr lang="en-US" sz="2000" b="1" dirty="0" smtClean="0"/>
              <a:t> a la Suprema Corte federal de EEUU </a:t>
            </a:r>
            <a:r>
              <a:rPr lang="en-US" sz="2000" b="1" dirty="0" err="1" smtClean="0"/>
              <a:t>cuando</a:t>
            </a:r>
            <a:r>
              <a:rPr lang="en-US" sz="2000" b="1" dirty="0" smtClean="0"/>
              <a:t> el </a:t>
            </a:r>
            <a:r>
              <a:rPr lang="en-US" sz="2000" b="1" dirty="0" err="1" smtClean="0"/>
              <a:t>niño</a:t>
            </a:r>
            <a:r>
              <a:rPr lang="en-US" sz="2000" b="1" dirty="0" smtClean="0"/>
              <a:t> </a:t>
            </a:r>
            <a:r>
              <a:rPr lang="en-US" sz="2000" b="1" dirty="0" err="1" smtClean="0"/>
              <a:t>fallecio</a:t>
            </a:r>
            <a:r>
              <a:rPr lang="en-US" sz="2000" b="1" dirty="0" smtClean="0"/>
              <a:t>’</a:t>
            </a:r>
          </a:p>
          <a:p>
            <a:endParaRPr lang="en-US" sz="2000" b="1" dirty="0"/>
          </a:p>
          <a:p>
            <a:r>
              <a:rPr lang="en-US" sz="2000" b="1" dirty="0" smtClean="0"/>
              <a:t>El </a:t>
            </a:r>
            <a:r>
              <a:rPr lang="en-US" sz="2000" b="1" dirty="0" err="1" smtClean="0"/>
              <a:t>ministro</a:t>
            </a:r>
            <a:r>
              <a:rPr lang="en-US" sz="2000" b="1" dirty="0" smtClean="0"/>
              <a:t> de </a:t>
            </a:r>
            <a:r>
              <a:rPr lang="en-US" sz="2000" b="1" dirty="0" err="1" smtClean="0"/>
              <a:t>salud</a:t>
            </a:r>
            <a:r>
              <a:rPr lang="en-US" sz="2000" b="1" dirty="0" smtClean="0"/>
              <a:t>  de EEUU </a:t>
            </a:r>
            <a:r>
              <a:rPr lang="en-US" sz="2000" b="1" dirty="0" err="1" smtClean="0"/>
              <a:t>sostuvo</a:t>
            </a:r>
            <a:r>
              <a:rPr lang="en-US" sz="2000" b="1" dirty="0" smtClean="0"/>
              <a:t> </a:t>
            </a:r>
            <a:r>
              <a:rPr lang="en-US" sz="2000" b="1" dirty="0" err="1" smtClean="0"/>
              <a:t>que</a:t>
            </a:r>
            <a:r>
              <a:rPr lang="en-US" sz="2000" b="1" dirty="0" smtClean="0"/>
              <a:t> lo </a:t>
            </a:r>
            <a:r>
              <a:rPr lang="en-US" sz="2000" b="1" dirty="0" err="1" smtClean="0"/>
              <a:t>hospitales</a:t>
            </a:r>
            <a:r>
              <a:rPr lang="en-US" sz="2000" b="1" dirty="0" smtClean="0"/>
              <a:t> </a:t>
            </a:r>
            <a:r>
              <a:rPr lang="en-US" sz="2000" b="1" dirty="0" err="1" smtClean="0"/>
              <a:t>tienen</a:t>
            </a:r>
            <a:r>
              <a:rPr lang="en-US" sz="2000" b="1" dirty="0" smtClean="0"/>
              <a:t> la </a:t>
            </a:r>
            <a:r>
              <a:rPr lang="en-US" sz="2000" b="1" dirty="0" err="1" smtClean="0"/>
              <a:t>obligacion</a:t>
            </a:r>
            <a:r>
              <a:rPr lang="en-US" sz="2000" b="1" dirty="0" smtClean="0"/>
              <a:t> de </a:t>
            </a:r>
            <a:r>
              <a:rPr lang="en-US" sz="2000" b="1" dirty="0" err="1" smtClean="0"/>
              <a:t>tratar</a:t>
            </a:r>
            <a:r>
              <a:rPr lang="en-US" sz="2000" b="1" dirty="0" smtClean="0"/>
              <a:t> </a:t>
            </a:r>
            <a:r>
              <a:rPr lang="en-US" sz="2000" b="1" dirty="0" err="1" smtClean="0"/>
              <a:t>niños</a:t>
            </a:r>
            <a:r>
              <a:rPr lang="en-US" sz="2000" b="1" dirty="0" smtClean="0"/>
              <a:t> </a:t>
            </a:r>
            <a:r>
              <a:rPr lang="en-US" sz="2000" b="1" dirty="0" err="1" smtClean="0"/>
              <a:t>que</a:t>
            </a:r>
            <a:r>
              <a:rPr lang="en-US" sz="2000" b="1" dirty="0" smtClean="0"/>
              <a:t> </a:t>
            </a:r>
            <a:r>
              <a:rPr lang="en-US" sz="2000" b="1" dirty="0" err="1" smtClean="0"/>
              <a:t>nacen</a:t>
            </a:r>
            <a:r>
              <a:rPr lang="en-US" sz="2000" b="1" dirty="0" smtClean="0"/>
              <a:t> </a:t>
            </a:r>
            <a:r>
              <a:rPr lang="en-US" sz="2000" b="1" dirty="0" err="1" smtClean="0"/>
              <a:t>aunque</a:t>
            </a:r>
            <a:r>
              <a:rPr lang="en-US" sz="2000" b="1" dirty="0" smtClean="0"/>
              <a:t> sea con </a:t>
            </a:r>
            <a:r>
              <a:rPr lang="en-US" sz="2000" b="1" dirty="0" err="1" smtClean="0"/>
              <a:t>defectos</a:t>
            </a:r>
            <a:r>
              <a:rPr lang="en-US" sz="2000" b="1" dirty="0" smtClean="0"/>
              <a:t> </a:t>
            </a:r>
            <a:r>
              <a:rPr lang="en-US" sz="2000" b="1" dirty="0" err="1" smtClean="0"/>
              <a:t>geneticos</a:t>
            </a:r>
            <a:r>
              <a:rPr lang="en-US" sz="2000" b="1" dirty="0" smtClean="0"/>
              <a:t> </a:t>
            </a:r>
            <a:r>
              <a:rPr lang="en-US" sz="2000" b="1" dirty="0" err="1" smtClean="0"/>
              <a:t>muy</a:t>
            </a:r>
            <a:r>
              <a:rPr lang="en-US" sz="2000" b="1" dirty="0" smtClean="0"/>
              <a:t> graves</a:t>
            </a:r>
          </a:p>
        </p:txBody>
      </p:sp>
    </p:spTree>
    <p:extLst>
      <p:ext uri="{BB962C8B-B14F-4D97-AF65-F5344CB8AC3E}">
        <p14:creationId xmlns:p14="http://schemas.microsoft.com/office/powerpoint/2010/main" val="972457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893647"/>
          </a:xfrm>
          <a:prstGeom prst="rect">
            <a:avLst/>
          </a:prstGeom>
        </p:spPr>
        <p:txBody>
          <a:bodyPr wrap="square">
            <a:spAutoFit/>
          </a:bodyPr>
          <a:lstStyle/>
          <a:p>
            <a:r>
              <a:rPr lang="en-US" sz="2800" b="1" dirty="0" smtClean="0"/>
              <a:t>Nuevo </a:t>
            </a:r>
            <a:r>
              <a:rPr lang="en-US" sz="2800" b="1" dirty="0" err="1" smtClean="0"/>
              <a:t>dilema</a:t>
            </a:r>
            <a:endParaRPr lang="en-US" sz="2800" b="1" dirty="0" smtClean="0"/>
          </a:p>
          <a:p>
            <a:endParaRPr lang="en-US" sz="2800" b="1" dirty="0" smtClean="0"/>
          </a:p>
          <a:p>
            <a:r>
              <a:rPr lang="en-US" sz="2000" b="1" dirty="0" err="1" smtClean="0"/>
              <a:t>Ninguno</a:t>
            </a:r>
            <a:r>
              <a:rPr lang="en-US" sz="2000" b="1" dirty="0" smtClean="0"/>
              <a:t>  de </a:t>
            </a:r>
            <a:r>
              <a:rPr lang="en-US" sz="2000" b="1" dirty="0" err="1" smtClean="0"/>
              <a:t>estos</a:t>
            </a:r>
            <a:r>
              <a:rPr lang="en-US" sz="2000" b="1" dirty="0" smtClean="0"/>
              <a:t> </a:t>
            </a:r>
            <a:r>
              <a:rPr lang="en-US" sz="2000" b="1" dirty="0" err="1" smtClean="0"/>
              <a:t>casos</a:t>
            </a:r>
            <a:r>
              <a:rPr lang="en-US" sz="2000" b="1" dirty="0" smtClean="0"/>
              <a:t> se </a:t>
            </a:r>
            <a:r>
              <a:rPr lang="en-US" sz="2000" b="1" dirty="0" err="1" smtClean="0"/>
              <a:t>hubiera</a:t>
            </a:r>
            <a:r>
              <a:rPr lang="en-US" sz="2000" b="1" dirty="0" smtClean="0"/>
              <a:t> </a:t>
            </a:r>
            <a:r>
              <a:rPr lang="en-US" sz="2000" b="1" dirty="0" err="1" smtClean="0"/>
              <a:t>podido</a:t>
            </a:r>
            <a:r>
              <a:rPr lang="en-US" sz="2000" b="1" dirty="0" smtClean="0"/>
              <a:t> </a:t>
            </a:r>
            <a:r>
              <a:rPr lang="en-US" sz="2000" b="1" dirty="0" err="1" smtClean="0"/>
              <a:t>dar</a:t>
            </a:r>
            <a:r>
              <a:rPr lang="en-US" sz="2000" b="1" dirty="0" smtClean="0"/>
              <a:t> en el </a:t>
            </a:r>
            <a:r>
              <a:rPr lang="en-US" sz="2000" b="1" dirty="0" err="1" smtClean="0"/>
              <a:t>pasado</a:t>
            </a:r>
            <a:r>
              <a:rPr lang="en-US" sz="2000" b="1" dirty="0" smtClean="0"/>
              <a:t>, </a:t>
            </a:r>
            <a:r>
              <a:rPr lang="en-US" sz="2000" b="1" dirty="0" err="1" smtClean="0"/>
              <a:t>porque</a:t>
            </a:r>
            <a:r>
              <a:rPr lang="en-US" sz="2000" b="1" dirty="0" smtClean="0"/>
              <a:t> </a:t>
            </a:r>
            <a:r>
              <a:rPr lang="en-US" sz="2000" b="1" dirty="0" err="1" smtClean="0"/>
              <a:t>casi</a:t>
            </a:r>
            <a:r>
              <a:rPr lang="en-US" sz="2000" b="1" dirty="0" smtClean="0"/>
              <a:t> </a:t>
            </a:r>
            <a:r>
              <a:rPr lang="en-US" sz="2000" b="1" dirty="0" err="1" smtClean="0"/>
              <a:t>todos</a:t>
            </a:r>
            <a:r>
              <a:rPr lang="en-US" sz="2000" b="1" dirty="0" smtClean="0"/>
              <a:t> los </a:t>
            </a:r>
            <a:r>
              <a:rPr lang="en-US" sz="2000" b="1" dirty="0" err="1" smtClean="0"/>
              <a:t>bebes</a:t>
            </a:r>
            <a:r>
              <a:rPr lang="en-US" sz="2000" b="1" dirty="0" smtClean="0"/>
              <a:t> </a:t>
            </a:r>
            <a:r>
              <a:rPr lang="en-US" sz="2000" b="1" dirty="0" err="1" smtClean="0"/>
              <a:t>que</a:t>
            </a:r>
            <a:r>
              <a:rPr lang="en-US" sz="2000" b="1" dirty="0" smtClean="0"/>
              <a:t> </a:t>
            </a:r>
            <a:r>
              <a:rPr lang="en-US" sz="2000" b="1" dirty="0" err="1" smtClean="0"/>
              <a:t>nacian</a:t>
            </a:r>
            <a:r>
              <a:rPr lang="en-US" sz="2000" b="1" dirty="0" smtClean="0"/>
              <a:t> con </a:t>
            </a:r>
            <a:r>
              <a:rPr lang="en-US" sz="2000" b="1" dirty="0" err="1" smtClean="0"/>
              <a:t>defectos</a:t>
            </a:r>
            <a:r>
              <a:rPr lang="en-US" sz="2000" b="1" dirty="0" smtClean="0"/>
              <a:t> graves </a:t>
            </a:r>
            <a:r>
              <a:rPr lang="en-US" sz="2000" b="1" dirty="0" err="1" smtClean="0"/>
              <a:t>congenitos</a:t>
            </a:r>
            <a:r>
              <a:rPr lang="en-US" sz="2000" b="1" dirty="0" smtClean="0"/>
              <a:t> </a:t>
            </a:r>
            <a:r>
              <a:rPr lang="en-US" sz="2000" b="1" dirty="0" err="1" smtClean="0"/>
              <a:t>fallecian</a:t>
            </a:r>
            <a:r>
              <a:rPr lang="en-US" sz="2000" b="1" dirty="0" smtClean="0"/>
              <a:t> </a:t>
            </a:r>
            <a:r>
              <a:rPr lang="en-US" sz="2000" b="1" dirty="0" err="1" smtClean="0"/>
              <a:t>poco</a:t>
            </a:r>
            <a:r>
              <a:rPr lang="en-US" sz="2000" b="1" dirty="0" smtClean="0"/>
              <a:t> </a:t>
            </a:r>
            <a:r>
              <a:rPr lang="en-US" sz="2000" b="1" dirty="0" err="1" smtClean="0"/>
              <a:t>despues</a:t>
            </a:r>
            <a:r>
              <a:rPr lang="en-US" sz="2000" b="1" dirty="0" smtClean="0"/>
              <a:t> de </a:t>
            </a:r>
            <a:r>
              <a:rPr lang="en-US" sz="2000" b="1" dirty="0" err="1" smtClean="0"/>
              <a:t>nacidos</a:t>
            </a:r>
            <a:r>
              <a:rPr lang="en-US" sz="2000" b="1" dirty="0" smtClean="0"/>
              <a:t>.</a:t>
            </a:r>
          </a:p>
          <a:p>
            <a:endParaRPr lang="en-US" sz="2000" b="1" dirty="0"/>
          </a:p>
          <a:p>
            <a:r>
              <a:rPr lang="en-US" sz="2000" b="1" dirty="0" smtClean="0"/>
              <a:t>En </a:t>
            </a:r>
            <a:r>
              <a:rPr lang="en-US" sz="2000" b="1" dirty="0" err="1" smtClean="0"/>
              <a:t>las</a:t>
            </a:r>
            <a:r>
              <a:rPr lang="en-US" sz="2000" b="1" dirty="0" smtClean="0"/>
              <a:t> </a:t>
            </a:r>
            <a:r>
              <a:rPr lang="en-US" sz="2000" b="1" dirty="0" err="1" smtClean="0"/>
              <a:t>palabras</a:t>
            </a:r>
            <a:r>
              <a:rPr lang="en-US" sz="2000" b="1" dirty="0" smtClean="0"/>
              <a:t> de un </a:t>
            </a:r>
            <a:r>
              <a:rPr lang="en-US" sz="2000" b="1" dirty="0" err="1" smtClean="0"/>
              <a:t>senador</a:t>
            </a:r>
            <a:r>
              <a:rPr lang="en-US" sz="2000" b="1" dirty="0" smtClean="0"/>
              <a:t> de EEUU:” </a:t>
            </a:r>
            <a:r>
              <a:rPr lang="en-US" sz="2000" b="1" dirty="0" err="1" smtClean="0"/>
              <a:t>cada</a:t>
            </a:r>
            <a:r>
              <a:rPr lang="en-US" sz="2000" b="1" dirty="0" smtClean="0"/>
              <a:t> </a:t>
            </a:r>
            <a:r>
              <a:rPr lang="en-US" sz="2000" b="1" dirty="0" err="1" smtClean="0"/>
              <a:t>año</a:t>
            </a:r>
            <a:r>
              <a:rPr lang="en-US" sz="2000" b="1" dirty="0" smtClean="0"/>
              <a:t> se </a:t>
            </a:r>
            <a:r>
              <a:rPr lang="en-US" sz="2000" b="1" dirty="0" err="1" smtClean="0"/>
              <a:t>dejan</a:t>
            </a:r>
            <a:r>
              <a:rPr lang="en-US" sz="2000" b="1" dirty="0" smtClean="0"/>
              <a:t> </a:t>
            </a:r>
            <a:r>
              <a:rPr lang="en-US" sz="2000" b="1" dirty="0" err="1" smtClean="0"/>
              <a:t>morir</a:t>
            </a:r>
            <a:r>
              <a:rPr lang="en-US" sz="2000" b="1" dirty="0" smtClean="0"/>
              <a:t> miles de </a:t>
            </a:r>
            <a:r>
              <a:rPr lang="en-US" sz="2000" b="1" dirty="0" err="1" smtClean="0"/>
              <a:t>niños</a:t>
            </a:r>
            <a:r>
              <a:rPr lang="en-US" sz="2000" b="1" dirty="0" smtClean="0"/>
              <a:t> </a:t>
            </a:r>
            <a:r>
              <a:rPr lang="en-US" sz="2000" b="1" dirty="0" err="1" smtClean="0"/>
              <a:t>gravemente</a:t>
            </a:r>
            <a:r>
              <a:rPr lang="en-US" sz="2000" b="1" dirty="0" smtClean="0"/>
              <a:t> </a:t>
            </a:r>
            <a:r>
              <a:rPr lang="en-US" sz="2000" b="1" dirty="0" err="1" smtClean="0"/>
              <a:t>impedidos</a:t>
            </a:r>
            <a:r>
              <a:rPr lang="en-US" sz="2000" b="1" dirty="0" smtClean="0"/>
              <a:t>, </a:t>
            </a:r>
            <a:r>
              <a:rPr lang="en-US" sz="2000" b="1" dirty="0" err="1" smtClean="0"/>
              <a:t>puesto</a:t>
            </a:r>
            <a:r>
              <a:rPr lang="en-US" sz="2000" b="1" dirty="0" smtClean="0"/>
              <a:t> </a:t>
            </a:r>
            <a:r>
              <a:rPr lang="en-US" sz="2000" b="1" dirty="0" err="1" smtClean="0"/>
              <a:t>que</a:t>
            </a:r>
            <a:r>
              <a:rPr lang="en-US" sz="2000" b="1" dirty="0" smtClean="0"/>
              <a:t> </a:t>
            </a:r>
            <a:r>
              <a:rPr lang="en-US" sz="2000" b="1" dirty="0" err="1" smtClean="0"/>
              <a:t>las</a:t>
            </a:r>
            <a:r>
              <a:rPr lang="en-US" sz="2000" b="1" dirty="0" smtClean="0"/>
              <a:t> </a:t>
            </a:r>
            <a:r>
              <a:rPr lang="en-US" sz="2000" b="1" dirty="0" err="1" smtClean="0"/>
              <a:t>probabilidades</a:t>
            </a:r>
            <a:r>
              <a:rPr lang="en-US" sz="2000" b="1" dirty="0" smtClean="0"/>
              <a:t> de </a:t>
            </a:r>
            <a:r>
              <a:rPr lang="en-US" sz="2000" b="1" dirty="0" err="1" smtClean="0"/>
              <a:t>una</a:t>
            </a:r>
            <a:r>
              <a:rPr lang="en-US" sz="2000" b="1" dirty="0" smtClean="0"/>
              <a:t> </a:t>
            </a:r>
            <a:r>
              <a:rPr lang="en-US" sz="2000" b="1" dirty="0" err="1" smtClean="0"/>
              <a:t>vida</a:t>
            </a:r>
            <a:r>
              <a:rPr lang="en-US" sz="2000" b="1" dirty="0" smtClean="0"/>
              <a:t> </a:t>
            </a:r>
            <a:r>
              <a:rPr lang="en-US" sz="2000" b="1" dirty="0" err="1" smtClean="0"/>
              <a:t>humana</a:t>
            </a:r>
            <a:r>
              <a:rPr lang="en-US" sz="2000" b="1" dirty="0" smtClean="0"/>
              <a:t> </a:t>
            </a:r>
            <a:r>
              <a:rPr lang="en-US" sz="2000" b="1" dirty="0" err="1" smtClean="0"/>
              <a:t>digna</a:t>
            </a:r>
            <a:r>
              <a:rPr lang="en-US" sz="2000" b="1" dirty="0" smtClean="0"/>
              <a:t> y con </a:t>
            </a:r>
            <a:r>
              <a:rPr lang="en-US" sz="2000" b="1" dirty="0" err="1" smtClean="0"/>
              <a:t>sentido</a:t>
            </a:r>
            <a:r>
              <a:rPr lang="en-US" sz="2000" b="1" dirty="0" smtClean="0"/>
              <a:t> son </a:t>
            </a:r>
            <a:r>
              <a:rPr lang="en-US" sz="2000" b="1" dirty="0" err="1" smtClean="0"/>
              <a:t>extremadamente</a:t>
            </a:r>
            <a:r>
              <a:rPr lang="en-US" sz="2000" b="1" dirty="0" smtClean="0"/>
              <a:t> </a:t>
            </a:r>
            <a:r>
              <a:rPr lang="en-US" sz="2000" b="1" dirty="0" err="1" smtClean="0"/>
              <a:t>escasas</a:t>
            </a:r>
            <a:r>
              <a:rPr lang="en-US" sz="2000" b="1" dirty="0" smtClean="0"/>
              <a:t> o </a:t>
            </a:r>
            <a:r>
              <a:rPr lang="en-US" sz="2000" b="1" dirty="0" err="1" smtClean="0"/>
              <a:t>nulas</a:t>
            </a:r>
            <a:r>
              <a:rPr lang="en-US" sz="2000" b="1" dirty="0" smtClean="0"/>
              <a:t> para </a:t>
            </a:r>
            <a:r>
              <a:rPr lang="en-US" sz="2000" b="1" dirty="0" err="1" smtClean="0"/>
              <a:t>ellos</a:t>
            </a:r>
            <a:r>
              <a:rPr lang="en-US" sz="2000" b="1" dirty="0" smtClean="0"/>
              <a:t>”.</a:t>
            </a:r>
          </a:p>
          <a:p>
            <a:endParaRPr lang="en-US" sz="2000" b="1" dirty="0"/>
          </a:p>
          <a:p>
            <a:r>
              <a:rPr lang="en-US" sz="2800" b="1" dirty="0" smtClean="0">
                <a:solidFill>
                  <a:srgbClr val="FF0000"/>
                </a:solidFill>
              </a:rPr>
              <a:t>?</a:t>
            </a:r>
            <a:r>
              <a:rPr lang="en-US" sz="2800" b="1" dirty="0" err="1" smtClean="0">
                <a:solidFill>
                  <a:srgbClr val="FF0000"/>
                </a:solidFill>
              </a:rPr>
              <a:t>Cuando</a:t>
            </a:r>
            <a:r>
              <a:rPr lang="en-US" sz="2800" b="1" dirty="0" smtClean="0">
                <a:solidFill>
                  <a:srgbClr val="FF0000"/>
                </a:solidFill>
              </a:rPr>
              <a:t>, y en </a:t>
            </a:r>
            <a:r>
              <a:rPr lang="en-US" sz="2800" b="1" dirty="0" err="1" smtClean="0">
                <a:solidFill>
                  <a:srgbClr val="FF0000"/>
                </a:solidFill>
              </a:rPr>
              <a:t>que</a:t>
            </a:r>
            <a:r>
              <a:rPr lang="en-US" sz="2800" b="1" dirty="0" smtClean="0">
                <a:solidFill>
                  <a:srgbClr val="FF0000"/>
                </a:solidFill>
              </a:rPr>
              <a:t> </a:t>
            </a:r>
            <a:r>
              <a:rPr lang="en-US" sz="2800" b="1" dirty="0" err="1" smtClean="0">
                <a:solidFill>
                  <a:srgbClr val="FF0000"/>
                </a:solidFill>
              </a:rPr>
              <a:t>circunstancias</a:t>
            </a:r>
            <a:r>
              <a:rPr lang="en-US" sz="2800" b="1" dirty="0" smtClean="0">
                <a:solidFill>
                  <a:srgbClr val="FF0000"/>
                </a:solidFill>
              </a:rPr>
              <a:t> o </a:t>
            </a:r>
            <a:r>
              <a:rPr lang="en-US" sz="2800" b="1" dirty="0" err="1" smtClean="0">
                <a:solidFill>
                  <a:srgbClr val="FF0000"/>
                </a:solidFill>
              </a:rPr>
              <a:t>por</a:t>
            </a:r>
            <a:r>
              <a:rPr lang="en-US" sz="2800" b="1" dirty="0" smtClean="0">
                <a:solidFill>
                  <a:srgbClr val="FF0000"/>
                </a:solidFill>
              </a:rPr>
              <a:t> </a:t>
            </a:r>
            <a:r>
              <a:rPr lang="en-US" sz="2800" b="1" dirty="0" err="1" smtClean="0">
                <a:solidFill>
                  <a:srgbClr val="FF0000"/>
                </a:solidFill>
              </a:rPr>
              <a:t>cuales</a:t>
            </a:r>
            <a:r>
              <a:rPr lang="en-US" sz="2800" b="1" dirty="0" smtClean="0">
                <a:solidFill>
                  <a:srgbClr val="FF0000"/>
                </a:solidFill>
              </a:rPr>
              <a:t> </a:t>
            </a:r>
            <a:r>
              <a:rPr lang="en-US" sz="2800" b="1" dirty="0" err="1" smtClean="0">
                <a:solidFill>
                  <a:srgbClr val="FF0000"/>
                </a:solidFill>
              </a:rPr>
              <a:t>defectos</a:t>
            </a:r>
            <a:r>
              <a:rPr lang="en-US" sz="2800" b="1" dirty="0" smtClean="0">
                <a:solidFill>
                  <a:srgbClr val="FF0000"/>
                </a:solidFill>
              </a:rPr>
              <a:t> </a:t>
            </a:r>
            <a:r>
              <a:rPr lang="en-US" sz="2800" b="1" dirty="0" err="1" smtClean="0">
                <a:solidFill>
                  <a:srgbClr val="FF0000"/>
                </a:solidFill>
              </a:rPr>
              <a:t>es</a:t>
            </a:r>
            <a:r>
              <a:rPr lang="en-US" sz="2800" b="1" dirty="0" smtClean="0">
                <a:solidFill>
                  <a:srgbClr val="FF0000"/>
                </a:solidFill>
              </a:rPr>
              <a:t> </a:t>
            </a:r>
            <a:r>
              <a:rPr lang="en-US" sz="2800" b="1" dirty="0" err="1" smtClean="0">
                <a:solidFill>
                  <a:srgbClr val="FF0000"/>
                </a:solidFill>
              </a:rPr>
              <a:t>justificable</a:t>
            </a:r>
            <a:r>
              <a:rPr lang="en-US" sz="2800" b="1" dirty="0" smtClean="0">
                <a:solidFill>
                  <a:srgbClr val="FF0000"/>
                </a:solidFill>
              </a:rPr>
              <a:t> </a:t>
            </a:r>
            <a:r>
              <a:rPr lang="en-US" sz="2800" b="1" dirty="0" err="1" smtClean="0">
                <a:solidFill>
                  <a:srgbClr val="FF0000"/>
                </a:solidFill>
              </a:rPr>
              <a:t>dejar</a:t>
            </a:r>
            <a:r>
              <a:rPr lang="en-US" sz="2800" b="1" dirty="0" smtClean="0">
                <a:solidFill>
                  <a:srgbClr val="FF0000"/>
                </a:solidFill>
              </a:rPr>
              <a:t> </a:t>
            </a:r>
            <a:r>
              <a:rPr lang="en-US" sz="2800" b="1" dirty="0" err="1" smtClean="0">
                <a:solidFill>
                  <a:srgbClr val="FF0000"/>
                </a:solidFill>
              </a:rPr>
              <a:t>morir</a:t>
            </a:r>
            <a:r>
              <a:rPr lang="en-US" sz="2800" b="1" dirty="0" smtClean="0">
                <a:solidFill>
                  <a:srgbClr val="FF0000"/>
                </a:solidFill>
              </a:rPr>
              <a:t> un </a:t>
            </a:r>
            <a:r>
              <a:rPr lang="en-US" sz="2800" b="1" dirty="0" err="1" smtClean="0">
                <a:solidFill>
                  <a:srgbClr val="FF0000"/>
                </a:solidFill>
              </a:rPr>
              <a:t>bebe</a:t>
            </a:r>
            <a:r>
              <a:rPr lang="en-US" sz="2800" b="1" dirty="0" smtClean="0">
                <a:solidFill>
                  <a:srgbClr val="FF0000"/>
                </a:solidFill>
              </a:rPr>
              <a:t>’ con </a:t>
            </a:r>
            <a:r>
              <a:rPr lang="en-US" sz="2800" b="1" dirty="0" err="1" smtClean="0">
                <a:solidFill>
                  <a:srgbClr val="FF0000"/>
                </a:solidFill>
              </a:rPr>
              <a:t>problemas</a:t>
            </a:r>
            <a:r>
              <a:rPr lang="en-US" sz="2800" b="1" dirty="0" smtClean="0">
                <a:solidFill>
                  <a:srgbClr val="FF0000"/>
                </a:solidFill>
              </a:rPr>
              <a:t> </a:t>
            </a:r>
            <a:r>
              <a:rPr lang="en-US" sz="2800" b="1" dirty="0" err="1" smtClean="0">
                <a:solidFill>
                  <a:srgbClr val="FF0000"/>
                </a:solidFill>
              </a:rPr>
              <a:t>congenitos</a:t>
            </a:r>
            <a:r>
              <a:rPr lang="en-US" sz="2800" b="1" dirty="0" smtClean="0">
                <a:solidFill>
                  <a:srgbClr val="FF0000"/>
                </a:solidFill>
              </a:rPr>
              <a:t>?</a:t>
            </a:r>
          </a:p>
          <a:p>
            <a:endParaRPr lang="en-US" sz="2000" b="1" dirty="0"/>
          </a:p>
          <a:p>
            <a:r>
              <a:rPr lang="en-US" sz="2000" b="1" dirty="0" err="1" smtClean="0"/>
              <a:t>Mientras</a:t>
            </a:r>
            <a:r>
              <a:rPr lang="en-US" sz="2000" b="1" dirty="0" smtClean="0"/>
              <a:t> mas </a:t>
            </a:r>
            <a:r>
              <a:rPr lang="en-US" sz="2000" b="1" dirty="0" err="1" smtClean="0"/>
              <a:t>avancen</a:t>
            </a:r>
            <a:r>
              <a:rPr lang="en-US" sz="2000" b="1" dirty="0" smtClean="0"/>
              <a:t> </a:t>
            </a:r>
            <a:r>
              <a:rPr lang="en-US" sz="2000" b="1" dirty="0" err="1" smtClean="0"/>
              <a:t>las</a:t>
            </a:r>
            <a:r>
              <a:rPr lang="en-US" sz="2000" b="1" dirty="0" smtClean="0"/>
              <a:t> </a:t>
            </a:r>
            <a:r>
              <a:rPr lang="en-US" sz="2000" b="1" dirty="0" err="1" smtClean="0"/>
              <a:t>tecnicas</a:t>
            </a:r>
            <a:r>
              <a:rPr lang="en-US" sz="2000" b="1" dirty="0" smtClean="0"/>
              <a:t> para </a:t>
            </a:r>
            <a:r>
              <a:rPr lang="en-US" sz="2000" b="1" dirty="0" err="1" smtClean="0"/>
              <a:t>mantener</a:t>
            </a:r>
            <a:r>
              <a:rPr lang="en-US" sz="2000" b="1" dirty="0" smtClean="0"/>
              <a:t> en </a:t>
            </a:r>
            <a:r>
              <a:rPr lang="en-US" sz="2000" b="1" dirty="0" err="1" smtClean="0"/>
              <a:t>vida</a:t>
            </a:r>
            <a:r>
              <a:rPr lang="en-US" sz="2000" b="1" dirty="0" smtClean="0"/>
              <a:t> </a:t>
            </a:r>
            <a:r>
              <a:rPr lang="en-US" sz="2000" b="1" dirty="0" err="1" smtClean="0"/>
              <a:t>niños</a:t>
            </a:r>
            <a:r>
              <a:rPr lang="en-US" sz="2000" b="1" dirty="0" smtClean="0"/>
              <a:t> con graves </a:t>
            </a:r>
            <a:r>
              <a:rPr lang="en-US" sz="2000" b="1" dirty="0" err="1" smtClean="0"/>
              <a:t>malformaciones</a:t>
            </a:r>
            <a:r>
              <a:rPr lang="en-US" sz="2000" b="1" dirty="0" smtClean="0"/>
              <a:t>, mas a menudo se </a:t>
            </a:r>
            <a:r>
              <a:rPr lang="en-US" sz="2000" b="1" dirty="0" err="1" smtClean="0"/>
              <a:t>encontrara</a:t>
            </a:r>
            <a:r>
              <a:rPr lang="en-US" sz="2000" b="1" dirty="0" smtClean="0"/>
              <a:t>’ </a:t>
            </a:r>
            <a:r>
              <a:rPr lang="en-US" sz="2000" b="1" dirty="0" err="1" smtClean="0"/>
              <a:t>este</a:t>
            </a:r>
            <a:r>
              <a:rPr lang="en-US" sz="2000" b="1" dirty="0" smtClean="0"/>
              <a:t> </a:t>
            </a:r>
            <a:r>
              <a:rPr lang="en-US" sz="2000" b="1" dirty="0" err="1" smtClean="0"/>
              <a:t>clase</a:t>
            </a:r>
            <a:r>
              <a:rPr lang="en-US" sz="2000" b="1" dirty="0" smtClean="0"/>
              <a:t> de </a:t>
            </a:r>
            <a:r>
              <a:rPr lang="en-US" sz="2000" b="1" dirty="0" err="1" smtClean="0"/>
              <a:t>dilemas</a:t>
            </a:r>
            <a:endParaRPr lang="en-US" sz="2000" b="1" dirty="0"/>
          </a:p>
        </p:txBody>
      </p:sp>
    </p:spTree>
    <p:extLst>
      <p:ext uri="{BB962C8B-B14F-4D97-AF65-F5344CB8AC3E}">
        <p14:creationId xmlns:p14="http://schemas.microsoft.com/office/powerpoint/2010/main" val="972457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9067800" cy="6370975"/>
          </a:xfrm>
          <a:prstGeom prst="rect">
            <a:avLst/>
          </a:prstGeom>
          <a:noFill/>
        </p:spPr>
        <p:txBody>
          <a:bodyPr wrap="square" rtlCol="0">
            <a:spAutoFit/>
          </a:bodyPr>
          <a:lstStyle/>
          <a:p>
            <a:r>
              <a:rPr lang="en-US" sz="2800" b="1" dirty="0" err="1" smtClean="0"/>
              <a:t>Costo</a:t>
            </a:r>
            <a:r>
              <a:rPr lang="en-US" sz="2800" b="1" dirty="0" smtClean="0"/>
              <a:t> de la </a:t>
            </a:r>
            <a:r>
              <a:rPr lang="en-US" sz="2800" b="1" dirty="0" err="1" smtClean="0"/>
              <a:t>proteccion</a:t>
            </a:r>
            <a:r>
              <a:rPr lang="en-US" sz="2800" b="1" dirty="0" smtClean="0"/>
              <a:t> de la </a:t>
            </a:r>
            <a:r>
              <a:rPr lang="en-US" sz="2800" b="1" dirty="0" err="1" smtClean="0"/>
              <a:t>vida</a:t>
            </a:r>
            <a:r>
              <a:rPr lang="en-US" sz="2800" b="1" dirty="0" smtClean="0"/>
              <a:t> en </a:t>
            </a:r>
            <a:r>
              <a:rPr lang="en-US" sz="2800" b="1" dirty="0" err="1" smtClean="0"/>
              <a:t>cualquier</a:t>
            </a:r>
            <a:r>
              <a:rPr lang="en-US" sz="2800" b="1" dirty="0" smtClean="0"/>
              <a:t> </a:t>
            </a:r>
            <a:r>
              <a:rPr lang="en-US" sz="2800" b="1" dirty="0" err="1" smtClean="0"/>
              <a:t>circunstancia</a:t>
            </a:r>
            <a:endParaRPr lang="en-US" sz="2800" b="1" dirty="0" smtClean="0"/>
          </a:p>
          <a:p>
            <a:endParaRPr lang="en-US" sz="2000" b="1" dirty="0"/>
          </a:p>
          <a:p>
            <a:r>
              <a:rPr lang="en-US" sz="2000" b="1" dirty="0" err="1" smtClean="0"/>
              <a:t>Es</a:t>
            </a:r>
            <a:r>
              <a:rPr lang="en-US" sz="2000" b="1" dirty="0" smtClean="0"/>
              <a:t> </a:t>
            </a:r>
            <a:r>
              <a:rPr lang="en-US" sz="2000" b="1" dirty="0" err="1" smtClean="0"/>
              <a:t>facil</a:t>
            </a:r>
            <a:r>
              <a:rPr lang="en-US" sz="2000" b="1" dirty="0" smtClean="0"/>
              <a:t> </a:t>
            </a:r>
            <a:r>
              <a:rPr lang="en-US" sz="2000" b="1" dirty="0" err="1" smtClean="0"/>
              <a:t>decir</a:t>
            </a:r>
            <a:r>
              <a:rPr lang="en-US" sz="2000" b="1" dirty="0" smtClean="0"/>
              <a:t> </a:t>
            </a:r>
            <a:r>
              <a:rPr lang="en-US" sz="2000" b="1" dirty="0" err="1" smtClean="0"/>
              <a:t>que</a:t>
            </a:r>
            <a:r>
              <a:rPr lang="en-US" sz="2000" b="1" dirty="0" smtClean="0"/>
              <a:t> la </a:t>
            </a:r>
            <a:r>
              <a:rPr lang="en-US" sz="2000" b="1" dirty="0" err="1" smtClean="0"/>
              <a:t>vida</a:t>
            </a:r>
            <a:r>
              <a:rPr lang="en-US" sz="2000" b="1" dirty="0" smtClean="0"/>
              <a:t>, y la </a:t>
            </a:r>
            <a:r>
              <a:rPr lang="en-US" sz="2000" b="1" dirty="0" err="1" smtClean="0"/>
              <a:t>vida</a:t>
            </a:r>
            <a:r>
              <a:rPr lang="en-US" sz="2000" b="1" dirty="0" smtClean="0"/>
              <a:t> del </a:t>
            </a:r>
            <a:r>
              <a:rPr lang="en-US" sz="2000" b="1" dirty="0" err="1" smtClean="0"/>
              <a:t>recien</a:t>
            </a:r>
            <a:r>
              <a:rPr lang="en-US" sz="2000" b="1" dirty="0" smtClean="0"/>
              <a:t> </a:t>
            </a:r>
            <a:r>
              <a:rPr lang="en-US" sz="2000" b="1" dirty="0" err="1" smtClean="0"/>
              <a:t>nacido</a:t>
            </a:r>
            <a:r>
              <a:rPr lang="en-US" sz="2000" b="1" dirty="0" smtClean="0"/>
              <a:t> en especial, </a:t>
            </a:r>
            <a:r>
              <a:rPr lang="en-US" sz="2000" b="1" dirty="0" err="1" smtClean="0"/>
              <a:t>siempre</a:t>
            </a:r>
            <a:r>
              <a:rPr lang="en-US" sz="2000" b="1" dirty="0" smtClean="0"/>
              <a:t> vale la </a:t>
            </a:r>
            <a:r>
              <a:rPr lang="en-US" sz="2000" b="1" dirty="0" err="1" smtClean="0"/>
              <a:t>pena</a:t>
            </a:r>
            <a:r>
              <a:rPr lang="en-US" sz="2000" b="1" dirty="0" smtClean="0"/>
              <a:t> de </a:t>
            </a:r>
            <a:r>
              <a:rPr lang="en-US" sz="2000" b="1" dirty="0" err="1" smtClean="0"/>
              <a:t>ser</a:t>
            </a:r>
            <a:r>
              <a:rPr lang="en-US" sz="2000" b="1" dirty="0" smtClean="0"/>
              <a:t> </a:t>
            </a:r>
            <a:r>
              <a:rPr lang="en-US" sz="2000" b="1" dirty="0" err="1" smtClean="0"/>
              <a:t>celebrada</a:t>
            </a:r>
            <a:r>
              <a:rPr lang="en-US" sz="2000" b="1" dirty="0" smtClean="0"/>
              <a:t>, </a:t>
            </a:r>
            <a:r>
              <a:rPr lang="en-US" sz="2000" b="1" dirty="0" err="1" smtClean="0"/>
              <a:t>respetada</a:t>
            </a:r>
            <a:r>
              <a:rPr lang="en-US" sz="2000" b="1" dirty="0" smtClean="0"/>
              <a:t>, y </a:t>
            </a:r>
            <a:r>
              <a:rPr lang="en-US" sz="2000" b="1" dirty="0" err="1" smtClean="0"/>
              <a:t>conservada</a:t>
            </a:r>
            <a:r>
              <a:rPr lang="en-US" sz="2000" b="1" dirty="0" smtClean="0"/>
              <a:t>, para un </a:t>
            </a:r>
            <a:r>
              <a:rPr lang="en-US" sz="2000" b="1" dirty="0" err="1" smtClean="0"/>
              <a:t>observador</a:t>
            </a:r>
            <a:r>
              <a:rPr lang="en-US" sz="2000" b="1" dirty="0" smtClean="0"/>
              <a:t> </a:t>
            </a:r>
            <a:r>
              <a:rPr lang="en-US" sz="2000" b="1" dirty="0" err="1" smtClean="0"/>
              <a:t>externo</a:t>
            </a:r>
            <a:r>
              <a:rPr lang="en-US" sz="2000" b="1" dirty="0" smtClean="0"/>
              <a:t>:</a:t>
            </a:r>
          </a:p>
          <a:p>
            <a:endParaRPr lang="en-US" sz="2000" b="1" dirty="0"/>
          </a:p>
          <a:p>
            <a:r>
              <a:rPr lang="en-US" sz="2000" b="1" dirty="0" smtClean="0"/>
              <a:t>Los padres o </a:t>
            </a:r>
            <a:r>
              <a:rPr lang="en-US" sz="2000" b="1" dirty="0" err="1" smtClean="0"/>
              <a:t>las</a:t>
            </a:r>
            <a:r>
              <a:rPr lang="en-US" sz="2000" b="1" dirty="0" smtClean="0"/>
              <a:t> </a:t>
            </a:r>
            <a:r>
              <a:rPr lang="en-US" sz="2000" b="1" dirty="0" err="1" smtClean="0"/>
              <a:t>familias</a:t>
            </a:r>
            <a:r>
              <a:rPr lang="en-US" sz="2000" b="1" dirty="0" smtClean="0"/>
              <a:t> son en </a:t>
            </a:r>
            <a:r>
              <a:rPr lang="en-US" sz="2000" b="1" dirty="0" err="1" smtClean="0"/>
              <a:t>realidad</a:t>
            </a:r>
            <a:r>
              <a:rPr lang="en-US" sz="2000" b="1" dirty="0" smtClean="0"/>
              <a:t> los </a:t>
            </a:r>
            <a:r>
              <a:rPr lang="en-US" sz="2000" b="1" dirty="0" err="1" smtClean="0"/>
              <a:t>que</a:t>
            </a:r>
            <a:r>
              <a:rPr lang="en-US" sz="2000" b="1" dirty="0" smtClean="0"/>
              <a:t> se </a:t>
            </a:r>
            <a:r>
              <a:rPr lang="en-US" sz="2000" b="1" dirty="0" err="1" smtClean="0"/>
              <a:t>haran</a:t>
            </a:r>
            <a:r>
              <a:rPr lang="en-US" sz="2000" b="1" dirty="0" smtClean="0"/>
              <a:t> cargo del </a:t>
            </a:r>
            <a:r>
              <a:rPr lang="en-US" sz="2000" b="1" dirty="0" err="1" smtClean="0"/>
              <a:t>niño</a:t>
            </a:r>
            <a:r>
              <a:rPr lang="en-US" sz="2000" b="1" dirty="0" smtClean="0"/>
              <a:t> o </a:t>
            </a:r>
            <a:r>
              <a:rPr lang="en-US" sz="2000" b="1" dirty="0" err="1" smtClean="0"/>
              <a:t>niña</a:t>
            </a:r>
            <a:r>
              <a:rPr lang="en-US" sz="2000" b="1" dirty="0" smtClean="0"/>
              <a:t>, </a:t>
            </a:r>
            <a:r>
              <a:rPr lang="en-US" sz="2000" b="1" dirty="0" err="1" smtClean="0"/>
              <a:t>que</a:t>
            </a:r>
            <a:r>
              <a:rPr lang="en-US" sz="2000" b="1" dirty="0" smtClean="0"/>
              <a:t> sea </a:t>
            </a:r>
            <a:r>
              <a:rPr lang="en-US" sz="2000" b="1" dirty="0" err="1" smtClean="0"/>
              <a:t>sano</a:t>
            </a:r>
            <a:r>
              <a:rPr lang="en-US" sz="2000" b="1" dirty="0" smtClean="0"/>
              <a:t> o no, </a:t>
            </a:r>
            <a:r>
              <a:rPr lang="en-US" sz="2000" b="1" dirty="0" err="1" smtClean="0"/>
              <a:t>durante</a:t>
            </a:r>
            <a:r>
              <a:rPr lang="en-US" sz="2000" b="1" dirty="0" smtClean="0"/>
              <a:t> </a:t>
            </a:r>
            <a:r>
              <a:rPr lang="en-US" sz="2000" b="1" dirty="0" err="1" smtClean="0"/>
              <a:t>decadas</a:t>
            </a:r>
            <a:r>
              <a:rPr lang="en-US" sz="2000" b="1" dirty="0" smtClean="0"/>
              <a:t>.</a:t>
            </a:r>
          </a:p>
          <a:p>
            <a:endParaRPr lang="en-US" sz="2000" b="1" dirty="0"/>
          </a:p>
          <a:p>
            <a:r>
              <a:rPr lang="en-US" sz="2000" b="1" dirty="0" smtClean="0">
                <a:solidFill>
                  <a:srgbClr val="FF0000"/>
                </a:solidFill>
              </a:rPr>
              <a:t>Se </a:t>
            </a:r>
            <a:r>
              <a:rPr lang="en-US" sz="2000" b="1" dirty="0" err="1" smtClean="0">
                <a:solidFill>
                  <a:srgbClr val="FF0000"/>
                </a:solidFill>
              </a:rPr>
              <a:t>tiene</a:t>
            </a:r>
            <a:r>
              <a:rPr lang="en-US" sz="2000" b="1" dirty="0" smtClean="0">
                <a:solidFill>
                  <a:srgbClr val="FF0000"/>
                </a:solidFill>
              </a:rPr>
              <a:t> </a:t>
            </a:r>
            <a:r>
              <a:rPr lang="en-US" sz="2000" b="1" dirty="0" err="1" smtClean="0">
                <a:solidFill>
                  <a:srgbClr val="FF0000"/>
                </a:solidFill>
              </a:rPr>
              <a:t>que</a:t>
            </a:r>
            <a:r>
              <a:rPr lang="en-US" sz="2000" b="1" dirty="0" smtClean="0">
                <a:solidFill>
                  <a:srgbClr val="FF0000"/>
                </a:solidFill>
              </a:rPr>
              <a:t> </a:t>
            </a:r>
            <a:r>
              <a:rPr lang="en-US" sz="2000" b="1" dirty="0" err="1" smtClean="0">
                <a:solidFill>
                  <a:srgbClr val="FF0000"/>
                </a:solidFill>
              </a:rPr>
              <a:t>pedir</a:t>
            </a:r>
            <a:r>
              <a:rPr lang="en-US" sz="2000" b="1" dirty="0" smtClean="0">
                <a:solidFill>
                  <a:srgbClr val="FF0000"/>
                </a:solidFill>
              </a:rPr>
              <a:t> a los </a:t>
            </a:r>
            <a:r>
              <a:rPr lang="en-US" sz="2000" b="1" dirty="0" err="1" smtClean="0">
                <a:solidFill>
                  <a:srgbClr val="FF0000"/>
                </a:solidFill>
              </a:rPr>
              <a:t>que</a:t>
            </a:r>
            <a:r>
              <a:rPr lang="en-US" sz="2000" b="1" dirty="0" smtClean="0">
                <a:solidFill>
                  <a:srgbClr val="FF0000"/>
                </a:solidFill>
              </a:rPr>
              <a:t> </a:t>
            </a:r>
            <a:r>
              <a:rPr lang="en-US" sz="2000" b="1" dirty="0" err="1" smtClean="0">
                <a:solidFill>
                  <a:srgbClr val="FF0000"/>
                </a:solidFill>
              </a:rPr>
              <a:t>quieren</a:t>
            </a:r>
            <a:r>
              <a:rPr lang="en-US" sz="2000" b="1" dirty="0" smtClean="0">
                <a:solidFill>
                  <a:srgbClr val="FF0000"/>
                </a:solidFill>
              </a:rPr>
              <a:t> </a:t>
            </a:r>
            <a:r>
              <a:rPr lang="en-US" sz="2000" b="1" dirty="0" err="1" smtClean="0">
                <a:solidFill>
                  <a:srgbClr val="FF0000"/>
                </a:solidFill>
              </a:rPr>
              <a:t>ser</a:t>
            </a:r>
            <a:r>
              <a:rPr lang="en-US" sz="2000" b="1" dirty="0" smtClean="0">
                <a:solidFill>
                  <a:srgbClr val="FF0000"/>
                </a:solidFill>
              </a:rPr>
              <a:t> padres </a:t>
            </a:r>
            <a:r>
              <a:rPr lang="en-US" sz="2000" b="1" dirty="0" err="1" smtClean="0">
                <a:solidFill>
                  <a:srgbClr val="FF0000"/>
                </a:solidFill>
              </a:rPr>
              <a:t>que</a:t>
            </a:r>
            <a:r>
              <a:rPr lang="en-US" sz="2000" b="1" dirty="0" smtClean="0">
                <a:solidFill>
                  <a:srgbClr val="FF0000"/>
                </a:solidFill>
              </a:rPr>
              <a:t> </a:t>
            </a:r>
            <a:r>
              <a:rPr lang="en-US" sz="2000" b="1" dirty="0" err="1" smtClean="0">
                <a:solidFill>
                  <a:srgbClr val="FF0000"/>
                </a:solidFill>
              </a:rPr>
              <a:t>esten</a:t>
            </a:r>
            <a:r>
              <a:rPr lang="en-US" sz="2000" b="1" dirty="0" smtClean="0">
                <a:solidFill>
                  <a:srgbClr val="FF0000"/>
                </a:solidFill>
              </a:rPr>
              <a:t> </a:t>
            </a:r>
            <a:r>
              <a:rPr lang="en-US" sz="2000" b="1" dirty="0" err="1" smtClean="0">
                <a:solidFill>
                  <a:srgbClr val="FF0000"/>
                </a:solidFill>
              </a:rPr>
              <a:t>abiertos</a:t>
            </a:r>
            <a:r>
              <a:rPr lang="en-US" sz="2000" b="1" dirty="0" smtClean="0">
                <a:solidFill>
                  <a:srgbClr val="FF0000"/>
                </a:solidFill>
              </a:rPr>
              <a:t> a la </a:t>
            </a:r>
            <a:r>
              <a:rPr lang="en-US" sz="2000" b="1" dirty="0" err="1" smtClean="0">
                <a:solidFill>
                  <a:srgbClr val="FF0000"/>
                </a:solidFill>
              </a:rPr>
              <a:t>posibilidad</a:t>
            </a:r>
            <a:r>
              <a:rPr lang="en-US" sz="2000" b="1" dirty="0" smtClean="0">
                <a:solidFill>
                  <a:srgbClr val="FF0000"/>
                </a:solidFill>
              </a:rPr>
              <a:t> de </a:t>
            </a:r>
            <a:r>
              <a:rPr lang="en-US" sz="2000" b="1" dirty="0" err="1" smtClean="0">
                <a:solidFill>
                  <a:srgbClr val="FF0000"/>
                </a:solidFill>
              </a:rPr>
              <a:t>que</a:t>
            </a:r>
            <a:r>
              <a:rPr lang="en-US" sz="2000" b="1" dirty="0" smtClean="0">
                <a:solidFill>
                  <a:srgbClr val="FF0000"/>
                </a:solidFill>
              </a:rPr>
              <a:t> </a:t>
            </a:r>
            <a:r>
              <a:rPr lang="en-US" sz="2000" b="1" dirty="0" err="1" smtClean="0">
                <a:solidFill>
                  <a:srgbClr val="FF0000"/>
                </a:solidFill>
              </a:rPr>
              <a:t>tengan</a:t>
            </a:r>
            <a:r>
              <a:rPr lang="en-US" sz="2000" b="1" dirty="0" smtClean="0">
                <a:solidFill>
                  <a:srgbClr val="FF0000"/>
                </a:solidFill>
              </a:rPr>
              <a:t> </a:t>
            </a:r>
            <a:r>
              <a:rPr lang="en-US" sz="2000" b="1" dirty="0" err="1" smtClean="0">
                <a:solidFill>
                  <a:srgbClr val="FF0000"/>
                </a:solidFill>
              </a:rPr>
              <a:t>que</a:t>
            </a:r>
            <a:r>
              <a:rPr lang="en-US" sz="2000" b="1" dirty="0" smtClean="0">
                <a:solidFill>
                  <a:srgbClr val="FF0000"/>
                </a:solidFill>
              </a:rPr>
              <a:t> </a:t>
            </a:r>
            <a:r>
              <a:rPr lang="en-US" sz="2000" b="1" dirty="0" err="1" smtClean="0">
                <a:solidFill>
                  <a:srgbClr val="FF0000"/>
                </a:solidFill>
              </a:rPr>
              <a:t>cuidar</a:t>
            </a:r>
            <a:r>
              <a:rPr lang="en-US" sz="2000" b="1" dirty="0" smtClean="0">
                <a:solidFill>
                  <a:srgbClr val="FF0000"/>
                </a:solidFill>
              </a:rPr>
              <a:t> a </a:t>
            </a:r>
            <a:r>
              <a:rPr lang="en-US" sz="2000" b="1" dirty="0" err="1" smtClean="0">
                <a:solidFill>
                  <a:srgbClr val="FF0000"/>
                </a:solidFill>
              </a:rPr>
              <a:t>sus</a:t>
            </a:r>
            <a:r>
              <a:rPr lang="en-US" sz="2000" b="1" dirty="0" smtClean="0">
                <a:solidFill>
                  <a:srgbClr val="FF0000"/>
                </a:solidFill>
              </a:rPr>
              <a:t> </a:t>
            </a:r>
            <a:r>
              <a:rPr lang="en-US" sz="2000" b="1" dirty="0" err="1" smtClean="0">
                <a:solidFill>
                  <a:srgbClr val="FF0000"/>
                </a:solidFill>
              </a:rPr>
              <a:t>hijos</a:t>
            </a:r>
            <a:r>
              <a:rPr lang="en-US" sz="2000" b="1" dirty="0" smtClean="0">
                <a:solidFill>
                  <a:srgbClr val="FF0000"/>
                </a:solidFill>
              </a:rPr>
              <a:t> hasta en </a:t>
            </a:r>
            <a:r>
              <a:rPr lang="en-US" sz="2000" b="1" dirty="0" err="1" smtClean="0">
                <a:solidFill>
                  <a:srgbClr val="FF0000"/>
                </a:solidFill>
              </a:rPr>
              <a:t>casos</a:t>
            </a:r>
            <a:r>
              <a:rPr lang="en-US" sz="2000" b="1" dirty="0" smtClean="0">
                <a:solidFill>
                  <a:srgbClr val="FF0000"/>
                </a:solidFill>
              </a:rPr>
              <a:t> de </a:t>
            </a:r>
            <a:r>
              <a:rPr lang="en-US" sz="2000" b="1" dirty="0" err="1" smtClean="0">
                <a:solidFill>
                  <a:srgbClr val="FF0000"/>
                </a:solidFill>
              </a:rPr>
              <a:t>malformaciones</a:t>
            </a:r>
            <a:r>
              <a:rPr lang="en-US" sz="2000" b="1" dirty="0" smtClean="0">
                <a:solidFill>
                  <a:srgbClr val="FF0000"/>
                </a:solidFill>
              </a:rPr>
              <a:t> </a:t>
            </a:r>
            <a:r>
              <a:rPr lang="en-US" sz="2000" b="1" dirty="0" err="1" smtClean="0">
                <a:solidFill>
                  <a:srgbClr val="FF0000"/>
                </a:solidFill>
              </a:rPr>
              <a:t>mayores</a:t>
            </a:r>
            <a:r>
              <a:rPr lang="en-US" sz="2000" b="1" dirty="0" smtClean="0">
                <a:solidFill>
                  <a:srgbClr val="FF0000"/>
                </a:solidFill>
              </a:rPr>
              <a:t> o </a:t>
            </a:r>
            <a:r>
              <a:rPr lang="en-US" sz="2000" b="1" dirty="0" err="1" smtClean="0">
                <a:solidFill>
                  <a:srgbClr val="FF0000"/>
                </a:solidFill>
              </a:rPr>
              <a:t>problemas</a:t>
            </a:r>
            <a:r>
              <a:rPr lang="en-US" sz="2000" b="1" dirty="0" smtClean="0">
                <a:solidFill>
                  <a:srgbClr val="FF0000"/>
                </a:solidFill>
              </a:rPr>
              <a:t> </a:t>
            </a:r>
            <a:r>
              <a:rPr lang="en-US" sz="2000" b="1" dirty="0" err="1" smtClean="0">
                <a:solidFill>
                  <a:srgbClr val="FF0000"/>
                </a:solidFill>
              </a:rPr>
              <a:t>que</a:t>
            </a:r>
            <a:r>
              <a:rPr lang="en-US" sz="2000" b="1" dirty="0" smtClean="0">
                <a:solidFill>
                  <a:srgbClr val="FF0000"/>
                </a:solidFill>
              </a:rPr>
              <a:t> los </a:t>
            </a:r>
            <a:r>
              <a:rPr lang="en-US" sz="2000" b="1" dirty="0" err="1" smtClean="0">
                <a:solidFill>
                  <a:srgbClr val="FF0000"/>
                </a:solidFill>
              </a:rPr>
              <a:t>lleven</a:t>
            </a:r>
            <a:r>
              <a:rPr lang="en-US" sz="2000" b="1" dirty="0" smtClean="0">
                <a:solidFill>
                  <a:srgbClr val="FF0000"/>
                </a:solidFill>
              </a:rPr>
              <a:t> hasta a </a:t>
            </a:r>
            <a:r>
              <a:rPr lang="en-US" sz="2000" b="1" dirty="0" err="1" smtClean="0">
                <a:solidFill>
                  <a:srgbClr val="FF0000"/>
                </a:solidFill>
              </a:rPr>
              <a:t>perder</a:t>
            </a:r>
            <a:r>
              <a:rPr lang="en-US" sz="2000" b="1" dirty="0" smtClean="0">
                <a:solidFill>
                  <a:srgbClr val="FF0000"/>
                </a:solidFill>
              </a:rPr>
              <a:t> </a:t>
            </a:r>
            <a:r>
              <a:rPr lang="en-US" sz="2000" b="1" dirty="0" err="1" smtClean="0">
                <a:solidFill>
                  <a:srgbClr val="FF0000"/>
                </a:solidFill>
              </a:rPr>
              <a:t>su</a:t>
            </a:r>
            <a:r>
              <a:rPr lang="en-US" sz="2000" b="1" dirty="0" smtClean="0">
                <a:solidFill>
                  <a:srgbClr val="FF0000"/>
                </a:solidFill>
              </a:rPr>
              <a:t> </a:t>
            </a:r>
            <a:r>
              <a:rPr lang="en-US" sz="2000" b="1" dirty="0" err="1" smtClean="0">
                <a:solidFill>
                  <a:srgbClr val="FF0000"/>
                </a:solidFill>
              </a:rPr>
              <a:t>propia</a:t>
            </a:r>
            <a:r>
              <a:rPr lang="en-US" sz="2000" b="1" dirty="0" smtClean="0">
                <a:solidFill>
                  <a:srgbClr val="FF0000"/>
                </a:solidFill>
              </a:rPr>
              <a:t> </a:t>
            </a:r>
            <a:r>
              <a:rPr lang="en-US" sz="2000" b="1" dirty="0" err="1" smtClean="0">
                <a:solidFill>
                  <a:srgbClr val="FF0000"/>
                </a:solidFill>
              </a:rPr>
              <a:t>identidad</a:t>
            </a:r>
            <a:r>
              <a:rPr lang="en-US" sz="2000" b="1" dirty="0" smtClean="0">
                <a:solidFill>
                  <a:srgbClr val="FF0000"/>
                </a:solidFill>
              </a:rPr>
              <a:t>, hasta </a:t>
            </a:r>
            <a:r>
              <a:rPr lang="en-US" sz="2000" b="1" dirty="0" err="1" smtClean="0">
                <a:solidFill>
                  <a:srgbClr val="FF0000"/>
                </a:solidFill>
              </a:rPr>
              <a:t>tener</a:t>
            </a:r>
            <a:r>
              <a:rPr lang="en-US" sz="2000" b="1" dirty="0" smtClean="0">
                <a:solidFill>
                  <a:srgbClr val="FF0000"/>
                </a:solidFill>
              </a:rPr>
              <a:t> </a:t>
            </a:r>
            <a:r>
              <a:rPr lang="en-US" sz="2000" b="1" dirty="0" err="1" smtClean="0">
                <a:solidFill>
                  <a:srgbClr val="FF0000"/>
                </a:solidFill>
              </a:rPr>
              <a:t>que</a:t>
            </a:r>
            <a:r>
              <a:rPr lang="en-US" sz="2000" b="1" dirty="0" smtClean="0">
                <a:solidFill>
                  <a:srgbClr val="FF0000"/>
                </a:solidFill>
              </a:rPr>
              <a:t> </a:t>
            </a:r>
            <a:r>
              <a:rPr lang="en-US" sz="2000" b="1" dirty="0" err="1" smtClean="0">
                <a:solidFill>
                  <a:srgbClr val="FF0000"/>
                </a:solidFill>
              </a:rPr>
              <a:t>vivir</a:t>
            </a:r>
            <a:r>
              <a:rPr lang="en-US" sz="2000" b="1" dirty="0" smtClean="0">
                <a:solidFill>
                  <a:srgbClr val="FF0000"/>
                </a:solidFill>
              </a:rPr>
              <a:t> en </a:t>
            </a:r>
            <a:r>
              <a:rPr lang="en-US" sz="2000" b="1" dirty="0" err="1" smtClean="0">
                <a:solidFill>
                  <a:srgbClr val="FF0000"/>
                </a:solidFill>
              </a:rPr>
              <a:t>funcion</a:t>
            </a:r>
            <a:r>
              <a:rPr lang="en-US" sz="2000" b="1" dirty="0" smtClean="0">
                <a:solidFill>
                  <a:srgbClr val="FF0000"/>
                </a:solidFill>
              </a:rPr>
              <a:t> de un </a:t>
            </a:r>
            <a:r>
              <a:rPr lang="en-US" sz="2000" b="1" dirty="0" err="1" smtClean="0">
                <a:solidFill>
                  <a:srgbClr val="FF0000"/>
                </a:solidFill>
              </a:rPr>
              <a:t>hijo</a:t>
            </a:r>
            <a:r>
              <a:rPr lang="en-US" sz="2000" b="1" dirty="0" smtClean="0">
                <a:solidFill>
                  <a:srgbClr val="FF0000"/>
                </a:solidFill>
              </a:rPr>
              <a:t> o </a:t>
            </a:r>
            <a:r>
              <a:rPr lang="en-US" sz="2000" b="1" dirty="0" err="1" smtClean="0">
                <a:solidFill>
                  <a:srgbClr val="FF0000"/>
                </a:solidFill>
              </a:rPr>
              <a:t>hija</a:t>
            </a:r>
            <a:r>
              <a:rPr lang="en-US" sz="2000" b="1" dirty="0" smtClean="0">
                <a:solidFill>
                  <a:srgbClr val="FF0000"/>
                </a:solidFill>
              </a:rPr>
              <a:t> </a:t>
            </a:r>
            <a:r>
              <a:rPr lang="en-US" sz="2000" b="1" dirty="0" err="1" smtClean="0">
                <a:solidFill>
                  <a:srgbClr val="FF0000"/>
                </a:solidFill>
              </a:rPr>
              <a:t>malformado</a:t>
            </a:r>
            <a:r>
              <a:rPr lang="en-US" sz="2000" b="1" dirty="0" smtClean="0">
                <a:solidFill>
                  <a:srgbClr val="FF0000"/>
                </a:solidFill>
              </a:rPr>
              <a:t>?</a:t>
            </a:r>
          </a:p>
          <a:p>
            <a:endParaRPr lang="en-US" sz="2000" b="1" dirty="0"/>
          </a:p>
          <a:p>
            <a:r>
              <a:rPr lang="en-US" sz="2000" b="1" dirty="0" err="1" smtClean="0"/>
              <a:t>Es</a:t>
            </a:r>
            <a:r>
              <a:rPr lang="en-US" sz="2000" b="1" dirty="0" smtClean="0"/>
              <a:t> un </a:t>
            </a:r>
            <a:r>
              <a:rPr lang="en-US" sz="2000" b="1" dirty="0" err="1" smtClean="0"/>
              <a:t>problema</a:t>
            </a:r>
            <a:r>
              <a:rPr lang="en-US" sz="2000" b="1" dirty="0" smtClean="0"/>
              <a:t> </a:t>
            </a:r>
            <a:r>
              <a:rPr lang="en-US" sz="2000" b="1" dirty="0" err="1" smtClean="0"/>
              <a:t>parecido</a:t>
            </a:r>
            <a:r>
              <a:rPr lang="en-US" sz="2000" b="1" dirty="0" smtClean="0"/>
              <a:t> al </a:t>
            </a:r>
            <a:r>
              <a:rPr lang="en-US" sz="2000" b="1" dirty="0" err="1" smtClean="0"/>
              <a:t>cuidado</a:t>
            </a:r>
            <a:r>
              <a:rPr lang="en-US" sz="2000" b="1" dirty="0" smtClean="0"/>
              <a:t> de un </a:t>
            </a:r>
            <a:r>
              <a:rPr lang="en-US" sz="2000" b="1" dirty="0" err="1" smtClean="0"/>
              <a:t>pariente</a:t>
            </a:r>
            <a:r>
              <a:rPr lang="en-US" sz="2000" b="1" dirty="0" smtClean="0"/>
              <a:t> con </a:t>
            </a:r>
            <a:r>
              <a:rPr lang="en-US" sz="2000" b="1" dirty="0" err="1" smtClean="0"/>
              <a:t>enfermedades</a:t>
            </a:r>
            <a:r>
              <a:rPr lang="en-US" sz="2000" b="1" dirty="0" smtClean="0"/>
              <a:t> </a:t>
            </a:r>
            <a:r>
              <a:rPr lang="en-US" sz="2000" b="1" dirty="0" err="1" smtClean="0"/>
              <a:t>neurodegenerativas</a:t>
            </a:r>
            <a:r>
              <a:rPr lang="en-US" sz="2000" b="1" dirty="0" smtClean="0"/>
              <a:t>:</a:t>
            </a:r>
          </a:p>
          <a:p>
            <a:r>
              <a:rPr lang="en-US" sz="2000" b="1" dirty="0" err="1" smtClean="0"/>
              <a:t>Tengo</a:t>
            </a:r>
            <a:r>
              <a:rPr lang="en-US" sz="2000" b="1" dirty="0" smtClean="0"/>
              <a:t> </a:t>
            </a:r>
            <a:r>
              <a:rPr lang="en-US" sz="2000" b="1" dirty="0" err="1" smtClean="0"/>
              <a:t>que</a:t>
            </a:r>
            <a:r>
              <a:rPr lang="en-US" sz="2000" b="1" dirty="0" smtClean="0"/>
              <a:t> </a:t>
            </a:r>
            <a:r>
              <a:rPr lang="en-US" sz="2000" b="1" dirty="0" err="1" smtClean="0"/>
              <a:t>mantener</a:t>
            </a:r>
            <a:r>
              <a:rPr lang="en-US" sz="2000" b="1" dirty="0" smtClean="0"/>
              <a:t> a mi papa’ o mama’ </a:t>
            </a:r>
            <a:r>
              <a:rPr lang="en-US" sz="2000" b="1" dirty="0" err="1" smtClean="0"/>
              <a:t>ancianos</a:t>
            </a:r>
            <a:r>
              <a:rPr lang="en-US" sz="2000" b="1" dirty="0" smtClean="0"/>
              <a:t> con Alzheimer u </a:t>
            </a:r>
            <a:r>
              <a:rPr lang="en-US" sz="2000" b="1" dirty="0" err="1" smtClean="0"/>
              <a:t>otra</a:t>
            </a:r>
            <a:r>
              <a:rPr lang="en-US" sz="2000" b="1" dirty="0" smtClean="0"/>
              <a:t> </a:t>
            </a:r>
            <a:r>
              <a:rPr lang="en-US" sz="2000" b="1" dirty="0" err="1" smtClean="0"/>
              <a:t>enfermedad</a:t>
            </a:r>
            <a:r>
              <a:rPr lang="en-US" sz="2000" b="1" dirty="0" smtClean="0"/>
              <a:t> </a:t>
            </a:r>
            <a:r>
              <a:rPr lang="en-US" sz="2000" b="1" dirty="0" err="1" smtClean="0"/>
              <a:t>muy</a:t>
            </a:r>
            <a:r>
              <a:rPr lang="en-US" sz="2000" b="1" dirty="0" smtClean="0"/>
              <a:t> </a:t>
            </a:r>
            <a:r>
              <a:rPr lang="en-US" sz="2000" b="1" dirty="0" err="1" smtClean="0"/>
              <a:t>debilitante</a:t>
            </a:r>
            <a:r>
              <a:rPr lang="en-US" sz="2000" b="1" dirty="0" smtClean="0"/>
              <a:t>, en mi casa, o lo </a:t>
            </a:r>
            <a:r>
              <a:rPr lang="en-US" sz="2000" b="1" dirty="0" err="1" smtClean="0"/>
              <a:t>tengo</a:t>
            </a:r>
            <a:r>
              <a:rPr lang="en-US" sz="2000" b="1" dirty="0" smtClean="0"/>
              <a:t> </a:t>
            </a:r>
            <a:r>
              <a:rPr lang="en-US" sz="2000" b="1" dirty="0" err="1" smtClean="0"/>
              <a:t>que</a:t>
            </a:r>
            <a:r>
              <a:rPr lang="en-US" sz="2000" b="1" dirty="0" smtClean="0"/>
              <a:t> </a:t>
            </a:r>
            <a:r>
              <a:rPr lang="en-US" sz="2000" b="1" dirty="0" err="1" smtClean="0"/>
              <a:t>mandar</a:t>
            </a:r>
            <a:r>
              <a:rPr lang="en-US" sz="2000" b="1" dirty="0" smtClean="0"/>
              <a:t> a un hospital para </a:t>
            </a:r>
            <a:r>
              <a:rPr lang="en-US" sz="2000" b="1" dirty="0" err="1" smtClean="0"/>
              <a:t>ancianos</a:t>
            </a:r>
            <a:r>
              <a:rPr lang="en-US" sz="2000" b="1" dirty="0" smtClean="0"/>
              <a:t>? </a:t>
            </a:r>
          </a:p>
          <a:p>
            <a:endParaRPr lang="en-US" sz="2000" b="1" dirty="0"/>
          </a:p>
          <a:p>
            <a:r>
              <a:rPr lang="en-US" sz="2000" b="1" dirty="0" err="1" smtClean="0"/>
              <a:t>Que</a:t>
            </a:r>
            <a:r>
              <a:rPr lang="en-US" sz="2000" b="1" dirty="0" smtClean="0"/>
              <a:t> </a:t>
            </a:r>
            <a:r>
              <a:rPr lang="en-US" sz="2000" b="1" dirty="0" err="1" smtClean="0"/>
              <a:t>tal</a:t>
            </a:r>
            <a:r>
              <a:rPr lang="en-US" sz="2000" b="1" dirty="0" smtClean="0"/>
              <a:t> </a:t>
            </a:r>
            <a:r>
              <a:rPr lang="en-US" sz="2000" b="1" dirty="0" err="1" smtClean="0"/>
              <a:t>si</a:t>
            </a:r>
            <a:r>
              <a:rPr lang="en-US" sz="2000" b="1" dirty="0" smtClean="0"/>
              <a:t> no </a:t>
            </a:r>
            <a:r>
              <a:rPr lang="en-US" sz="2000" b="1" dirty="0" err="1" smtClean="0"/>
              <a:t>tengo</a:t>
            </a:r>
            <a:r>
              <a:rPr lang="en-US" sz="2000" b="1" dirty="0" smtClean="0"/>
              <a:t> </a:t>
            </a:r>
            <a:r>
              <a:rPr lang="en-US" sz="2000" b="1" dirty="0" err="1" smtClean="0"/>
              <a:t>dinero</a:t>
            </a:r>
            <a:r>
              <a:rPr lang="en-US" sz="2000" b="1" dirty="0"/>
              <a:t> </a:t>
            </a:r>
            <a:r>
              <a:rPr lang="en-US" sz="2000" b="1" dirty="0" smtClean="0"/>
              <a:t>para </a:t>
            </a:r>
            <a:r>
              <a:rPr lang="en-US" sz="2000" b="1" dirty="0" err="1" smtClean="0"/>
              <a:t>hacerlo</a:t>
            </a:r>
            <a:r>
              <a:rPr lang="en-US" sz="2000" b="1" dirty="0" smtClean="0"/>
              <a:t>?</a:t>
            </a:r>
            <a:endParaRPr lang="es-MX" sz="2000" b="1" dirty="0"/>
          </a:p>
        </p:txBody>
      </p:sp>
    </p:spTree>
    <p:extLst>
      <p:ext uri="{BB962C8B-B14F-4D97-AF65-F5344CB8AC3E}">
        <p14:creationId xmlns:p14="http://schemas.microsoft.com/office/powerpoint/2010/main" val="972457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5663089"/>
          </a:xfrm>
          <a:prstGeom prst="rect">
            <a:avLst/>
          </a:prstGeom>
          <a:noFill/>
        </p:spPr>
        <p:txBody>
          <a:bodyPr wrap="square" rtlCol="0">
            <a:spAutoFit/>
          </a:bodyPr>
          <a:lstStyle/>
          <a:p>
            <a:pPr algn="ctr"/>
            <a:r>
              <a:rPr lang="en-US" sz="2400" b="1" dirty="0" err="1" smtClean="0"/>
              <a:t>Cuantificacion</a:t>
            </a:r>
            <a:r>
              <a:rPr lang="en-US" sz="2400" b="1" dirty="0" smtClean="0"/>
              <a:t> de </a:t>
            </a:r>
            <a:r>
              <a:rPr lang="en-US" sz="2400" b="1" dirty="0" err="1" smtClean="0"/>
              <a:t>beneficios</a:t>
            </a:r>
            <a:r>
              <a:rPr lang="en-US" sz="2400" b="1" dirty="0" smtClean="0"/>
              <a:t> y </a:t>
            </a:r>
            <a:r>
              <a:rPr lang="en-US" sz="2400" b="1" dirty="0" err="1" smtClean="0"/>
              <a:t>daños</a:t>
            </a:r>
            <a:endParaRPr lang="en-US" sz="2400" b="1" dirty="0" smtClean="0"/>
          </a:p>
          <a:p>
            <a:endParaRPr lang="en-US" b="1" dirty="0"/>
          </a:p>
          <a:p>
            <a:r>
              <a:rPr lang="en-US" sz="2000" b="1" dirty="0" smtClean="0"/>
              <a:t>En un </a:t>
            </a:r>
            <a:r>
              <a:rPr lang="en-US" sz="2000" b="1" dirty="0" err="1" smtClean="0"/>
              <a:t>plato</a:t>
            </a:r>
            <a:r>
              <a:rPr lang="en-US" sz="2000" b="1" dirty="0" smtClean="0"/>
              <a:t> de la </a:t>
            </a:r>
            <a:r>
              <a:rPr lang="en-US" sz="2000" b="1" dirty="0" err="1" smtClean="0"/>
              <a:t>balanza</a:t>
            </a:r>
            <a:r>
              <a:rPr lang="en-US" sz="2000" b="1" dirty="0" smtClean="0"/>
              <a:t> </a:t>
            </a:r>
            <a:r>
              <a:rPr lang="en-US" sz="2000" b="1" dirty="0" err="1" smtClean="0"/>
              <a:t>esta</a:t>
            </a:r>
            <a:r>
              <a:rPr lang="en-US" sz="2000" b="1" dirty="0" smtClean="0"/>
              <a:t> </a:t>
            </a:r>
            <a:r>
              <a:rPr lang="en-US" sz="2000" b="1" dirty="0" err="1" smtClean="0"/>
              <a:t>una</a:t>
            </a:r>
            <a:r>
              <a:rPr lang="en-US" sz="2000" b="1" dirty="0" smtClean="0"/>
              <a:t> </a:t>
            </a:r>
            <a:r>
              <a:rPr lang="en-US" sz="2000" b="1" dirty="0" err="1" smtClean="0"/>
              <a:t>vida</a:t>
            </a:r>
            <a:r>
              <a:rPr lang="en-US" sz="2000" b="1" dirty="0" smtClean="0"/>
              <a:t>, y </a:t>
            </a:r>
            <a:r>
              <a:rPr lang="en-US" sz="2000" b="1" dirty="0" err="1" smtClean="0"/>
              <a:t>una</a:t>
            </a:r>
            <a:r>
              <a:rPr lang="en-US" sz="2000" b="1" dirty="0" smtClean="0"/>
              <a:t> </a:t>
            </a:r>
            <a:r>
              <a:rPr lang="en-US" sz="2000" b="1" dirty="0" err="1" smtClean="0"/>
              <a:t>vida</a:t>
            </a:r>
            <a:r>
              <a:rPr lang="en-US" sz="2000" b="1" dirty="0" smtClean="0"/>
              <a:t> </a:t>
            </a:r>
            <a:r>
              <a:rPr lang="en-US" sz="2000" b="1" dirty="0" err="1" smtClean="0"/>
              <a:t>humana</a:t>
            </a:r>
            <a:r>
              <a:rPr lang="en-US" sz="2000" b="1" dirty="0" smtClean="0"/>
              <a:t>, y </a:t>
            </a:r>
            <a:r>
              <a:rPr lang="en-US" sz="2000" b="1" dirty="0" err="1" smtClean="0"/>
              <a:t>su</a:t>
            </a:r>
            <a:r>
              <a:rPr lang="en-US" sz="2000" b="1" dirty="0" smtClean="0"/>
              <a:t> valor </a:t>
            </a:r>
            <a:r>
              <a:rPr lang="en-US" sz="2000" b="1" dirty="0" err="1" smtClean="0"/>
              <a:t>intrinseco</a:t>
            </a:r>
            <a:endParaRPr lang="en-US" sz="2000" b="1" dirty="0" smtClean="0"/>
          </a:p>
          <a:p>
            <a:endParaRPr lang="en-US" sz="2000" b="1" dirty="0"/>
          </a:p>
          <a:p>
            <a:r>
              <a:rPr lang="en-US" sz="2000" b="1" dirty="0" err="1" smtClean="0"/>
              <a:t>Sobre</a:t>
            </a:r>
            <a:r>
              <a:rPr lang="en-US" sz="2000" b="1" dirty="0" smtClean="0"/>
              <a:t> el </a:t>
            </a:r>
            <a:r>
              <a:rPr lang="en-US" sz="2000" b="1" dirty="0" err="1" smtClean="0"/>
              <a:t>otro</a:t>
            </a:r>
            <a:r>
              <a:rPr lang="en-US" sz="2000" b="1" dirty="0" smtClean="0"/>
              <a:t> </a:t>
            </a:r>
            <a:r>
              <a:rPr lang="en-US" sz="2000" b="1" dirty="0" err="1" smtClean="0"/>
              <a:t>plato</a:t>
            </a:r>
            <a:r>
              <a:rPr lang="en-US" sz="2000" b="1" dirty="0" smtClean="0"/>
              <a:t> de la </a:t>
            </a:r>
            <a:r>
              <a:rPr lang="en-US" sz="2000" b="1" dirty="0" err="1" smtClean="0"/>
              <a:t>balanza</a:t>
            </a:r>
            <a:r>
              <a:rPr lang="en-US" sz="2000" b="1" dirty="0" smtClean="0"/>
              <a:t> </a:t>
            </a:r>
            <a:r>
              <a:rPr lang="en-US" sz="2000" b="1" dirty="0" err="1" smtClean="0"/>
              <a:t>estan</a:t>
            </a:r>
            <a:r>
              <a:rPr lang="en-US" sz="2000" b="1" dirty="0" smtClean="0"/>
              <a:t> </a:t>
            </a:r>
            <a:r>
              <a:rPr lang="en-US" sz="2000" b="1" dirty="0" err="1" smtClean="0"/>
              <a:t>varios</a:t>
            </a:r>
            <a:r>
              <a:rPr lang="en-US" sz="2000" b="1" dirty="0" smtClean="0"/>
              <a:t> </a:t>
            </a:r>
            <a:r>
              <a:rPr lang="en-US" sz="2000" b="1" dirty="0" err="1" smtClean="0"/>
              <a:t>factores</a:t>
            </a:r>
            <a:r>
              <a:rPr lang="en-US" sz="2000" b="1" dirty="0" smtClean="0"/>
              <a:t>, </a:t>
            </a:r>
            <a:r>
              <a:rPr lang="en-US" sz="2000" b="1" dirty="0" err="1" smtClean="0"/>
              <a:t>cada</a:t>
            </a:r>
            <a:r>
              <a:rPr lang="en-US" sz="2000" b="1" dirty="0" smtClean="0"/>
              <a:t> </a:t>
            </a:r>
            <a:r>
              <a:rPr lang="en-US" sz="2000" b="1" dirty="0" err="1" smtClean="0"/>
              <a:t>uno</a:t>
            </a:r>
            <a:r>
              <a:rPr lang="en-US" sz="2000" b="1" dirty="0" smtClean="0"/>
              <a:t> de los </a:t>
            </a:r>
            <a:r>
              <a:rPr lang="en-US" sz="2000" b="1" dirty="0" err="1" smtClean="0"/>
              <a:t>cuales</a:t>
            </a:r>
            <a:r>
              <a:rPr lang="en-US" sz="2000" b="1" dirty="0" smtClean="0"/>
              <a:t> de </a:t>
            </a:r>
            <a:r>
              <a:rPr lang="en-US" sz="2000" b="1" dirty="0" err="1" smtClean="0"/>
              <a:t>por</a:t>
            </a:r>
            <a:r>
              <a:rPr lang="en-US" sz="2000" b="1" dirty="0" smtClean="0"/>
              <a:t> </a:t>
            </a:r>
            <a:r>
              <a:rPr lang="en-US" sz="2000" b="1" dirty="0" err="1" smtClean="0"/>
              <a:t>si</a:t>
            </a:r>
            <a:r>
              <a:rPr lang="en-US" sz="2000" b="1" dirty="0" smtClean="0"/>
              <a:t> no </a:t>
            </a:r>
            <a:r>
              <a:rPr lang="en-US" sz="2000" b="1" dirty="0" err="1" smtClean="0"/>
              <a:t>justifica</a:t>
            </a:r>
            <a:r>
              <a:rPr lang="en-US" sz="2000" b="1" dirty="0" smtClean="0"/>
              <a:t> la </a:t>
            </a:r>
            <a:r>
              <a:rPr lang="en-US" sz="2000" b="1" dirty="0" err="1" smtClean="0"/>
              <a:t>perdida</a:t>
            </a:r>
            <a:r>
              <a:rPr lang="en-US" sz="2000" b="1" dirty="0" smtClean="0"/>
              <a:t> de </a:t>
            </a:r>
            <a:r>
              <a:rPr lang="en-US" sz="2000" b="1" dirty="0" err="1" smtClean="0"/>
              <a:t>una</a:t>
            </a:r>
            <a:r>
              <a:rPr lang="en-US" sz="2000" b="1" dirty="0" smtClean="0"/>
              <a:t> </a:t>
            </a:r>
            <a:r>
              <a:rPr lang="en-US" sz="2000" b="1" dirty="0" err="1" smtClean="0"/>
              <a:t>vida</a:t>
            </a:r>
            <a:r>
              <a:rPr lang="en-US" sz="2000" b="1" dirty="0" smtClean="0"/>
              <a:t> </a:t>
            </a:r>
            <a:r>
              <a:rPr lang="en-US" sz="2000" b="1" dirty="0" err="1" smtClean="0"/>
              <a:t>humana</a:t>
            </a:r>
            <a:r>
              <a:rPr lang="en-US" sz="2000" b="1" dirty="0" smtClean="0"/>
              <a:t>. Sin embargo no </a:t>
            </a:r>
            <a:r>
              <a:rPr lang="en-US" sz="2000" b="1" dirty="0" err="1" smtClean="0"/>
              <a:t>esta</a:t>
            </a:r>
            <a:r>
              <a:rPr lang="en-US" sz="2000" b="1" dirty="0" smtClean="0"/>
              <a:t>’ </a:t>
            </a:r>
            <a:r>
              <a:rPr lang="en-US" sz="2000" b="1" dirty="0" err="1" smtClean="0"/>
              <a:t>claro</a:t>
            </a:r>
            <a:r>
              <a:rPr lang="en-US" sz="2000" b="1" dirty="0" smtClean="0"/>
              <a:t> </a:t>
            </a:r>
            <a:r>
              <a:rPr lang="en-US" sz="2000" b="1" dirty="0" err="1" smtClean="0"/>
              <a:t>como</a:t>
            </a:r>
            <a:r>
              <a:rPr lang="en-US" sz="2000" b="1" dirty="0" smtClean="0"/>
              <a:t> se </a:t>
            </a:r>
            <a:r>
              <a:rPr lang="en-US" sz="2000" b="1" dirty="0" err="1" smtClean="0"/>
              <a:t>compara</a:t>
            </a:r>
            <a:r>
              <a:rPr lang="en-US" sz="2000" b="1" dirty="0" smtClean="0"/>
              <a:t> el peso total del “</a:t>
            </a:r>
            <a:r>
              <a:rPr lang="en-US" sz="2000" b="1" dirty="0" err="1" smtClean="0"/>
              <a:t>otro</a:t>
            </a:r>
            <a:r>
              <a:rPr lang="en-US" sz="2000" b="1" dirty="0" smtClean="0"/>
              <a:t> </a:t>
            </a:r>
            <a:r>
              <a:rPr lang="en-US" sz="2000" b="1" dirty="0" err="1" smtClean="0"/>
              <a:t>plato</a:t>
            </a:r>
            <a:r>
              <a:rPr lang="en-US" sz="2000" b="1" dirty="0" smtClean="0"/>
              <a:t> de la </a:t>
            </a:r>
            <a:r>
              <a:rPr lang="en-US" sz="2000" b="1" dirty="0" err="1" smtClean="0"/>
              <a:t>balanza</a:t>
            </a:r>
            <a:r>
              <a:rPr lang="en-US" sz="2000" b="1" dirty="0" smtClean="0"/>
              <a:t>”</a:t>
            </a:r>
            <a:r>
              <a:rPr lang="es-MX" sz="2000" b="1" dirty="0" smtClean="0"/>
              <a:t>:</a:t>
            </a:r>
          </a:p>
          <a:p>
            <a:endParaRPr lang="en-US" sz="2000" b="1" dirty="0"/>
          </a:p>
          <a:p>
            <a:pPr marL="285750" indent="-285750">
              <a:buFontTx/>
              <a:buChar char="-"/>
            </a:pPr>
            <a:r>
              <a:rPr lang="en-US" sz="2000" b="1" dirty="0" smtClean="0"/>
              <a:t>El </a:t>
            </a:r>
            <a:r>
              <a:rPr lang="en-US" sz="2000" b="1" dirty="0" err="1" smtClean="0"/>
              <a:t>sufrimiento</a:t>
            </a:r>
            <a:r>
              <a:rPr lang="en-US" sz="2000" b="1" dirty="0" smtClean="0"/>
              <a:t> (</a:t>
            </a:r>
            <a:r>
              <a:rPr lang="en-US" sz="2000" b="1" dirty="0" err="1" smtClean="0"/>
              <a:t>fisico</a:t>
            </a:r>
            <a:r>
              <a:rPr lang="en-US" sz="2000" b="1" dirty="0" smtClean="0"/>
              <a:t> y </a:t>
            </a:r>
            <a:r>
              <a:rPr lang="en-US" sz="2000" b="1" dirty="0" err="1" smtClean="0"/>
              <a:t>psicologico</a:t>
            </a:r>
            <a:r>
              <a:rPr lang="en-US" sz="2000" b="1" dirty="0" smtClean="0"/>
              <a:t>) del </a:t>
            </a:r>
            <a:r>
              <a:rPr lang="en-US" sz="2000" b="1" dirty="0" err="1" smtClean="0"/>
              <a:t>individuo</a:t>
            </a:r>
            <a:r>
              <a:rPr lang="en-US" sz="2000" b="1" dirty="0" smtClean="0"/>
              <a:t> con </a:t>
            </a:r>
            <a:r>
              <a:rPr lang="en-US" sz="2000" b="1" dirty="0" err="1" smtClean="0"/>
              <a:t>las</a:t>
            </a:r>
            <a:r>
              <a:rPr lang="en-US" sz="2000" b="1" dirty="0" smtClean="0"/>
              <a:t> </a:t>
            </a:r>
            <a:r>
              <a:rPr lang="en-US" sz="2000" b="1" dirty="0" err="1" smtClean="0"/>
              <a:t>malformaciones</a:t>
            </a:r>
            <a:endParaRPr lang="en-US" sz="2000" b="1" dirty="0" smtClean="0"/>
          </a:p>
          <a:p>
            <a:pPr marL="285750" indent="-285750">
              <a:buFontTx/>
              <a:buChar char="-"/>
            </a:pPr>
            <a:endParaRPr lang="en-US" sz="2000" b="1" dirty="0" smtClean="0"/>
          </a:p>
          <a:p>
            <a:pPr marL="285750" indent="-285750">
              <a:buFontTx/>
              <a:buChar char="-"/>
            </a:pPr>
            <a:r>
              <a:rPr lang="en-US" sz="2000" b="1" dirty="0" smtClean="0"/>
              <a:t>El </a:t>
            </a:r>
            <a:r>
              <a:rPr lang="en-US" sz="2000" b="1" dirty="0" err="1" smtClean="0"/>
              <a:t>sufrimiento</a:t>
            </a:r>
            <a:r>
              <a:rPr lang="en-US" sz="2000" b="1" dirty="0" smtClean="0"/>
              <a:t> y </a:t>
            </a:r>
            <a:r>
              <a:rPr lang="en-US" sz="2000" b="1" dirty="0" err="1" smtClean="0"/>
              <a:t>carga</a:t>
            </a:r>
            <a:r>
              <a:rPr lang="en-US" sz="2000" b="1" dirty="0" smtClean="0"/>
              <a:t> de </a:t>
            </a:r>
            <a:r>
              <a:rPr lang="en-US" sz="2000" b="1" dirty="0" err="1" smtClean="0"/>
              <a:t>trabajo</a:t>
            </a:r>
            <a:r>
              <a:rPr lang="en-US" sz="2000" b="1" dirty="0" smtClean="0"/>
              <a:t> de la </a:t>
            </a:r>
            <a:r>
              <a:rPr lang="en-US" sz="2000" b="1" dirty="0" err="1" smtClean="0"/>
              <a:t>familia</a:t>
            </a:r>
            <a:r>
              <a:rPr lang="en-US" sz="2000" b="1" dirty="0" smtClean="0"/>
              <a:t> </a:t>
            </a:r>
            <a:r>
              <a:rPr lang="en-US" sz="2000" b="1" dirty="0" err="1" smtClean="0"/>
              <a:t>que</a:t>
            </a:r>
            <a:r>
              <a:rPr lang="en-US" sz="2000" b="1" dirty="0" smtClean="0"/>
              <a:t> </a:t>
            </a:r>
            <a:r>
              <a:rPr lang="en-US" sz="2000" b="1" dirty="0" err="1" smtClean="0"/>
              <a:t>tendra</a:t>
            </a:r>
            <a:r>
              <a:rPr lang="en-US" sz="2000" b="1" dirty="0" smtClean="0"/>
              <a:t>’ </a:t>
            </a:r>
            <a:r>
              <a:rPr lang="en-US" sz="2000" b="1" dirty="0" err="1" smtClean="0"/>
              <a:t>que</a:t>
            </a:r>
            <a:r>
              <a:rPr lang="en-US" sz="2000" b="1" dirty="0" smtClean="0"/>
              <a:t> </a:t>
            </a:r>
            <a:r>
              <a:rPr lang="en-US" sz="2000" b="1" dirty="0" err="1" smtClean="0"/>
              <a:t>ser</a:t>
            </a:r>
            <a:r>
              <a:rPr lang="en-US" sz="2000" b="1" dirty="0" smtClean="0"/>
              <a:t> responsible del </a:t>
            </a:r>
            <a:r>
              <a:rPr lang="en-US" sz="2000" b="1" dirty="0" err="1" smtClean="0"/>
              <a:t>individuo</a:t>
            </a:r>
            <a:r>
              <a:rPr lang="en-US" sz="2000" b="1" dirty="0" smtClean="0"/>
              <a:t> </a:t>
            </a:r>
            <a:r>
              <a:rPr lang="en-US" sz="2000" b="1" dirty="0" err="1" smtClean="0"/>
              <a:t>posiblemente</a:t>
            </a:r>
            <a:r>
              <a:rPr lang="en-US" sz="2000" b="1" dirty="0" smtClean="0"/>
              <a:t> hasta </a:t>
            </a:r>
            <a:r>
              <a:rPr lang="en-US" sz="2000" b="1" dirty="0" err="1" smtClean="0"/>
              <a:t>cuando</a:t>
            </a:r>
            <a:r>
              <a:rPr lang="en-US" sz="2000" b="1" dirty="0" smtClean="0"/>
              <a:t> </a:t>
            </a:r>
            <a:r>
              <a:rPr lang="en-US" sz="2000" b="1" dirty="0" err="1" smtClean="0"/>
              <a:t>vivan</a:t>
            </a:r>
            <a:r>
              <a:rPr lang="en-US" sz="2000" b="1" dirty="0" smtClean="0"/>
              <a:t> </a:t>
            </a:r>
            <a:r>
              <a:rPr lang="en-US" sz="2000" b="1" dirty="0" err="1" smtClean="0"/>
              <a:t>ellos</a:t>
            </a:r>
            <a:r>
              <a:rPr lang="en-US" sz="2000" b="1" dirty="0" smtClean="0"/>
              <a:t> y el </a:t>
            </a:r>
            <a:r>
              <a:rPr lang="en-US" sz="2000" b="1" dirty="0" err="1" smtClean="0"/>
              <a:t>niño</a:t>
            </a:r>
            <a:endParaRPr lang="en-US" sz="2000" b="1" dirty="0" smtClean="0"/>
          </a:p>
          <a:p>
            <a:pPr marL="285750" indent="-285750">
              <a:buFontTx/>
              <a:buChar char="-"/>
            </a:pPr>
            <a:endParaRPr lang="en-US" sz="2000" b="1" dirty="0" smtClean="0"/>
          </a:p>
          <a:p>
            <a:pPr marL="285750" indent="-285750">
              <a:buFontTx/>
              <a:buChar char="-"/>
            </a:pPr>
            <a:r>
              <a:rPr lang="en-US" sz="2000" b="1" dirty="0" smtClean="0"/>
              <a:t>La </a:t>
            </a:r>
            <a:r>
              <a:rPr lang="en-US" sz="2000" b="1" dirty="0" err="1" smtClean="0"/>
              <a:t>carga</a:t>
            </a:r>
            <a:r>
              <a:rPr lang="en-US" sz="2000" b="1" dirty="0" smtClean="0"/>
              <a:t> </a:t>
            </a:r>
            <a:r>
              <a:rPr lang="en-US" sz="2000" b="1" dirty="0" err="1" smtClean="0"/>
              <a:t>financiaria</a:t>
            </a:r>
            <a:r>
              <a:rPr lang="en-US" sz="2000" b="1" dirty="0" smtClean="0"/>
              <a:t> </a:t>
            </a:r>
            <a:r>
              <a:rPr lang="en-US" sz="2000" b="1" dirty="0" err="1" smtClean="0"/>
              <a:t>absoluta</a:t>
            </a:r>
            <a:r>
              <a:rPr lang="en-US" sz="2000" b="1" dirty="0" smtClean="0"/>
              <a:t> </a:t>
            </a:r>
            <a:r>
              <a:rPr lang="en-US" sz="2000" b="1" dirty="0" err="1" smtClean="0"/>
              <a:t>asociada</a:t>
            </a:r>
            <a:r>
              <a:rPr lang="en-US" sz="2000" b="1" dirty="0" smtClean="0"/>
              <a:t> con el </a:t>
            </a:r>
            <a:r>
              <a:rPr lang="en-US" sz="2000" b="1" dirty="0" err="1" smtClean="0"/>
              <a:t>cuidado</a:t>
            </a:r>
            <a:r>
              <a:rPr lang="en-US" sz="2000" b="1" dirty="0" smtClean="0"/>
              <a:t> </a:t>
            </a:r>
            <a:r>
              <a:rPr lang="en-US" sz="2000" b="1" dirty="0" err="1" smtClean="0"/>
              <a:t>necesario</a:t>
            </a:r>
            <a:r>
              <a:rPr lang="en-US" sz="2000" b="1" dirty="0" smtClean="0"/>
              <a:t> para el </a:t>
            </a:r>
            <a:r>
              <a:rPr lang="en-US" sz="2000" b="1" dirty="0" err="1" smtClean="0"/>
              <a:t>individuo</a:t>
            </a:r>
            <a:r>
              <a:rPr lang="en-US" sz="2000" b="1" dirty="0" smtClean="0"/>
              <a:t> con </a:t>
            </a:r>
            <a:r>
              <a:rPr lang="en-US" sz="2000" b="1" dirty="0" err="1" smtClean="0"/>
              <a:t>las</a:t>
            </a:r>
            <a:r>
              <a:rPr lang="en-US" sz="2000" b="1" dirty="0" smtClean="0"/>
              <a:t> </a:t>
            </a:r>
            <a:r>
              <a:rPr lang="en-US" sz="2000" b="1" dirty="0" err="1" smtClean="0"/>
              <a:t>malformaciones</a:t>
            </a:r>
            <a:endParaRPr lang="en-US" sz="2000" b="1" dirty="0" smtClean="0"/>
          </a:p>
          <a:p>
            <a:pPr marL="285750" indent="-285750">
              <a:buFontTx/>
              <a:buChar char="-"/>
            </a:pPr>
            <a:endParaRPr lang="en-US" sz="2000" b="1" dirty="0" smtClean="0"/>
          </a:p>
          <a:p>
            <a:pPr marL="285750" indent="-285750">
              <a:buFontTx/>
              <a:buChar char="-"/>
            </a:pPr>
            <a:r>
              <a:rPr lang="en-US" sz="2000" b="1" dirty="0" err="1" smtClean="0"/>
              <a:t>Quien</a:t>
            </a:r>
            <a:r>
              <a:rPr lang="en-US" sz="2000" b="1" dirty="0" smtClean="0"/>
              <a:t> </a:t>
            </a:r>
            <a:r>
              <a:rPr lang="en-US" sz="2000" b="1" dirty="0" err="1" smtClean="0"/>
              <a:t>tiene</a:t>
            </a:r>
            <a:r>
              <a:rPr lang="en-US" sz="2000" b="1" dirty="0" smtClean="0"/>
              <a:t> la </a:t>
            </a:r>
            <a:r>
              <a:rPr lang="en-US" sz="2000" b="1" dirty="0" err="1" smtClean="0"/>
              <a:t>responsabilidad</a:t>
            </a:r>
            <a:r>
              <a:rPr lang="en-US" sz="2000" b="1" dirty="0" smtClean="0"/>
              <a:t> </a:t>
            </a:r>
            <a:r>
              <a:rPr lang="en-US" sz="2000" b="1" dirty="0" err="1" smtClean="0"/>
              <a:t>financiaria</a:t>
            </a:r>
            <a:r>
              <a:rPr lang="en-US" sz="2000" b="1" dirty="0" smtClean="0"/>
              <a:t>? Las </a:t>
            </a:r>
            <a:r>
              <a:rPr lang="en-US" sz="2000" b="1" dirty="0" err="1" smtClean="0"/>
              <a:t>familias</a:t>
            </a:r>
            <a:r>
              <a:rPr lang="en-US" sz="2000" b="1" dirty="0" smtClean="0"/>
              <a:t> o la </a:t>
            </a:r>
            <a:r>
              <a:rPr lang="en-US" sz="2000" b="1" dirty="0" err="1" smtClean="0"/>
              <a:t>sociedad</a:t>
            </a:r>
            <a:r>
              <a:rPr lang="en-US" sz="2000" b="1" dirty="0" smtClean="0"/>
              <a:t>, o </a:t>
            </a:r>
            <a:r>
              <a:rPr lang="en-US" sz="2000" b="1" dirty="0" err="1" smtClean="0"/>
              <a:t>las</a:t>
            </a:r>
            <a:r>
              <a:rPr lang="en-US" sz="2000" b="1" dirty="0" smtClean="0"/>
              <a:t> dos?</a:t>
            </a:r>
          </a:p>
        </p:txBody>
      </p:sp>
    </p:spTree>
    <p:extLst>
      <p:ext uri="{BB962C8B-B14F-4D97-AF65-F5344CB8AC3E}">
        <p14:creationId xmlns:p14="http://schemas.microsoft.com/office/powerpoint/2010/main" val="972457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45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8001000" cy="4955203"/>
          </a:xfrm>
          <a:prstGeom prst="rect">
            <a:avLst/>
          </a:prstGeom>
          <a:noFill/>
        </p:spPr>
        <p:txBody>
          <a:bodyPr wrap="square" rtlCol="0">
            <a:spAutoFit/>
          </a:bodyPr>
          <a:lstStyle/>
          <a:p>
            <a:r>
              <a:rPr lang="en-US" sz="3600" b="1" dirty="0" err="1" smtClean="0"/>
              <a:t>Imposibilidad</a:t>
            </a:r>
            <a:r>
              <a:rPr lang="en-US" sz="3600" b="1" dirty="0" smtClean="0"/>
              <a:t> de saber </a:t>
            </a:r>
            <a:r>
              <a:rPr lang="en-US" sz="3600" b="1" dirty="0" err="1" smtClean="0"/>
              <a:t>que</a:t>
            </a:r>
            <a:r>
              <a:rPr lang="en-US" sz="3600" b="1" dirty="0" smtClean="0"/>
              <a:t> </a:t>
            </a:r>
            <a:r>
              <a:rPr lang="en-US" sz="3600" b="1" dirty="0" err="1" smtClean="0"/>
              <a:t>es</a:t>
            </a:r>
            <a:r>
              <a:rPr lang="en-US" sz="3600" b="1" dirty="0" smtClean="0"/>
              <a:t> la </a:t>
            </a:r>
            <a:r>
              <a:rPr lang="en-US" sz="3600" b="1" dirty="0" err="1" smtClean="0"/>
              <a:t>muerte</a:t>
            </a:r>
            <a:endParaRPr lang="en-US" sz="3600" b="1" dirty="0" smtClean="0"/>
          </a:p>
          <a:p>
            <a:endParaRPr lang="en-US" sz="2800" b="1" dirty="0" smtClean="0"/>
          </a:p>
          <a:p>
            <a:r>
              <a:rPr lang="en-US" sz="2800" b="1" dirty="0" err="1" smtClean="0"/>
              <a:t>Nadie</a:t>
            </a:r>
            <a:r>
              <a:rPr lang="en-US" sz="2800" b="1" dirty="0" smtClean="0"/>
              <a:t> ha </a:t>
            </a:r>
            <a:r>
              <a:rPr lang="en-US" sz="2800" b="1" dirty="0" err="1" smtClean="0"/>
              <a:t>regresado</a:t>
            </a:r>
            <a:r>
              <a:rPr lang="en-US" sz="2800" b="1" dirty="0" smtClean="0"/>
              <a:t> de la </a:t>
            </a:r>
            <a:r>
              <a:rPr lang="en-US" sz="2800" b="1" dirty="0" err="1" smtClean="0"/>
              <a:t>muerte</a:t>
            </a:r>
            <a:r>
              <a:rPr lang="en-US" sz="2800" b="1" dirty="0" smtClean="0"/>
              <a:t>, </a:t>
            </a:r>
            <a:r>
              <a:rPr lang="en-US" sz="2800" b="1" dirty="0" err="1" smtClean="0"/>
              <a:t>por</a:t>
            </a:r>
            <a:r>
              <a:rPr lang="en-US" sz="2800" b="1" dirty="0" smtClean="0"/>
              <a:t> lo </a:t>
            </a:r>
            <a:r>
              <a:rPr lang="en-US" sz="2800" b="1" dirty="0" err="1" smtClean="0"/>
              <a:t>tanto</a:t>
            </a:r>
            <a:r>
              <a:rPr lang="en-US" sz="2800" b="1" dirty="0" smtClean="0"/>
              <a:t> </a:t>
            </a:r>
            <a:r>
              <a:rPr lang="en-US" sz="2800" b="1" dirty="0" err="1" smtClean="0"/>
              <a:t>nadie</a:t>
            </a:r>
            <a:r>
              <a:rPr lang="en-US" sz="2800" b="1" dirty="0" smtClean="0"/>
              <a:t> la </a:t>
            </a:r>
            <a:r>
              <a:rPr lang="en-US" sz="2800" b="1" dirty="0" err="1" smtClean="0"/>
              <a:t>conoce</a:t>
            </a:r>
            <a:r>
              <a:rPr lang="en-US" sz="2800" b="1" dirty="0" smtClean="0"/>
              <a:t> </a:t>
            </a:r>
            <a:r>
              <a:rPr lang="en-US" sz="2800" b="1" dirty="0" err="1" smtClean="0"/>
              <a:t>directamente</a:t>
            </a:r>
            <a:r>
              <a:rPr lang="en-US" sz="2800" b="1" dirty="0" smtClean="0"/>
              <a:t>.</a:t>
            </a:r>
          </a:p>
          <a:p>
            <a:r>
              <a:rPr lang="en-US" sz="2800" b="1" dirty="0" smtClean="0"/>
              <a:t>Si </a:t>
            </a:r>
            <a:r>
              <a:rPr lang="en-US" sz="2800" b="1" dirty="0" err="1" smtClean="0"/>
              <a:t>una</a:t>
            </a:r>
            <a:r>
              <a:rPr lang="en-US" sz="2800" b="1" dirty="0" smtClean="0"/>
              <a:t> persona </a:t>
            </a:r>
            <a:r>
              <a:rPr lang="en-US" sz="2800" b="1" dirty="0" err="1" smtClean="0"/>
              <a:t>esta</a:t>
            </a:r>
            <a:r>
              <a:rPr lang="en-US" sz="2800" b="1" dirty="0" smtClean="0"/>
              <a:t>’ viva, no </a:t>
            </a:r>
            <a:r>
              <a:rPr lang="en-US" sz="2800" b="1" dirty="0" err="1" smtClean="0"/>
              <a:t>puede</a:t>
            </a:r>
            <a:r>
              <a:rPr lang="en-US" sz="2800" b="1" dirty="0" smtClean="0"/>
              <a:t> </a:t>
            </a:r>
            <a:r>
              <a:rPr lang="en-US" sz="2800" b="1" dirty="0" err="1" smtClean="0"/>
              <a:t>conocer</a:t>
            </a:r>
            <a:r>
              <a:rPr lang="en-US" sz="2800" b="1" dirty="0" smtClean="0"/>
              <a:t> mas </a:t>
            </a:r>
            <a:r>
              <a:rPr lang="en-US" sz="2800" b="1" dirty="0" err="1" smtClean="0"/>
              <a:t>que</a:t>
            </a:r>
            <a:r>
              <a:rPr lang="en-US" sz="2800" b="1" dirty="0" smtClean="0"/>
              <a:t> la </a:t>
            </a:r>
            <a:r>
              <a:rPr lang="en-US" sz="2800" b="1" dirty="0" err="1" smtClean="0"/>
              <a:t>muerte</a:t>
            </a:r>
            <a:r>
              <a:rPr lang="en-US" sz="2800" b="1" dirty="0" smtClean="0"/>
              <a:t> de los </a:t>
            </a:r>
            <a:r>
              <a:rPr lang="en-US" sz="2800" b="1" dirty="0" err="1" smtClean="0"/>
              <a:t>demas</a:t>
            </a:r>
            <a:r>
              <a:rPr lang="en-US" sz="2800" b="1" dirty="0" smtClean="0"/>
              <a:t>.</a:t>
            </a:r>
          </a:p>
          <a:p>
            <a:r>
              <a:rPr lang="en-US" sz="2800" b="1" dirty="0" smtClean="0"/>
              <a:t>A la </a:t>
            </a:r>
            <a:r>
              <a:rPr lang="en-US" sz="2800" b="1" dirty="0" err="1" smtClean="0"/>
              <a:t>hora</a:t>
            </a:r>
            <a:r>
              <a:rPr lang="en-US" sz="2800" b="1" dirty="0" smtClean="0"/>
              <a:t> </a:t>
            </a:r>
            <a:r>
              <a:rPr lang="en-US" sz="2800" b="1" dirty="0" err="1" smtClean="0"/>
              <a:t>que</a:t>
            </a:r>
            <a:r>
              <a:rPr lang="en-US" sz="2800" b="1" dirty="0" smtClean="0"/>
              <a:t> </a:t>
            </a:r>
            <a:r>
              <a:rPr lang="en-US" sz="2800" b="1" dirty="0" err="1" smtClean="0"/>
              <a:t>esta</a:t>
            </a:r>
            <a:r>
              <a:rPr lang="en-US" sz="2800" b="1" dirty="0" smtClean="0"/>
              <a:t>’ </a:t>
            </a:r>
            <a:r>
              <a:rPr lang="en-US" sz="2800" b="1" dirty="0" err="1" smtClean="0"/>
              <a:t>muerta</a:t>
            </a:r>
            <a:r>
              <a:rPr lang="en-US" sz="2800" b="1" dirty="0" smtClean="0"/>
              <a:t>, </a:t>
            </a:r>
            <a:r>
              <a:rPr lang="en-US" sz="2800" b="1" dirty="0" err="1" smtClean="0"/>
              <a:t>ya</a:t>
            </a:r>
            <a:r>
              <a:rPr lang="en-US" sz="2800" b="1" dirty="0" smtClean="0"/>
              <a:t> </a:t>
            </a:r>
            <a:r>
              <a:rPr lang="en-US" sz="2800" b="1" dirty="0" err="1" smtClean="0"/>
              <a:t>su</a:t>
            </a:r>
            <a:r>
              <a:rPr lang="en-US" sz="2800" b="1" dirty="0" smtClean="0"/>
              <a:t> </a:t>
            </a:r>
            <a:r>
              <a:rPr lang="en-US" sz="2800" b="1" dirty="0" err="1" smtClean="0"/>
              <a:t>conocimiento</a:t>
            </a:r>
            <a:r>
              <a:rPr lang="en-US" sz="2800" b="1" dirty="0" smtClean="0"/>
              <a:t> y </a:t>
            </a:r>
            <a:r>
              <a:rPr lang="en-US" sz="2800" b="1" dirty="0" err="1" smtClean="0"/>
              <a:t>su</a:t>
            </a:r>
            <a:r>
              <a:rPr lang="en-US" sz="2800" b="1" dirty="0" smtClean="0"/>
              <a:t> </a:t>
            </a:r>
            <a:r>
              <a:rPr lang="en-US" sz="2800" b="1" dirty="0" err="1" smtClean="0"/>
              <a:t>experiencia</a:t>
            </a:r>
            <a:r>
              <a:rPr lang="en-US" sz="2800" b="1" dirty="0" smtClean="0"/>
              <a:t> se </a:t>
            </a:r>
            <a:r>
              <a:rPr lang="en-US" sz="2800" b="1" dirty="0" err="1" smtClean="0"/>
              <a:t>pierde</a:t>
            </a:r>
            <a:r>
              <a:rPr lang="en-US" sz="2800" b="1" dirty="0" smtClean="0"/>
              <a:t>.</a:t>
            </a:r>
          </a:p>
          <a:p>
            <a:endParaRPr lang="en-US" sz="2800" b="1" dirty="0"/>
          </a:p>
          <a:p>
            <a:r>
              <a:rPr lang="en-US" sz="2800" b="1" dirty="0" smtClean="0"/>
              <a:t>Este </a:t>
            </a:r>
            <a:r>
              <a:rPr lang="en-US" sz="2800" b="1" dirty="0" err="1" smtClean="0"/>
              <a:t>reflexion</a:t>
            </a:r>
            <a:r>
              <a:rPr lang="en-US" sz="2800" b="1" dirty="0" smtClean="0"/>
              <a:t> </a:t>
            </a:r>
            <a:r>
              <a:rPr lang="en-US" sz="2800" b="1" dirty="0" err="1" smtClean="0"/>
              <a:t>puede</a:t>
            </a:r>
            <a:r>
              <a:rPr lang="en-US" sz="2800" b="1" dirty="0" smtClean="0"/>
              <a:t> de </a:t>
            </a:r>
            <a:r>
              <a:rPr lang="en-US" sz="2800" b="1" dirty="0" err="1" smtClean="0"/>
              <a:t>alguna</a:t>
            </a:r>
            <a:r>
              <a:rPr lang="en-US" sz="2800" b="1" dirty="0" smtClean="0"/>
              <a:t> </a:t>
            </a:r>
            <a:r>
              <a:rPr lang="en-US" sz="2800" b="1" dirty="0" err="1" smtClean="0"/>
              <a:t>manera</a:t>
            </a:r>
            <a:r>
              <a:rPr lang="en-US" sz="2800" b="1" dirty="0" smtClean="0"/>
              <a:t> </a:t>
            </a:r>
            <a:r>
              <a:rPr lang="en-US" sz="2800" b="1" dirty="0" err="1" smtClean="0"/>
              <a:t>reducir</a:t>
            </a:r>
            <a:r>
              <a:rPr lang="en-US" sz="2800" b="1" dirty="0" smtClean="0"/>
              <a:t> la </a:t>
            </a:r>
            <a:r>
              <a:rPr lang="en-US" sz="2800" b="1" dirty="0" err="1" smtClean="0"/>
              <a:t>angustia</a:t>
            </a:r>
            <a:r>
              <a:rPr lang="en-US" sz="2800" b="1" dirty="0" smtClean="0"/>
              <a:t> de </a:t>
            </a:r>
            <a:r>
              <a:rPr lang="en-US" sz="2800" b="1" dirty="0" err="1" smtClean="0"/>
              <a:t>muerte</a:t>
            </a:r>
            <a:r>
              <a:rPr lang="en-US" sz="2800" b="1" dirty="0"/>
              <a:t>.</a:t>
            </a:r>
          </a:p>
        </p:txBody>
      </p:sp>
    </p:spTree>
    <p:extLst>
      <p:ext uri="{BB962C8B-B14F-4D97-AF65-F5344CB8AC3E}">
        <p14:creationId xmlns:p14="http://schemas.microsoft.com/office/powerpoint/2010/main" val="1141734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028343"/>
            <a:ext cx="5257800" cy="1600438"/>
          </a:xfrm>
          <a:prstGeom prst="rect">
            <a:avLst/>
          </a:prstGeom>
        </p:spPr>
        <p:txBody>
          <a:bodyPr wrap="square">
            <a:spAutoFit/>
          </a:bodyPr>
          <a:lstStyle/>
          <a:p>
            <a:pPr algn="ctr"/>
            <a:r>
              <a:rPr lang="en-US" sz="4000" b="1" dirty="0" err="1" smtClean="0"/>
              <a:t>Muerte</a:t>
            </a:r>
            <a:r>
              <a:rPr lang="en-US" sz="4000" b="1" dirty="0" smtClean="0"/>
              <a:t> </a:t>
            </a:r>
            <a:r>
              <a:rPr lang="en-US" sz="4000" b="1" dirty="0" err="1" smtClean="0"/>
              <a:t>clinica</a:t>
            </a:r>
            <a:r>
              <a:rPr lang="en-US" sz="4000" b="1" dirty="0" smtClean="0"/>
              <a:t> y </a:t>
            </a:r>
            <a:r>
              <a:rPr lang="en-US" sz="4000" b="1" dirty="0" err="1" smtClean="0"/>
              <a:t>diagnostico</a:t>
            </a:r>
            <a:r>
              <a:rPr lang="en-US" sz="4000" b="1" dirty="0" smtClean="0"/>
              <a:t> de </a:t>
            </a:r>
            <a:r>
              <a:rPr lang="en-US" sz="4000" b="1" dirty="0" err="1" smtClean="0"/>
              <a:t>muerte</a:t>
            </a:r>
            <a:endParaRPr lang="en-US" sz="4000" b="1" dirty="0" smtClean="0"/>
          </a:p>
          <a:p>
            <a:endParaRPr lang="en-US" b="1" dirty="0"/>
          </a:p>
        </p:txBody>
      </p:sp>
    </p:spTree>
    <p:extLst>
      <p:ext uri="{BB962C8B-B14F-4D97-AF65-F5344CB8AC3E}">
        <p14:creationId xmlns:p14="http://schemas.microsoft.com/office/powerpoint/2010/main" val="1008626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467600" cy="5016758"/>
          </a:xfrm>
          <a:prstGeom prst="rect">
            <a:avLst/>
          </a:prstGeom>
          <a:noFill/>
        </p:spPr>
        <p:txBody>
          <a:bodyPr wrap="square" rtlCol="0">
            <a:spAutoFit/>
          </a:bodyPr>
          <a:lstStyle/>
          <a:p>
            <a:r>
              <a:rPr lang="en-US" sz="3200" b="1" dirty="0" smtClean="0"/>
              <a:t>El </a:t>
            </a:r>
            <a:r>
              <a:rPr lang="en-US" sz="3200" b="1" dirty="0" err="1" smtClean="0"/>
              <a:t>concepto</a:t>
            </a:r>
            <a:r>
              <a:rPr lang="en-US" sz="3200" b="1" dirty="0" smtClean="0"/>
              <a:t> de </a:t>
            </a:r>
            <a:r>
              <a:rPr lang="en-US" sz="3200" b="1" dirty="0" err="1" smtClean="0"/>
              <a:t>muerte</a:t>
            </a:r>
            <a:r>
              <a:rPr lang="en-US" sz="3200" b="1" dirty="0" smtClean="0"/>
              <a:t> </a:t>
            </a:r>
            <a:r>
              <a:rPr lang="en-US" sz="3200" b="1" dirty="0" err="1" smtClean="0"/>
              <a:t>fisiologica</a:t>
            </a:r>
            <a:endParaRPr lang="en-US" sz="3200" b="1" dirty="0" smtClean="0"/>
          </a:p>
          <a:p>
            <a:endParaRPr lang="en-US" sz="2400" b="1" dirty="0"/>
          </a:p>
          <a:p>
            <a:r>
              <a:rPr lang="en-US" sz="2400" b="1" dirty="0" smtClean="0"/>
              <a:t>El </a:t>
            </a:r>
            <a:r>
              <a:rPr lang="en-US" sz="2400" b="1" dirty="0" err="1" smtClean="0"/>
              <a:t>concepto</a:t>
            </a:r>
            <a:r>
              <a:rPr lang="en-US" sz="2400" b="1" dirty="0" smtClean="0"/>
              <a:t> de </a:t>
            </a:r>
            <a:r>
              <a:rPr lang="en-US" sz="2400" b="1" dirty="0" err="1" smtClean="0"/>
              <a:t>muerte</a:t>
            </a:r>
            <a:r>
              <a:rPr lang="en-US" sz="2400" b="1" dirty="0" smtClean="0"/>
              <a:t> se ha </a:t>
            </a:r>
            <a:r>
              <a:rPr lang="en-US" sz="2400" b="1" dirty="0" err="1" smtClean="0"/>
              <a:t>modificado</a:t>
            </a:r>
            <a:r>
              <a:rPr lang="en-US" sz="2400" b="1" dirty="0" smtClean="0"/>
              <a:t> </a:t>
            </a:r>
            <a:r>
              <a:rPr lang="en-US" sz="2400" b="1" dirty="0" err="1" smtClean="0"/>
              <a:t>despues</a:t>
            </a:r>
            <a:r>
              <a:rPr lang="en-US" sz="2400" b="1" dirty="0" smtClean="0"/>
              <a:t> de los </a:t>
            </a:r>
            <a:r>
              <a:rPr lang="en-US" sz="2400" b="1" dirty="0" err="1" smtClean="0"/>
              <a:t>avances</a:t>
            </a:r>
            <a:r>
              <a:rPr lang="en-US" sz="2400" b="1" dirty="0" smtClean="0"/>
              <a:t> en </a:t>
            </a:r>
            <a:r>
              <a:rPr lang="en-US" sz="2400" b="1" dirty="0" err="1" smtClean="0"/>
              <a:t>las</a:t>
            </a:r>
            <a:r>
              <a:rPr lang="en-US" sz="2400" b="1" dirty="0" smtClean="0"/>
              <a:t> </a:t>
            </a:r>
            <a:r>
              <a:rPr lang="en-US" sz="2400" b="1" dirty="0" err="1" smtClean="0"/>
              <a:t>tecnica</a:t>
            </a:r>
            <a:r>
              <a:rPr lang="en-US" sz="2400" b="1" dirty="0" smtClean="0"/>
              <a:t> de </a:t>
            </a:r>
            <a:r>
              <a:rPr lang="en-US" sz="2400" b="1" dirty="0" err="1" smtClean="0"/>
              <a:t>donacion</a:t>
            </a:r>
            <a:r>
              <a:rPr lang="en-US" sz="2400" b="1" dirty="0" smtClean="0"/>
              <a:t> de </a:t>
            </a:r>
            <a:r>
              <a:rPr lang="en-US" sz="2400" b="1" dirty="0" err="1" smtClean="0"/>
              <a:t>organos</a:t>
            </a:r>
            <a:r>
              <a:rPr lang="en-US" sz="2400" b="1" dirty="0" smtClean="0"/>
              <a:t>:</a:t>
            </a:r>
          </a:p>
          <a:p>
            <a:r>
              <a:rPr lang="en-US" sz="2400" b="1" dirty="0" smtClean="0"/>
              <a:t>Un </a:t>
            </a:r>
            <a:r>
              <a:rPr lang="en-US" sz="2400" b="1" dirty="0" err="1" smtClean="0"/>
              <a:t>cuerpo</a:t>
            </a:r>
            <a:r>
              <a:rPr lang="en-US" sz="2400" b="1" dirty="0" smtClean="0"/>
              <a:t> </a:t>
            </a:r>
            <a:r>
              <a:rPr lang="en-US" sz="2400" b="1" dirty="0" err="1" smtClean="0"/>
              <a:t>que</a:t>
            </a:r>
            <a:r>
              <a:rPr lang="en-US" sz="2400" b="1" dirty="0" smtClean="0"/>
              <a:t> antes se </a:t>
            </a:r>
            <a:r>
              <a:rPr lang="en-US" sz="2400" b="1" dirty="0" err="1" smtClean="0"/>
              <a:t>considerava</a:t>
            </a:r>
            <a:r>
              <a:rPr lang="en-US" sz="2400" b="1" dirty="0" smtClean="0"/>
              <a:t> vivo </a:t>
            </a:r>
            <a:r>
              <a:rPr lang="en-US" sz="2400" b="1" dirty="0" err="1" smtClean="0"/>
              <a:t>puede</a:t>
            </a:r>
            <a:r>
              <a:rPr lang="en-US" sz="2400" b="1" dirty="0" smtClean="0"/>
              <a:t> </a:t>
            </a:r>
            <a:r>
              <a:rPr lang="en-US" sz="2400" b="1" dirty="0" err="1" smtClean="0"/>
              <a:t>ser</a:t>
            </a:r>
            <a:r>
              <a:rPr lang="en-US" sz="2400" b="1" dirty="0" smtClean="0"/>
              <a:t> </a:t>
            </a:r>
            <a:r>
              <a:rPr lang="en-US" sz="2400" b="1" dirty="0" err="1" smtClean="0"/>
              <a:t>considerado</a:t>
            </a:r>
            <a:r>
              <a:rPr lang="en-US" sz="2400" b="1" dirty="0" smtClean="0"/>
              <a:t> </a:t>
            </a:r>
            <a:r>
              <a:rPr lang="en-US" sz="2400" b="1" dirty="0" err="1" smtClean="0"/>
              <a:t>muerto</a:t>
            </a:r>
            <a:r>
              <a:rPr lang="en-US" sz="2400" b="1" dirty="0" smtClean="0"/>
              <a:t> en </a:t>
            </a:r>
            <a:r>
              <a:rPr lang="en-US" sz="2400" b="1" dirty="0" err="1" smtClean="0"/>
              <a:t>dadas</a:t>
            </a:r>
            <a:r>
              <a:rPr lang="en-US" sz="2400" b="1" dirty="0" smtClean="0"/>
              <a:t> </a:t>
            </a:r>
            <a:r>
              <a:rPr lang="en-US" sz="2400" b="1" dirty="0" err="1" smtClean="0"/>
              <a:t>circunstancias</a:t>
            </a:r>
            <a:r>
              <a:rPr lang="en-US" sz="2400" b="1" dirty="0" smtClean="0"/>
              <a:t>.</a:t>
            </a:r>
          </a:p>
          <a:p>
            <a:endParaRPr lang="en-US" sz="2400" b="1" dirty="0"/>
          </a:p>
          <a:p>
            <a:r>
              <a:rPr lang="en-US" sz="2400" b="1" dirty="0" err="1" smtClean="0"/>
              <a:t>Muerte</a:t>
            </a:r>
            <a:r>
              <a:rPr lang="en-US" sz="2400" b="1" dirty="0"/>
              <a:t> </a:t>
            </a:r>
            <a:r>
              <a:rPr lang="en-US" sz="2400" b="1" dirty="0" smtClean="0"/>
              <a:t>= PERDIDA IRREVERSIBLE DE LA CONCIENCIA Y DE LA CAPACIDAD DE REACCION</a:t>
            </a:r>
          </a:p>
          <a:p>
            <a:endParaRPr lang="en-US" sz="2400" b="1" dirty="0"/>
          </a:p>
          <a:p>
            <a:r>
              <a:rPr lang="en-US" sz="2400" b="1" dirty="0" err="1" smtClean="0"/>
              <a:t>Acompañada</a:t>
            </a:r>
            <a:r>
              <a:rPr lang="en-US" sz="2400" b="1" dirty="0" smtClean="0"/>
              <a:t> </a:t>
            </a:r>
            <a:r>
              <a:rPr lang="en-US" sz="2400" b="1" dirty="0" err="1" smtClean="0"/>
              <a:t>por</a:t>
            </a:r>
            <a:r>
              <a:rPr lang="en-US" sz="2400" b="1" dirty="0" smtClean="0"/>
              <a:t> la </a:t>
            </a:r>
            <a:r>
              <a:rPr lang="en-US" sz="2400" b="1" dirty="0" err="1" smtClean="0"/>
              <a:t>perdida</a:t>
            </a:r>
            <a:r>
              <a:rPr lang="en-US" sz="2400" b="1" dirty="0" smtClean="0"/>
              <a:t> irreversible de la </a:t>
            </a:r>
            <a:r>
              <a:rPr lang="en-US" sz="2400" b="1" dirty="0" err="1" smtClean="0"/>
              <a:t>capacidad</a:t>
            </a:r>
            <a:r>
              <a:rPr lang="en-US" sz="2400" b="1" dirty="0" smtClean="0"/>
              <a:t> de </a:t>
            </a:r>
            <a:r>
              <a:rPr lang="en-US" sz="2400" b="1" dirty="0" err="1" smtClean="0"/>
              <a:t>respirar</a:t>
            </a:r>
            <a:r>
              <a:rPr lang="en-US" sz="2400" b="1" dirty="0" smtClean="0"/>
              <a:t> y </a:t>
            </a:r>
            <a:r>
              <a:rPr lang="en-US" sz="2400" b="1" dirty="0" err="1" smtClean="0"/>
              <a:t>mantener</a:t>
            </a:r>
            <a:r>
              <a:rPr lang="en-US" sz="2400" b="1" dirty="0" smtClean="0"/>
              <a:t> un </a:t>
            </a:r>
            <a:r>
              <a:rPr lang="en-US" sz="2400" b="1" dirty="0" err="1" smtClean="0"/>
              <a:t>latido</a:t>
            </a:r>
            <a:r>
              <a:rPr lang="en-US" sz="2400" b="1" dirty="0" smtClean="0"/>
              <a:t> </a:t>
            </a:r>
            <a:r>
              <a:rPr lang="en-US" sz="2400" b="1" dirty="0" err="1" smtClean="0"/>
              <a:t>cardiaco</a:t>
            </a:r>
            <a:r>
              <a:rPr lang="en-US" sz="2400" b="1" dirty="0" smtClean="0"/>
              <a:t> </a:t>
            </a:r>
            <a:r>
              <a:rPr lang="en-US" sz="2400" b="1" u="sng" dirty="0" err="1" smtClean="0">
                <a:solidFill>
                  <a:srgbClr val="FF0000"/>
                </a:solidFill>
              </a:rPr>
              <a:t>espontaneamente</a:t>
            </a:r>
            <a:endParaRPr lang="es-MX" sz="2400" b="1" u="sng" dirty="0">
              <a:solidFill>
                <a:srgbClr val="FF0000"/>
              </a:solidFill>
            </a:endParaRPr>
          </a:p>
        </p:txBody>
      </p:sp>
    </p:spTree>
    <p:extLst>
      <p:ext uri="{BB962C8B-B14F-4D97-AF65-F5344CB8AC3E}">
        <p14:creationId xmlns:p14="http://schemas.microsoft.com/office/powerpoint/2010/main" val="3591166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10600" cy="6617196"/>
          </a:xfrm>
          <a:prstGeom prst="rect">
            <a:avLst/>
          </a:prstGeom>
          <a:noFill/>
        </p:spPr>
        <p:txBody>
          <a:bodyPr wrap="square" rtlCol="0">
            <a:spAutoFit/>
          </a:bodyPr>
          <a:lstStyle/>
          <a:p>
            <a:pPr algn="ctr"/>
            <a:r>
              <a:rPr lang="en-US" sz="3200" b="1" dirty="0" err="1" smtClean="0"/>
              <a:t>Protocolo</a:t>
            </a:r>
            <a:r>
              <a:rPr lang="en-US" sz="3200" b="1" dirty="0" smtClean="0"/>
              <a:t> de Harvard para </a:t>
            </a:r>
            <a:r>
              <a:rPr lang="en-US" sz="3200" b="1" dirty="0" err="1" smtClean="0"/>
              <a:t>establecer</a:t>
            </a:r>
            <a:r>
              <a:rPr lang="en-US" sz="3200" b="1" dirty="0" smtClean="0"/>
              <a:t> </a:t>
            </a:r>
            <a:r>
              <a:rPr lang="en-US" sz="3200" b="1" dirty="0" err="1" smtClean="0"/>
              <a:t>si</a:t>
            </a:r>
            <a:r>
              <a:rPr lang="en-US" sz="3200" b="1" dirty="0" smtClean="0"/>
              <a:t> </a:t>
            </a:r>
            <a:r>
              <a:rPr lang="en-US" sz="3200" b="1" dirty="0" err="1" smtClean="0"/>
              <a:t>una</a:t>
            </a:r>
            <a:r>
              <a:rPr lang="en-US" sz="3200" b="1" dirty="0" smtClean="0"/>
              <a:t> persona </a:t>
            </a:r>
            <a:r>
              <a:rPr lang="en-US" sz="3200" b="1" dirty="0" err="1" smtClean="0"/>
              <a:t>esta</a:t>
            </a:r>
            <a:r>
              <a:rPr lang="en-US" sz="3200" b="1" dirty="0" smtClean="0"/>
              <a:t>’ </a:t>
            </a:r>
            <a:r>
              <a:rPr lang="en-US" sz="3200" b="1" dirty="0" err="1" smtClean="0"/>
              <a:t>muerta</a:t>
            </a:r>
            <a:r>
              <a:rPr lang="en-US" sz="3200" b="1" dirty="0" smtClean="0"/>
              <a:t> o </a:t>
            </a:r>
            <a:r>
              <a:rPr lang="en-US" sz="3200" b="1" dirty="0" err="1" smtClean="0"/>
              <a:t>menos</a:t>
            </a:r>
            <a:endParaRPr lang="en-US" sz="3200" b="1" dirty="0" smtClean="0"/>
          </a:p>
          <a:p>
            <a:pPr algn="ctr"/>
            <a:endParaRPr lang="en-US" sz="2400" b="1" dirty="0" smtClean="0"/>
          </a:p>
          <a:p>
            <a:pPr marL="342900" indent="-342900">
              <a:buFontTx/>
              <a:buChar char="-"/>
            </a:pPr>
            <a:r>
              <a:rPr lang="en-US" sz="2400" b="1" dirty="0" err="1" smtClean="0"/>
              <a:t>Ausencia</a:t>
            </a:r>
            <a:r>
              <a:rPr lang="en-US" sz="2400" b="1" dirty="0" smtClean="0"/>
              <a:t> de </a:t>
            </a:r>
            <a:r>
              <a:rPr lang="en-US" sz="2400" b="1" dirty="0" err="1" smtClean="0"/>
              <a:t>respuesta</a:t>
            </a:r>
            <a:r>
              <a:rPr lang="en-US" sz="2400" b="1" dirty="0" smtClean="0"/>
              <a:t> cerebral a </a:t>
            </a:r>
            <a:r>
              <a:rPr lang="en-US" sz="2400" b="1" dirty="0" err="1" smtClean="0"/>
              <a:t>cualquier</a:t>
            </a:r>
            <a:r>
              <a:rPr lang="en-US" sz="2400" b="1" dirty="0" smtClean="0"/>
              <a:t> </a:t>
            </a:r>
            <a:r>
              <a:rPr lang="en-US" sz="2400" b="1" dirty="0" err="1" smtClean="0"/>
              <a:t>estimulo</a:t>
            </a:r>
            <a:endParaRPr lang="en-US" sz="2400" b="1" dirty="0" smtClean="0"/>
          </a:p>
          <a:p>
            <a:pPr marL="342900" indent="-342900">
              <a:buFontTx/>
              <a:buChar char="-"/>
            </a:pPr>
            <a:endParaRPr lang="en-US" sz="2400" b="1" dirty="0"/>
          </a:p>
          <a:p>
            <a:pPr marL="342900" indent="-342900">
              <a:buFontTx/>
              <a:buChar char="-"/>
            </a:pPr>
            <a:r>
              <a:rPr lang="en-US" sz="2400" b="1" dirty="0" err="1" smtClean="0"/>
              <a:t>Ausencia</a:t>
            </a:r>
            <a:r>
              <a:rPr lang="en-US" sz="2400" b="1" dirty="0" smtClean="0"/>
              <a:t> de </a:t>
            </a:r>
            <a:r>
              <a:rPr lang="en-US" sz="2400" b="1" dirty="0" err="1" smtClean="0"/>
              <a:t>movimientos</a:t>
            </a:r>
            <a:r>
              <a:rPr lang="en-US" sz="2400" b="1" dirty="0" smtClean="0"/>
              <a:t> </a:t>
            </a:r>
            <a:r>
              <a:rPr lang="en-US" sz="2400" b="1" dirty="0" err="1" smtClean="0"/>
              <a:t>espontaneos</a:t>
            </a:r>
            <a:r>
              <a:rPr lang="en-US" sz="2400" b="1" dirty="0" smtClean="0"/>
              <a:t> o </a:t>
            </a:r>
            <a:r>
              <a:rPr lang="en-US" sz="2400" b="1" dirty="0" err="1" smtClean="0"/>
              <a:t>inducidos</a:t>
            </a:r>
            <a:endParaRPr lang="en-US" sz="2400" b="1" dirty="0" smtClean="0"/>
          </a:p>
          <a:p>
            <a:pPr marL="342900" indent="-342900">
              <a:buFontTx/>
              <a:buChar char="-"/>
            </a:pPr>
            <a:endParaRPr lang="en-US" sz="2400" b="1" dirty="0"/>
          </a:p>
          <a:p>
            <a:pPr marL="342900" indent="-342900">
              <a:buFontTx/>
              <a:buChar char="-"/>
            </a:pPr>
            <a:r>
              <a:rPr lang="en-US" sz="2400" b="1" dirty="0" err="1" smtClean="0"/>
              <a:t>Ausencia</a:t>
            </a:r>
            <a:r>
              <a:rPr lang="en-US" sz="2400" b="1" dirty="0" smtClean="0"/>
              <a:t> de </a:t>
            </a:r>
            <a:r>
              <a:rPr lang="en-US" sz="2400" b="1" dirty="0" err="1" smtClean="0"/>
              <a:t>respiracion</a:t>
            </a:r>
            <a:r>
              <a:rPr lang="en-US" sz="2400" b="1" dirty="0" smtClean="0"/>
              <a:t> </a:t>
            </a:r>
            <a:r>
              <a:rPr lang="en-US" sz="2400" b="1" dirty="0" err="1" smtClean="0"/>
              <a:t>espontanea</a:t>
            </a:r>
            <a:r>
              <a:rPr lang="en-US" sz="2400" b="1" dirty="0" smtClean="0"/>
              <a:t> o de </a:t>
            </a:r>
            <a:r>
              <a:rPr lang="en-US" sz="2400" b="1" dirty="0" err="1" smtClean="0"/>
              <a:t>reflejos</a:t>
            </a:r>
            <a:r>
              <a:rPr lang="en-US" sz="2400" b="1" dirty="0" smtClean="0"/>
              <a:t> </a:t>
            </a:r>
            <a:r>
              <a:rPr lang="en-US" sz="2400" b="1" dirty="0" err="1" smtClean="0"/>
              <a:t>tendineos</a:t>
            </a:r>
            <a:r>
              <a:rPr lang="en-US" sz="2400" b="1" dirty="0" smtClean="0"/>
              <a:t> </a:t>
            </a:r>
            <a:r>
              <a:rPr lang="en-US" sz="2400" b="1" dirty="0" err="1" smtClean="0"/>
              <a:t>profundos</a:t>
            </a:r>
            <a:r>
              <a:rPr lang="en-US" sz="2400" b="1" dirty="0" smtClean="0"/>
              <a:t> o del </a:t>
            </a:r>
            <a:r>
              <a:rPr lang="en-US" sz="2400" b="1" dirty="0" err="1" smtClean="0"/>
              <a:t>tallo</a:t>
            </a:r>
            <a:r>
              <a:rPr lang="en-US" sz="2400" b="1" dirty="0" smtClean="0"/>
              <a:t> cerebral</a:t>
            </a:r>
          </a:p>
          <a:p>
            <a:pPr marL="342900" indent="-342900">
              <a:buFontTx/>
              <a:buChar char="-"/>
            </a:pPr>
            <a:endParaRPr lang="en-US" sz="2400" b="1" dirty="0"/>
          </a:p>
          <a:p>
            <a:pPr marL="342900" indent="-342900">
              <a:buFontTx/>
              <a:buChar char="-"/>
            </a:pPr>
            <a:r>
              <a:rPr lang="en-US" sz="2400" b="1" dirty="0" smtClean="0"/>
              <a:t>EEG </a:t>
            </a:r>
            <a:r>
              <a:rPr lang="en-US" sz="2400" b="1" dirty="0" err="1" smtClean="0"/>
              <a:t>plano</a:t>
            </a:r>
            <a:endParaRPr lang="en-US" sz="2400" b="1" dirty="0" smtClean="0"/>
          </a:p>
          <a:p>
            <a:pPr marL="342900" indent="-342900">
              <a:buFontTx/>
              <a:buChar char="-"/>
            </a:pPr>
            <a:endParaRPr lang="en-US" sz="2400" b="1" dirty="0"/>
          </a:p>
          <a:p>
            <a:pPr marL="342900" indent="-342900">
              <a:buFontTx/>
              <a:buChar char="-"/>
            </a:pPr>
            <a:r>
              <a:rPr lang="en-US" sz="2400" b="1" dirty="0" smtClean="0"/>
              <a:t>Exclusion </a:t>
            </a:r>
            <a:r>
              <a:rPr lang="en-US" sz="2400" b="1" dirty="0" err="1" smtClean="0"/>
              <a:t>por</a:t>
            </a:r>
            <a:r>
              <a:rPr lang="en-US" sz="2400" b="1" dirty="0" smtClean="0"/>
              <a:t> </a:t>
            </a:r>
            <a:r>
              <a:rPr lang="en-US" sz="2400" b="1" dirty="0" err="1" smtClean="0"/>
              <a:t>condiciones</a:t>
            </a:r>
            <a:r>
              <a:rPr lang="en-US" sz="2400" b="1" dirty="0" smtClean="0"/>
              <a:t> de </a:t>
            </a:r>
            <a:r>
              <a:rPr lang="en-US" sz="2400" b="1" dirty="0" err="1" smtClean="0"/>
              <a:t>hipotermia</a:t>
            </a:r>
            <a:r>
              <a:rPr lang="en-US" sz="2400" b="1" dirty="0" smtClean="0"/>
              <a:t> o </a:t>
            </a:r>
            <a:r>
              <a:rPr lang="en-US" sz="2400" b="1" dirty="0" err="1" smtClean="0"/>
              <a:t>intoxicacion</a:t>
            </a:r>
            <a:r>
              <a:rPr lang="en-US" sz="2400" b="1" dirty="0" smtClean="0"/>
              <a:t> </a:t>
            </a:r>
            <a:r>
              <a:rPr lang="en-US" sz="2400" b="1" dirty="0" err="1" smtClean="0"/>
              <a:t>por</a:t>
            </a:r>
            <a:r>
              <a:rPr lang="en-US" sz="2400" b="1" dirty="0" smtClean="0"/>
              <a:t> </a:t>
            </a:r>
            <a:r>
              <a:rPr lang="en-US" sz="2400" b="1" dirty="0" err="1" smtClean="0"/>
              <a:t>farmacos</a:t>
            </a:r>
            <a:r>
              <a:rPr lang="en-US" sz="2400" b="1" dirty="0" smtClean="0"/>
              <a:t> </a:t>
            </a:r>
            <a:r>
              <a:rPr lang="en-US" sz="2400" b="1" dirty="0" err="1" smtClean="0"/>
              <a:t>neurodepresores</a:t>
            </a:r>
            <a:endParaRPr lang="en-US" sz="2400" b="1" dirty="0"/>
          </a:p>
          <a:p>
            <a:pPr marL="342900" indent="-342900">
              <a:buFontTx/>
              <a:buChar char="-"/>
            </a:pPr>
            <a:endParaRPr lang="en-US" sz="2400" b="1" dirty="0" smtClean="0"/>
          </a:p>
          <a:p>
            <a:r>
              <a:rPr lang="en-US" sz="2400" b="1" dirty="0" smtClean="0"/>
              <a:t>Este </a:t>
            </a:r>
            <a:r>
              <a:rPr lang="en-US" sz="2400" b="1" dirty="0" err="1" smtClean="0"/>
              <a:t>protocolo</a:t>
            </a:r>
            <a:r>
              <a:rPr lang="en-US" sz="2400" b="1" dirty="0" smtClean="0"/>
              <a:t> </a:t>
            </a:r>
            <a:r>
              <a:rPr lang="en-US" sz="2400" b="1" dirty="0" err="1" smtClean="0"/>
              <a:t>es</a:t>
            </a:r>
            <a:r>
              <a:rPr lang="en-US" sz="2400" b="1" dirty="0" smtClean="0"/>
              <a:t> un </a:t>
            </a:r>
            <a:r>
              <a:rPr lang="en-US" sz="2400" b="1" dirty="0" err="1" smtClean="0"/>
              <a:t>requerimiento</a:t>
            </a:r>
            <a:r>
              <a:rPr lang="en-US" sz="2400" b="1" dirty="0" smtClean="0"/>
              <a:t> mas </a:t>
            </a:r>
            <a:r>
              <a:rPr lang="en-US" sz="2400" b="1" dirty="0" err="1" smtClean="0"/>
              <a:t>estricto</a:t>
            </a:r>
            <a:r>
              <a:rPr lang="en-US" sz="2400" b="1" dirty="0" smtClean="0"/>
              <a:t> de los </a:t>
            </a:r>
            <a:r>
              <a:rPr lang="en-US" sz="2400" b="1" dirty="0" err="1" smtClean="0"/>
              <a:t>que</a:t>
            </a:r>
            <a:r>
              <a:rPr lang="en-US" sz="2400" b="1" dirty="0" smtClean="0"/>
              <a:t> se </a:t>
            </a:r>
            <a:r>
              <a:rPr lang="en-US" sz="2400" b="1" dirty="0" err="1" smtClean="0"/>
              <a:t>usan</a:t>
            </a:r>
            <a:r>
              <a:rPr lang="en-US" sz="2400" b="1" dirty="0" smtClean="0"/>
              <a:t> </a:t>
            </a:r>
            <a:r>
              <a:rPr lang="en-US" sz="2400" b="1" dirty="0" err="1" smtClean="0"/>
              <a:t>ahora</a:t>
            </a:r>
            <a:r>
              <a:rPr lang="en-US" sz="2400" b="1" dirty="0" smtClean="0"/>
              <a:t>, </a:t>
            </a:r>
            <a:r>
              <a:rPr lang="en-US" sz="2400" b="1" dirty="0" err="1" smtClean="0"/>
              <a:t>que</a:t>
            </a:r>
            <a:r>
              <a:rPr lang="en-US" sz="2400" b="1" dirty="0" smtClean="0"/>
              <a:t> son </a:t>
            </a:r>
            <a:r>
              <a:rPr lang="en-US" sz="2400" b="1" dirty="0" err="1" smtClean="0"/>
              <a:t>basados</a:t>
            </a:r>
            <a:r>
              <a:rPr lang="en-US" sz="2400" b="1" dirty="0" smtClean="0"/>
              <a:t> mas </a:t>
            </a:r>
            <a:r>
              <a:rPr lang="en-US" sz="2400" b="1" dirty="0" err="1" smtClean="0"/>
              <a:t>sobre</a:t>
            </a:r>
            <a:r>
              <a:rPr lang="en-US" sz="2400" b="1" dirty="0" smtClean="0"/>
              <a:t> la </a:t>
            </a:r>
            <a:r>
              <a:rPr lang="en-US" sz="2400" b="1" dirty="0" err="1" smtClean="0"/>
              <a:t>muerte</a:t>
            </a:r>
            <a:r>
              <a:rPr lang="en-US" sz="2400" b="1" dirty="0" smtClean="0"/>
              <a:t> cerebral</a:t>
            </a:r>
            <a:endParaRPr lang="en-US" sz="2400" b="1" dirty="0"/>
          </a:p>
        </p:txBody>
      </p:sp>
    </p:spTree>
    <p:extLst>
      <p:ext uri="{BB962C8B-B14F-4D97-AF65-F5344CB8AC3E}">
        <p14:creationId xmlns:p14="http://schemas.microsoft.com/office/powerpoint/2010/main" val="822413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10600" cy="5139869"/>
          </a:xfrm>
          <a:prstGeom prst="rect">
            <a:avLst/>
          </a:prstGeom>
          <a:noFill/>
        </p:spPr>
        <p:txBody>
          <a:bodyPr wrap="square" rtlCol="0">
            <a:spAutoFit/>
          </a:bodyPr>
          <a:lstStyle/>
          <a:p>
            <a:pPr algn="ctr"/>
            <a:r>
              <a:rPr lang="en-US" sz="2800" b="1" dirty="0" err="1" smtClean="0"/>
              <a:t>Muerte</a:t>
            </a:r>
            <a:r>
              <a:rPr lang="en-US" sz="2800" b="1" dirty="0" smtClean="0"/>
              <a:t> cerebral</a:t>
            </a:r>
          </a:p>
          <a:p>
            <a:endParaRPr lang="en-US" sz="2000" b="1" dirty="0"/>
          </a:p>
          <a:p>
            <a:r>
              <a:rPr lang="en-US" sz="2000" b="1" dirty="0" err="1" smtClean="0"/>
              <a:t>Ya</a:t>
            </a:r>
            <a:r>
              <a:rPr lang="en-US" sz="2000" b="1" dirty="0" smtClean="0"/>
              <a:t> son </a:t>
            </a:r>
            <a:r>
              <a:rPr lang="en-US" sz="2000" b="1" dirty="0" err="1" smtClean="0"/>
              <a:t>varias</a:t>
            </a:r>
            <a:r>
              <a:rPr lang="en-US" sz="2000" b="1" dirty="0" smtClean="0"/>
              <a:t> </a:t>
            </a:r>
            <a:r>
              <a:rPr lang="en-US" sz="2000" b="1" dirty="0" err="1" smtClean="0"/>
              <a:t>decadas</a:t>
            </a:r>
            <a:r>
              <a:rPr lang="en-US" sz="2000" b="1" dirty="0" smtClean="0"/>
              <a:t> </a:t>
            </a:r>
            <a:r>
              <a:rPr lang="en-US" sz="2000" b="1" dirty="0" err="1" smtClean="0"/>
              <a:t>que</a:t>
            </a:r>
            <a:r>
              <a:rPr lang="en-US" sz="2000" b="1" dirty="0" smtClean="0"/>
              <a:t> la </a:t>
            </a:r>
            <a:r>
              <a:rPr lang="en-US" sz="2000" b="1" dirty="0" err="1" smtClean="0"/>
              <a:t>muerte</a:t>
            </a:r>
            <a:r>
              <a:rPr lang="en-US" sz="2000" b="1" dirty="0" smtClean="0"/>
              <a:t> de la persona </a:t>
            </a:r>
            <a:r>
              <a:rPr lang="en-US" sz="2000" b="1" dirty="0" err="1" smtClean="0"/>
              <a:t>equivale</a:t>
            </a:r>
            <a:r>
              <a:rPr lang="en-US" sz="2000" b="1" dirty="0" smtClean="0"/>
              <a:t> a la </a:t>
            </a:r>
            <a:r>
              <a:rPr lang="en-US" sz="2000" b="1" dirty="0" err="1" smtClean="0"/>
              <a:t>falla</a:t>
            </a:r>
            <a:r>
              <a:rPr lang="en-US" sz="2000" b="1" dirty="0" smtClean="0"/>
              <a:t> irreversible de </a:t>
            </a:r>
            <a:r>
              <a:rPr lang="en-US" sz="2000" b="1" dirty="0" err="1" smtClean="0"/>
              <a:t>las</a:t>
            </a:r>
            <a:r>
              <a:rPr lang="en-US" sz="2000" b="1" dirty="0" smtClean="0"/>
              <a:t> </a:t>
            </a:r>
            <a:r>
              <a:rPr lang="en-US" sz="2000" b="1" dirty="0" err="1" smtClean="0"/>
              <a:t>funciones</a:t>
            </a:r>
            <a:r>
              <a:rPr lang="en-US" sz="2000" b="1" dirty="0" smtClean="0"/>
              <a:t> del </a:t>
            </a:r>
            <a:r>
              <a:rPr lang="en-US" sz="2000" b="1" dirty="0" err="1" smtClean="0"/>
              <a:t>sistema</a:t>
            </a:r>
            <a:r>
              <a:rPr lang="en-US" sz="2000" b="1" dirty="0" smtClean="0"/>
              <a:t> </a:t>
            </a:r>
            <a:r>
              <a:rPr lang="en-US" sz="2000" b="1" dirty="0" err="1" smtClean="0"/>
              <a:t>nervioso</a:t>
            </a:r>
            <a:endParaRPr lang="en-US" sz="2000" b="1" dirty="0" smtClean="0"/>
          </a:p>
          <a:p>
            <a:endParaRPr lang="en-US" sz="2000" b="1" dirty="0"/>
          </a:p>
          <a:p>
            <a:r>
              <a:rPr lang="en-US" sz="2000" b="1" dirty="0" smtClean="0"/>
              <a:t>En </a:t>
            </a:r>
            <a:r>
              <a:rPr lang="en-US" sz="2000" b="1" dirty="0" err="1" smtClean="0"/>
              <a:t>casos</a:t>
            </a:r>
            <a:r>
              <a:rPr lang="en-US" sz="2000" b="1" dirty="0" smtClean="0"/>
              <a:t> en los </a:t>
            </a:r>
            <a:r>
              <a:rPr lang="en-US" sz="2000" b="1" dirty="0" err="1" smtClean="0"/>
              <a:t>cuales</a:t>
            </a:r>
            <a:r>
              <a:rPr lang="en-US" sz="2000" b="1" dirty="0" smtClean="0"/>
              <a:t> la </a:t>
            </a:r>
            <a:r>
              <a:rPr lang="en-US" sz="2000" b="1" dirty="0" err="1" smtClean="0"/>
              <a:t>funcion</a:t>
            </a:r>
            <a:r>
              <a:rPr lang="en-US" sz="2000" b="1" dirty="0" smtClean="0"/>
              <a:t> </a:t>
            </a:r>
            <a:r>
              <a:rPr lang="en-US" sz="2000" b="1" dirty="0" err="1" smtClean="0"/>
              <a:t>cardiocirculatoria</a:t>
            </a:r>
            <a:r>
              <a:rPr lang="en-US" sz="2000" b="1" dirty="0" smtClean="0"/>
              <a:t> y </a:t>
            </a:r>
            <a:r>
              <a:rPr lang="en-US" sz="2000" b="1" dirty="0" err="1" smtClean="0"/>
              <a:t>respiratoria</a:t>
            </a:r>
            <a:r>
              <a:rPr lang="en-US" sz="2000" b="1" dirty="0" smtClean="0"/>
              <a:t> </a:t>
            </a:r>
            <a:r>
              <a:rPr lang="en-US" sz="2000" b="1" dirty="0" err="1" smtClean="0"/>
              <a:t>pueda</a:t>
            </a:r>
            <a:r>
              <a:rPr lang="en-US" sz="2000" b="1" dirty="0" smtClean="0"/>
              <a:t> </a:t>
            </a:r>
            <a:r>
              <a:rPr lang="en-US" sz="2000" b="1" dirty="0" err="1" smtClean="0"/>
              <a:t>ser</a:t>
            </a:r>
            <a:r>
              <a:rPr lang="en-US" sz="2000" b="1" dirty="0" smtClean="0"/>
              <a:t> </a:t>
            </a:r>
            <a:r>
              <a:rPr lang="en-US" sz="2000" b="1" dirty="0" err="1" smtClean="0"/>
              <a:t>mantenida</a:t>
            </a:r>
            <a:r>
              <a:rPr lang="en-US" sz="2000" b="1" dirty="0" smtClean="0"/>
              <a:t>, </a:t>
            </a:r>
            <a:r>
              <a:rPr lang="en-US" sz="2000" b="1" dirty="0" err="1" smtClean="0"/>
              <a:t>pero</a:t>
            </a:r>
            <a:r>
              <a:rPr lang="en-US" sz="2000" b="1" dirty="0" smtClean="0"/>
              <a:t> no </a:t>
            </a:r>
            <a:r>
              <a:rPr lang="en-US" sz="2000" b="1" dirty="0" err="1" smtClean="0"/>
              <a:t>haya</a:t>
            </a:r>
            <a:r>
              <a:rPr lang="en-US" sz="2000" b="1" dirty="0" smtClean="0"/>
              <a:t> </a:t>
            </a:r>
            <a:r>
              <a:rPr lang="en-US" sz="2000" b="1" dirty="0" err="1" smtClean="0"/>
              <a:t>señal</a:t>
            </a:r>
            <a:r>
              <a:rPr lang="en-US" sz="2000" b="1" dirty="0" smtClean="0"/>
              <a:t> cerebral (</a:t>
            </a:r>
            <a:r>
              <a:rPr lang="en-US" sz="2000" b="1" dirty="0" err="1" smtClean="0"/>
              <a:t>silencio</a:t>
            </a:r>
            <a:r>
              <a:rPr lang="en-US" sz="2000" b="1" dirty="0" smtClean="0"/>
              <a:t> </a:t>
            </a:r>
            <a:r>
              <a:rPr lang="en-US" sz="2000" b="1" dirty="0" err="1" smtClean="0"/>
              <a:t>electrico</a:t>
            </a:r>
            <a:r>
              <a:rPr lang="en-US" sz="2000" b="1" dirty="0" smtClean="0"/>
              <a:t> cerebral) la persona se </a:t>
            </a:r>
            <a:r>
              <a:rPr lang="en-US" sz="2000" b="1" dirty="0" err="1" smtClean="0"/>
              <a:t>considera</a:t>
            </a:r>
            <a:r>
              <a:rPr lang="en-US" sz="2000" b="1" dirty="0" smtClean="0"/>
              <a:t> con </a:t>
            </a:r>
            <a:r>
              <a:rPr lang="en-US" sz="2000" b="1" dirty="0" err="1" smtClean="0"/>
              <a:t>muerte</a:t>
            </a:r>
            <a:r>
              <a:rPr lang="en-US" sz="2000" b="1" dirty="0" smtClean="0"/>
              <a:t> cerebral.</a:t>
            </a:r>
          </a:p>
          <a:p>
            <a:endParaRPr lang="en-US" sz="2000" b="1" dirty="0"/>
          </a:p>
          <a:p>
            <a:r>
              <a:rPr lang="en-US" sz="2000" b="1" dirty="0" err="1" smtClean="0"/>
              <a:t>Casos</a:t>
            </a:r>
            <a:r>
              <a:rPr lang="en-US" sz="2000" b="1" dirty="0" smtClean="0"/>
              <a:t> </a:t>
            </a:r>
            <a:r>
              <a:rPr lang="en-US" sz="2000" b="1" dirty="0" err="1" smtClean="0"/>
              <a:t>dificiles</a:t>
            </a:r>
            <a:r>
              <a:rPr lang="en-US" sz="2000" b="1" dirty="0" smtClean="0"/>
              <a:t> son los de </a:t>
            </a:r>
            <a:r>
              <a:rPr lang="en-US" sz="2000" b="1" dirty="0" err="1" smtClean="0"/>
              <a:t>lesiones</a:t>
            </a:r>
            <a:r>
              <a:rPr lang="en-US" sz="2000" b="1" dirty="0" smtClean="0"/>
              <a:t> graves o </a:t>
            </a:r>
            <a:r>
              <a:rPr lang="en-US" sz="2000" b="1" dirty="0" err="1" smtClean="0"/>
              <a:t>irreversibles</a:t>
            </a:r>
            <a:r>
              <a:rPr lang="en-US" sz="2000" b="1" dirty="0" smtClean="0"/>
              <a:t> de solo parte del </a:t>
            </a:r>
            <a:r>
              <a:rPr lang="en-US" sz="2000" b="1" dirty="0" err="1" smtClean="0"/>
              <a:t>cerebro</a:t>
            </a:r>
            <a:r>
              <a:rPr lang="en-US" sz="2000" b="1" dirty="0" smtClean="0"/>
              <a:t> o del </a:t>
            </a:r>
            <a:r>
              <a:rPr lang="en-US" sz="2000" b="1" dirty="0" err="1" smtClean="0"/>
              <a:t>tallo</a:t>
            </a:r>
            <a:r>
              <a:rPr lang="en-US" sz="2000" b="1" dirty="0" smtClean="0"/>
              <a:t> cerebral.</a:t>
            </a:r>
          </a:p>
          <a:p>
            <a:endParaRPr lang="en-US" sz="2000" b="1" dirty="0"/>
          </a:p>
          <a:p>
            <a:r>
              <a:rPr lang="en-US" sz="2000" b="1" dirty="0" err="1" smtClean="0"/>
              <a:t>Obviamente</a:t>
            </a:r>
            <a:r>
              <a:rPr lang="en-US" sz="2000" b="1" dirty="0" smtClean="0"/>
              <a:t> hay </a:t>
            </a:r>
            <a:r>
              <a:rPr lang="en-US" sz="2000" b="1" dirty="0" err="1" smtClean="0"/>
              <a:t>casos</a:t>
            </a:r>
            <a:r>
              <a:rPr lang="en-US" sz="2000" b="1" dirty="0" smtClean="0"/>
              <a:t> de </a:t>
            </a:r>
            <a:r>
              <a:rPr lang="en-US" sz="2000" b="1" dirty="0" err="1" smtClean="0"/>
              <a:t>lesionados</a:t>
            </a:r>
            <a:r>
              <a:rPr lang="en-US" sz="2000" b="1" dirty="0" smtClean="0"/>
              <a:t> </a:t>
            </a:r>
            <a:r>
              <a:rPr lang="en-US" sz="2000" b="1" dirty="0" err="1" smtClean="0"/>
              <a:t>cerebrales</a:t>
            </a:r>
            <a:r>
              <a:rPr lang="en-US" sz="2000" b="1" dirty="0" smtClean="0"/>
              <a:t> </a:t>
            </a:r>
            <a:r>
              <a:rPr lang="en-US" sz="2000" b="1" dirty="0" err="1" smtClean="0"/>
              <a:t>que</a:t>
            </a:r>
            <a:r>
              <a:rPr lang="en-US" sz="2000" b="1" dirty="0" smtClean="0"/>
              <a:t> </a:t>
            </a:r>
            <a:r>
              <a:rPr lang="en-US" sz="2000" b="1" dirty="0" err="1" smtClean="0"/>
              <a:t>estan</a:t>
            </a:r>
            <a:r>
              <a:rPr lang="en-US" sz="2000" b="1" dirty="0" smtClean="0"/>
              <a:t> </a:t>
            </a:r>
            <a:r>
              <a:rPr lang="en-US" sz="2000" b="1" dirty="0" err="1" smtClean="0"/>
              <a:t>perfectamente</a:t>
            </a:r>
            <a:r>
              <a:rPr lang="en-US" sz="2000" b="1" dirty="0" smtClean="0"/>
              <a:t> </a:t>
            </a:r>
            <a:r>
              <a:rPr lang="en-US" sz="2000" b="1" dirty="0" err="1" smtClean="0"/>
              <a:t>vivos</a:t>
            </a:r>
            <a:r>
              <a:rPr lang="en-US" sz="2000" b="1" dirty="0" smtClean="0"/>
              <a:t>.</a:t>
            </a:r>
          </a:p>
          <a:p>
            <a:endParaRPr lang="en-US" sz="2000" b="1" dirty="0"/>
          </a:p>
          <a:p>
            <a:r>
              <a:rPr lang="en-US" sz="2000" b="1" dirty="0" err="1" smtClean="0"/>
              <a:t>Pero</a:t>
            </a:r>
            <a:r>
              <a:rPr lang="en-US" sz="2000" b="1" dirty="0" smtClean="0"/>
              <a:t> </a:t>
            </a:r>
            <a:r>
              <a:rPr lang="en-US" sz="2000" b="1" dirty="0" err="1" smtClean="0"/>
              <a:t>tampoco</a:t>
            </a:r>
            <a:r>
              <a:rPr lang="en-US" sz="2000" b="1" dirty="0" smtClean="0"/>
              <a:t> la </a:t>
            </a:r>
            <a:r>
              <a:rPr lang="en-US" sz="2000" b="1" dirty="0" err="1" smtClean="0"/>
              <a:t>presencia</a:t>
            </a:r>
            <a:r>
              <a:rPr lang="en-US" sz="2000" b="1" dirty="0" smtClean="0"/>
              <a:t> de </a:t>
            </a:r>
            <a:r>
              <a:rPr lang="en-US" sz="2000" b="1" dirty="0" err="1" smtClean="0"/>
              <a:t>actividad</a:t>
            </a:r>
            <a:r>
              <a:rPr lang="en-US" sz="2000" b="1" dirty="0" smtClean="0"/>
              <a:t> en </a:t>
            </a:r>
            <a:r>
              <a:rPr lang="en-US" sz="2000" b="1" dirty="0" err="1" smtClean="0"/>
              <a:t>una</a:t>
            </a:r>
            <a:r>
              <a:rPr lang="en-US" sz="2000" b="1" dirty="0" smtClean="0"/>
              <a:t> minima parte del </a:t>
            </a:r>
            <a:r>
              <a:rPr lang="en-US" sz="2000" b="1" dirty="0" err="1" smtClean="0"/>
              <a:t>cerebro</a:t>
            </a:r>
            <a:r>
              <a:rPr lang="en-US" sz="2000" b="1" dirty="0" smtClean="0"/>
              <a:t> </a:t>
            </a:r>
            <a:r>
              <a:rPr lang="en-US" sz="2000" b="1" dirty="0" err="1" smtClean="0"/>
              <a:t>es</a:t>
            </a:r>
            <a:r>
              <a:rPr lang="en-US" sz="2000" b="1" dirty="0" smtClean="0"/>
              <a:t> </a:t>
            </a:r>
            <a:r>
              <a:rPr lang="en-US" sz="2000" b="1" dirty="0" err="1" smtClean="0"/>
              <a:t>suficiente</a:t>
            </a:r>
            <a:r>
              <a:rPr lang="en-US" sz="2000" b="1" dirty="0" smtClean="0"/>
              <a:t> para </a:t>
            </a:r>
            <a:r>
              <a:rPr lang="en-US" sz="2000" b="1" dirty="0" err="1" smtClean="0"/>
              <a:t>establecer</a:t>
            </a:r>
            <a:r>
              <a:rPr lang="en-US" sz="2000" b="1" dirty="0" smtClean="0"/>
              <a:t> </a:t>
            </a:r>
            <a:r>
              <a:rPr lang="en-US" sz="2000" b="1" dirty="0" err="1" smtClean="0"/>
              <a:t>que</a:t>
            </a:r>
            <a:r>
              <a:rPr lang="en-US" sz="2000" b="1" dirty="0" smtClean="0"/>
              <a:t> el </a:t>
            </a:r>
            <a:r>
              <a:rPr lang="en-US" sz="2000" b="1" dirty="0" err="1" smtClean="0"/>
              <a:t>sujeto</a:t>
            </a:r>
            <a:r>
              <a:rPr lang="en-US" sz="2000" b="1" dirty="0" smtClean="0"/>
              <a:t> no </a:t>
            </a:r>
            <a:r>
              <a:rPr lang="en-US" sz="2000" b="1" dirty="0" err="1" smtClean="0"/>
              <a:t>tiene</a:t>
            </a:r>
            <a:r>
              <a:rPr lang="en-US" sz="2000" b="1" dirty="0" smtClean="0"/>
              <a:t> </a:t>
            </a:r>
            <a:r>
              <a:rPr lang="en-US" sz="2000" b="1" dirty="0" err="1" smtClean="0"/>
              <a:t>muerte</a:t>
            </a:r>
            <a:r>
              <a:rPr lang="en-US" sz="2000" b="1" dirty="0" smtClean="0"/>
              <a:t> cerebral.</a:t>
            </a:r>
            <a:endParaRPr lang="es-MX" sz="2000" b="1" dirty="0"/>
          </a:p>
        </p:txBody>
      </p:sp>
    </p:spTree>
    <p:extLst>
      <p:ext uri="{BB962C8B-B14F-4D97-AF65-F5344CB8AC3E}">
        <p14:creationId xmlns:p14="http://schemas.microsoft.com/office/powerpoint/2010/main" val="1103101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10600" cy="5878532"/>
          </a:xfrm>
          <a:prstGeom prst="rect">
            <a:avLst/>
          </a:prstGeom>
          <a:noFill/>
        </p:spPr>
        <p:txBody>
          <a:bodyPr wrap="square" rtlCol="0">
            <a:spAutoFit/>
          </a:bodyPr>
          <a:lstStyle/>
          <a:p>
            <a:pPr algn="ctr"/>
            <a:r>
              <a:rPr lang="en-US" sz="3200" b="1" dirty="0" err="1" smtClean="0"/>
              <a:t>Irreversibilidad</a:t>
            </a:r>
            <a:r>
              <a:rPr lang="en-US" sz="3200" b="1" dirty="0" smtClean="0"/>
              <a:t> de la </a:t>
            </a:r>
            <a:r>
              <a:rPr lang="en-US" sz="3200" b="1" dirty="0" err="1" smtClean="0"/>
              <a:t>perdida</a:t>
            </a:r>
            <a:r>
              <a:rPr lang="en-US" sz="3200" b="1" dirty="0" smtClean="0"/>
              <a:t> de </a:t>
            </a:r>
            <a:r>
              <a:rPr lang="en-US" sz="3200" b="1" dirty="0" err="1" smtClean="0"/>
              <a:t>funcion</a:t>
            </a:r>
            <a:r>
              <a:rPr lang="en-US" sz="3200" b="1" dirty="0" smtClean="0"/>
              <a:t> del </a:t>
            </a:r>
            <a:r>
              <a:rPr lang="en-US" sz="3200" b="1" dirty="0" err="1" smtClean="0"/>
              <a:t>tronco</a:t>
            </a:r>
            <a:r>
              <a:rPr lang="en-US" sz="3200" b="1" dirty="0" smtClean="0"/>
              <a:t> cerebral</a:t>
            </a:r>
          </a:p>
          <a:p>
            <a:pPr algn="ctr"/>
            <a:endParaRPr lang="en-US" sz="2400" b="1" dirty="0" smtClean="0"/>
          </a:p>
          <a:p>
            <a:r>
              <a:rPr lang="en-US" sz="2400" b="1" dirty="0" smtClean="0"/>
              <a:t>El </a:t>
            </a:r>
            <a:r>
              <a:rPr lang="en-US" sz="2400" b="1" dirty="0" err="1" smtClean="0"/>
              <a:t>tronco</a:t>
            </a:r>
            <a:r>
              <a:rPr lang="en-US" sz="2400" b="1" dirty="0" smtClean="0"/>
              <a:t> del </a:t>
            </a:r>
            <a:r>
              <a:rPr lang="en-US" sz="2400" b="1" dirty="0" err="1" smtClean="0"/>
              <a:t>encefalo</a:t>
            </a:r>
            <a:r>
              <a:rPr lang="en-US" sz="2400" b="1" dirty="0" smtClean="0"/>
              <a:t> </a:t>
            </a:r>
            <a:r>
              <a:rPr lang="en-US" sz="2400" b="1" dirty="0" err="1" smtClean="0"/>
              <a:t>controla</a:t>
            </a:r>
            <a:endParaRPr lang="en-US" sz="2400" b="1" dirty="0" smtClean="0"/>
          </a:p>
          <a:p>
            <a:endParaRPr lang="en-US" sz="2400" b="1" dirty="0"/>
          </a:p>
          <a:p>
            <a:r>
              <a:rPr lang="es-MX" sz="2400" b="1" dirty="0" err="1" smtClean="0"/>
              <a:t>Atencion</a:t>
            </a:r>
            <a:endParaRPr lang="es-MX" sz="2400" b="1" dirty="0" smtClean="0"/>
          </a:p>
          <a:p>
            <a:r>
              <a:rPr lang="es-MX" sz="2400" b="1" dirty="0" smtClean="0"/>
              <a:t>sueño </a:t>
            </a:r>
            <a:r>
              <a:rPr lang="es-MX" sz="2400" b="1" dirty="0"/>
              <a:t>y </a:t>
            </a:r>
            <a:r>
              <a:rPr lang="es-MX" sz="2400" b="1" dirty="0" smtClean="0"/>
              <a:t>vigilia</a:t>
            </a:r>
          </a:p>
          <a:p>
            <a:r>
              <a:rPr lang="es-MX" sz="2400" b="1" dirty="0" err="1" smtClean="0"/>
              <a:t>sosten</a:t>
            </a:r>
            <a:r>
              <a:rPr lang="es-MX" sz="2400" b="1" dirty="0" smtClean="0"/>
              <a:t> </a:t>
            </a:r>
            <a:r>
              <a:rPr lang="es-MX" sz="2400" b="1" dirty="0"/>
              <a:t>del cuerpo en contra de la </a:t>
            </a:r>
            <a:r>
              <a:rPr lang="es-MX" sz="2400" b="1" dirty="0" smtClean="0"/>
              <a:t>gravedad</a:t>
            </a:r>
          </a:p>
          <a:p>
            <a:r>
              <a:rPr lang="es-MX" sz="2400" b="1" dirty="0" smtClean="0"/>
              <a:t>Respiración</a:t>
            </a:r>
          </a:p>
          <a:p>
            <a:r>
              <a:rPr lang="es-MX" sz="2400" b="1" dirty="0" smtClean="0"/>
              <a:t>ritmo </a:t>
            </a:r>
            <a:r>
              <a:rPr lang="es-MX" sz="2400" b="1" dirty="0" err="1" smtClean="0"/>
              <a:t>cardiáco</a:t>
            </a:r>
            <a:r>
              <a:rPr lang="es-MX" sz="2400" b="1" dirty="0" smtClean="0"/>
              <a:t>, etc.</a:t>
            </a:r>
          </a:p>
          <a:p>
            <a:endParaRPr lang="en-US" sz="2400" b="1" dirty="0"/>
          </a:p>
          <a:p>
            <a:r>
              <a:rPr lang="en-US" sz="2400" b="1" dirty="0" err="1" smtClean="0"/>
              <a:t>Por</a:t>
            </a:r>
            <a:r>
              <a:rPr lang="en-US" sz="2400" b="1" dirty="0" smtClean="0"/>
              <a:t> </a:t>
            </a:r>
            <a:r>
              <a:rPr lang="en-US" sz="2400" b="1" dirty="0" err="1" smtClean="0"/>
              <a:t>eso</a:t>
            </a:r>
            <a:r>
              <a:rPr lang="en-US" sz="2400" b="1" dirty="0" smtClean="0"/>
              <a:t> no </a:t>
            </a:r>
            <a:r>
              <a:rPr lang="en-US" sz="2400" b="1" dirty="0" err="1" smtClean="0"/>
              <a:t>sorprende</a:t>
            </a:r>
            <a:r>
              <a:rPr lang="en-US" sz="2400" b="1" dirty="0" smtClean="0"/>
              <a:t> </a:t>
            </a:r>
            <a:r>
              <a:rPr lang="en-US" sz="2400" b="1" dirty="0" err="1" smtClean="0"/>
              <a:t>que</a:t>
            </a:r>
            <a:r>
              <a:rPr lang="en-US" sz="2400" b="1" dirty="0" smtClean="0"/>
              <a:t> en </a:t>
            </a:r>
            <a:r>
              <a:rPr lang="en-US" sz="2400" b="1" dirty="0" err="1" smtClean="0"/>
              <a:t>una</a:t>
            </a:r>
            <a:r>
              <a:rPr lang="en-US" sz="2400" b="1" dirty="0" smtClean="0"/>
              <a:t> </a:t>
            </a:r>
            <a:r>
              <a:rPr lang="en-US" sz="2400" b="1" dirty="0" err="1" smtClean="0"/>
              <a:t>situacion</a:t>
            </a:r>
            <a:r>
              <a:rPr lang="en-US" sz="2400" b="1" dirty="0" smtClean="0"/>
              <a:t> en </a:t>
            </a:r>
            <a:r>
              <a:rPr lang="en-US" sz="2400" b="1" dirty="0" err="1" smtClean="0"/>
              <a:t>que</a:t>
            </a:r>
            <a:r>
              <a:rPr lang="en-US" sz="2400" b="1" dirty="0" smtClean="0"/>
              <a:t> </a:t>
            </a:r>
            <a:r>
              <a:rPr lang="en-US" sz="2400" b="1" dirty="0" err="1" smtClean="0"/>
              <a:t>las</a:t>
            </a:r>
            <a:r>
              <a:rPr lang="en-US" sz="2400" b="1" dirty="0" smtClean="0"/>
              <a:t> </a:t>
            </a:r>
            <a:r>
              <a:rPr lang="en-US" sz="2400" b="1" dirty="0" err="1" smtClean="0"/>
              <a:t>funciones</a:t>
            </a:r>
            <a:r>
              <a:rPr lang="en-US" sz="2400" b="1" dirty="0" smtClean="0"/>
              <a:t> del </a:t>
            </a:r>
            <a:r>
              <a:rPr lang="en-US" sz="2400" b="1" dirty="0" err="1" smtClean="0"/>
              <a:t>tallo</a:t>
            </a:r>
            <a:r>
              <a:rPr lang="en-US" sz="2400" b="1" dirty="0" smtClean="0"/>
              <a:t> cerebral </a:t>
            </a:r>
            <a:r>
              <a:rPr lang="en-US" sz="2400" b="1" dirty="0" err="1" smtClean="0"/>
              <a:t>estan</a:t>
            </a:r>
            <a:r>
              <a:rPr lang="en-US" sz="2400" b="1" dirty="0" smtClean="0"/>
              <a:t> </a:t>
            </a:r>
            <a:r>
              <a:rPr lang="en-US" sz="2400" b="1" dirty="0" err="1" smtClean="0"/>
              <a:t>irreversiblemente</a:t>
            </a:r>
            <a:r>
              <a:rPr lang="en-US" sz="2400" b="1" dirty="0" smtClean="0"/>
              <a:t> </a:t>
            </a:r>
            <a:r>
              <a:rPr lang="en-US" sz="2400" b="1" dirty="0" err="1" smtClean="0"/>
              <a:t>dañadas</a:t>
            </a:r>
            <a:r>
              <a:rPr lang="en-US" sz="2400" b="1" dirty="0" smtClean="0"/>
              <a:t>, se define </a:t>
            </a:r>
            <a:r>
              <a:rPr lang="en-US" sz="2400" b="1" dirty="0" err="1" smtClean="0"/>
              <a:t>como</a:t>
            </a:r>
            <a:r>
              <a:rPr lang="en-US" sz="2400" b="1" dirty="0" smtClean="0"/>
              <a:t> </a:t>
            </a:r>
            <a:r>
              <a:rPr lang="en-US" sz="2400" b="1" dirty="0" err="1" smtClean="0"/>
              <a:t>muerte</a:t>
            </a:r>
            <a:r>
              <a:rPr lang="en-US" sz="2400" b="1" dirty="0" smtClean="0"/>
              <a:t> cerebral</a:t>
            </a:r>
            <a:endParaRPr lang="es-MX" sz="2400" b="1" dirty="0"/>
          </a:p>
          <a:p>
            <a:endParaRPr lang="en-US" sz="2400" b="1" dirty="0" smtClean="0"/>
          </a:p>
        </p:txBody>
      </p:sp>
    </p:spTree>
    <p:extLst>
      <p:ext uri="{BB962C8B-B14F-4D97-AF65-F5344CB8AC3E}">
        <p14:creationId xmlns:p14="http://schemas.microsoft.com/office/powerpoint/2010/main" val="4236674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8015"/>
            <a:ext cx="4607617" cy="6723615"/>
          </a:xfrm>
          <a:prstGeom prst="rect">
            <a:avLst/>
          </a:prstGeom>
        </p:spPr>
      </p:pic>
    </p:spTree>
    <p:extLst>
      <p:ext uri="{BB962C8B-B14F-4D97-AF65-F5344CB8AC3E}">
        <p14:creationId xmlns:p14="http://schemas.microsoft.com/office/powerpoint/2010/main" val="2412202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6477000" cy="4770537"/>
          </a:xfrm>
          <a:prstGeom prst="rect">
            <a:avLst/>
          </a:prstGeom>
        </p:spPr>
        <p:txBody>
          <a:bodyPr wrap="square">
            <a:spAutoFit/>
          </a:bodyPr>
          <a:lstStyle/>
          <a:p>
            <a:r>
              <a:rPr lang="es-MX" sz="3200" b="1" dirty="0" smtClean="0"/>
              <a:t>Criterios del examen </a:t>
            </a:r>
            <a:r>
              <a:rPr lang="es-MX" sz="3200" b="1" dirty="0" err="1" smtClean="0"/>
              <a:t>neurologico</a:t>
            </a:r>
            <a:r>
              <a:rPr lang="es-MX" sz="3200" b="1" dirty="0" smtClean="0"/>
              <a:t> para establecer la muerte</a:t>
            </a:r>
          </a:p>
          <a:p>
            <a:endParaRPr lang="en-US" sz="2400" b="1" dirty="0"/>
          </a:p>
          <a:p>
            <a:r>
              <a:rPr lang="en-US" sz="2400" b="1" dirty="0" smtClean="0"/>
              <a:t>- </a:t>
            </a:r>
            <a:r>
              <a:rPr lang="en-US" sz="2400" b="1" dirty="0" err="1" smtClean="0"/>
              <a:t>Hipotonia</a:t>
            </a:r>
            <a:r>
              <a:rPr lang="en-US" sz="2400" b="1" dirty="0" smtClean="0"/>
              <a:t> muscular</a:t>
            </a:r>
          </a:p>
          <a:p>
            <a:r>
              <a:rPr lang="en-US" sz="2400" b="1" dirty="0" smtClean="0"/>
              <a:t>- </a:t>
            </a:r>
            <a:r>
              <a:rPr lang="en-US" sz="2400" b="1" dirty="0" err="1" smtClean="0"/>
              <a:t>Dilatacion</a:t>
            </a:r>
            <a:r>
              <a:rPr lang="en-US" sz="2400" b="1" dirty="0" smtClean="0"/>
              <a:t> </a:t>
            </a:r>
            <a:r>
              <a:rPr lang="en-US" sz="2400" b="1" dirty="0" err="1" smtClean="0"/>
              <a:t>pupilar</a:t>
            </a:r>
            <a:endParaRPr lang="en-US" sz="2400" b="1" dirty="0" smtClean="0"/>
          </a:p>
          <a:p>
            <a:r>
              <a:rPr lang="en-US" sz="2400" b="1" dirty="0" smtClean="0"/>
              <a:t>- </a:t>
            </a:r>
            <a:r>
              <a:rPr lang="en-US" sz="2400" b="1" dirty="0" err="1" smtClean="0"/>
              <a:t>Reflejos</a:t>
            </a:r>
            <a:r>
              <a:rPr lang="en-US" sz="2400" b="1" dirty="0" smtClean="0"/>
              <a:t> del </a:t>
            </a:r>
            <a:r>
              <a:rPr lang="en-US" sz="2400" b="1" dirty="0" err="1" smtClean="0"/>
              <a:t>tronco</a:t>
            </a:r>
            <a:r>
              <a:rPr lang="en-US" sz="2400" b="1" dirty="0" smtClean="0"/>
              <a:t> cerebral</a:t>
            </a:r>
          </a:p>
          <a:p>
            <a:r>
              <a:rPr lang="en-US" sz="2400" b="1" dirty="0" smtClean="0"/>
              <a:t>- </a:t>
            </a:r>
            <a:r>
              <a:rPr lang="en-US" sz="2400" b="1" dirty="0" err="1" smtClean="0"/>
              <a:t>Reglejos</a:t>
            </a:r>
            <a:r>
              <a:rPr lang="en-US" sz="2400" b="1" dirty="0" smtClean="0"/>
              <a:t> </a:t>
            </a:r>
            <a:r>
              <a:rPr lang="en-US" sz="2400" b="1" dirty="0" err="1" smtClean="0"/>
              <a:t>oculo</a:t>
            </a:r>
            <a:r>
              <a:rPr lang="en-US" sz="2400" b="1" dirty="0" smtClean="0"/>
              <a:t> </a:t>
            </a:r>
            <a:r>
              <a:rPr lang="en-US" sz="2400" b="1" dirty="0" err="1" smtClean="0"/>
              <a:t>cefalicos</a:t>
            </a:r>
            <a:endParaRPr lang="en-US" sz="2400" b="1" dirty="0" smtClean="0"/>
          </a:p>
          <a:p>
            <a:r>
              <a:rPr lang="en-US" sz="2400" b="1" dirty="0" smtClean="0"/>
              <a:t>- </a:t>
            </a:r>
            <a:r>
              <a:rPr lang="en-US" sz="2400" b="1" dirty="0" err="1" smtClean="0"/>
              <a:t>Estimulacion</a:t>
            </a:r>
            <a:r>
              <a:rPr lang="en-US" sz="2400" b="1" dirty="0" smtClean="0"/>
              <a:t> vestibular </a:t>
            </a:r>
            <a:r>
              <a:rPr lang="en-US" sz="2400" b="1" dirty="0" err="1" smtClean="0"/>
              <a:t>ausente</a:t>
            </a:r>
            <a:endParaRPr lang="en-US" sz="2400" b="1" dirty="0" smtClean="0"/>
          </a:p>
          <a:p>
            <a:r>
              <a:rPr lang="en-US" sz="2400" b="1" dirty="0" smtClean="0"/>
              <a:t>- </a:t>
            </a:r>
            <a:r>
              <a:rPr lang="en-US" sz="2400" b="1" dirty="0" err="1" smtClean="0"/>
              <a:t>Prueba</a:t>
            </a:r>
            <a:r>
              <a:rPr lang="en-US" sz="2400" b="1" dirty="0" smtClean="0"/>
              <a:t> de apnea</a:t>
            </a:r>
          </a:p>
          <a:p>
            <a:r>
              <a:rPr lang="en-US" sz="2400" b="1" dirty="0" smtClean="0"/>
              <a:t>- </a:t>
            </a:r>
            <a:r>
              <a:rPr lang="en-US" sz="2400" b="1" dirty="0" err="1" smtClean="0"/>
              <a:t>frecuencia</a:t>
            </a:r>
            <a:r>
              <a:rPr lang="en-US" sz="2400" b="1" dirty="0" smtClean="0"/>
              <a:t> </a:t>
            </a:r>
            <a:r>
              <a:rPr lang="en-US" sz="2400" b="1" dirty="0" err="1" smtClean="0"/>
              <a:t>cardiaca</a:t>
            </a:r>
            <a:r>
              <a:rPr lang="en-US" sz="2400" b="1" dirty="0" smtClean="0"/>
              <a:t> </a:t>
            </a:r>
            <a:r>
              <a:rPr lang="en-US" sz="2400" b="1" dirty="0" err="1" smtClean="0"/>
              <a:t>modificable</a:t>
            </a:r>
            <a:r>
              <a:rPr lang="en-US" sz="2400" b="1" dirty="0" smtClean="0"/>
              <a:t> con </a:t>
            </a:r>
            <a:r>
              <a:rPr lang="en-US" sz="2400" b="1" dirty="0" err="1" smtClean="0"/>
              <a:t>atropina</a:t>
            </a:r>
            <a:endParaRPr lang="en-US" sz="2400" b="1" dirty="0" smtClean="0"/>
          </a:p>
          <a:p>
            <a:r>
              <a:rPr lang="en-US" sz="2400" b="1" dirty="0" smtClean="0"/>
              <a:t>- </a:t>
            </a:r>
            <a:r>
              <a:rPr lang="en-US" sz="2400" b="1" dirty="0" err="1" smtClean="0"/>
              <a:t>Silencio</a:t>
            </a:r>
            <a:r>
              <a:rPr lang="en-US" sz="2400" b="1" dirty="0" smtClean="0"/>
              <a:t> </a:t>
            </a:r>
            <a:r>
              <a:rPr lang="en-US" sz="2400" b="1" dirty="0" err="1" smtClean="0"/>
              <a:t>electrico</a:t>
            </a:r>
            <a:r>
              <a:rPr lang="en-US" sz="2400" b="1" dirty="0" smtClean="0"/>
              <a:t> cerebral</a:t>
            </a:r>
          </a:p>
          <a:p>
            <a:r>
              <a:rPr lang="en-US" sz="2400" b="1" dirty="0" smtClean="0"/>
              <a:t>- </a:t>
            </a:r>
            <a:r>
              <a:rPr lang="en-US" sz="2400" b="1" dirty="0" err="1" smtClean="0"/>
              <a:t>Potenciales</a:t>
            </a:r>
            <a:r>
              <a:rPr lang="en-US" sz="2400" b="1" dirty="0" smtClean="0"/>
              <a:t> </a:t>
            </a:r>
            <a:r>
              <a:rPr lang="en-US" sz="2400" b="1" dirty="0" err="1" smtClean="0"/>
              <a:t>evocados</a:t>
            </a:r>
            <a:r>
              <a:rPr lang="en-US" sz="2400" b="1" dirty="0" smtClean="0"/>
              <a:t> </a:t>
            </a:r>
            <a:r>
              <a:rPr lang="en-US" sz="2400" b="1" dirty="0" err="1" smtClean="0"/>
              <a:t>nulos</a:t>
            </a:r>
            <a:endParaRPr lang="en-US" sz="2400" b="1" dirty="0" smtClean="0"/>
          </a:p>
        </p:txBody>
      </p:sp>
    </p:spTree>
    <p:extLst>
      <p:ext uri="{BB962C8B-B14F-4D97-AF65-F5344CB8AC3E}">
        <p14:creationId xmlns:p14="http://schemas.microsoft.com/office/powerpoint/2010/main" val="1361110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8" y="0"/>
            <a:ext cx="9144000" cy="5078313"/>
          </a:xfrm>
          <a:prstGeom prst="rect">
            <a:avLst/>
          </a:prstGeom>
        </p:spPr>
        <p:txBody>
          <a:bodyPr wrap="square">
            <a:spAutoFit/>
          </a:bodyPr>
          <a:lstStyle/>
          <a:p>
            <a:pPr algn="ctr"/>
            <a:r>
              <a:rPr lang="es-MX" sz="3600" b="1" dirty="0" smtClean="0"/>
              <a:t>EEG</a:t>
            </a:r>
          </a:p>
          <a:p>
            <a:endParaRPr lang="en-US" sz="2400" b="1" dirty="0"/>
          </a:p>
          <a:p>
            <a:r>
              <a:rPr lang="en-US" sz="2400" b="1" dirty="0" smtClean="0"/>
              <a:t>En </a:t>
            </a:r>
            <a:r>
              <a:rPr lang="en-US" sz="2400" b="1" dirty="0" err="1" smtClean="0"/>
              <a:t>caso</a:t>
            </a:r>
            <a:r>
              <a:rPr lang="en-US" sz="2400" b="1" dirty="0" smtClean="0"/>
              <a:t> en </a:t>
            </a:r>
            <a:r>
              <a:rPr lang="en-US" sz="2400" b="1" dirty="0" err="1" smtClean="0"/>
              <a:t>que</a:t>
            </a:r>
            <a:r>
              <a:rPr lang="en-US" sz="2400" b="1" dirty="0" smtClean="0"/>
              <a:t> los </a:t>
            </a:r>
            <a:r>
              <a:rPr lang="en-US" sz="2400" b="1" dirty="0" err="1" smtClean="0"/>
              <a:t>criterios</a:t>
            </a:r>
            <a:r>
              <a:rPr lang="en-US" sz="2400" b="1" dirty="0" smtClean="0"/>
              <a:t> </a:t>
            </a:r>
            <a:r>
              <a:rPr lang="en-US" sz="2400" b="1" dirty="0" err="1" smtClean="0"/>
              <a:t>anteriores</a:t>
            </a:r>
            <a:r>
              <a:rPr lang="en-US" sz="2400" b="1" dirty="0" smtClean="0"/>
              <a:t> no </a:t>
            </a:r>
            <a:r>
              <a:rPr lang="en-US" sz="2400" b="1" dirty="0" err="1" smtClean="0"/>
              <a:t>sean</a:t>
            </a:r>
            <a:r>
              <a:rPr lang="en-US" sz="2400" b="1" dirty="0" smtClean="0"/>
              <a:t> </a:t>
            </a:r>
            <a:r>
              <a:rPr lang="en-US" sz="2400" b="1" dirty="0" err="1" smtClean="0"/>
              <a:t>suficientes</a:t>
            </a:r>
            <a:r>
              <a:rPr lang="en-US" sz="2400" b="1" dirty="0" smtClean="0"/>
              <a:t> para </a:t>
            </a:r>
            <a:r>
              <a:rPr lang="en-US" sz="2400" b="1" dirty="0" err="1" smtClean="0"/>
              <a:t>establecer</a:t>
            </a:r>
            <a:r>
              <a:rPr lang="en-US" sz="2400" b="1" dirty="0" smtClean="0"/>
              <a:t> el </a:t>
            </a:r>
            <a:r>
              <a:rPr lang="en-US" sz="2400" b="1" dirty="0" err="1" smtClean="0"/>
              <a:t>estado</a:t>
            </a:r>
            <a:r>
              <a:rPr lang="en-US" sz="2400" b="1" dirty="0" smtClean="0"/>
              <a:t> de </a:t>
            </a:r>
            <a:r>
              <a:rPr lang="en-US" sz="2400" b="1" dirty="0" err="1" smtClean="0"/>
              <a:t>vida</a:t>
            </a:r>
            <a:r>
              <a:rPr lang="en-US" sz="2400" b="1" dirty="0" smtClean="0"/>
              <a:t> de </a:t>
            </a:r>
            <a:r>
              <a:rPr lang="en-US" sz="2400" b="1" dirty="0" err="1" smtClean="0"/>
              <a:t>una</a:t>
            </a:r>
            <a:r>
              <a:rPr lang="en-US" sz="2400" b="1" dirty="0" smtClean="0"/>
              <a:t> persona se les </a:t>
            </a:r>
            <a:r>
              <a:rPr lang="en-US" sz="2400" b="1" dirty="0" err="1" smtClean="0"/>
              <a:t>toma</a:t>
            </a:r>
            <a:r>
              <a:rPr lang="en-US" sz="2400" b="1" dirty="0" smtClean="0"/>
              <a:t> un EEG.</a:t>
            </a:r>
          </a:p>
          <a:p>
            <a:endParaRPr lang="en-US" sz="2400" b="1" dirty="0" smtClean="0"/>
          </a:p>
          <a:p>
            <a:r>
              <a:rPr lang="en-US" sz="2400" b="1" dirty="0" smtClean="0"/>
              <a:t>La </a:t>
            </a:r>
            <a:r>
              <a:rPr lang="en-US" sz="2400" b="1" dirty="0" err="1" smtClean="0"/>
              <a:t>toma</a:t>
            </a:r>
            <a:r>
              <a:rPr lang="en-US" sz="2400" b="1" dirty="0" smtClean="0"/>
              <a:t> del EEG </a:t>
            </a:r>
            <a:r>
              <a:rPr lang="en-US" sz="2400" b="1" dirty="0" err="1" smtClean="0"/>
              <a:t>es</a:t>
            </a:r>
            <a:r>
              <a:rPr lang="en-US" sz="2400" b="1" dirty="0" smtClean="0"/>
              <a:t> </a:t>
            </a:r>
            <a:r>
              <a:rPr lang="en-US" sz="2400" b="1" dirty="0" err="1" smtClean="0"/>
              <a:t>importante</a:t>
            </a:r>
            <a:r>
              <a:rPr lang="en-US" sz="2400" b="1" dirty="0" smtClean="0"/>
              <a:t>, </a:t>
            </a:r>
            <a:r>
              <a:rPr lang="en-US" sz="2400" b="1" dirty="0" err="1" smtClean="0"/>
              <a:t>pero</a:t>
            </a:r>
            <a:r>
              <a:rPr lang="en-US" sz="2400" b="1" dirty="0" smtClean="0"/>
              <a:t> </a:t>
            </a:r>
            <a:r>
              <a:rPr lang="en-US" sz="2400" b="1" dirty="0" err="1" smtClean="0"/>
              <a:t>tampoco</a:t>
            </a:r>
            <a:r>
              <a:rPr lang="en-US" sz="2400" b="1" dirty="0" smtClean="0"/>
              <a:t> </a:t>
            </a:r>
            <a:r>
              <a:rPr lang="en-US" sz="2400" b="1" dirty="0" err="1" smtClean="0"/>
              <a:t>es</a:t>
            </a:r>
            <a:r>
              <a:rPr lang="en-US" sz="2400" b="1" dirty="0" smtClean="0"/>
              <a:t> </a:t>
            </a:r>
            <a:r>
              <a:rPr lang="en-US" sz="2400" b="1" dirty="0" err="1" smtClean="0"/>
              <a:t>suficiente</a:t>
            </a:r>
            <a:r>
              <a:rPr lang="en-US" sz="2400" b="1" dirty="0" smtClean="0"/>
              <a:t> en </a:t>
            </a:r>
            <a:r>
              <a:rPr lang="en-US" sz="2400" b="1" dirty="0" err="1" smtClean="0"/>
              <a:t>caso</a:t>
            </a:r>
            <a:r>
              <a:rPr lang="en-US" sz="2400" b="1" dirty="0" smtClean="0"/>
              <a:t> de </a:t>
            </a:r>
            <a:r>
              <a:rPr lang="en-US" sz="2400" b="1" dirty="0" err="1" smtClean="0"/>
              <a:t>que</a:t>
            </a:r>
            <a:r>
              <a:rPr lang="en-US" sz="2400" b="1" dirty="0" smtClean="0"/>
              <a:t> </a:t>
            </a:r>
            <a:r>
              <a:rPr lang="en-US" sz="2400" b="1" dirty="0" err="1" smtClean="0"/>
              <a:t>haya</a:t>
            </a:r>
            <a:r>
              <a:rPr lang="en-US" sz="2400" b="1" dirty="0" smtClean="0"/>
              <a:t> la </a:t>
            </a:r>
            <a:r>
              <a:rPr lang="en-US" sz="2400" b="1" dirty="0" err="1" smtClean="0"/>
              <a:t>posibilidad</a:t>
            </a:r>
            <a:r>
              <a:rPr lang="en-US" sz="2400" b="1" dirty="0" smtClean="0"/>
              <a:t> de </a:t>
            </a:r>
            <a:r>
              <a:rPr lang="en-US" sz="2400" b="1" dirty="0" err="1" smtClean="0"/>
              <a:t>una</a:t>
            </a:r>
            <a:r>
              <a:rPr lang="en-US" sz="2400" b="1" dirty="0" smtClean="0"/>
              <a:t> </a:t>
            </a:r>
            <a:r>
              <a:rPr lang="en-US" sz="2400" b="1" dirty="0" err="1" smtClean="0"/>
              <a:t>intoxicacion</a:t>
            </a:r>
            <a:r>
              <a:rPr lang="en-US" sz="2400" b="1" dirty="0" smtClean="0"/>
              <a:t> </a:t>
            </a:r>
            <a:r>
              <a:rPr lang="en-US" sz="2400" b="1" dirty="0" err="1" smtClean="0"/>
              <a:t>por</a:t>
            </a:r>
            <a:r>
              <a:rPr lang="en-US" sz="2400" b="1" dirty="0" smtClean="0"/>
              <a:t> </a:t>
            </a:r>
            <a:r>
              <a:rPr lang="en-US" sz="2400" b="1" dirty="0" err="1" smtClean="0"/>
              <a:t>barbituricos</a:t>
            </a:r>
            <a:r>
              <a:rPr lang="en-US" sz="2400" b="1" dirty="0" smtClean="0"/>
              <a:t> o </a:t>
            </a:r>
            <a:r>
              <a:rPr lang="en-US" sz="2400" b="1" dirty="0" err="1" smtClean="0"/>
              <a:t>benzodiazepinas</a:t>
            </a:r>
            <a:endParaRPr lang="en-US" sz="2400" b="1" dirty="0" smtClean="0"/>
          </a:p>
          <a:p>
            <a:endParaRPr lang="en-US" sz="2400" b="1" dirty="0"/>
          </a:p>
          <a:p>
            <a:r>
              <a:rPr lang="en-US" sz="2400" b="1" dirty="0" err="1" smtClean="0"/>
              <a:t>Algunos</a:t>
            </a:r>
            <a:r>
              <a:rPr lang="en-US" sz="2400" b="1" dirty="0" smtClean="0"/>
              <a:t> </a:t>
            </a:r>
            <a:r>
              <a:rPr lang="en-US" sz="2400" b="1" dirty="0" err="1" smtClean="0"/>
              <a:t>reflejos</a:t>
            </a:r>
            <a:r>
              <a:rPr lang="en-US" sz="2400" b="1" dirty="0" smtClean="0"/>
              <a:t> </a:t>
            </a:r>
            <a:r>
              <a:rPr lang="en-US" sz="2400" b="1" dirty="0" err="1" smtClean="0"/>
              <a:t>autonomos</a:t>
            </a:r>
            <a:r>
              <a:rPr lang="en-US" sz="2400" b="1" dirty="0" smtClean="0"/>
              <a:t> </a:t>
            </a:r>
            <a:r>
              <a:rPr lang="en-US" sz="2400" b="1" dirty="0" err="1" smtClean="0"/>
              <a:t>pueden</a:t>
            </a:r>
            <a:r>
              <a:rPr lang="en-US" sz="2400" b="1" dirty="0" smtClean="0"/>
              <a:t> </a:t>
            </a:r>
            <a:r>
              <a:rPr lang="en-US" sz="2400" b="1" dirty="0" err="1" smtClean="0"/>
              <a:t>permanecer</a:t>
            </a:r>
            <a:r>
              <a:rPr lang="en-US" sz="2400" b="1" dirty="0" smtClean="0"/>
              <a:t> en persona </a:t>
            </a:r>
            <a:r>
              <a:rPr lang="en-US" sz="2400" b="1" dirty="0" err="1" smtClean="0"/>
              <a:t>despues</a:t>
            </a:r>
            <a:r>
              <a:rPr lang="en-US" sz="2400" b="1" dirty="0" smtClean="0"/>
              <a:t> de </a:t>
            </a:r>
            <a:r>
              <a:rPr lang="en-US" sz="2400" b="1" dirty="0" err="1" smtClean="0"/>
              <a:t>años</a:t>
            </a:r>
            <a:r>
              <a:rPr lang="en-US" sz="2400" b="1" dirty="0" smtClean="0"/>
              <a:t> de coma </a:t>
            </a:r>
            <a:r>
              <a:rPr lang="en-US" sz="2400" b="1" dirty="0" err="1" smtClean="0"/>
              <a:t>profundo</a:t>
            </a:r>
            <a:endParaRPr lang="en-US" sz="2400" b="1" dirty="0" smtClean="0"/>
          </a:p>
          <a:p>
            <a:endParaRPr lang="en-US" sz="2400" b="1" dirty="0"/>
          </a:p>
          <a:p>
            <a:r>
              <a:rPr lang="en-US" sz="2400" b="1" dirty="0" err="1" smtClean="0"/>
              <a:t>Aun</a:t>
            </a:r>
            <a:r>
              <a:rPr lang="en-US" sz="2400" b="1" dirty="0" smtClean="0"/>
              <a:t> </a:t>
            </a:r>
            <a:r>
              <a:rPr lang="en-US" sz="2400" b="1" dirty="0" err="1" smtClean="0"/>
              <a:t>asi</a:t>
            </a:r>
            <a:r>
              <a:rPr lang="en-US" sz="2400" b="1" dirty="0" smtClean="0"/>
              <a:t> </a:t>
            </a:r>
            <a:r>
              <a:rPr lang="en-US" sz="2400" b="1" dirty="0" err="1" smtClean="0"/>
              <a:t>puede</a:t>
            </a:r>
            <a:r>
              <a:rPr lang="en-US" sz="2400" b="1" dirty="0" smtClean="0"/>
              <a:t> </a:t>
            </a:r>
            <a:r>
              <a:rPr lang="en-US" sz="2400" b="1" dirty="0" err="1" smtClean="0"/>
              <a:t>haber</a:t>
            </a:r>
            <a:r>
              <a:rPr lang="en-US" sz="2400" b="1" dirty="0" smtClean="0"/>
              <a:t> </a:t>
            </a:r>
            <a:r>
              <a:rPr lang="en-US" sz="2400" b="1" dirty="0" err="1" smtClean="0"/>
              <a:t>muerte</a:t>
            </a:r>
            <a:r>
              <a:rPr lang="en-US" sz="2400" b="1" dirty="0" smtClean="0"/>
              <a:t> cerebral</a:t>
            </a:r>
            <a:endParaRPr lang="es-MX" sz="2400" b="1" dirty="0"/>
          </a:p>
        </p:txBody>
      </p:sp>
    </p:spTree>
    <p:extLst>
      <p:ext uri="{BB962C8B-B14F-4D97-AF65-F5344CB8AC3E}">
        <p14:creationId xmlns:p14="http://schemas.microsoft.com/office/powerpoint/2010/main" val="119817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pPr algn="ctr"/>
            <a:r>
              <a:rPr lang="en-US" sz="3200" b="1" dirty="0" err="1" smtClean="0"/>
              <a:t>Fallas</a:t>
            </a:r>
            <a:r>
              <a:rPr lang="en-US" sz="3200" b="1" dirty="0" smtClean="0"/>
              <a:t> en el </a:t>
            </a:r>
            <a:r>
              <a:rPr lang="en-US" sz="3200" b="1" dirty="0" err="1" smtClean="0"/>
              <a:t>criterio</a:t>
            </a:r>
            <a:r>
              <a:rPr lang="en-US" sz="3200" b="1" dirty="0" smtClean="0"/>
              <a:t> del EEG</a:t>
            </a:r>
          </a:p>
          <a:p>
            <a:endParaRPr lang="en-US" sz="2400" b="1" dirty="0"/>
          </a:p>
          <a:p>
            <a:r>
              <a:rPr lang="en-US" sz="2400" b="1" dirty="0" smtClean="0"/>
              <a:t>A </a:t>
            </a:r>
            <a:r>
              <a:rPr lang="en-US" sz="2400" b="1" dirty="0" err="1" smtClean="0"/>
              <a:t>veces</a:t>
            </a:r>
            <a:r>
              <a:rPr lang="en-US" sz="2400" b="1" dirty="0" smtClean="0"/>
              <a:t> se </a:t>
            </a:r>
            <a:r>
              <a:rPr lang="en-US" sz="2400" b="1" dirty="0" err="1" smtClean="0"/>
              <a:t>valora</a:t>
            </a:r>
            <a:r>
              <a:rPr lang="en-US" sz="2400" b="1" dirty="0" smtClean="0"/>
              <a:t> la </a:t>
            </a:r>
            <a:r>
              <a:rPr lang="en-US" sz="2400" b="1" dirty="0" err="1" smtClean="0"/>
              <a:t>importancia</a:t>
            </a:r>
            <a:r>
              <a:rPr lang="en-US" sz="2400" b="1" dirty="0" smtClean="0"/>
              <a:t> del EEG mas de lo </a:t>
            </a:r>
            <a:r>
              <a:rPr lang="en-US" sz="2400" b="1" dirty="0" err="1" smtClean="0"/>
              <a:t>necesario</a:t>
            </a:r>
            <a:r>
              <a:rPr lang="en-US" sz="2400" b="1" dirty="0" smtClean="0"/>
              <a:t>. Hay </a:t>
            </a:r>
            <a:r>
              <a:rPr lang="en-US" sz="2400" b="1" dirty="0" err="1" smtClean="0"/>
              <a:t>ocasiones</a:t>
            </a:r>
            <a:r>
              <a:rPr lang="en-US" sz="2400" b="1" dirty="0" smtClean="0"/>
              <a:t> en </a:t>
            </a:r>
            <a:r>
              <a:rPr lang="en-US" sz="2400" b="1" dirty="0" err="1" smtClean="0"/>
              <a:t>las</a:t>
            </a:r>
            <a:r>
              <a:rPr lang="en-US" sz="2400" b="1" dirty="0" smtClean="0"/>
              <a:t> </a:t>
            </a:r>
            <a:r>
              <a:rPr lang="en-US" sz="2400" b="1" dirty="0" err="1" smtClean="0"/>
              <a:t>cuales</a:t>
            </a:r>
            <a:r>
              <a:rPr lang="en-US" sz="2400" b="1" dirty="0" smtClean="0"/>
              <a:t> el EEG </a:t>
            </a:r>
            <a:r>
              <a:rPr lang="en-US" sz="2400" b="1" dirty="0" err="1" smtClean="0"/>
              <a:t>revela</a:t>
            </a:r>
            <a:r>
              <a:rPr lang="en-US" sz="2400" b="1" dirty="0" smtClean="0"/>
              <a:t> </a:t>
            </a:r>
            <a:r>
              <a:rPr lang="en-US" sz="2400" b="1" dirty="0" err="1" smtClean="0"/>
              <a:t>alguna</a:t>
            </a:r>
            <a:r>
              <a:rPr lang="en-US" sz="2400" b="1" dirty="0" smtClean="0"/>
              <a:t> </a:t>
            </a:r>
            <a:r>
              <a:rPr lang="en-US" sz="2400" b="1" dirty="0" err="1" smtClean="0"/>
              <a:t>actividad</a:t>
            </a:r>
            <a:r>
              <a:rPr lang="en-US" sz="2400" b="1" dirty="0" smtClean="0"/>
              <a:t>, sin embargo, </a:t>
            </a:r>
            <a:r>
              <a:rPr lang="en-US" sz="2400" b="1" dirty="0" err="1" smtClean="0"/>
              <a:t>si</a:t>
            </a:r>
            <a:r>
              <a:rPr lang="en-US" sz="2400" b="1" dirty="0" smtClean="0"/>
              <a:t> se </a:t>
            </a:r>
            <a:r>
              <a:rPr lang="en-US" sz="2400" b="1" dirty="0" err="1" smtClean="0"/>
              <a:t>establece</a:t>
            </a:r>
            <a:r>
              <a:rPr lang="en-US" sz="2400" b="1" dirty="0" smtClean="0"/>
              <a:t> con </a:t>
            </a:r>
            <a:r>
              <a:rPr lang="en-US" sz="2400" b="1" dirty="0" err="1" smtClean="0"/>
              <a:t>seguridad</a:t>
            </a:r>
            <a:r>
              <a:rPr lang="en-US" sz="2400" b="1" dirty="0" smtClean="0"/>
              <a:t> </a:t>
            </a:r>
            <a:r>
              <a:rPr lang="en-US" sz="2400" b="1" dirty="0" err="1" smtClean="0"/>
              <a:t>que</a:t>
            </a:r>
            <a:r>
              <a:rPr lang="en-US" sz="2400" b="1" dirty="0" smtClean="0"/>
              <a:t> el </a:t>
            </a:r>
            <a:r>
              <a:rPr lang="en-US" sz="2400" b="1" dirty="0" err="1" smtClean="0"/>
              <a:t>tronco</a:t>
            </a:r>
            <a:r>
              <a:rPr lang="en-US" sz="2400" b="1" dirty="0" smtClean="0"/>
              <a:t> </a:t>
            </a:r>
            <a:r>
              <a:rPr lang="en-US" sz="2400" b="1" dirty="0" err="1" smtClean="0"/>
              <a:t>encefalico</a:t>
            </a:r>
            <a:r>
              <a:rPr lang="en-US" sz="2400" b="1" dirty="0" smtClean="0"/>
              <a:t> no </a:t>
            </a:r>
            <a:r>
              <a:rPr lang="en-US" sz="2400" b="1" dirty="0" err="1" smtClean="0"/>
              <a:t>responde</a:t>
            </a:r>
            <a:r>
              <a:rPr lang="en-US" sz="2400" b="1" dirty="0" smtClean="0"/>
              <a:t>, y el </a:t>
            </a:r>
            <a:r>
              <a:rPr lang="en-US" sz="2400" b="1" dirty="0" err="1" smtClean="0"/>
              <a:t>paciente</a:t>
            </a:r>
            <a:r>
              <a:rPr lang="en-US" sz="2400" b="1" dirty="0" smtClean="0"/>
              <a:t> </a:t>
            </a:r>
            <a:r>
              <a:rPr lang="en-US" sz="2400" b="1" dirty="0" err="1" smtClean="0"/>
              <a:t>queda</a:t>
            </a:r>
            <a:r>
              <a:rPr lang="en-US" sz="2400" b="1" dirty="0" smtClean="0"/>
              <a:t> en apnea </a:t>
            </a:r>
            <a:r>
              <a:rPr lang="en-US" sz="2400" b="1" dirty="0" err="1" smtClean="0"/>
              <a:t>por</a:t>
            </a:r>
            <a:r>
              <a:rPr lang="en-US" sz="2400" b="1" dirty="0" smtClean="0"/>
              <a:t> mas de 10 </a:t>
            </a:r>
            <a:r>
              <a:rPr lang="en-US" sz="2400" b="1" dirty="0" err="1" smtClean="0"/>
              <a:t>minutos</a:t>
            </a:r>
            <a:r>
              <a:rPr lang="en-US" sz="2400" b="1" dirty="0" smtClean="0"/>
              <a:t>, </a:t>
            </a:r>
            <a:r>
              <a:rPr lang="en-US" sz="2400" b="1" dirty="0" err="1" smtClean="0"/>
              <a:t>siempre</a:t>
            </a:r>
            <a:r>
              <a:rPr lang="en-US" sz="2400" b="1" dirty="0" smtClean="0"/>
              <a:t> </a:t>
            </a:r>
            <a:r>
              <a:rPr lang="en-US" sz="2400" b="1" dirty="0" err="1" smtClean="0"/>
              <a:t>fallece</a:t>
            </a:r>
            <a:r>
              <a:rPr lang="en-US" sz="2400" b="1" dirty="0" smtClean="0"/>
              <a:t>.</a:t>
            </a:r>
          </a:p>
          <a:p>
            <a:endParaRPr lang="en-US" sz="2400" b="1" dirty="0"/>
          </a:p>
          <a:p>
            <a:r>
              <a:rPr lang="en-US" sz="2400" b="1" dirty="0" smtClean="0"/>
              <a:t>Y al </a:t>
            </a:r>
            <a:r>
              <a:rPr lang="en-US" sz="2400" b="1" dirty="0" err="1" smtClean="0"/>
              <a:t>contrario</a:t>
            </a:r>
            <a:r>
              <a:rPr lang="en-US" sz="2400" b="1" dirty="0" smtClean="0"/>
              <a:t>, </a:t>
            </a:r>
            <a:r>
              <a:rPr lang="en-US" sz="2400" b="1" dirty="0" err="1" smtClean="0"/>
              <a:t>una</a:t>
            </a:r>
            <a:r>
              <a:rPr lang="en-US" sz="2400" b="1" dirty="0" smtClean="0"/>
              <a:t> </a:t>
            </a:r>
            <a:r>
              <a:rPr lang="en-US" sz="2400" b="1" dirty="0" err="1" smtClean="0"/>
              <a:t>señal</a:t>
            </a:r>
            <a:r>
              <a:rPr lang="en-US" sz="2400" b="1" dirty="0" smtClean="0"/>
              <a:t> </a:t>
            </a:r>
            <a:r>
              <a:rPr lang="en-US" sz="2400" b="1" dirty="0" err="1" smtClean="0"/>
              <a:t>plana</a:t>
            </a:r>
            <a:r>
              <a:rPr lang="en-US" sz="2400" b="1" dirty="0" smtClean="0"/>
              <a:t> del EEG </a:t>
            </a:r>
            <a:r>
              <a:rPr lang="en-US" sz="2400" b="1" dirty="0" err="1" smtClean="0"/>
              <a:t>puede</a:t>
            </a:r>
            <a:r>
              <a:rPr lang="en-US" sz="2400" b="1" dirty="0" smtClean="0"/>
              <a:t> “</a:t>
            </a:r>
            <a:r>
              <a:rPr lang="en-US" sz="2400" b="1" dirty="0" err="1" smtClean="0"/>
              <a:t>sencillamente</a:t>
            </a:r>
            <a:r>
              <a:rPr lang="en-US" sz="2400" b="1" dirty="0" smtClean="0"/>
              <a:t>” </a:t>
            </a:r>
            <a:r>
              <a:rPr lang="en-US" sz="2400" b="1" dirty="0" err="1" smtClean="0"/>
              <a:t>ser</a:t>
            </a:r>
            <a:r>
              <a:rPr lang="en-US" sz="2400" b="1" dirty="0" smtClean="0"/>
              <a:t> </a:t>
            </a:r>
            <a:r>
              <a:rPr lang="en-US" sz="2400" b="1" dirty="0" err="1" smtClean="0"/>
              <a:t>debida</a:t>
            </a:r>
            <a:r>
              <a:rPr lang="en-US" sz="2400" b="1" dirty="0" smtClean="0"/>
              <a:t> a un coma </a:t>
            </a:r>
            <a:r>
              <a:rPr lang="en-US" sz="2400" b="1" dirty="0" err="1" smtClean="0"/>
              <a:t>toxico</a:t>
            </a:r>
            <a:r>
              <a:rPr lang="en-US" sz="2400" b="1" dirty="0" smtClean="0"/>
              <a:t> o </a:t>
            </a:r>
            <a:r>
              <a:rPr lang="en-US" sz="2400" b="1" dirty="0" err="1" smtClean="0"/>
              <a:t>metabolico</a:t>
            </a:r>
            <a:r>
              <a:rPr lang="en-US" sz="2400" b="1" dirty="0" smtClean="0"/>
              <a:t> y </a:t>
            </a:r>
            <a:r>
              <a:rPr lang="en-US" sz="2400" b="1" dirty="0" err="1" smtClean="0"/>
              <a:t>puede</a:t>
            </a:r>
            <a:r>
              <a:rPr lang="en-US" sz="2400" b="1" dirty="0" smtClean="0"/>
              <a:t> </a:t>
            </a:r>
            <a:r>
              <a:rPr lang="en-US" sz="2400" b="1" dirty="0" err="1" smtClean="0"/>
              <a:t>ser</a:t>
            </a:r>
            <a:r>
              <a:rPr lang="en-US" sz="2400" b="1" dirty="0" smtClean="0"/>
              <a:t> reversible.</a:t>
            </a:r>
          </a:p>
          <a:p>
            <a:endParaRPr lang="en-US" sz="2400" b="1" dirty="0"/>
          </a:p>
          <a:p>
            <a:r>
              <a:rPr lang="en-US" sz="2400" b="1" dirty="0" smtClean="0"/>
              <a:t>Hay </a:t>
            </a:r>
            <a:r>
              <a:rPr lang="en-US" sz="2400" b="1" dirty="0" err="1" smtClean="0"/>
              <a:t>numerosos</a:t>
            </a:r>
            <a:r>
              <a:rPr lang="en-US" sz="2400" b="1" dirty="0" smtClean="0"/>
              <a:t> </a:t>
            </a:r>
            <a:r>
              <a:rPr lang="en-US" sz="2400" b="1" dirty="0" err="1" smtClean="0"/>
              <a:t>ejemplos</a:t>
            </a:r>
            <a:r>
              <a:rPr lang="en-US" sz="2400" b="1" dirty="0" smtClean="0"/>
              <a:t> de </a:t>
            </a:r>
            <a:r>
              <a:rPr lang="en-US" sz="2400" b="1" dirty="0" err="1" smtClean="0"/>
              <a:t>falsos</a:t>
            </a:r>
            <a:r>
              <a:rPr lang="en-US" sz="2400" b="1" dirty="0" smtClean="0"/>
              <a:t> </a:t>
            </a:r>
            <a:r>
              <a:rPr lang="en-US" sz="2400" b="1" dirty="0" err="1" smtClean="0"/>
              <a:t>positivos</a:t>
            </a:r>
            <a:r>
              <a:rPr lang="en-US" sz="2400" b="1" dirty="0" smtClean="0"/>
              <a:t> y </a:t>
            </a:r>
            <a:r>
              <a:rPr lang="en-US" sz="2400" b="1" dirty="0" err="1" smtClean="0"/>
              <a:t>negativos</a:t>
            </a:r>
            <a:r>
              <a:rPr lang="en-US" sz="2400" b="1" dirty="0" smtClean="0"/>
              <a:t> </a:t>
            </a:r>
            <a:r>
              <a:rPr lang="en-US" sz="2400" b="1" dirty="0" err="1" smtClean="0"/>
              <a:t>asociados</a:t>
            </a:r>
            <a:r>
              <a:rPr lang="en-US" sz="2400" b="1" dirty="0" smtClean="0"/>
              <a:t> a </a:t>
            </a:r>
            <a:r>
              <a:rPr lang="en-US" sz="2400" b="1" dirty="0" err="1" smtClean="0"/>
              <a:t>deteccion</a:t>
            </a:r>
            <a:r>
              <a:rPr lang="en-US" sz="2400" b="1" dirty="0" smtClean="0"/>
              <a:t> de </a:t>
            </a:r>
            <a:r>
              <a:rPr lang="en-US" sz="2400" b="1" dirty="0" err="1" smtClean="0"/>
              <a:t>muerte</a:t>
            </a:r>
            <a:r>
              <a:rPr lang="en-US" sz="2400" b="1" dirty="0" smtClean="0"/>
              <a:t> cerebral </a:t>
            </a:r>
            <a:r>
              <a:rPr lang="en-US" sz="2400" b="1" dirty="0" err="1" smtClean="0"/>
              <a:t>por</a:t>
            </a:r>
            <a:r>
              <a:rPr lang="en-US" sz="2400" b="1" dirty="0" smtClean="0"/>
              <a:t> </a:t>
            </a:r>
            <a:r>
              <a:rPr lang="en-US" sz="2400" b="1" dirty="0" err="1" smtClean="0"/>
              <a:t>señal</a:t>
            </a:r>
            <a:r>
              <a:rPr lang="en-US" sz="2400" b="1" dirty="0" smtClean="0"/>
              <a:t> </a:t>
            </a:r>
            <a:r>
              <a:rPr lang="en-US" sz="2400" b="1" dirty="0" err="1" smtClean="0"/>
              <a:t>electroencefalografico</a:t>
            </a:r>
            <a:endParaRPr lang="en-US" sz="2400" b="1" dirty="0" smtClean="0"/>
          </a:p>
          <a:p>
            <a:endParaRPr lang="en-US" sz="2400" b="1" dirty="0"/>
          </a:p>
          <a:p>
            <a:r>
              <a:rPr lang="en-US" sz="2400" b="1" dirty="0" smtClean="0"/>
              <a:t>(EEG </a:t>
            </a:r>
            <a:r>
              <a:rPr lang="en-US" sz="2400" b="1" dirty="0" err="1" smtClean="0"/>
              <a:t>plano</a:t>
            </a:r>
            <a:r>
              <a:rPr lang="en-US" sz="2400" b="1" dirty="0" smtClean="0"/>
              <a:t> = </a:t>
            </a:r>
            <a:r>
              <a:rPr lang="en-US" sz="2400" b="1" dirty="0" err="1" smtClean="0"/>
              <a:t>muerte</a:t>
            </a:r>
            <a:r>
              <a:rPr lang="en-US" sz="2400" b="1" dirty="0" smtClean="0"/>
              <a:t>, EEG no </a:t>
            </a:r>
            <a:r>
              <a:rPr lang="en-US" sz="2400" b="1" dirty="0" err="1" smtClean="0"/>
              <a:t>plano</a:t>
            </a:r>
            <a:r>
              <a:rPr lang="en-US" sz="2400" b="1" dirty="0" smtClean="0"/>
              <a:t> = </a:t>
            </a:r>
            <a:r>
              <a:rPr lang="en-US" sz="2400" b="1" dirty="0" err="1" smtClean="0"/>
              <a:t>vida</a:t>
            </a:r>
            <a:r>
              <a:rPr lang="en-US" sz="2400" b="1" dirty="0" smtClean="0"/>
              <a:t>)</a:t>
            </a:r>
          </a:p>
          <a:p>
            <a:endParaRPr lang="en-US" sz="2400" b="1" dirty="0"/>
          </a:p>
          <a:p>
            <a:r>
              <a:rPr lang="en-US" sz="2400" b="1" dirty="0" smtClean="0"/>
              <a:t>De </a:t>
            </a:r>
            <a:r>
              <a:rPr lang="en-US" sz="2400" b="1" dirty="0" err="1" smtClean="0"/>
              <a:t>hecho</a:t>
            </a:r>
            <a:r>
              <a:rPr lang="en-US" sz="2400" b="1" dirty="0" smtClean="0"/>
              <a:t> </a:t>
            </a:r>
            <a:r>
              <a:rPr lang="en-US" sz="2400" b="1" dirty="0" err="1" smtClean="0"/>
              <a:t>es</a:t>
            </a:r>
            <a:r>
              <a:rPr lang="en-US" sz="2400" b="1" dirty="0" smtClean="0"/>
              <a:t> </a:t>
            </a:r>
            <a:r>
              <a:rPr lang="en-US" sz="2400" b="1" dirty="0" err="1" smtClean="0"/>
              <a:t>casi</a:t>
            </a:r>
            <a:r>
              <a:rPr lang="en-US" sz="2400" b="1" dirty="0" smtClean="0"/>
              <a:t> </a:t>
            </a:r>
            <a:r>
              <a:rPr lang="en-US" sz="2400" b="1" dirty="0" err="1" smtClean="0"/>
              <a:t>imposible</a:t>
            </a:r>
            <a:r>
              <a:rPr lang="en-US" sz="2400" b="1" dirty="0" smtClean="0"/>
              <a:t> </a:t>
            </a:r>
            <a:r>
              <a:rPr lang="en-US" sz="2400" b="1" dirty="0" err="1" smtClean="0"/>
              <a:t>lograr</a:t>
            </a:r>
            <a:r>
              <a:rPr lang="en-US" sz="2400" b="1" dirty="0" smtClean="0"/>
              <a:t> a </a:t>
            </a:r>
            <a:r>
              <a:rPr lang="en-US" sz="2400" b="1" dirty="0" err="1" smtClean="0"/>
              <a:t>tener</a:t>
            </a:r>
            <a:r>
              <a:rPr lang="en-US" sz="2400" b="1" dirty="0" smtClean="0"/>
              <a:t> </a:t>
            </a:r>
            <a:r>
              <a:rPr lang="en-US" sz="2400" b="1" dirty="0" err="1" smtClean="0"/>
              <a:t>una</a:t>
            </a:r>
            <a:r>
              <a:rPr lang="en-US" sz="2400" b="1" dirty="0" smtClean="0"/>
              <a:t> </a:t>
            </a:r>
            <a:r>
              <a:rPr lang="en-US" sz="2400" b="1" dirty="0" err="1" smtClean="0"/>
              <a:t>señal</a:t>
            </a:r>
            <a:r>
              <a:rPr lang="en-US" sz="2400" b="1" dirty="0" smtClean="0"/>
              <a:t> </a:t>
            </a:r>
            <a:r>
              <a:rPr lang="en-US" sz="2400" b="1" dirty="0" err="1" smtClean="0"/>
              <a:t>electrica</a:t>
            </a:r>
            <a:r>
              <a:rPr lang="en-US" sz="2400" b="1" dirty="0" smtClean="0"/>
              <a:t> </a:t>
            </a:r>
            <a:r>
              <a:rPr lang="en-US" sz="2400" b="1" dirty="0" err="1" smtClean="0"/>
              <a:t>proveniente</a:t>
            </a:r>
            <a:r>
              <a:rPr lang="en-US" sz="2400" b="1" dirty="0" smtClean="0"/>
              <a:t> de un </a:t>
            </a:r>
            <a:r>
              <a:rPr lang="en-US" sz="2400" b="1" dirty="0" err="1" smtClean="0"/>
              <a:t>tejido</a:t>
            </a:r>
            <a:r>
              <a:rPr lang="en-US" sz="2400" b="1" dirty="0" smtClean="0"/>
              <a:t> </a:t>
            </a:r>
            <a:r>
              <a:rPr lang="en-US" sz="2400" b="1" dirty="0" err="1" smtClean="0"/>
              <a:t>biologico</a:t>
            </a:r>
            <a:r>
              <a:rPr lang="en-US" sz="2400" b="1" dirty="0" smtClean="0"/>
              <a:t>, </a:t>
            </a:r>
            <a:r>
              <a:rPr lang="en-US" sz="2400" b="1" dirty="0" err="1" smtClean="0"/>
              <a:t>que</a:t>
            </a:r>
            <a:r>
              <a:rPr lang="en-US" sz="2400" b="1" dirty="0" smtClean="0"/>
              <a:t> </a:t>
            </a:r>
            <a:r>
              <a:rPr lang="en-US" sz="2400" b="1" dirty="0" err="1" smtClean="0"/>
              <a:t>quede</a:t>
            </a:r>
            <a:r>
              <a:rPr lang="en-US" sz="2400" b="1" dirty="0" smtClean="0"/>
              <a:t> </a:t>
            </a:r>
            <a:r>
              <a:rPr lang="en-US" sz="2400" b="1" dirty="0" err="1" smtClean="0"/>
              <a:t>precisamente</a:t>
            </a:r>
            <a:r>
              <a:rPr lang="en-US" sz="2400" b="1" dirty="0" smtClean="0"/>
              <a:t> </a:t>
            </a:r>
            <a:r>
              <a:rPr lang="en-US" sz="2400" b="1" dirty="0" err="1" smtClean="0"/>
              <a:t>plana</a:t>
            </a:r>
            <a:r>
              <a:rPr lang="en-US" sz="2400" b="1" dirty="0" smtClean="0"/>
              <a:t>.</a:t>
            </a:r>
            <a:endParaRPr lang="es-MX" sz="2400" b="1" dirty="0"/>
          </a:p>
        </p:txBody>
      </p:sp>
    </p:spTree>
    <p:extLst>
      <p:ext uri="{BB962C8B-B14F-4D97-AF65-F5344CB8AC3E}">
        <p14:creationId xmlns:p14="http://schemas.microsoft.com/office/powerpoint/2010/main" val="3035507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239000" cy="4216539"/>
          </a:xfrm>
          <a:prstGeom prst="rect">
            <a:avLst/>
          </a:prstGeom>
          <a:noFill/>
        </p:spPr>
        <p:txBody>
          <a:bodyPr wrap="square" rtlCol="0">
            <a:spAutoFit/>
          </a:bodyPr>
          <a:lstStyle/>
          <a:p>
            <a:pPr algn="ctr"/>
            <a:r>
              <a:rPr lang="en-US" sz="2800" b="1" dirty="0" err="1" smtClean="0"/>
              <a:t>Uso</a:t>
            </a:r>
            <a:r>
              <a:rPr lang="en-US" sz="2800" b="1" dirty="0" smtClean="0"/>
              <a:t> de los </a:t>
            </a:r>
            <a:r>
              <a:rPr lang="en-US" sz="2800" b="1" dirty="0" err="1" smtClean="0"/>
              <a:t>potenciales</a:t>
            </a:r>
            <a:r>
              <a:rPr lang="en-US" sz="2800" b="1" dirty="0" smtClean="0"/>
              <a:t> </a:t>
            </a:r>
            <a:r>
              <a:rPr lang="en-US" sz="2800" b="1" dirty="0" err="1" smtClean="0"/>
              <a:t>evocados</a:t>
            </a:r>
            <a:endParaRPr lang="en-US" sz="2800" b="1" dirty="0" smtClean="0"/>
          </a:p>
          <a:p>
            <a:endParaRPr lang="en-US" sz="2400" b="1" dirty="0"/>
          </a:p>
          <a:p>
            <a:r>
              <a:rPr lang="en-US" sz="2400" b="1" dirty="0" err="1" smtClean="0"/>
              <a:t>Algunos</a:t>
            </a:r>
            <a:r>
              <a:rPr lang="en-US" sz="2400" b="1" dirty="0" smtClean="0"/>
              <a:t> </a:t>
            </a:r>
            <a:r>
              <a:rPr lang="en-US" sz="2400" b="1" dirty="0" err="1" smtClean="0"/>
              <a:t>estudiosos</a:t>
            </a:r>
            <a:r>
              <a:rPr lang="en-US" sz="2400" b="1" dirty="0" smtClean="0"/>
              <a:t> </a:t>
            </a:r>
            <a:r>
              <a:rPr lang="en-US" sz="2400" b="1" dirty="0" err="1" smtClean="0"/>
              <a:t>han</a:t>
            </a:r>
            <a:r>
              <a:rPr lang="en-US" sz="2400" b="1" dirty="0" smtClean="0"/>
              <a:t> </a:t>
            </a:r>
            <a:r>
              <a:rPr lang="en-US" sz="2400" b="1" dirty="0" err="1" smtClean="0"/>
              <a:t>evaluado</a:t>
            </a:r>
            <a:r>
              <a:rPr lang="en-US" sz="2400" b="1" dirty="0" smtClean="0"/>
              <a:t> la </a:t>
            </a:r>
            <a:r>
              <a:rPr lang="en-US" sz="2400" b="1" dirty="0" err="1" smtClean="0"/>
              <a:t>posibilidad</a:t>
            </a:r>
            <a:r>
              <a:rPr lang="en-US" sz="2400" b="1" dirty="0" smtClean="0"/>
              <a:t> de </a:t>
            </a:r>
            <a:r>
              <a:rPr lang="en-US" sz="2400" b="1" dirty="0" err="1" smtClean="0"/>
              <a:t>que</a:t>
            </a:r>
            <a:r>
              <a:rPr lang="en-US" sz="2400" b="1" dirty="0" smtClean="0"/>
              <a:t> el </a:t>
            </a:r>
            <a:r>
              <a:rPr lang="en-US" sz="2400" b="1" dirty="0" err="1" smtClean="0"/>
              <a:t>estudio</a:t>
            </a:r>
            <a:r>
              <a:rPr lang="en-US" sz="2400" b="1" dirty="0" smtClean="0"/>
              <a:t> de los </a:t>
            </a:r>
            <a:r>
              <a:rPr lang="en-US" sz="2400" b="1" dirty="0" err="1" smtClean="0"/>
              <a:t>potenciales</a:t>
            </a:r>
            <a:r>
              <a:rPr lang="en-US" sz="2400" b="1" dirty="0" smtClean="0"/>
              <a:t> </a:t>
            </a:r>
            <a:r>
              <a:rPr lang="en-US" sz="2400" b="1" dirty="0" err="1" smtClean="0"/>
              <a:t>evocados</a:t>
            </a:r>
            <a:r>
              <a:rPr lang="en-US" sz="2400" b="1" dirty="0" smtClean="0"/>
              <a:t>, </a:t>
            </a:r>
            <a:r>
              <a:rPr lang="en-US" sz="2400" b="1" dirty="0" err="1" smtClean="0"/>
              <a:t>especialmente</a:t>
            </a:r>
            <a:r>
              <a:rPr lang="en-US" sz="2400" b="1" dirty="0" smtClean="0"/>
              <a:t> </a:t>
            </a:r>
            <a:r>
              <a:rPr lang="en-US" sz="2400" b="1" dirty="0" err="1" smtClean="0"/>
              <a:t>auditivos</a:t>
            </a:r>
            <a:r>
              <a:rPr lang="en-US" sz="2400" b="1" dirty="0" smtClean="0"/>
              <a:t>, sea </a:t>
            </a:r>
            <a:r>
              <a:rPr lang="en-US" sz="2400" b="1" dirty="0" err="1" smtClean="0"/>
              <a:t>uan</a:t>
            </a:r>
            <a:r>
              <a:rPr lang="en-US" sz="2400" b="1" dirty="0" smtClean="0"/>
              <a:t> forma mas </a:t>
            </a:r>
            <a:r>
              <a:rPr lang="en-US" sz="2400" b="1" dirty="0" err="1" smtClean="0"/>
              <a:t>certera</a:t>
            </a:r>
            <a:r>
              <a:rPr lang="en-US" sz="2400" b="1" dirty="0" smtClean="0"/>
              <a:t> para </a:t>
            </a:r>
            <a:r>
              <a:rPr lang="en-US" sz="2400" b="1" dirty="0" err="1" smtClean="0"/>
              <a:t>determinar</a:t>
            </a:r>
            <a:r>
              <a:rPr lang="en-US" sz="2400" b="1" dirty="0" smtClean="0"/>
              <a:t> </a:t>
            </a:r>
            <a:r>
              <a:rPr lang="en-US" sz="2400" b="1" dirty="0" err="1" smtClean="0"/>
              <a:t>si</a:t>
            </a:r>
            <a:r>
              <a:rPr lang="en-US" sz="2400" b="1" dirty="0" smtClean="0"/>
              <a:t> </a:t>
            </a:r>
            <a:r>
              <a:rPr lang="en-US" sz="2400" b="1" dirty="0" err="1" smtClean="0"/>
              <a:t>una</a:t>
            </a:r>
            <a:r>
              <a:rPr lang="en-US" sz="2400" b="1" dirty="0" smtClean="0"/>
              <a:t> persona </a:t>
            </a:r>
            <a:r>
              <a:rPr lang="en-US" sz="2400" b="1" dirty="0" err="1" smtClean="0"/>
              <a:t>esta</a:t>
            </a:r>
            <a:r>
              <a:rPr lang="en-US" sz="2400" b="1" dirty="0" smtClean="0"/>
              <a:t>’ viva o </a:t>
            </a:r>
            <a:r>
              <a:rPr lang="en-US" sz="2400" b="1" dirty="0" err="1" smtClean="0"/>
              <a:t>muerta</a:t>
            </a:r>
            <a:r>
              <a:rPr lang="en-US" sz="2400" b="1" dirty="0" smtClean="0"/>
              <a:t>.</a:t>
            </a:r>
          </a:p>
          <a:p>
            <a:endParaRPr lang="en-US" sz="2400" b="1" dirty="0"/>
          </a:p>
          <a:p>
            <a:r>
              <a:rPr lang="en-US" sz="2400" b="1" dirty="0" smtClean="0"/>
              <a:t>Lo </a:t>
            </a:r>
            <a:r>
              <a:rPr lang="en-US" sz="2400" b="1" dirty="0" err="1" smtClean="0"/>
              <a:t>que</a:t>
            </a:r>
            <a:r>
              <a:rPr lang="en-US" sz="2400" b="1" dirty="0" smtClean="0"/>
              <a:t> se </a:t>
            </a:r>
            <a:r>
              <a:rPr lang="en-US" sz="2400" b="1" dirty="0" err="1" smtClean="0"/>
              <a:t>piensa</a:t>
            </a:r>
            <a:r>
              <a:rPr lang="en-US" sz="2400" b="1" dirty="0" smtClean="0"/>
              <a:t> </a:t>
            </a:r>
            <a:r>
              <a:rPr lang="en-US" sz="2400" b="1" dirty="0" err="1" smtClean="0"/>
              <a:t>ahora</a:t>
            </a:r>
            <a:r>
              <a:rPr lang="en-US" sz="2400" b="1" dirty="0" smtClean="0"/>
              <a:t> </a:t>
            </a:r>
            <a:r>
              <a:rPr lang="en-US" sz="2400" b="1" dirty="0" err="1" smtClean="0"/>
              <a:t>es</a:t>
            </a:r>
            <a:r>
              <a:rPr lang="en-US" sz="2400" b="1" dirty="0" smtClean="0"/>
              <a:t> </a:t>
            </a:r>
            <a:r>
              <a:rPr lang="en-US" sz="2400" b="1" dirty="0" err="1" smtClean="0"/>
              <a:t>que</a:t>
            </a:r>
            <a:r>
              <a:rPr lang="en-US" sz="2400" b="1" dirty="0" smtClean="0"/>
              <a:t> los </a:t>
            </a:r>
            <a:r>
              <a:rPr lang="en-US" sz="2400" b="1" dirty="0" err="1" smtClean="0"/>
              <a:t>potenciales</a:t>
            </a:r>
            <a:r>
              <a:rPr lang="en-US" sz="2400" b="1" dirty="0" smtClean="0"/>
              <a:t> </a:t>
            </a:r>
            <a:r>
              <a:rPr lang="en-US" sz="2400" b="1" dirty="0" err="1" smtClean="0"/>
              <a:t>auditivos</a:t>
            </a:r>
            <a:r>
              <a:rPr lang="en-US" sz="2400" b="1" dirty="0" smtClean="0"/>
              <a:t> son </a:t>
            </a:r>
            <a:r>
              <a:rPr lang="en-US" sz="2400" b="1" dirty="0" err="1" smtClean="0"/>
              <a:t>una</a:t>
            </a:r>
            <a:r>
              <a:rPr lang="en-US" sz="2400" b="1" dirty="0" smtClean="0"/>
              <a:t> </a:t>
            </a:r>
            <a:r>
              <a:rPr lang="en-US" sz="2400" b="1" dirty="0" err="1" smtClean="0"/>
              <a:t>tecnica</a:t>
            </a:r>
            <a:r>
              <a:rPr lang="en-US" sz="2400" b="1" dirty="0" smtClean="0"/>
              <a:t> </a:t>
            </a:r>
            <a:r>
              <a:rPr lang="en-US" sz="2400" b="1" dirty="0" err="1" smtClean="0"/>
              <a:t>equivalente</a:t>
            </a:r>
            <a:r>
              <a:rPr lang="en-US" sz="2400" b="1" dirty="0" smtClean="0"/>
              <a:t> a la del EEG, y no hay </a:t>
            </a:r>
            <a:r>
              <a:rPr lang="en-US" sz="2400" b="1" dirty="0" err="1" smtClean="0"/>
              <a:t>motivos</a:t>
            </a:r>
            <a:r>
              <a:rPr lang="en-US" sz="2400" b="1" dirty="0" smtClean="0"/>
              <a:t> para </a:t>
            </a:r>
            <a:r>
              <a:rPr lang="en-US" sz="2400" b="1" dirty="0" err="1" smtClean="0"/>
              <a:t>utilizarlos</a:t>
            </a:r>
            <a:r>
              <a:rPr lang="en-US" sz="2400" b="1" dirty="0" smtClean="0"/>
              <a:t> de </a:t>
            </a:r>
            <a:r>
              <a:rPr lang="en-US" sz="2400" b="1" dirty="0" err="1" smtClean="0"/>
              <a:t>rutina</a:t>
            </a:r>
            <a:r>
              <a:rPr lang="en-US" sz="2400" b="1" dirty="0" smtClean="0"/>
              <a:t>, </a:t>
            </a:r>
            <a:r>
              <a:rPr lang="en-US" sz="2400" b="1" dirty="0" err="1" smtClean="0"/>
              <a:t>ya</a:t>
            </a:r>
            <a:r>
              <a:rPr lang="en-US" sz="2400" b="1" dirty="0" smtClean="0"/>
              <a:t> </a:t>
            </a:r>
            <a:r>
              <a:rPr lang="en-US" sz="2400" b="1" dirty="0" err="1" smtClean="0"/>
              <a:t>que</a:t>
            </a:r>
            <a:r>
              <a:rPr lang="en-US" sz="2400" b="1" dirty="0" smtClean="0"/>
              <a:t> </a:t>
            </a:r>
            <a:r>
              <a:rPr lang="en-US" sz="2400" b="1" dirty="0" err="1" smtClean="0"/>
              <a:t>requieren</a:t>
            </a:r>
            <a:r>
              <a:rPr lang="en-US" sz="2400" b="1" dirty="0" smtClean="0"/>
              <a:t> </a:t>
            </a:r>
            <a:r>
              <a:rPr lang="en-US" sz="2400" b="1" dirty="0" err="1" smtClean="0"/>
              <a:t>aparatos</a:t>
            </a:r>
            <a:r>
              <a:rPr lang="en-US" sz="2400" b="1" dirty="0" smtClean="0"/>
              <a:t> y </a:t>
            </a:r>
            <a:r>
              <a:rPr lang="en-US" sz="2400" b="1" dirty="0" err="1" smtClean="0"/>
              <a:t>equipo</a:t>
            </a:r>
            <a:r>
              <a:rPr lang="en-US" sz="2400" b="1" dirty="0" smtClean="0"/>
              <a:t> mas </a:t>
            </a:r>
            <a:r>
              <a:rPr lang="en-US" sz="2400" b="1" dirty="0" err="1" smtClean="0"/>
              <a:t>especializados</a:t>
            </a:r>
            <a:endParaRPr lang="es-MX" sz="2400" b="1" dirty="0"/>
          </a:p>
        </p:txBody>
      </p:sp>
      <p:sp>
        <p:nvSpPr>
          <p:cNvPr id="3" name="AutoShape 2" descr="data:image/jpeg;base64,/9j/4AAQSkZJRgABAQAAAQABAAD/2wCEAAkGBxQSEhQUExQWFhQXGBUVFxQWFBcYGBUYGRcWFxYZGxgYHCggHhslHR0YIjEiJSktLi4uGR8zODMsNygtLisBCgoKDAwMFA8PFCwcHBwsLCwsLCwsLCwsLCwsLCwsLCwsLCwsLCwsLCwsLCwsLCwsLCwsLCwsLCwsLCwsLCwsLP/AABEIAL0BCwMBIgACEQEDEQH/xAAbAAACAwEBAQAAAAAAAAAAAAAABQMEBgECB//EAE0QAAIBAwIDBAUFCgsIAwEAAAECAwAEERIhBRMxBiJBURRhcYGRIzJScqEHJDNCYnOSscHRFUNTVIKTorKzwtI0Y4OUo6S0w9Pj8Bb/xAAVAQEBAAAAAAAAAAAAAAAAAAAAAf/EABYRAQEBAAAAAAAAAAAAAAAAAAARIf/aAAwDAQACEQMRAD8A+40UUUFG/veW8K6lGtyuD1OEZu768gfGq1rxYvcmIL8ny1kV/p6sb5zsMEeG+++2KbFaQcO7P2rpqe3iZi8hLGNSSeY/UkUD/NQ3d2kS63YKuVGT5swVR7yQPfVIdnLT+bQ/1Sfur3PwSBouTywsec6U7mD5jRjBoLE96iMiMwDSEhBv3iqlm+AHWrGqqD8IjZ0dtTOhcqxc9HzqUjOCu+AD5CvA7O2n82g/qU/dUFjil0YoZJFXUUVmC5A1EDIG9KLnj7CCORQpc6dSkEYJQuFwpO7Y0ruRlh18b3/87afzaH+qT91csbKOK4kEaIgMcZIRQoJ1y7nFNDQGu0UVQUUUUBRRRQFUeJ3nLMW6gPIqHV13Bxp9eQPtq9XCKBCOO5u1hGnlGHmhyd2JYjxYYAA8jnUOni59KT6a/pD99KrHhsUkly0kSOed1ZFY4EUQAyRVz+Bbf+Qh/qk/dQSrxCMyCMMCxUvtuNIIU94bDcjbr18jXIuIxsZAGxy20MTsNWkNgE7HYjp45HhUH8BQBtaII306NUeYzjUGx3MeI/X517Xg0A1/JIeY2twVBDN9LB2z1+NBY9Lj+mn6Q/fUV3xBFR2DKxCsQoYd4gEge+vI4Nb/AMhF/VJ+6j+B7f8AkIv6pP3VcCOLtA7WYkDJzu6XYRsyKGkZQ2hWyQQpx3vI7dK01s5KKSMEgEjyONxSqxt1S8nCKFHJtyQoABOu4GdvHYU5FQFFFFAUUUUBRRRQFFFFAUVU4jdNGEKpqBdEbvY0hmC6um+CRtVugKo8GPyQ+tJ/iPV01Q4EmIQPypP8R6BhRRXDQGa7WXhhmDXUGGHMEkivzixTUAihc7jLKx8NP6nXBbd44I0kYM6qAxGcZ8gWJOB03JO3WgvUtik++5F8oYT8Xn/dTKlsP+2S+fJh/vz4/bQMqKKKAooooCiiqnE73kqG0M41IpClcqGYLqOphsM7438gaC3RRRQLuENlrj88w/6cdMaXcHG8/rmb+6gpjQFczVDjts0sEiIAWYYGW0Y3G+oK2469CDjek13aTzSQhSq+jSpr77d9dMT5+bucahj1jfBIoNTRXBXaBZCPvyX8xB/fuKZ0sgU+mTHw5NuPfruP30zoCiiigKKKKAooooCiiigV9oziIHBOJIGwDjOJkP7KvCfvlMdFDZ8NyQB9hpT2uZxANAB+Uh1DODjmp83wz7fDNXLaQNO5ByOVEQQdjl5d6C+az3Zs3OCXEfLMkxG7agmtuVpAGnBXSTv1JrRGqXBvwMf1aCjYX7kS69edcoT5FwQqY8MYO5237w9ecFnPdNDEwWMuQdfNLxnOe6QAmenmo9g6U6xQaDFW8t8b9zy4wvLGMyOFOGcYLCPOjOsgFeud8aad299ILiRXDaQIwFETldbYyVfTuoOck/BcEmLhfHIZr24hQPriRVZyMI2l3DKh8SpbBPTfHgaf4oE9tdTsrctVYiWVfleZD3Q3cxhDq22z0OM1U7OCY3Ny8yquViCAMzd0PNn5yqcatWNumK0eKowH75l/NQ/3pqC/RRRQFFFFAVR41+CP1ov8RKvUr7Q6+WoQKczW+rUxGF5yZIwpyfVt7aBpRQKKDMWMt4J7nRHE0XM+TLysmQBhtljbvas7+WnyNWbG7l1zhxIQXKxjlfNARmyDgAqcADrvjJ72Be4OdpPz0v8AfNX9NAg4bNdejxkKsjnUX57NC47x0jCxHJxtnA6euk/Z+S/9IuWMaY1IoR5yq/MVge7CWMmkqDnAwBtnNbc0v4W6mS4KsrZlGQGyVxFEuCPA5B28sHxoKgnnFxllfQIlyiAMhkLAHS5AOV3znGR4bV5tJrr5chNfypCLM3LAQZ3VkjbIO2AQfMnO1PWOKjt7hZFDowZGGVZSCGB6EEbEUCLsxNNJLcPMgQNy+WodmOga9zqRSAW1EAjOD7q0VL7Q/LzbYwIvLfZv/wB7qYUBRRRQeJXCgk7AAknyA61noe1Xy0cUkDx8zGlyyMFLfMV8Huu3gN/XimHaQaoDH/KtHCfqyOqP8ELH3VFxHgcZtnihREO7xkKO7MO9G/1gwXf1UDJLpSzLncEKfrFdWB5nTvXq3mDqGXofVj1EEHoc1nw9s/o8kxUmaVZIAQCUl5XeAPq0n2HA8qe2MGhApOTlmJxjLMxZjjw3J2oLFFFFAl7VylYVKrqzNbqVz4NMik+4EnHqqn2ZuCZmjIxy7Wy3znJbnZ/VXrt25W3jYHH3xaAjAOrVcRpjfp1zkeVVezGr02UkYU2djjpsRz8rj1ZHxoNcapcG/Ax/Vq2xwKX9n7uKWBGhlWVN1EiHKsVYqcEesGgZV4kfAJPQDPwpL2uheWJYI2dGlLAtGxVgFjd9mG4yyquRv3qqvxYvwsy5zI0RjHhqlY8kfGQj40BwaHlixY7NJFIretpALhv7QY+80349xE28DyhNbDSEjzp1u7BEXPhliBmouIxafRsdElQe4o8f+YV542NUltH4GbW31YkZwf0xHQT8C4mLmBJlBXVkMhIJR1YpIhI2yrBh7q7bj74m+pD/AO2qnZ6IRvdxgAAXDOAP97HHKxx63Zz76uWx++Jvqw/+ygvUUUUBXl2ABJ2A3J8q9Vme1MxmdLSPVl8F2HzQpDYB3ycY1kdDpVT88AhWsO1waVQ7R8tywAAcPDj5hlY93De7B6agCQ944fk1/O2/+PHUPF+EK9uERASgHLU9DpBXQSfBlLIc+DGk/Fmb0KLlyOoW5tlPOXXKMXSKYy2cZBwNXeyB1OdVBsK4xxUV3cCON3bois59igk1m+KdolktIgmpZrxFSKPTl0MmFYuB80R6jqJxuuOuBQXeyPE4biKRoHLLzpclkZN2YvsG6jBGD408JpFaQpb3mhFCiaENgDALQFYyT69Dxj2IKl7URmSJYRpJmdY8MSFK7ySA43IKI+w6+Y60DaRwASegGfhWZ7E2oi5o8ZhHdtsAdU4bUNgNgV9u586isOKmThYLnEpBtG3yecJTanfAz3xmnMCaLrA6GBQP+G7f66Cv2scskVuAT6TKIW0kjEQVpJjkbjKKy583HjXvsvAIklhBOI5pQMkkgORKASdz8/rRFMJb51HS3iAJ8Nc5DafrKkan2Sjzry14ltNctKyxx6Ipy7EBRs0bb+oInxFBctG+Xn9Qi/U1MKV8P3uLgjcHk/3D8fD400oCiiuGgWXra7iCMfi65z7ApjUH2lyf6FM6TdnrfVrumOXn0kb7LCpbkKP6J1n8p28MAOqDMRw8iUqO7G1xJICY2YAskRKrp+aCWlYsdgQ1O3vgYuZEvOB6CNk72+DgswXbfx8KtOuQR5+Wx+NQ2NosUaxrnSowNRJOPaetBQ4tfSRyQBFJjLHnNpzpTGkb5GO+ynIB2VtsbhhZ3SyIsiHKsAynzBGRUxFRW1uI1VFHdUADJJ2HrNAl7bfgIx3Tm5tAAwyP9oi+3xHsqt2dQelyMGJPo9shUqBjSuoEHqc6znyx7a72/tkeGIPqIE8OyyOn42d9DDPTxz6t6V/c7gMckianbup3pGZmbEFqc5Yk4yzbZxvQbDi8pWFyuzkaUP5bnQn9oiqHArMW8ksCZ5WI5Y1wAE1a1dRgdNSa998yGrfEXzJDH4luYR+TGM5/TMY99DHFyv5UT/2Xj/1Gg8XBzdxD6MUzHbxLQqN/0qR8Pt2S8a2GkwiQ3YUsS6hkXA0kYCc4synPVMAd2nsIzdSH6MUQ+Lyk/YBTDQM5wM9M+OKBd2gX5HV9CSGQ+xJUZvsBqCCUS3r43FvEEJz0eZg7L7QqRn+nTO+t+ZG6HYOrLny1AjNUuz3CfRotJILsSzsM4LHrjJJx7dzuTuTQU+JcTjtJ5HkOFkiVlG2XaNmDAZIGcPH12ABJIArx2a40txPcjSVdeUcEhgVKkAhlJVhqDjbxBp3dWUchUyIrlG1IWUHS3mM9D66zcUKw8UXQNKSwtEFVcKGjCyLgDYbM/hvQayiiig8u2Bk1nuysBlMt4+czsTEpGOXAAqx49bhQ5+sB4Vd7RNqjWEdZ2EW3gpBaU+r5NXwfMimkaAAADAGwHkKD1SPtcoMCDzuLP/yYj+ynlZ/tgncgOphi5tjpBGG+VXOoEb4GSOm4oKHGZJbiWHlBzBJCFlj2HduXXEjb/iLG4Pj8pTTgnA/R5bh9WoSuSgP8UhZpGQe2V5G9hA8K8dnF72fD0e0UHzwsjf5h8afUCXiwxdWTDxeaM+xoWf8AWgqa5bVdxJ4JHLIfUxKRof0TLUPabb0aTGdFzF7uZqhz/wBSpLJM3dw/kkEXvXmSH7JFoM8OGSC9EOCYDc+nDuthSUYlcgacc3LYznLA4IO2jum03UJOwMc6dPHMTjf2K1NKVdoOHPNGBE4jkVsq7KWABBSQYBHVGbHrwaA7NrmESeMzNOc9cSHUgPsTSPdXvinBIbhlaVNRQOAD806hg5XoceGelX4YwqhR0AAHsAwK90GS7GCWGae0mbmNEluUlwe+mkxgE4GXGgE/WFa2s8smniHqdXT3hIXUfAPWhoClPaW+MUQVMc2ZhDED4uwJJ9eFDN/RptSHlc6/1HdbaLA6Y5s53P1ljQD2SnzoHVvEEVVUYVQFA8gBgfZUlFFAUUUUBRRRQZztw3yUQHUzR9PUGP7KznA71obgvgMulowobd5Gg4eYlXPnh/LG1Pe30KcuF2QF1l7h0gkZjkLbncAgb464FJuFWzmWQIDvcLGrhQTFm1s2LgsCAQqSAHzIoNRwhpZJpXlVFKBYQqOzgbCRzqZV66kGMfifC1djE8B9UqfEK3+WrFjZrEgRegyck5LEnLMT4kncmqvFTiS2P+9I/SilFB3h+8twfy0UewRIf1saY0u4NuJW85pP7J0eH1aY0BRRRQFZfjJCypKf4u8t1B8hLEsB93ytaisp2nP3vevueVLBNgAk5iFvLsBuT3elBqhVfiN2IonkIJCqTgdTjoB6ydvfUscynGCDkAjHkehpRxqUySwW6YOXWWXf5kcRVxn1s+hQPIsfCgq8Da6nn5l1AIBErIiBg4Z2PfcOOq6VGNh84532GloooCkfazBjiB8Z4fsJYfaKeVn+11sG9HbA1LMuk+QKvqx7QKCTsyNn2PSAZ9lvEevj1p5Sfs2e7J9aMfC3gFOKBN2vU+iSsOsYEwx5wssvh9WpeBOHE0inIeZyCOhCBYtvV3DTKSMMCCMgggjzB2IqrwnhyW0SQxAhEAVQSScDzJ3J9dBcooooCiiigynFjpuIZN+5eRofZLatEP7Tp8BT7iPFYbcKZpEjDMEUuwUFj0AJ8aRdpoC1veEDLRywTr9aAW8w3/oVF/B0l76RHcvGcRmJTEv4JpsSEHUWDOiiEhuhznAzig0fFrzlQu4GWA7q/Sc91F97ED31HwXhgt49IJZ2OuSRiS0jnGpiT7MAdAAANhWe4NxGS4eG3nUCWEl5NG6NyxoX2HWwYKeoUMNjWxoCiiig8StgE4JwCcDqfUPXSHics5ZhGJlBEGCFQhSTJzOuc4GjI9mPE1oaKBTxWecMFiQkMrkuMd0hWKg5Pi2kdD1NXbHXy01/P0gt02JGSNvLpVmigyP3QrtVW3QkankchdQDFUt5mYgeONh4Y1CrPY09689VwB/21tVb7o8zCKALsXlkUHBOD6JdEbD1gVa7IAB70BSMXON8b/e8G+w/Xv66DSUm7UPpjif6NxbeHQNKsZPwY05pZ2ltjJbSqqcxsahH01lSGC5JGM4xnwzQc7NnNurfTMknukkdx09RFNKp8GteVBFH9CNE/RUCrlAUUUg4zxsw3MEQZAGwZAx75DNy00DPg2STvsvvAPzSdbMSi8Qk4kfTnyzbwjI9nWm9UeGnv3H50f4MNBj/AOBby1YNCiPJIOUZFbaFWBVdXMOpooyEcAdNUgA3Fans9wKO1TCgGRu9LLg6pX+kzElj5DJOBTaigKKKKArJfdJuNNsNJAk16kGrByqSEnGckAdela2sN92GANw9yVB0an3XPzI5HAzkYBKjNBpOzqAI+DsXP2Ii/sprSrs2uIjk5PMlyfMh2B/VTWgKKKKAooooCikN/wBpY4ryO2bA1qDqL4Id2YRLpxvq0vvnY6Bg6tnxoF3DxmS5BAxzVHtHIh6/bViwsIoU0RRrGmSdKKFGT12FVeEriW69cy4/5eAUzoI1gUMWCgMcZbAycdMnxqSiigKKKKAooooCiiigxn3SXylvHkjU85LYOkKLO6zlsYzkjbIJ38jVvsafleIdNrsjb8zD13O/w2xtVf7o6gxwKRkFrgEEEg/eV0d8bY9u1SdiJCZeI6jk+mPjCkYUIiDc9TlTv7ugFBrKKKKAzRWW7SXjrcwMurlxNEZNLlfw8nJUsvR1A15B6ZB3xtqRQcNYnj1kZLS+uju5GuLG2lLR3eIA+bEOT9fHStdxK45cUj/RR2/RUmorOyAt0ibccsIfX3cN+2gtxvkAjoQCPfS/hGddz+e/9MFe+AOTbQavncuMN9YKA325r1w0d6f86f8ADjoL1FFFAUUVR4nxaK3CmV9GokDZj0GfAHA6DJ8SB1IoL1YL7ss4HD3TfLCQ40OwwsMhOSowN8dSKvQdpGkIkjljcM+FtO4srIQQpVncDWfnEHwyOoqh91afPD42kRlzKmUypKko+QSCRt5g0Gp7NriE/nbg+PjPIfGmtK+zYPIGTnLzHI9c0hppQFGaKy/bi9mRF9HyXRZrkqHKakgUZXODnLOnd2z5ig1FcNR20wdFdTlWAYHzBGRUfELkRxSSHoiM/wCipP7KDJ33D+dw+8kxmR5J7lD+VC/3swPh3Yo/jWyikDKGHQgEewjNVOE2fLt4ojvpjRGz44UA5+2qHZ2dYbGPmNhYEMTsT/IExEn9Ggu8MbL3H57H/RhphWc7IXVw5nFy2WDq6LoClIpI1dEOOrLuCT4itHQFFFFBS4tdNHGSgBclUQHpqdgi5x+KCcn1A0otomgdZDOZeZII7gZOhXfAjKIWPLwSiaQdwwJydzJ2gQzT2sAdk3kncocMUjTlgBvDLyrv17u1R8T7PaUf0bCgrh4sE83SSwIfUCs2c4kOd8Eg4FA/edQVUsoZs6VJALYGTgeOBUmaz2lnjjuUk5hSJ+sOWkOMrhQw0uGGCB16bUytUaaGMyFkchGYJrj72MkYbvAZ8DvQXWmUEKWAY5IGRk4xnA8cZHxr3SbjPDmLrcIWMkKvy4xjDFgQwPic7fCmFlKzRoWHeIBPdK7/AFW3HsNBk/ujPn0dWBCH0kmTIxkWlwAunruCd8Yq32RlBuLwDrzCxHtnuVz/AGce6ovuhWcsvoqQY5hklGD00mCXUfnDfpvVXsRPmcuyBHmSdiA4YEx3k+QMbbaz8cE+YbmiuFsUUCK/tudFfKOrBox4YIhXGD6mOc0w4Le86COT6SgkHqG6Op9YbI91eeD7xsT+NJMfdzGA+wCs9w6+lggkjSM9zmfLHARMEqzHxZuYHbSNyMHxFA67USYtyv8AKPFDjz5siRn7CfhTasxwXgrGQSyGURg644ZZNRMhGDM4091iM9wMVGScKa0+KBVwOXEL6jgJLcgnwCiaQr8FxVXslxlbpZXEbx5YOocqTJG6Ly5QAdlYA4B32NU3OqWa1O4kuVdh/uWhWVsj6LOjR/0sUyVQl/5CS3x02+Rk/dL9lA6ooooCsjxKNry7eKN3RIUVJHVe6WchpIckb5jIzg906T1FaLjF7yYJZcZKIzBfpEDYe84FQ9nuHmC3jjY5cDMjfSkYlpG97FjQT3fDY5EKMikFdPTBUDppI3XB3GOhFYv7qClbWCLS7jU55jFTulrORqycsxO+w8D0rf1i/uoA8mDAB+Vk8v5pc4xnxPT30Gi7Oj72i+rn4kmmVKuyjs1las/zjBCW9pRSftqLtRxg28aBMcyV+XHlWfB0s7NoTvPhVJ0jrjqOoB1SaNRLc3Gd1SNIPYzgySf2TF8Kq9nu0RmYRvGwOlsTYxHM0ZAfQMlhsQcH1j8U1e4AMpLJjeSaVvaFPKQ+9UU++gzPCuKaeHRxMQjK09tI5fSsUdvI8ckmeoARRj1svTrTCKVTYmIMGTmJbA51BopJUWPfxzC6712Ds0ReyysfkWcTKuoHMhCahp091daLId+82noFING0AW7a1GP9qE+n8kRNJnHkrcr2ZWg3FZR0Dv6MRlTeFiPAoEW6zt4cwqPfWqFL4+EqLlrjU2pkEejbSNwWYbZ1EBAfUgoII1037/7y3Q+0xSOD9ki/ZTilfExpntX82kiP1XjZ/wC9GtNKArhrtUuM3PKglcdVjdh6yFOB8cUC3hEZluprkgaABbwnfLKpzK3sMmQPMJnoRT/FU+D2QgghhXpFGkY9iKF/ZVyg4FFdoooCuYrtFAk4kT6ZaZxpxOR1zr0AeWMaS3jWc4PwKSWCOSCXlzRzcQUSMrNpEl3IWGkMoYd0DB28eoFa28g1XFu2fmCYgZ6khF/UTVPsW+bXpj5a7/8AKmoFkHZ26mR47yfMZwNCHXqCkNGSzIo22DKVYPjfY6atcAvnhae1uJNbQKsiSnZ5IG1aS4wBqUqykjY48601Ie1HADdBdDiNxrjdtOS0Mg0yx7EddiPIqDQXuAqRbQ5GCY0J9pAJ+01DdcBjaUSr3GJUy6FUc8IQyBzjJwwGD5Fh0JpqqgDA6V2g4K7RRQVRw6Pnc/QObo5evx0atWn2Z3qpxYlZbZx/KNG31Xjf/MqU1pR2rdltpJEXU0ZSVV27xjdXxvtuAR76BuKKjt5Q6qynIYAg+ojIrskgUEk4A3JPQAdaBB2rYu9rADjXNHIwB3KxOjkezOkn1A1oRWX4TJJeXS3DRPFBFGRDrKHnmT+NAUkqAg2Bwe+cjatTQFYP7qodoolCroxcnWXwQ3odyFGnT03+dnby323lY37pKjlwknoZz/2s2fX8KDk/aE26CzjRWuUito4gzYVpX0pg4BICDDkjwz5VJ2etfSJkuGkeZYlOh30j5V0AfQiKFGlSVLbkszDbTimFjwqOWV52BLLcO6HJGNMSQH2ju5x0yAeop3DAqDCqFG5wAAMkkk4HmST76Cjx3g63Megs6MDrjljOHicAgMp88EjB2IJBq3ZWqxRrGgwqKFUeoDAqeigKXJwhRcm4ydRTRpwMAnTls4zkhUGM47opjRQFFFFAm7WyFLcygE8p4ZSAMnSkqGTAG57mqm0UgYAg5BGQR4g9DUPEbUSxSRno6MmcZxkEZxWYs7S5tXjlllPK1rB6OG1RxpIQqsGKhiwk0KMk4Umg2FJO00mfR4RnM08aHHgsYad8+orGV/pU6zSm2HNuXkPzYQYk9bsFaVvdhVHsfzoG4ooooCiiigKKKKBbOjelRHUNHLm7unvatUW+rPTHhj31U7FHNr/xrv8A8qar9x+Hi+pN+uKlvZHEVoxIwBLdudvO4mfPvBB99BoKK8o+QCPHeo4rlWZ1B3QgNt0yAw9u1BNRUU84TGfEhRsTuxwOlSZoO0VDbXKyDUpyMsvQjdGKN19YND3Kh1QnvMGIHmF06v7w+NBNVbiVtzYpI841qy58sgjPuqeRwoJPQAk+6vMModQw6EAj2EZFBk+HXz2HOjuWVlWI3MfLDAKoIWSJQ7E7OVwM4+UwMAYFq+4jHeR20aEMlwQ7pqBIhQF3DBT0LBYz4d/FTcb4RHdTw99le3dJWUDZ0ZtSofUZIkbb6Hrr1Y8Hgs5Jp8AGaRe9oUFeY4wgKjJBldm38X8gMA9UYrtFQ21yrglTkBmQ/WUlWG/kQaCasH91F2CR9NOi6x9LVyJBn2YJ99beW4VWRSd3JCjzIUsfsBrHfdHQMbYNuD6RlfMcrff7PfQaPs9+ByPxpJ38fxppD40zpV2fmAs4ZGGnMSyMPLUutuntNMoZAyhh0YAj2HcUHuioUuFLsgPeUKxHkG1BT79LfCuXd0sYDOcDUq59bsEUe9iB76CeiuZqO3uFfOk5wzKfUynDD3GgloqKadVKKTu5IUeZClj9gJ91SE4oO1T4xZc+CSLOnWrKG8VJHdYesHB91WLadZEV1OVYBlPmCMg/CuCddZTPeChiPySSAfiD8KDGN2ikvFhht5DDcNnnaRGzw6SA+zqwCnvEEjfCjYttrOE2AgiWMMzac5dzl3YkszMfFiSSfbXhraCAyT6ERmA5kgQBmAO2ogZO5Pxq/QFFRQ3CsWCkEqdLeptIbHwIPvomnVSoJwWOlfWcFsD3An3UEtFFFAUUUUFDifDjKVKyyRMuoBo9GSGxkESIw8B4VTl4FIwKm9ucEEEYttwRg/xNO6KBOvBpQABeXG2B8228P+DUScAkVnYXtwC5BbuW2+BgfxPlT2igRz8DlfGbyfYqw7lt1U5B/A13+B5/59cf1dr/APBTuigzLcLe2QA31wFaTA+Stj35XLeEGw1MfYK9WfD2nKTpeTnSHVSYoFBDac7GEEjujBpxxDh8cwAkGoKdQHk2MA+0Z2PhXrh9msQIXO7FiSckk9TUFKThUxBBu5cEEfg7fx/4VeYuETKoUXkuAAB8nb9AMD+KpzRVCJOBzB2kF5LqZUU5jgxhC5Xbl/lGi64LPIMNeSY1I34KDqjK6/ieYFPaKBN/Blz/ADx/6mH/AE1Da8DnjBC3j4LO5zDCe87Fm8OmSaf0UCGbgs7MjG8bKFivyMXUqVPh5E0dqLIMqSNIU0al7sSyltekY0kHfIHT10+qrxC0WVCj5wcHusVIIOQQRuDQKF4RM8elbxhGyaQqwRYClcDGRnpU8HC7hAFF2cABRmCPoBgdPGm0MYVQo2AAAHqGwqSgRR8HnDtILrvOqKcwR4wmrTj9I1y84NcSqFa62DI+0CdUdXXx6ZAp9RRIUrY3P86H/Lr/AKqgtuEXEYYJcr3mZzm3B3c6m6OPGntFFZXjDSRNG0t0MrzXTFrq+ZGxcnD/AEScdNz41ctYrmVAy3S4ORva6SMEqQQXyCCCKt8T4LDcHMqaiFZVbJDIG+dpYbqSNiR1G1XLO2WNAi5wM9SSSSSSSTuSSScnzoFVnwq5jRI1ul0oqoubcFsKMDJ17n3VwcJueYZPSl1FVQ/e4xhSzDbX17x8fKntFFpFd8JuZEZGul0tscWwz1B+n+ypfQrv+dJ6vvb/AOynFFCkEHCLpDIVuk+UbW2bbO+hE2+V6YUfbVDiTTB113IzFIpBFmcAtG41H5XdAC2fWK11LrnhETuXYMSSjH5R8ZQEL3QcY3OR0Od80R2fi0UJCSyKH0gnYjPXcDfrg7VeRsgEdDvVO84ZHLnWuSRpJDMDjBHUHyJ+NW4YwqhRsAAAPIDYUHuiiig//9k=">
            <a:hlinkClick r:id="rId2"/>
          </p:cNvPr>
          <p:cNvSpPr>
            <a:spLocks noChangeAspect="1" noChangeArrowheads="1"/>
          </p:cNvSpPr>
          <p:nvPr/>
        </p:nvSpPr>
        <p:spPr bwMode="auto">
          <a:xfrm>
            <a:off x="1555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711296"/>
            <a:ext cx="2801009" cy="17179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316" y="4711296"/>
            <a:ext cx="2847484" cy="1575204"/>
          </a:xfrm>
          <a:prstGeom prst="rect">
            <a:avLst/>
          </a:prstGeom>
        </p:spPr>
      </p:pic>
    </p:spTree>
    <p:extLst>
      <p:ext uri="{BB962C8B-B14F-4D97-AF65-F5344CB8AC3E}">
        <p14:creationId xmlns:p14="http://schemas.microsoft.com/office/powerpoint/2010/main" val="303550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066800"/>
            <a:ext cx="5885394" cy="4093428"/>
          </a:xfrm>
          <a:prstGeom prst="rect">
            <a:avLst/>
          </a:prstGeom>
          <a:noFill/>
        </p:spPr>
        <p:txBody>
          <a:bodyPr wrap="none" rtlCol="0">
            <a:spAutoFit/>
          </a:bodyPr>
          <a:lstStyle/>
          <a:p>
            <a:r>
              <a:rPr lang="en-US" sz="3600" b="1" dirty="0" err="1" smtClean="0"/>
              <a:t>Interpretaciones</a:t>
            </a:r>
            <a:r>
              <a:rPr lang="en-US" sz="3600" b="1" dirty="0" smtClean="0"/>
              <a:t> de la </a:t>
            </a:r>
            <a:r>
              <a:rPr lang="en-US" sz="3600" b="1" dirty="0" err="1" smtClean="0"/>
              <a:t>muerte</a:t>
            </a:r>
            <a:endParaRPr lang="en-US" sz="3600" b="1" dirty="0" smtClean="0"/>
          </a:p>
          <a:p>
            <a:endParaRPr lang="en-US" sz="2800" b="1" dirty="0"/>
          </a:p>
          <a:p>
            <a:pPr marL="285750" indent="-285750">
              <a:buFontTx/>
              <a:buChar char="-"/>
            </a:pPr>
            <a:r>
              <a:rPr lang="en-US" sz="2800" b="1" dirty="0" smtClean="0"/>
              <a:t>Punto ultimo, final de la </a:t>
            </a:r>
            <a:r>
              <a:rPr lang="en-US" sz="2800" b="1" dirty="0" err="1" smtClean="0"/>
              <a:t>vida</a:t>
            </a:r>
            <a:endParaRPr lang="en-US" sz="2800" b="1" dirty="0" smtClean="0"/>
          </a:p>
          <a:p>
            <a:pPr marL="285750" indent="-285750">
              <a:buFontTx/>
              <a:buChar char="-"/>
            </a:pPr>
            <a:endParaRPr lang="en-US" sz="2800" b="1" dirty="0" smtClean="0"/>
          </a:p>
          <a:p>
            <a:pPr marL="285750" indent="-285750">
              <a:buFontTx/>
              <a:buChar char="-"/>
            </a:pPr>
            <a:r>
              <a:rPr lang="en-US" sz="2800" b="1" dirty="0" err="1" smtClean="0"/>
              <a:t>Consumacion</a:t>
            </a:r>
            <a:r>
              <a:rPr lang="en-US" sz="2800" b="1" dirty="0" smtClean="0"/>
              <a:t>, </a:t>
            </a:r>
            <a:r>
              <a:rPr lang="en-US" sz="2800" b="1" dirty="0" err="1" smtClean="0"/>
              <a:t>plenitud</a:t>
            </a:r>
            <a:endParaRPr lang="en-US" sz="2800" b="1" dirty="0" smtClean="0"/>
          </a:p>
          <a:p>
            <a:pPr marL="285750" indent="-285750">
              <a:buFontTx/>
              <a:buChar char="-"/>
            </a:pPr>
            <a:endParaRPr lang="en-US" sz="2800" b="1" dirty="0" smtClean="0"/>
          </a:p>
          <a:p>
            <a:pPr marL="285750" indent="-285750">
              <a:buFontTx/>
              <a:buChar char="-"/>
            </a:pPr>
            <a:r>
              <a:rPr lang="en-US" sz="2800" b="1" dirty="0" err="1" smtClean="0"/>
              <a:t>Ruptura</a:t>
            </a:r>
            <a:r>
              <a:rPr lang="en-US" sz="2800" b="1" dirty="0" smtClean="0"/>
              <a:t> o </a:t>
            </a:r>
            <a:r>
              <a:rPr lang="en-US" sz="2800" b="1" dirty="0" err="1" smtClean="0"/>
              <a:t>cambio</a:t>
            </a:r>
            <a:endParaRPr lang="en-US" sz="2800" b="1" dirty="0" smtClean="0"/>
          </a:p>
          <a:p>
            <a:pPr marL="285750" indent="-285750">
              <a:buFontTx/>
              <a:buChar char="-"/>
            </a:pPr>
            <a:endParaRPr lang="en-US" sz="2800" b="1" dirty="0" smtClean="0"/>
          </a:p>
          <a:p>
            <a:pPr marL="285750" indent="-285750">
              <a:buFontTx/>
              <a:buChar char="-"/>
            </a:pPr>
            <a:r>
              <a:rPr lang="en-US" sz="2800" b="1" dirty="0" err="1" smtClean="0"/>
              <a:t>Transformacion</a:t>
            </a:r>
            <a:r>
              <a:rPr lang="en-US" sz="2800" b="1" dirty="0" smtClean="0"/>
              <a:t> </a:t>
            </a:r>
            <a:endParaRPr lang="es-MX" sz="2800" b="1" dirty="0"/>
          </a:p>
        </p:txBody>
      </p:sp>
    </p:spTree>
    <p:extLst>
      <p:ext uri="{BB962C8B-B14F-4D97-AF65-F5344CB8AC3E}">
        <p14:creationId xmlns:p14="http://schemas.microsoft.com/office/powerpoint/2010/main" val="3051588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39" y="76200"/>
            <a:ext cx="9144000" cy="5447645"/>
          </a:xfrm>
          <a:prstGeom prst="rect">
            <a:avLst/>
          </a:prstGeom>
          <a:noFill/>
        </p:spPr>
        <p:txBody>
          <a:bodyPr wrap="square" rtlCol="0">
            <a:spAutoFit/>
          </a:bodyPr>
          <a:lstStyle/>
          <a:p>
            <a:r>
              <a:rPr lang="en-US" sz="2800" b="1" dirty="0" err="1" smtClean="0"/>
              <a:t>Cambio</a:t>
            </a:r>
            <a:r>
              <a:rPr lang="en-US" sz="2800" b="1" dirty="0" smtClean="0"/>
              <a:t> de </a:t>
            </a:r>
            <a:r>
              <a:rPr lang="en-US" sz="2800" b="1" dirty="0" err="1" smtClean="0"/>
              <a:t>percepcion</a:t>
            </a:r>
            <a:r>
              <a:rPr lang="en-US" sz="2800" b="1" dirty="0" smtClean="0"/>
              <a:t> de la </a:t>
            </a:r>
            <a:r>
              <a:rPr lang="en-US" sz="2800" b="1" dirty="0" err="1" smtClean="0"/>
              <a:t>naturaleza</a:t>
            </a:r>
            <a:r>
              <a:rPr lang="en-US" sz="2800" b="1" dirty="0" smtClean="0"/>
              <a:t> de la </a:t>
            </a:r>
            <a:r>
              <a:rPr lang="en-US" sz="2800" b="1" dirty="0" err="1" smtClean="0"/>
              <a:t>muerte</a:t>
            </a:r>
            <a:endParaRPr lang="en-US" sz="2800" b="1" dirty="0" smtClean="0"/>
          </a:p>
          <a:p>
            <a:endParaRPr lang="en-US" sz="2000" b="1" dirty="0"/>
          </a:p>
          <a:p>
            <a:r>
              <a:rPr lang="en-US" sz="2000" b="1" dirty="0" smtClean="0"/>
              <a:t>el </a:t>
            </a:r>
            <a:r>
              <a:rPr lang="en-US" sz="2000" b="1" dirty="0" err="1" smtClean="0"/>
              <a:t>concepto</a:t>
            </a:r>
            <a:r>
              <a:rPr lang="en-US" sz="2000" b="1" dirty="0" smtClean="0"/>
              <a:t> de </a:t>
            </a:r>
            <a:r>
              <a:rPr lang="en-US" sz="2000" b="1" dirty="0" err="1" smtClean="0"/>
              <a:t>muerte</a:t>
            </a:r>
            <a:r>
              <a:rPr lang="en-US" sz="2000" b="1" dirty="0" smtClean="0"/>
              <a:t> </a:t>
            </a:r>
            <a:r>
              <a:rPr lang="en-US" sz="2000" b="1" dirty="0" err="1" smtClean="0"/>
              <a:t>como</a:t>
            </a:r>
            <a:r>
              <a:rPr lang="en-US" sz="2000" b="1" dirty="0" smtClean="0"/>
              <a:t> </a:t>
            </a:r>
            <a:r>
              <a:rPr lang="en-US" sz="2000" b="1" dirty="0" err="1" smtClean="0"/>
              <a:t>muerte</a:t>
            </a:r>
            <a:r>
              <a:rPr lang="en-US" sz="2000" b="1" dirty="0" smtClean="0"/>
              <a:t> cerebral </a:t>
            </a:r>
            <a:r>
              <a:rPr lang="en-US" sz="2000" b="1" dirty="0" err="1" smtClean="0"/>
              <a:t>dejo</a:t>
            </a:r>
            <a:r>
              <a:rPr lang="en-US" sz="2000" b="1" dirty="0" smtClean="0"/>
              <a:t>’ </a:t>
            </a:r>
            <a:r>
              <a:rPr lang="en-US" sz="2000" b="1" dirty="0" err="1" smtClean="0"/>
              <a:t>desconcertadas</a:t>
            </a:r>
            <a:r>
              <a:rPr lang="en-US" sz="2000" b="1" dirty="0" smtClean="0"/>
              <a:t> a </a:t>
            </a:r>
            <a:r>
              <a:rPr lang="en-US" sz="2000" b="1" dirty="0" err="1" smtClean="0"/>
              <a:t>muchas</a:t>
            </a:r>
            <a:r>
              <a:rPr lang="en-US" sz="2000" b="1" dirty="0" smtClean="0"/>
              <a:t> personas, </a:t>
            </a:r>
            <a:r>
              <a:rPr lang="en-US" sz="2000" b="1" dirty="0" err="1" smtClean="0"/>
              <a:t>incluso</a:t>
            </a:r>
            <a:r>
              <a:rPr lang="en-US" sz="2000" b="1" dirty="0" smtClean="0"/>
              <a:t> </a:t>
            </a:r>
            <a:r>
              <a:rPr lang="en-US" sz="2000" b="1" dirty="0" err="1" smtClean="0"/>
              <a:t>profesionales</a:t>
            </a:r>
            <a:r>
              <a:rPr lang="en-US" sz="2000" b="1" dirty="0" smtClean="0"/>
              <a:t> en el campo de la </a:t>
            </a:r>
            <a:r>
              <a:rPr lang="en-US" sz="2000" b="1" dirty="0" err="1" smtClean="0"/>
              <a:t>salud</a:t>
            </a:r>
            <a:r>
              <a:rPr lang="en-US" sz="2000" b="1" dirty="0" smtClean="0"/>
              <a:t>.</a:t>
            </a:r>
          </a:p>
          <a:p>
            <a:endParaRPr lang="en-US" sz="2000" b="1" dirty="0"/>
          </a:p>
          <a:p>
            <a:r>
              <a:rPr lang="en-US" sz="2000" b="1" dirty="0" smtClean="0"/>
              <a:t>Los </a:t>
            </a:r>
            <a:r>
              <a:rPr lang="en-US" sz="2000" b="1" dirty="0" err="1" smtClean="0"/>
              <a:t>conceptos</a:t>
            </a:r>
            <a:r>
              <a:rPr lang="en-US" sz="2000" b="1" dirty="0" smtClean="0"/>
              <a:t> de </a:t>
            </a:r>
            <a:r>
              <a:rPr lang="en-US" sz="2000" b="1" dirty="0" err="1" smtClean="0"/>
              <a:t>vida</a:t>
            </a:r>
            <a:r>
              <a:rPr lang="en-US" sz="2000" b="1" dirty="0" smtClean="0"/>
              <a:t> </a:t>
            </a:r>
            <a:r>
              <a:rPr lang="en-US" sz="2000" b="1" dirty="0" err="1" smtClean="0"/>
              <a:t>como</a:t>
            </a:r>
            <a:r>
              <a:rPr lang="en-US" sz="2000" b="1" dirty="0" smtClean="0"/>
              <a:t> </a:t>
            </a:r>
            <a:r>
              <a:rPr lang="en-US" sz="2000" b="1" dirty="0" err="1" smtClean="0"/>
              <a:t>asociada</a:t>
            </a:r>
            <a:r>
              <a:rPr lang="en-US" sz="2000" b="1" dirty="0" smtClean="0"/>
              <a:t> al </a:t>
            </a:r>
            <a:r>
              <a:rPr lang="en-US" sz="2000" b="1" dirty="0" err="1" smtClean="0"/>
              <a:t>latido</a:t>
            </a:r>
            <a:r>
              <a:rPr lang="en-US" sz="2000" b="1" dirty="0" smtClean="0"/>
              <a:t> </a:t>
            </a:r>
            <a:r>
              <a:rPr lang="en-US" sz="2000" b="1" dirty="0" err="1" smtClean="0"/>
              <a:t>cardiaco</a:t>
            </a:r>
            <a:r>
              <a:rPr lang="en-US" sz="2000" b="1" dirty="0" smtClean="0"/>
              <a:t>  y la </a:t>
            </a:r>
            <a:r>
              <a:rPr lang="en-US" sz="2000" b="1" dirty="0" err="1" smtClean="0"/>
              <a:t>respiracion</a:t>
            </a:r>
            <a:r>
              <a:rPr lang="en-US" sz="2000" b="1" dirty="0" smtClean="0"/>
              <a:t> son </a:t>
            </a:r>
            <a:r>
              <a:rPr lang="en-US" sz="2000" b="1" dirty="0" err="1" smtClean="0"/>
              <a:t>muy</a:t>
            </a:r>
            <a:r>
              <a:rPr lang="en-US" sz="2000" b="1" dirty="0" smtClean="0"/>
              <a:t> </a:t>
            </a:r>
            <a:r>
              <a:rPr lang="en-US" sz="2000" b="1" dirty="0" err="1" smtClean="0"/>
              <a:t>radicados</a:t>
            </a:r>
            <a:r>
              <a:rPr lang="en-US" sz="2000" b="1" dirty="0" smtClean="0"/>
              <a:t> en </a:t>
            </a:r>
            <a:r>
              <a:rPr lang="en-US" sz="2000" b="1" dirty="0" err="1" smtClean="0"/>
              <a:t>nuestra</a:t>
            </a:r>
            <a:r>
              <a:rPr lang="en-US" sz="2000" b="1" dirty="0" smtClean="0"/>
              <a:t> </a:t>
            </a:r>
            <a:r>
              <a:rPr lang="en-US" sz="2000" b="1" dirty="0" err="1" smtClean="0"/>
              <a:t>percepcion</a:t>
            </a:r>
            <a:r>
              <a:rPr lang="en-US" sz="2000" b="1" dirty="0" smtClean="0"/>
              <a:t> </a:t>
            </a:r>
            <a:r>
              <a:rPr lang="en-US" sz="2000" b="1" dirty="0" err="1" smtClean="0"/>
              <a:t>intuitiva</a:t>
            </a:r>
            <a:r>
              <a:rPr lang="en-US" sz="2000" b="1" dirty="0" smtClean="0"/>
              <a:t>, </a:t>
            </a:r>
            <a:r>
              <a:rPr lang="en-US" sz="2000" b="1" dirty="0" err="1" smtClean="0"/>
              <a:t>fenomenologica</a:t>
            </a:r>
            <a:r>
              <a:rPr lang="en-US" sz="2000" b="1" dirty="0" smtClean="0"/>
              <a:t>, del </a:t>
            </a:r>
            <a:r>
              <a:rPr lang="en-US" sz="2000" b="1" dirty="0" err="1" smtClean="0"/>
              <a:t>fenomeno</a:t>
            </a:r>
            <a:r>
              <a:rPr lang="en-US" sz="2000" b="1" dirty="0" smtClean="0"/>
              <a:t> de la </a:t>
            </a:r>
            <a:r>
              <a:rPr lang="en-US" sz="2000" b="1" dirty="0" err="1" smtClean="0"/>
              <a:t>vida</a:t>
            </a:r>
            <a:r>
              <a:rPr lang="en-US" sz="2000" b="1" dirty="0" smtClean="0"/>
              <a:t>.</a:t>
            </a:r>
          </a:p>
          <a:p>
            <a:endParaRPr lang="en-US" sz="2000" b="1" dirty="0"/>
          </a:p>
          <a:p>
            <a:r>
              <a:rPr lang="en-US" sz="2000" b="1" dirty="0" smtClean="0"/>
              <a:t>Sin embargo, al </a:t>
            </a:r>
            <a:r>
              <a:rPr lang="en-US" sz="2000" b="1" dirty="0" err="1" smtClean="0"/>
              <a:t>dia</a:t>
            </a:r>
            <a:r>
              <a:rPr lang="en-US" sz="2000" b="1" dirty="0" smtClean="0"/>
              <a:t> de hoy no se </a:t>
            </a:r>
            <a:r>
              <a:rPr lang="en-US" sz="2000" b="1" dirty="0" err="1" smtClean="0"/>
              <a:t>necesita</a:t>
            </a:r>
            <a:r>
              <a:rPr lang="en-US" sz="2000" b="1" dirty="0" smtClean="0"/>
              <a:t> –para </a:t>
            </a:r>
            <a:r>
              <a:rPr lang="en-US" sz="2000" b="1" dirty="0" err="1" smtClean="0"/>
              <a:t>aceptar</a:t>
            </a:r>
            <a:r>
              <a:rPr lang="en-US" sz="2000" b="1" dirty="0" smtClean="0"/>
              <a:t> </a:t>
            </a:r>
            <a:r>
              <a:rPr lang="en-US" sz="2000" b="1" dirty="0" err="1" smtClean="0"/>
              <a:t>que</a:t>
            </a:r>
            <a:r>
              <a:rPr lang="en-US" sz="2000" b="1" dirty="0" smtClean="0"/>
              <a:t> el </a:t>
            </a:r>
            <a:r>
              <a:rPr lang="en-US" sz="2000" b="1" dirty="0" err="1" smtClean="0"/>
              <a:t>paciente</a:t>
            </a:r>
            <a:r>
              <a:rPr lang="en-US" sz="2000" b="1" dirty="0" smtClean="0"/>
              <a:t> ha  </a:t>
            </a:r>
            <a:r>
              <a:rPr lang="en-US" sz="2000" b="1" dirty="0" err="1" smtClean="0"/>
              <a:t>muerto</a:t>
            </a:r>
            <a:r>
              <a:rPr lang="en-US" sz="2000" b="1" dirty="0" smtClean="0"/>
              <a:t>- </a:t>
            </a:r>
            <a:r>
              <a:rPr lang="en-US" sz="2000" b="1" dirty="0" err="1" smtClean="0"/>
              <a:t>una</a:t>
            </a:r>
            <a:r>
              <a:rPr lang="en-US" sz="2000" b="1" dirty="0" smtClean="0"/>
              <a:t> </a:t>
            </a:r>
            <a:r>
              <a:rPr lang="en-US" sz="2000" b="1" dirty="0" err="1" smtClean="0"/>
              <a:t>areflexia</a:t>
            </a:r>
            <a:r>
              <a:rPr lang="en-US" sz="2000" b="1" dirty="0" smtClean="0"/>
              <a:t> total, </a:t>
            </a:r>
            <a:r>
              <a:rPr lang="en-US" sz="2000" b="1" dirty="0" err="1" smtClean="0"/>
              <a:t>como</a:t>
            </a:r>
            <a:r>
              <a:rPr lang="en-US" sz="2000" b="1" dirty="0" smtClean="0"/>
              <a:t> </a:t>
            </a:r>
            <a:r>
              <a:rPr lang="en-US" sz="2000" b="1" dirty="0" err="1" smtClean="0"/>
              <a:t>pedido</a:t>
            </a:r>
            <a:r>
              <a:rPr lang="en-US" sz="2000" b="1" dirty="0" smtClean="0"/>
              <a:t> </a:t>
            </a:r>
            <a:r>
              <a:rPr lang="en-US" sz="2000" b="1" dirty="0" err="1" smtClean="0"/>
              <a:t>por</a:t>
            </a:r>
            <a:r>
              <a:rPr lang="en-US" sz="2000" b="1" dirty="0" smtClean="0"/>
              <a:t> el </a:t>
            </a:r>
            <a:r>
              <a:rPr lang="en-US" sz="2000" b="1" dirty="0" err="1" smtClean="0"/>
              <a:t>protocolo</a:t>
            </a:r>
            <a:r>
              <a:rPr lang="en-US" sz="2000" b="1" dirty="0" smtClean="0"/>
              <a:t> de Harvard, </a:t>
            </a:r>
            <a:r>
              <a:rPr lang="en-US" sz="2000" b="1" dirty="0" err="1" smtClean="0"/>
              <a:t>porque</a:t>
            </a:r>
            <a:r>
              <a:rPr lang="en-US" sz="2000" b="1" dirty="0" smtClean="0"/>
              <a:t> se </a:t>
            </a:r>
            <a:r>
              <a:rPr lang="en-US" sz="2000" b="1" dirty="0" err="1" smtClean="0"/>
              <a:t>entiende</a:t>
            </a:r>
            <a:r>
              <a:rPr lang="en-US" sz="2000" b="1" dirty="0" smtClean="0"/>
              <a:t> </a:t>
            </a:r>
            <a:r>
              <a:rPr lang="en-US" sz="2000" b="1" dirty="0" err="1" smtClean="0"/>
              <a:t>que</a:t>
            </a:r>
            <a:r>
              <a:rPr lang="en-US" sz="2000" b="1" dirty="0" smtClean="0"/>
              <a:t> </a:t>
            </a:r>
            <a:r>
              <a:rPr lang="en-US" sz="2000" b="1" dirty="0" err="1" smtClean="0"/>
              <a:t>algunos</a:t>
            </a:r>
            <a:r>
              <a:rPr lang="en-US" sz="2000" b="1" dirty="0" smtClean="0"/>
              <a:t> </a:t>
            </a:r>
            <a:r>
              <a:rPr lang="en-US" sz="2000" b="1" dirty="0" err="1" smtClean="0"/>
              <a:t>reflejos</a:t>
            </a:r>
            <a:r>
              <a:rPr lang="en-US" sz="2000" b="1" dirty="0" smtClean="0"/>
              <a:t> </a:t>
            </a:r>
            <a:r>
              <a:rPr lang="en-US" sz="2000" b="1" dirty="0" err="1" smtClean="0"/>
              <a:t>pueden</a:t>
            </a:r>
            <a:r>
              <a:rPr lang="en-US" sz="2000" b="1" dirty="0" smtClean="0"/>
              <a:t> </a:t>
            </a:r>
            <a:r>
              <a:rPr lang="en-US" sz="2000" b="1" dirty="0" err="1" smtClean="0"/>
              <a:t>permanecer</a:t>
            </a:r>
            <a:r>
              <a:rPr lang="en-US" sz="2000" b="1" dirty="0" smtClean="0"/>
              <a:t> y son </a:t>
            </a:r>
            <a:r>
              <a:rPr lang="en-US" sz="2000" b="1" dirty="0" err="1" smtClean="0"/>
              <a:t>debidos</a:t>
            </a:r>
            <a:r>
              <a:rPr lang="en-US" sz="2000" b="1" dirty="0"/>
              <a:t> </a:t>
            </a:r>
            <a:r>
              <a:rPr lang="en-US" sz="2000" b="1" dirty="0" smtClean="0"/>
              <a:t>–entre </a:t>
            </a:r>
            <a:r>
              <a:rPr lang="en-US" sz="2000" b="1" dirty="0" err="1" smtClean="0"/>
              <a:t>otro</a:t>
            </a:r>
            <a:r>
              <a:rPr lang="en-US" sz="2000" b="1" dirty="0" smtClean="0"/>
              <a:t>- a </a:t>
            </a:r>
            <a:r>
              <a:rPr lang="en-US" sz="2000" b="1" dirty="0" err="1" smtClean="0"/>
              <a:t>reflejos</a:t>
            </a:r>
            <a:r>
              <a:rPr lang="en-US" sz="2000" b="1" dirty="0" smtClean="0"/>
              <a:t> </a:t>
            </a:r>
            <a:r>
              <a:rPr lang="en-US" sz="2000" b="1" dirty="0" err="1" smtClean="0"/>
              <a:t>espinales</a:t>
            </a:r>
            <a:r>
              <a:rPr lang="en-US" sz="2000" b="1" dirty="0" smtClean="0"/>
              <a:t>.</a:t>
            </a:r>
          </a:p>
          <a:p>
            <a:endParaRPr lang="en-US" sz="2000" b="1" dirty="0"/>
          </a:p>
          <a:p>
            <a:r>
              <a:rPr lang="en-US" sz="2000" b="1" dirty="0" err="1" smtClean="0"/>
              <a:t>Otros</a:t>
            </a:r>
            <a:r>
              <a:rPr lang="en-US" sz="2000" b="1" dirty="0" smtClean="0"/>
              <a:t> </a:t>
            </a:r>
            <a:r>
              <a:rPr lang="en-US" sz="2000" b="1" dirty="0" err="1" smtClean="0"/>
              <a:t>estudiosos</a:t>
            </a:r>
            <a:r>
              <a:rPr lang="en-US" sz="2000" b="1" dirty="0" smtClean="0"/>
              <a:t> </a:t>
            </a:r>
            <a:r>
              <a:rPr lang="en-US" sz="2000" b="1" dirty="0" err="1" smtClean="0"/>
              <a:t>afirman</a:t>
            </a:r>
            <a:r>
              <a:rPr lang="en-US" sz="2000" b="1" dirty="0" smtClean="0"/>
              <a:t> </a:t>
            </a:r>
            <a:r>
              <a:rPr lang="en-US" sz="2000" b="1" dirty="0" err="1" smtClean="0"/>
              <a:t>que</a:t>
            </a:r>
            <a:r>
              <a:rPr lang="en-US" sz="2000" b="1" dirty="0" smtClean="0"/>
              <a:t> </a:t>
            </a:r>
            <a:r>
              <a:rPr lang="en-US" sz="2000" b="1" dirty="0" err="1" smtClean="0"/>
              <a:t>incluso</a:t>
            </a:r>
            <a:r>
              <a:rPr lang="en-US" sz="2000" b="1" dirty="0" smtClean="0"/>
              <a:t> la </a:t>
            </a:r>
            <a:r>
              <a:rPr lang="en-US" sz="2000" b="1" dirty="0" err="1" smtClean="0"/>
              <a:t>presencia</a:t>
            </a:r>
            <a:r>
              <a:rPr lang="en-US" sz="2000" b="1" dirty="0" smtClean="0"/>
              <a:t> de </a:t>
            </a:r>
            <a:r>
              <a:rPr lang="en-US" sz="2000" b="1" dirty="0" err="1" smtClean="0"/>
              <a:t>actividad</a:t>
            </a:r>
            <a:r>
              <a:rPr lang="en-US" sz="2000" b="1" dirty="0" smtClean="0"/>
              <a:t> </a:t>
            </a:r>
            <a:r>
              <a:rPr lang="en-US" sz="2000" b="1" dirty="0" err="1" smtClean="0"/>
              <a:t>aislada</a:t>
            </a:r>
            <a:r>
              <a:rPr lang="en-US" sz="2000" b="1" dirty="0" smtClean="0"/>
              <a:t> en </a:t>
            </a:r>
            <a:r>
              <a:rPr lang="en-US" sz="2000" b="1" dirty="0" err="1" smtClean="0"/>
              <a:t>una</a:t>
            </a:r>
            <a:r>
              <a:rPr lang="en-US" sz="2000" b="1" dirty="0" smtClean="0"/>
              <a:t> </a:t>
            </a:r>
            <a:r>
              <a:rPr lang="en-US" sz="2000" b="1" dirty="0" err="1" smtClean="0"/>
              <a:t>corteza</a:t>
            </a:r>
            <a:r>
              <a:rPr lang="en-US" sz="2000" b="1" dirty="0" smtClean="0"/>
              <a:t> de-</a:t>
            </a:r>
            <a:r>
              <a:rPr lang="en-US" sz="2000" b="1" dirty="0" err="1" smtClean="0"/>
              <a:t>aferentizada</a:t>
            </a:r>
            <a:r>
              <a:rPr lang="en-US" sz="2000" b="1" dirty="0" smtClean="0"/>
              <a:t> (</a:t>
            </a:r>
            <a:r>
              <a:rPr lang="en-US" sz="2000" b="1" dirty="0" err="1" smtClean="0"/>
              <a:t>desconectada</a:t>
            </a:r>
            <a:r>
              <a:rPr lang="en-US" sz="2000" b="1" dirty="0" smtClean="0"/>
              <a:t> </a:t>
            </a:r>
            <a:r>
              <a:rPr lang="en-US" sz="2000" b="1" dirty="0" err="1" smtClean="0"/>
              <a:t>por</a:t>
            </a:r>
            <a:r>
              <a:rPr lang="en-US" sz="2000" b="1" dirty="0" smtClean="0"/>
              <a:t> el </a:t>
            </a:r>
            <a:r>
              <a:rPr lang="en-US" sz="2000" b="1" dirty="0" err="1" smtClean="0"/>
              <a:t>resto</a:t>
            </a:r>
            <a:r>
              <a:rPr lang="en-US" sz="2000" b="1" dirty="0" smtClean="0"/>
              <a:t> del </a:t>
            </a:r>
            <a:r>
              <a:rPr lang="en-US" sz="2000" b="1" dirty="0" err="1" smtClean="0"/>
              <a:t>sistema</a:t>
            </a:r>
            <a:r>
              <a:rPr lang="en-US" sz="2000" b="1" dirty="0" smtClean="0"/>
              <a:t> </a:t>
            </a:r>
            <a:r>
              <a:rPr lang="en-US" sz="2000" b="1" dirty="0" err="1" smtClean="0"/>
              <a:t>nervioso</a:t>
            </a:r>
            <a:r>
              <a:rPr lang="en-US" sz="2000" b="1" dirty="0" smtClean="0"/>
              <a:t>) no </a:t>
            </a:r>
            <a:r>
              <a:rPr lang="en-US" sz="2000" b="1" dirty="0" err="1" smtClean="0"/>
              <a:t>es</a:t>
            </a:r>
            <a:r>
              <a:rPr lang="en-US" sz="2000" b="1" dirty="0" smtClean="0"/>
              <a:t> </a:t>
            </a:r>
            <a:r>
              <a:rPr lang="en-US" sz="2000" b="1" dirty="0" err="1" smtClean="0"/>
              <a:t>suficiente</a:t>
            </a:r>
            <a:r>
              <a:rPr lang="en-US" sz="2000" b="1" dirty="0" smtClean="0"/>
              <a:t> para </a:t>
            </a:r>
            <a:r>
              <a:rPr lang="en-US" sz="2000" b="1" dirty="0" err="1" smtClean="0"/>
              <a:t>calificar</a:t>
            </a:r>
            <a:r>
              <a:rPr lang="en-US" sz="2000" b="1" dirty="0" smtClean="0"/>
              <a:t> de “</a:t>
            </a:r>
            <a:r>
              <a:rPr lang="en-US" sz="2000" b="1" dirty="0" err="1" smtClean="0"/>
              <a:t>vida</a:t>
            </a:r>
            <a:r>
              <a:rPr lang="en-US" sz="2000" b="1" dirty="0" smtClean="0"/>
              <a:t>” la </a:t>
            </a:r>
            <a:r>
              <a:rPr lang="en-US" sz="2000" b="1" dirty="0" err="1" smtClean="0"/>
              <a:t>actividad</a:t>
            </a:r>
            <a:r>
              <a:rPr lang="en-US" sz="2000" b="1" dirty="0" smtClean="0"/>
              <a:t> </a:t>
            </a:r>
            <a:r>
              <a:rPr lang="en-US" sz="2000" b="1" dirty="0" err="1" smtClean="0"/>
              <a:t>remanente</a:t>
            </a:r>
            <a:r>
              <a:rPr lang="en-US" sz="2000" b="1" dirty="0" smtClean="0"/>
              <a:t>, y la </a:t>
            </a:r>
            <a:r>
              <a:rPr lang="en-US" sz="2000" b="1" dirty="0" err="1" smtClean="0"/>
              <a:t>muerte</a:t>
            </a:r>
            <a:r>
              <a:rPr lang="en-US" sz="2000" b="1" dirty="0" smtClean="0"/>
              <a:t> del </a:t>
            </a:r>
            <a:r>
              <a:rPr lang="en-US" sz="2000" b="1" dirty="0" err="1" smtClean="0"/>
              <a:t>tronco</a:t>
            </a:r>
            <a:r>
              <a:rPr lang="en-US" sz="2000" b="1" dirty="0" smtClean="0"/>
              <a:t> </a:t>
            </a:r>
            <a:r>
              <a:rPr lang="en-US" sz="2000" b="1" dirty="0" err="1" smtClean="0"/>
              <a:t>encefalico</a:t>
            </a:r>
            <a:r>
              <a:rPr lang="en-US" sz="2000" b="1" dirty="0" smtClean="0"/>
              <a:t> </a:t>
            </a:r>
            <a:r>
              <a:rPr lang="en-US" sz="2000" b="1" dirty="0" err="1" smtClean="0"/>
              <a:t>queda</a:t>
            </a:r>
            <a:r>
              <a:rPr lang="en-US" sz="2000" b="1" dirty="0" smtClean="0"/>
              <a:t> el </a:t>
            </a:r>
            <a:r>
              <a:rPr lang="en-US" sz="2000" b="1" dirty="0" err="1" smtClean="0"/>
              <a:t>criterio</a:t>
            </a:r>
            <a:r>
              <a:rPr lang="en-US" sz="2000" b="1" dirty="0" smtClean="0"/>
              <a:t> mas </a:t>
            </a:r>
            <a:r>
              <a:rPr lang="en-US" sz="2000" b="1" dirty="0" err="1" smtClean="0"/>
              <a:t>preciso</a:t>
            </a:r>
            <a:r>
              <a:rPr lang="en-US" sz="2000" b="1" dirty="0" smtClean="0"/>
              <a:t> para </a:t>
            </a:r>
            <a:r>
              <a:rPr lang="en-US" sz="2000" b="1" dirty="0" err="1" smtClean="0"/>
              <a:t>definir</a:t>
            </a:r>
            <a:r>
              <a:rPr lang="en-US" sz="2000" b="1" dirty="0" smtClean="0"/>
              <a:t> la </a:t>
            </a:r>
            <a:r>
              <a:rPr lang="en-US" sz="2000" b="1" dirty="0" err="1" smtClean="0"/>
              <a:t>muerte</a:t>
            </a:r>
            <a:r>
              <a:rPr lang="en-US" sz="2000" b="1" dirty="0" smtClean="0"/>
              <a:t> de la persona.</a:t>
            </a:r>
            <a:endParaRPr lang="es-MX" sz="2000" b="1" dirty="0"/>
          </a:p>
        </p:txBody>
      </p:sp>
    </p:spTree>
    <p:extLst>
      <p:ext uri="{BB962C8B-B14F-4D97-AF65-F5344CB8AC3E}">
        <p14:creationId xmlns:p14="http://schemas.microsoft.com/office/powerpoint/2010/main" val="1221512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3847207"/>
          </a:xfrm>
          <a:prstGeom prst="rect">
            <a:avLst/>
          </a:prstGeom>
          <a:noFill/>
        </p:spPr>
        <p:txBody>
          <a:bodyPr wrap="square" rtlCol="0">
            <a:spAutoFit/>
          </a:bodyPr>
          <a:lstStyle/>
          <a:p>
            <a:r>
              <a:rPr lang="en-US" sz="2800" b="1" dirty="0" err="1" smtClean="0"/>
              <a:t>Criterios</a:t>
            </a:r>
            <a:r>
              <a:rPr lang="en-US" sz="2800" b="1" dirty="0" smtClean="0"/>
              <a:t> para </a:t>
            </a:r>
            <a:r>
              <a:rPr lang="en-US" sz="2800" b="1" dirty="0" err="1" smtClean="0"/>
              <a:t>establecer</a:t>
            </a:r>
            <a:r>
              <a:rPr lang="en-US" sz="2800" b="1" dirty="0" smtClean="0"/>
              <a:t> la </a:t>
            </a:r>
            <a:r>
              <a:rPr lang="en-US" sz="2800" b="1" dirty="0" err="1" smtClean="0"/>
              <a:t>muerte</a:t>
            </a:r>
            <a:r>
              <a:rPr lang="en-US" sz="2800" b="1" dirty="0" smtClean="0"/>
              <a:t> en </a:t>
            </a:r>
            <a:r>
              <a:rPr lang="en-US" sz="2800" b="1" dirty="0" err="1" smtClean="0"/>
              <a:t>niños</a:t>
            </a:r>
            <a:r>
              <a:rPr lang="en-US" sz="2800" b="1" dirty="0" smtClean="0"/>
              <a:t> y </a:t>
            </a:r>
            <a:r>
              <a:rPr lang="en-US" sz="2800" b="1" dirty="0" err="1" smtClean="0"/>
              <a:t>recien</a:t>
            </a:r>
            <a:r>
              <a:rPr lang="en-US" sz="2800" b="1" dirty="0" smtClean="0"/>
              <a:t> </a:t>
            </a:r>
            <a:r>
              <a:rPr lang="en-US" sz="2800" b="1" dirty="0" err="1" smtClean="0"/>
              <a:t>nacidos</a:t>
            </a:r>
            <a:endParaRPr lang="en-US" sz="2800" b="1" dirty="0" smtClean="0"/>
          </a:p>
          <a:p>
            <a:endParaRPr lang="en-US" sz="2400" b="1" dirty="0"/>
          </a:p>
          <a:p>
            <a:r>
              <a:rPr lang="en-US" sz="2400" b="1" dirty="0" smtClean="0"/>
              <a:t>El </a:t>
            </a:r>
            <a:r>
              <a:rPr lang="en-US" sz="2400" b="1" dirty="0" err="1" smtClean="0"/>
              <a:t>organismo</a:t>
            </a:r>
            <a:r>
              <a:rPr lang="en-US" sz="2400" b="1" dirty="0" smtClean="0"/>
              <a:t> y en particular el </a:t>
            </a:r>
            <a:r>
              <a:rPr lang="en-US" sz="2400" b="1" dirty="0" err="1" smtClean="0"/>
              <a:t>sistema</a:t>
            </a:r>
            <a:r>
              <a:rPr lang="en-US" sz="2400" b="1" dirty="0" smtClean="0"/>
              <a:t> </a:t>
            </a:r>
            <a:r>
              <a:rPr lang="en-US" sz="2400" b="1" dirty="0" err="1" smtClean="0"/>
              <a:t>nervioso</a:t>
            </a:r>
            <a:r>
              <a:rPr lang="en-US" sz="2400" b="1" dirty="0" smtClean="0"/>
              <a:t> del </a:t>
            </a:r>
            <a:r>
              <a:rPr lang="en-US" sz="2400" b="1" dirty="0" err="1" smtClean="0"/>
              <a:t>niño</a:t>
            </a:r>
            <a:r>
              <a:rPr lang="en-US" sz="2400" b="1" dirty="0" smtClean="0"/>
              <a:t> </a:t>
            </a:r>
            <a:r>
              <a:rPr lang="en-US" sz="2400" b="1" dirty="0" err="1" smtClean="0"/>
              <a:t>es</a:t>
            </a:r>
            <a:r>
              <a:rPr lang="en-US" sz="2400" b="1" dirty="0" smtClean="0"/>
              <a:t> en </a:t>
            </a:r>
            <a:r>
              <a:rPr lang="en-US" sz="2400" b="1" dirty="0" err="1" smtClean="0"/>
              <a:t>ciertos</a:t>
            </a:r>
            <a:r>
              <a:rPr lang="en-US" sz="2400" b="1" dirty="0" smtClean="0"/>
              <a:t> </a:t>
            </a:r>
            <a:r>
              <a:rPr lang="en-US" sz="2400" b="1" dirty="0" err="1" smtClean="0"/>
              <a:t>respectos</a:t>
            </a:r>
            <a:r>
              <a:rPr lang="en-US" sz="2400" b="1" dirty="0" smtClean="0"/>
              <a:t> mas </a:t>
            </a:r>
            <a:r>
              <a:rPr lang="en-US" sz="2400" b="1" dirty="0" err="1" smtClean="0"/>
              <a:t>resistente</a:t>
            </a:r>
            <a:r>
              <a:rPr lang="en-US" sz="2400" b="1" dirty="0" smtClean="0"/>
              <a:t> </a:t>
            </a:r>
            <a:r>
              <a:rPr lang="en-US" sz="2400" b="1" dirty="0" err="1" smtClean="0"/>
              <a:t>que</a:t>
            </a:r>
            <a:r>
              <a:rPr lang="en-US" sz="2400" b="1" dirty="0" smtClean="0"/>
              <a:t> el CNS del </a:t>
            </a:r>
            <a:r>
              <a:rPr lang="en-US" sz="2400" b="1" dirty="0" err="1" smtClean="0"/>
              <a:t>adulto</a:t>
            </a:r>
            <a:r>
              <a:rPr lang="en-US" sz="2400" b="1" dirty="0" smtClean="0"/>
              <a:t> al </a:t>
            </a:r>
            <a:r>
              <a:rPr lang="en-US" sz="2400" b="1" dirty="0" err="1" smtClean="0"/>
              <a:t>insulto</a:t>
            </a:r>
            <a:r>
              <a:rPr lang="en-US" sz="2400" b="1" dirty="0" smtClean="0"/>
              <a:t> </a:t>
            </a:r>
            <a:r>
              <a:rPr lang="en-US" sz="2400" b="1" dirty="0" err="1" smtClean="0"/>
              <a:t>fisico</a:t>
            </a:r>
            <a:r>
              <a:rPr lang="en-US" sz="2400" b="1" dirty="0" smtClean="0"/>
              <a:t>:</a:t>
            </a:r>
          </a:p>
          <a:p>
            <a:endParaRPr lang="en-US" sz="2400" b="1" dirty="0"/>
          </a:p>
          <a:p>
            <a:pPr marL="285750" indent="-285750">
              <a:buFontTx/>
              <a:buChar char="-"/>
            </a:pPr>
            <a:r>
              <a:rPr lang="en-US" sz="2400" b="1" dirty="0" err="1" smtClean="0"/>
              <a:t>Hipotermia</a:t>
            </a:r>
            <a:endParaRPr lang="en-US" sz="2400" b="1" dirty="0" smtClean="0"/>
          </a:p>
          <a:p>
            <a:pPr marL="285750" indent="-285750">
              <a:buFontTx/>
              <a:buChar char="-"/>
            </a:pPr>
            <a:r>
              <a:rPr lang="en-US" sz="2400" b="1" dirty="0" err="1" smtClean="0"/>
              <a:t>Daño</a:t>
            </a:r>
            <a:r>
              <a:rPr lang="en-US" sz="2400" b="1" dirty="0" smtClean="0"/>
              <a:t> </a:t>
            </a:r>
            <a:r>
              <a:rPr lang="en-US" sz="2400" b="1" dirty="0" err="1" smtClean="0"/>
              <a:t>metabolico</a:t>
            </a:r>
            <a:endParaRPr lang="en-US" sz="2400" b="1" dirty="0" smtClean="0"/>
          </a:p>
          <a:p>
            <a:pPr marL="285750" indent="-285750">
              <a:buFontTx/>
              <a:buChar char="-"/>
            </a:pPr>
            <a:r>
              <a:rPr lang="en-US" sz="2400" b="1" dirty="0" smtClean="0"/>
              <a:t>Lesion </a:t>
            </a:r>
            <a:r>
              <a:rPr lang="en-US" sz="2400" b="1" dirty="0" err="1" smtClean="0"/>
              <a:t>hipoxica</a:t>
            </a:r>
            <a:endParaRPr lang="en-US" sz="2400" b="1" dirty="0" smtClean="0"/>
          </a:p>
          <a:p>
            <a:pPr marL="285750" indent="-285750">
              <a:buFontTx/>
              <a:buChar char="-"/>
            </a:pPr>
            <a:endParaRPr lang="en-US" sz="2400" b="1" dirty="0"/>
          </a:p>
          <a:p>
            <a:r>
              <a:rPr lang="en-US" sz="2400" b="1" dirty="0" err="1" smtClean="0"/>
              <a:t>Por</a:t>
            </a:r>
            <a:r>
              <a:rPr lang="en-US" sz="2400" b="1" dirty="0" smtClean="0"/>
              <a:t> lo </a:t>
            </a:r>
            <a:r>
              <a:rPr lang="en-US" sz="2400" b="1" dirty="0" err="1" smtClean="0"/>
              <a:t>tanto</a:t>
            </a:r>
            <a:r>
              <a:rPr lang="en-US" sz="2400" b="1" dirty="0" smtClean="0"/>
              <a:t> los </a:t>
            </a:r>
            <a:r>
              <a:rPr lang="en-US" sz="2400" b="1" dirty="0" err="1" smtClean="0"/>
              <a:t>criterios</a:t>
            </a:r>
            <a:r>
              <a:rPr lang="en-US" sz="2400" b="1" dirty="0" smtClean="0"/>
              <a:t> de </a:t>
            </a:r>
            <a:r>
              <a:rPr lang="en-US" sz="2400" b="1" dirty="0" err="1" smtClean="0"/>
              <a:t>muerte</a:t>
            </a:r>
            <a:r>
              <a:rPr lang="en-US" sz="2400" b="1" dirty="0" smtClean="0"/>
              <a:t> cerebral </a:t>
            </a:r>
            <a:r>
              <a:rPr lang="en-US" sz="2400" b="1" dirty="0" err="1" smtClean="0"/>
              <a:t>pueden</a:t>
            </a:r>
            <a:r>
              <a:rPr lang="en-US" sz="2400" b="1" dirty="0" smtClean="0"/>
              <a:t> </a:t>
            </a:r>
            <a:r>
              <a:rPr lang="en-US" sz="2400" b="1" dirty="0" err="1" smtClean="0"/>
              <a:t>ser</a:t>
            </a:r>
            <a:r>
              <a:rPr lang="en-US" sz="2400" b="1" dirty="0" smtClean="0"/>
              <a:t> </a:t>
            </a:r>
            <a:r>
              <a:rPr lang="en-US" sz="2400" b="1" dirty="0" err="1" smtClean="0"/>
              <a:t>diferentes</a:t>
            </a:r>
            <a:endParaRPr lang="en-US" sz="2400" b="1" dirty="0" smtClean="0"/>
          </a:p>
        </p:txBody>
      </p:sp>
    </p:spTree>
    <p:extLst>
      <p:ext uri="{BB962C8B-B14F-4D97-AF65-F5344CB8AC3E}">
        <p14:creationId xmlns:p14="http://schemas.microsoft.com/office/powerpoint/2010/main" val="3035507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3785652"/>
          </a:xfrm>
          <a:prstGeom prst="rect">
            <a:avLst/>
          </a:prstGeom>
        </p:spPr>
        <p:txBody>
          <a:bodyPr wrap="square">
            <a:spAutoFit/>
          </a:bodyPr>
          <a:lstStyle/>
          <a:p>
            <a:r>
              <a:rPr lang="en-US" sz="2400" b="1" dirty="0" err="1" smtClean="0"/>
              <a:t>Requerimientos</a:t>
            </a:r>
            <a:r>
              <a:rPr lang="en-US" sz="2400" b="1" dirty="0" smtClean="0"/>
              <a:t> para </a:t>
            </a:r>
            <a:r>
              <a:rPr lang="en-US" sz="2400" b="1" dirty="0" err="1" smtClean="0"/>
              <a:t>establecer</a:t>
            </a:r>
            <a:r>
              <a:rPr lang="en-US" sz="2400" b="1" dirty="0" smtClean="0"/>
              <a:t> la </a:t>
            </a:r>
            <a:r>
              <a:rPr lang="en-US" sz="2400" b="1" dirty="0" err="1" smtClean="0"/>
              <a:t>muerte</a:t>
            </a:r>
            <a:r>
              <a:rPr lang="en-US" sz="2400" b="1" dirty="0" smtClean="0"/>
              <a:t> de un </a:t>
            </a:r>
            <a:r>
              <a:rPr lang="en-US" sz="2400" b="1" dirty="0" err="1" smtClean="0"/>
              <a:t>recien</a:t>
            </a:r>
            <a:r>
              <a:rPr lang="en-US" sz="2400" b="1" dirty="0" smtClean="0"/>
              <a:t> </a:t>
            </a:r>
            <a:r>
              <a:rPr lang="en-US" sz="2400" b="1" dirty="0" err="1" smtClean="0"/>
              <a:t>nacido</a:t>
            </a:r>
            <a:endParaRPr lang="en-US" sz="2400" b="1" dirty="0" smtClean="0"/>
          </a:p>
          <a:p>
            <a:endParaRPr lang="en-US" b="1" dirty="0"/>
          </a:p>
          <a:p>
            <a:r>
              <a:rPr lang="en-US" b="1" dirty="0" err="1" smtClean="0"/>
              <a:t>Varios</a:t>
            </a:r>
            <a:r>
              <a:rPr lang="en-US" b="1" dirty="0" smtClean="0"/>
              <a:t> </a:t>
            </a:r>
            <a:r>
              <a:rPr lang="en-US" b="1" dirty="0" err="1"/>
              <a:t>hospitales</a:t>
            </a:r>
            <a:r>
              <a:rPr lang="en-US" b="1" dirty="0"/>
              <a:t> </a:t>
            </a:r>
            <a:r>
              <a:rPr lang="en-US" b="1" dirty="0" err="1"/>
              <a:t>piden</a:t>
            </a:r>
            <a:r>
              <a:rPr lang="en-US" b="1" dirty="0"/>
              <a:t> EEG y </a:t>
            </a:r>
            <a:r>
              <a:rPr lang="en-US" b="1" dirty="0" err="1"/>
              <a:t>tambien</a:t>
            </a:r>
            <a:r>
              <a:rPr lang="en-US" b="1" dirty="0"/>
              <a:t> </a:t>
            </a:r>
            <a:r>
              <a:rPr lang="en-US" b="1" dirty="0" err="1"/>
              <a:t>angiografia</a:t>
            </a:r>
            <a:r>
              <a:rPr lang="en-US" b="1" dirty="0"/>
              <a:t> y pot. </a:t>
            </a:r>
            <a:r>
              <a:rPr lang="en-US" b="1" dirty="0" err="1"/>
              <a:t>evocados</a:t>
            </a:r>
            <a:endParaRPr lang="en-US" b="1" dirty="0"/>
          </a:p>
          <a:p>
            <a:endParaRPr lang="en-US" b="1" dirty="0"/>
          </a:p>
          <a:p>
            <a:r>
              <a:rPr lang="en-US" b="1" dirty="0" err="1"/>
              <a:t>Otros</a:t>
            </a:r>
            <a:r>
              <a:rPr lang="en-US" b="1" dirty="0"/>
              <a:t> </a:t>
            </a:r>
            <a:r>
              <a:rPr lang="en-US" b="1" dirty="0" err="1"/>
              <a:t>protocolos</a:t>
            </a:r>
            <a:r>
              <a:rPr lang="en-US" b="1" dirty="0"/>
              <a:t> </a:t>
            </a:r>
            <a:r>
              <a:rPr lang="en-US" b="1" dirty="0" err="1"/>
              <a:t>piden</a:t>
            </a:r>
            <a:r>
              <a:rPr lang="en-US" b="1" dirty="0"/>
              <a:t> </a:t>
            </a:r>
            <a:r>
              <a:rPr lang="en-US" b="1" dirty="0" err="1"/>
              <a:t>repetir</a:t>
            </a:r>
            <a:r>
              <a:rPr lang="en-US" b="1" dirty="0"/>
              <a:t> el EEG a </a:t>
            </a:r>
            <a:r>
              <a:rPr lang="en-US" b="1" dirty="0" err="1"/>
              <a:t>distancia</a:t>
            </a:r>
            <a:r>
              <a:rPr lang="en-US" b="1" dirty="0"/>
              <a:t> de 24 </a:t>
            </a:r>
            <a:r>
              <a:rPr lang="en-US" b="1" dirty="0" err="1"/>
              <a:t>horas</a:t>
            </a:r>
            <a:endParaRPr lang="en-US" b="1" dirty="0"/>
          </a:p>
          <a:p>
            <a:endParaRPr lang="en-US" b="1" dirty="0"/>
          </a:p>
          <a:p>
            <a:r>
              <a:rPr lang="en-US" b="1" dirty="0"/>
              <a:t>Hasta los 3 </a:t>
            </a:r>
            <a:r>
              <a:rPr lang="en-US" b="1" dirty="0" err="1"/>
              <a:t>meses</a:t>
            </a:r>
            <a:r>
              <a:rPr lang="en-US" b="1" dirty="0"/>
              <a:t> de </a:t>
            </a:r>
            <a:r>
              <a:rPr lang="en-US" b="1" dirty="0" err="1"/>
              <a:t>edad</a:t>
            </a:r>
            <a:r>
              <a:rPr lang="en-US" b="1" dirty="0"/>
              <a:t>, y en </a:t>
            </a:r>
            <a:r>
              <a:rPr lang="en-US" b="1" dirty="0" err="1"/>
              <a:t>manera</a:t>
            </a:r>
            <a:r>
              <a:rPr lang="en-US" b="1" dirty="0"/>
              <a:t> especial en la </a:t>
            </a:r>
            <a:r>
              <a:rPr lang="en-US" b="1" dirty="0" err="1"/>
              <a:t>primera</a:t>
            </a:r>
            <a:r>
              <a:rPr lang="en-US" b="1" dirty="0"/>
              <a:t> </a:t>
            </a:r>
            <a:r>
              <a:rPr lang="en-US" b="1" dirty="0" err="1"/>
              <a:t>semana</a:t>
            </a:r>
            <a:r>
              <a:rPr lang="en-US" b="1" dirty="0"/>
              <a:t> de </a:t>
            </a:r>
            <a:r>
              <a:rPr lang="en-US" b="1" dirty="0" err="1"/>
              <a:t>vida</a:t>
            </a:r>
            <a:r>
              <a:rPr lang="en-US" b="1" dirty="0"/>
              <a:t> NO HAY CRITERIOS </a:t>
            </a:r>
            <a:r>
              <a:rPr lang="en-US" b="1" dirty="0" err="1"/>
              <a:t>certeros</a:t>
            </a:r>
            <a:r>
              <a:rPr lang="en-US" b="1" dirty="0"/>
              <a:t> para </a:t>
            </a:r>
            <a:r>
              <a:rPr lang="en-US" b="1" dirty="0" err="1"/>
              <a:t>establecer</a:t>
            </a:r>
            <a:r>
              <a:rPr lang="en-US" b="1" dirty="0"/>
              <a:t> </a:t>
            </a:r>
            <a:r>
              <a:rPr lang="en-US" b="1" dirty="0" err="1"/>
              <a:t>si</a:t>
            </a:r>
            <a:r>
              <a:rPr lang="en-US" b="1" dirty="0"/>
              <a:t> un </a:t>
            </a:r>
            <a:r>
              <a:rPr lang="en-US" b="1" dirty="0" err="1"/>
              <a:t>bebe</a:t>
            </a:r>
            <a:r>
              <a:rPr lang="en-US" b="1" dirty="0"/>
              <a:t>’ </a:t>
            </a:r>
            <a:r>
              <a:rPr lang="en-US" b="1" dirty="0" err="1"/>
              <a:t>esta</a:t>
            </a:r>
            <a:r>
              <a:rPr lang="en-US" b="1" dirty="0"/>
              <a:t>’ vivo o </a:t>
            </a:r>
            <a:r>
              <a:rPr lang="en-US" b="1" dirty="0" err="1"/>
              <a:t>muerto</a:t>
            </a:r>
            <a:r>
              <a:rPr lang="en-US" b="1" dirty="0"/>
              <a:t>.</a:t>
            </a:r>
          </a:p>
          <a:p>
            <a:endParaRPr lang="en-US" b="1" dirty="0"/>
          </a:p>
          <a:p>
            <a:r>
              <a:rPr lang="en-US" b="1" dirty="0"/>
              <a:t>Ha </a:t>
            </a:r>
            <a:r>
              <a:rPr lang="en-US" b="1" dirty="0" err="1"/>
              <a:t>habido</a:t>
            </a:r>
            <a:r>
              <a:rPr lang="en-US" b="1" dirty="0"/>
              <a:t> </a:t>
            </a:r>
            <a:r>
              <a:rPr lang="en-US" b="1" dirty="0" err="1"/>
              <a:t>numerosos</a:t>
            </a:r>
            <a:r>
              <a:rPr lang="en-US" b="1" dirty="0"/>
              <a:t> </a:t>
            </a:r>
            <a:r>
              <a:rPr lang="en-US" b="1" dirty="0" err="1"/>
              <a:t>casos</a:t>
            </a:r>
            <a:r>
              <a:rPr lang="en-US" b="1" dirty="0"/>
              <a:t> </a:t>
            </a:r>
            <a:r>
              <a:rPr lang="en-US" b="1" dirty="0" err="1"/>
              <a:t>documentados</a:t>
            </a:r>
            <a:r>
              <a:rPr lang="en-US" b="1" dirty="0"/>
              <a:t> de </a:t>
            </a:r>
            <a:r>
              <a:rPr lang="en-US" b="1" dirty="0" err="1"/>
              <a:t>recien</a:t>
            </a:r>
            <a:r>
              <a:rPr lang="en-US" b="1" dirty="0"/>
              <a:t> </a:t>
            </a:r>
            <a:r>
              <a:rPr lang="en-US" b="1" dirty="0" err="1"/>
              <a:t>nacidos</a:t>
            </a:r>
            <a:r>
              <a:rPr lang="en-US" b="1" dirty="0"/>
              <a:t> </a:t>
            </a:r>
            <a:r>
              <a:rPr lang="en-US" b="1" dirty="0" err="1"/>
              <a:t>que</a:t>
            </a:r>
            <a:r>
              <a:rPr lang="en-US" b="1" dirty="0"/>
              <a:t> </a:t>
            </a:r>
            <a:r>
              <a:rPr lang="en-US" b="1" dirty="0" err="1"/>
              <a:t>parecian</a:t>
            </a:r>
            <a:r>
              <a:rPr lang="en-US" b="1" dirty="0"/>
              <a:t> </a:t>
            </a:r>
            <a:r>
              <a:rPr lang="en-US" b="1" dirty="0" err="1"/>
              <a:t>muertos</a:t>
            </a:r>
            <a:r>
              <a:rPr lang="en-US" b="1" dirty="0"/>
              <a:t> </a:t>
            </a:r>
            <a:r>
              <a:rPr lang="en-US" b="1" dirty="0" err="1"/>
              <a:t>bajo</a:t>
            </a:r>
            <a:r>
              <a:rPr lang="en-US" b="1" dirty="0"/>
              <a:t> </a:t>
            </a:r>
            <a:r>
              <a:rPr lang="en-US" b="1" dirty="0" err="1"/>
              <a:t>criterios</a:t>
            </a:r>
            <a:r>
              <a:rPr lang="en-US" b="1" dirty="0"/>
              <a:t> </a:t>
            </a:r>
            <a:r>
              <a:rPr lang="en-US" b="1" dirty="0" err="1"/>
              <a:t>usado</a:t>
            </a:r>
            <a:r>
              <a:rPr lang="en-US" b="1" dirty="0"/>
              <a:t> para los </a:t>
            </a:r>
            <a:r>
              <a:rPr lang="en-US" b="1" dirty="0" err="1"/>
              <a:t>adultos</a:t>
            </a:r>
            <a:r>
              <a:rPr lang="en-US" b="1" dirty="0"/>
              <a:t>, y </a:t>
            </a:r>
            <a:r>
              <a:rPr lang="en-US" b="1" dirty="0" err="1"/>
              <a:t>que</a:t>
            </a:r>
            <a:r>
              <a:rPr lang="en-US" b="1" dirty="0"/>
              <a:t> </a:t>
            </a:r>
            <a:r>
              <a:rPr lang="en-US" b="1" dirty="0" err="1"/>
              <a:t>volvieron</a:t>
            </a:r>
            <a:r>
              <a:rPr lang="en-US" b="1" dirty="0"/>
              <a:t> a la </a:t>
            </a:r>
            <a:r>
              <a:rPr lang="en-US" b="1" dirty="0" err="1"/>
              <a:t>vida</a:t>
            </a:r>
            <a:r>
              <a:rPr lang="en-US" b="1" dirty="0"/>
              <a:t>, </a:t>
            </a:r>
            <a:r>
              <a:rPr lang="en-US" b="1" dirty="0" err="1"/>
              <a:t>demostrando</a:t>
            </a:r>
            <a:r>
              <a:rPr lang="en-US" b="1" dirty="0"/>
              <a:t> </a:t>
            </a:r>
            <a:r>
              <a:rPr lang="en-US" b="1" dirty="0" err="1"/>
              <a:t>una</a:t>
            </a:r>
            <a:r>
              <a:rPr lang="en-US" b="1" dirty="0"/>
              <a:t> </a:t>
            </a:r>
            <a:r>
              <a:rPr lang="en-US" b="1" dirty="0" err="1"/>
              <a:t>increible</a:t>
            </a:r>
            <a:r>
              <a:rPr lang="en-US" b="1" dirty="0"/>
              <a:t> </a:t>
            </a:r>
            <a:r>
              <a:rPr lang="en-US" b="1" dirty="0" err="1"/>
              <a:t>resistencia</a:t>
            </a:r>
            <a:r>
              <a:rPr lang="en-US" b="1" dirty="0"/>
              <a:t> del </a:t>
            </a:r>
            <a:r>
              <a:rPr lang="en-US" b="1" dirty="0" err="1"/>
              <a:t>bebe</a:t>
            </a:r>
            <a:r>
              <a:rPr lang="en-US" b="1" dirty="0"/>
              <a:t>’ a </a:t>
            </a:r>
            <a:r>
              <a:rPr lang="en-US" b="1" dirty="0" err="1"/>
              <a:t>varios</a:t>
            </a:r>
            <a:r>
              <a:rPr lang="en-US" b="1" dirty="0"/>
              <a:t> </a:t>
            </a:r>
            <a:r>
              <a:rPr lang="en-US" b="1" dirty="0" err="1"/>
              <a:t>tipos</a:t>
            </a:r>
            <a:r>
              <a:rPr lang="en-US" b="1" dirty="0"/>
              <a:t> de </a:t>
            </a:r>
            <a:r>
              <a:rPr lang="en-US" b="1" dirty="0" err="1"/>
              <a:t>insulto</a:t>
            </a:r>
            <a:r>
              <a:rPr lang="en-US" b="1" dirty="0"/>
              <a:t>: </a:t>
            </a:r>
            <a:r>
              <a:rPr lang="en-US" b="1" dirty="0" err="1"/>
              <a:t>parece</a:t>
            </a:r>
            <a:r>
              <a:rPr lang="en-US" b="1" dirty="0"/>
              <a:t> </a:t>
            </a:r>
            <a:r>
              <a:rPr lang="en-US" b="1" dirty="0" err="1"/>
              <a:t>que</a:t>
            </a:r>
            <a:r>
              <a:rPr lang="en-US" b="1" dirty="0"/>
              <a:t> el </a:t>
            </a:r>
            <a:r>
              <a:rPr lang="en-US" b="1" dirty="0" err="1"/>
              <a:t>bebe</a:t>
            </a:r>
            <a:r>
              <a:rPr lang="en-US" b="1" dirty="0"/>
              <a:t>’ </a:t>
            </a:r>
            <a:r>
              <a:rPr lang="en-US" b="1" dirty="0" err="1"/>
              <a:t>tenga</a:t>
            </a:r>
            <a:r>
              <a:rPr lang="en-US" b="1" dirty="0"/>
              <a:t> </a:t>
            </a:r>
            <a:r>
              <a:rPr lang="en-US" b="1" dirty="0" err="1"/>
              <a:t>mecanismos</a:t>
            </a:r>
            <a:r>
              <a:rPr lang="en-US" b="1" dirty="0"/>
              <a:t> de </a:t>
            </a:r>
            <a:r>
              <a:rPr lang="en-US" b="1" dirty="0" err="1"/>
              <a:t>sobrevivencia</a:t>
            </a:r>
            <a:r>
              <a:rPr lang="en-US" b="1" dirty="0"/>
              <a:t> </a:t>
            </a:r>
            <a:r>
              <a:rPr lang="en-US" b="1" dirty="0" err="1"/>
              <a:t>superiores</a:t>
            </a:r>
            <a:r>
              <a:rPr lang="en-US" b="1" dirty="0"/>
              <a:t> a los de los </a:t>
            </a:r>
            <a:r>
              <a:rPr lang="en-US" b="1" dirty="0" err="1"/>
              <a:t>adultos</a:t>
            </a:r>
            <a:endParaRPr lang="es-MX" b="1" dirty="0"/>
          </a:p>
        </p:txBody>
      </p:sp>
    </p:spTree>
    <p:extLst>
      <p:ext uri="{BB962C8B-B14F-4D97-AF65-F5344CB8AC3E}">
        <p14:creationId xmlns:p14="http://schemas.microsoft.com/office/powerpoint/2010/main" val="3035507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154984"/>
          </a:xfrm>
          <a:prstGeom prst="rect">
            <a:avLst/>
          </a:prstGeom>
        </p:spPr>
        <p:txBody>
          <a:bodyPr wrap="square">
            <a:spAutoFit/>
          </a:bodyPr>
          <a:lstStyle/>
          <a:p>
            <a:r>
              <a:rPr lang="en-US" sz="2400" b="1" dirty="0" err="1" smtClean="0"/>
              <a:t>Requerimientos</a:t>
            </a:r>
            <a:r>
              <a:rPr lang="en-US" sz="2400" b="1" dirty="0" smtClean="0"/>
              <a:t> para </a:t>
            </a:r>
            <a:r>
              <a:rPr lang="en-US" sz="2400" b="1" dirty="0" err="1" smtClean="0"/>
              <a:t>establecer</a:t>
            </a:r>
            <a:r>
              <a:rPr lang="en-US" sz="2400" b="1" dirty="0" smtClean="0"/>
              <a:t> la </a:t>
            </a:r>
            <a:r>
              <a:rPr lang="en-US" sz="2400" b="1" dirty="0" err="1" smtClean="0"/>
              <a:t>muerte</a:t>
            </a:r>
            <a:r>
              <a:rPr lang="en-US" sz="2400" b="1" dirty="0" smtClean="0"/>
              <a:t> de un </a:t>
            </a:r>
            <a:r>
              <a:rPr lang="en-US" sz="2400" b="1" dirty="0" err="1" smtClean="0"/>
              <a:t>recien</a:t>
            </a:r>
            <a:r>
              <a:rPr lang="en-US" sz="2400" b="1" dirty="0" smtClean="0"/>
              <a:t> </a:t>
            </a:r>
            <a:r>
              <a:rPr lang="en-US" sz="2400" b="1" dirty="0" err="1" smtClean="0"/>
              <a:t>nacido</a:t>
            </a:r>
            <a:r>
              <a:rPr lang="en-US" sz="2400" b="1" dirty="0" smtClean="0"/>
              <a:t> cont.</a:t>
            </a:r>
          </a:p>
          <a:p>
            <a:endParaRPr lang="en-US" sz="2400" b="1" dirty="0"/>
          </a:p>
          <a:p>
            <a:r>
              <a:rPr lang="en-US" sz="2400" b="1" dirty="0" smtClean="0"/>
              <a:t>La American Academy of Pediatrician </a:t>
            </a:r>
            <a:r>
              <a:rPr lang="en-US" sz="2400" b="1" dirty="0" err="1" smtClean="0"/>
              <a:t>establece</a:t>
            </a:r>
            <a:r>
              <a:rPr lang="en-US" sz="2400" b="1" dirty="0" smtClean="0"/>
              <a:t> </a:t>
            </a:r>
            <a:r>
              <a:rPr lang="en-US" sz="2400" b="1" dirty="0" err="1" smtClean="0"/>
              <a:t>que</a:t>
            </a:r>
            <a:r>
              <a:rPr lang="en-US" sz="2400" b="1" dirty="0" smtClean="0"/>
              <a:t> los </a:t>
            </a:r>
            <a:r>
              <a:rPr lang="en-US" sz="2400" b="1" dirty="0" err="1" smtClean="0"/>
              <a:t>criterios</a:t>
            </a:r>
            <a:r>
              <a:rPr lang="en-US" sz="2400" b="1" dirty="0" smtClean="0"/>
              <a:t> </a:t>
            </a:r>
            <a:r>
              <a:rPr lang="en-US" sz="2400" b="1" dirty="0" err="1" smtClean="0"/>
              <a:t>clinicos</a:t>
            </a:r>
            <a:r>
              <a:rPr lang="en-US" sz="2400" b="1" dirty="0" smtClean="0"/>
              <a:t> no son </a:t>
            </a:r>
            <a:r>
              <a:rPr lang="en-US" sz="2400" b="1" dirty="0" err="1" smtClean="0"/>
              <a:t>utiles</a:t>
            </a:r>
            <a:r>
              <a:rPr lang="en-US" sz="2400" b="1" dirty="0" smtClean="0"/>
              <a:t> en </a:t>
            </a:r>
            <a:r>
              <a:rPr lang="en-US" sz="2400" b="1" dirty="0" err="1" smtClean="0"/>
              <a:t>caso</a:t>
            </a:r>
            <a:r>
              <a:rPr lang="en-US" sz="2400" b="1" dirty="0" smtClean="0"/>
              <a:t> de:</a:t>
            </a:r>
          </a:p>
          <a:p>
            <a:r>
              <a:rPr lang="en-US" sz="2400" b="1" dirty="0" smtClean="0"/>
              <a:t>- </a:t>
            </a:r>
            <a:r>
              <a:rPr lang="en-US" sz="2400" b="1" dirty="0" err="1" smtClean="0"/>
              <a:t>fetos</a:t>
            </a:r>
            <a:endParaRPr lang="en-US" sz="2400" b="1" dirty="0" smtClean="0"/>
          </a:p>
          <a:p>
            <a:r>
              <a:rPr lang="en-US" sz="2400" b="1" dirty="0" smtClean="0"/>
              <a:t>- </a:t>
            </a:r>
            <a:r>
              <a:rPr lang="en-US" sz="2400" b="1" dirty="0" err="1" smtClean="0"/>
              <a:t>prematuros</a:t>
            </a:r>
            <a:endParaRPr lang="en-US" sz="2400" b="1" dirty="0"/>
          </a:p>
          <a:p>
            <a:pPr marL="342900" indent="-342900">
              <a:buFontTx/>
              <a:buChar char="-"/>
            </a:pPr>
            <a:r>
              <a:rPr lang="en-US" sz="2400" b="1" dirty="0" smtClean="0"/>
              <a:t>Durante los </a:t>
            </a:r>
            <a:r>
              <a:rPr lang="en-US" sz="2400" b="1" dirty="0" err="1" smtClean="0"/>
              <a:t>primeros</a:t>
            </a:r>
            <a:r>
              <a:rPr lang="en-US" sz="2400" b="1" dirty="0" smtClean="0"/>
              <a:t> 7 </a:t>
            </a:r>
            <a:r>
              <a:rPr lang="en-US" sz="2400" b="1" dirty="0" err="1" smtClean="0"/>
              <a:t>dias</a:t>
            </a:r>
            <a:r>
              <a:rPr lang="en-US" sz="2400" b="1" dirty="0" smtClean="0"/>
              <a:t> de </a:t>
            </a:r>
            <a:r>
              <a:rPr lang="en-US" sz="2400" b="1" dirty="0" err="1" smtClean="0"/>
              <a:t>vida</a:t>
            </a:r>
            <a:endParaRPr lang="en-US" sz="2400" b="1" dirty="0" smtClean="0"/>
          </a:p>
          <a:p>
            <a:pPr marL="342900" indent="-342900">
              <a:buFontTx/>
              <a:buChar char="-"/>
            </a:pPr>
            <a:endParaRPr lang="en-US" sz="2400" b="1" dirty="0"/>
          </a:p>
          <a:p>
            <a:r>
              <a:rPr lang="en-US" sz="2400" b="1" dirty="0" err="1" smtClean="0"/>
              <a:t>Mientras</a:t>
            </a:r>
            <a:r>
              <a:rPr lang="en-US" sz="2400" b="1" dirty="0" smtClean="0"/>
              <a:t> </a:t>
            </a:r>
            <a:r>
              <a:rPr lang="en-US" sz="2400" b="1" dirty="0" err="1" smtClean="0"/>
              <a:t>si</a:t>
            </a:r>
            <a:r>
              <a:rPr lang="en-US" sz="2400" b="1" dirty="0" smtClean="0"/>
              <a:t>, lo son, mas </a:t>
            </a:r>
            <a:r>
              <a:rPr lang="en-US" sz="2400" b="1" dirty="0" err="1" smtClean="0"/>
              <a:t>tarde</a:t>
            </a:r>
            <a:r>
              <a:rPr lang="en-US" sz="2400" b="1" dirty="0" smtClean="0"/>
              <a:t>, </a:t>
            </a:r>
            <a:r>
              <a:rPr lang="en-US" sz="2400" b="1" dirty="0" err="1" smtClean="0"/>
              <a:t>si</a:t>
            </a:r>
            <a:r>
              <a:rPr lang="en-US" sz="2400" b="1" dirty="0" smtClean="0"/>
              <a:t> </a:t>
            </a:r>
            <a:r>
              <a:rPr lang="en-US" sz="2400" b="1" dirty="0" err="1" smtClean="0"/>
              <a:t>apoyados</a:t>
            </a:r>
            <a:r>
              <a:rPr lang="en-US" sz="2400" b="1" dirty="0" smtClean="0"/>
              <a:t> </a:t>
            </a:r>
            <a:r>
              <a:rPr lang="en-US" sz="2400" b="1" dirty="0" err="1" smtClean="0"/>
              <a:t>por</a:t>
            </a:r>
            <a:r>
              <a:rPr lang="en-US" sz="2400" b="1" dirty="0" smtClean="0"/>
              <a:t> EEG </a:t>
            </a:r>
            <a:r>
              <a:rPr lang="en-US" sz="2400" b="1" dirty="0" err="1" smtClean="0"/>
              <a:t>repetidos</a:t>
            </a:r>
            <a:r>
              <a:rPr lang="en-US" sz="2400" b="1" dirty="0" smtClean="0"/>
              <a:t> a 48 </a:t>
            </a:r>
            <a:r>
              <a:rPr lang="en-US" sz="2400" b="1" dirty="0" err="1" smtClean="0"/>
              <a:t>horas</a:t>
            </a:r>
            <a:r>
              <a:rPr lang="en-US" sz="2400" b="1" dirty="0" smtClean="0"/>
              <a:t> en </a:t>
            </a:r>
            <a:r>
              <a:rPr lang="en-US" sz="2400" b="1" dirty="0" err="1" smtClean="0"/>
              <a:t>menores</a:t>
            </a:r>
            <a:r>
              <a:rPr lang="en-US" sz="2400" b="1" dirty="0" smtClean="0"/>
              <a:t> de 2 </a:t>
            </a:r>
            <a:r>
              <a:rPr lang="en-US" sz="2400" b="1" dirty="0" err="1" smtClean="0"/>
              <a:t>meses</a:t>
            </a:r>
            <a:r>
              <a:rPr lang="en-US" sz="2400" b="1" dirty="0" smtClean="0"/>
              <a:t> o </a:t>
            </a:r>
            <a:r>
              <a:rPr lang="en-US" sz="2400" b="1" dirty="0" err="1" smtClean="0"/>
              <a:t>repetidos</a:t>
            </a:r>
            <a:r>
              <a:rPr lang="en-US" sz="2400" b="1" dirty="0" smtClean="0"/>
              <a:t> a </a:t>
            </a:r>
            <a:r>
              <a:rPr lang="en-US" sz="2400" b="1" dirty="0" err="1" smtClean="0"/>
              <a:t>las</a:t>
            </a:r>
            <a:r>
              <a:rPr lang="en-US" sz="2400" b="1" dirty="0" smtClean="0"/>
              <a:t> 24 </a:t>
            </a:r>
            <a:r>
              <a:rPr lang="en-US" sz="2400" b="1" dirty="0" err="1" smtClean="0"/>
              <a:t>horas</a:t>
            </a:r>
            <a:r>
              <a:rPr lang="en-US" sz="2400" b="1" dirty="0" smtClean="0"/>
              <a:t> para los </a:t>
            </a:r>
            <a:r>
              <a:rPr lang="en-US" sz="2400" b="1" dirty="0" err="1" smtClean="0"/>
              <a:t>niños</a:t>
            </a:r>
            <a:r>
              <a:rPr lang="en-US" sz="2400" b="1" dirty="0" smtClean="0"/>
              <a:t> de 2 </a:t>
            </a:r>
            <a:r>
              <a:rPr lang="en-US" sz="2400" b="1" dirty="0" err="1" smtClean="0"/>
              <a:t>meses</a:t>
            </a:r>
            <a:r>
              <a:rPr lang="en-US" sz="2400" b="1" dirty="0" smtClean="0"/>
              <a:t> a un </a:t>
            </a:r>
            <a:r>
              <a:rPr lang="en-US" sz="2400" b="1" dirty="0" err="1" smtClean="0"/>
              <a:t>año</a:t>
            </a:r>
            <a:r>
              <a:rPr lang="en-US" sz="2400" b="1" dirty="0" smtClean="0"/>
              <a:t> de </a:t>
            </a:r>
            <a:r>
              <a:rPr lang="en-US" sz="2400" b="1" dirty="0" err="1" smtClean="0"/>
              <a:t>nacido</a:t>
            </a:r>
            <a:endParaRPr lang="es-MX" b="1" dirty="0"/>
          </a:p>
        </p:txBody>
      </p:sp>
    </p:spTree>
    <p:extLst>
      <p:ext uri="{BB962C8B-B14F-4D97-AF65-F5344CB8AC3E}">
        <p14:creationId xmlns:p14="http://schemas.microsoft.com/office/powerpoint/2010/main" val="3035507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8382000" cy="4832092"/>
          </a:xfrm>
          <a:prstGeom prst="rect">
            <a:avLst/>
          </a:prstGeom>
          <a:noFill/>
        </p:spPr>
        <p:txBody>
          <a:bodyPr wrap="square" rtlCol="0">
            <a:spAutoFit/>
          </a:bodyPr>
          <a:lstStyle/>
          <a:p>
            <a:pPr algn="ctr"/>
            <a:r>
              <a:rPr lang="en-US" sz="2800" b="1" dirty="0" smtClean="0"/>
              <a:t>Vision </a:t>
            </a:r>
            <a:r>
              <a:rPr lang="en-US" sz="2800" b="1" dirty="0" err="1" smtClean="0"/>
              <a:t>reduccionista</a:t>
            </a:r>
            <a:endParaRPr lang="en-US" sz="2800" b="1" dirty="0" smtClean="0"/>
          </a:p>
          <a:p>
            <a:endParaRPr lang="en-US" sz="2000" b="1" dirty="0"/>
          </a:p>
          <a:p>
            <a:r>
              <a:rPr lang="en-US" sz="2000" b="1" dirty="0" err="1" smtClean="0"/>
              <a:t>Considera</a:t>
            </a:r>
            <a:r>
              <a:rPr lang="en-US" sz="2000" b="1" dirty="0" smtClean="0"/>
              <a:t> </a:t>
            </a:r>
            <a:r>
              <a:rPr lang="en-US" sz="2000" b="1" dirty="0" err="1" smtClean="0"/>
              <a:t>que</a:t>
            </a:r>
            <a:r>
              <a:rPr lang="en-US" sz="2000" b="1" dirty="0" smtClean="0"/>
              <a:t> la </a:t>
            </a:r>
            <a:r>
              <a:rPr lang="en-US" sz="2000" b="1" dirty="0" err="1" smtClean="0"/>
              <a:t>vida</a:t>
            </a:r>
            <a:r>
              <a:rPr lang="en-US" sz="2000" b="1" dirty="0" smtClean="0"/>
              <a:t> </a:t>
            </a:r>
            <a:r>
              <a:rPr lang="en-US" sz="2000" b="1" dirty="0" err="1" smtClean="0"/>
              <a:t>humana</a:t>
            </a:r>
            <a:r>
              <a:rPr lang="en-US" sz="2000" b="1" dirty="0" smtClean="0"/>
              <a:t> solo </a:t>
            </a:r>
            <a:r>
              <a:rPr lang="en-US" sz="2000" b="1" dirty="0" err="1" smtClean="0"/>
              <a:t>es</a:t>
            </a:r>
            <a:r>
              <a:rPr lang="en-US" sz="2000" b="1" dirty="0" smtClean="0"/>
              <a:t> </a:t>
            </a:r>
            <a:r>
              <a:rPr lang="en-US" sz="2000" b="1" dirty="0" err="1" smtClean="0"/>
              <a:t>verdaderamente</a:t>
            </a:r>
            <a:r>
              <a:rPr lang="en-US" sz="2000" b="1" dirty="0" smtClean="0"/>
              <a:t> </a:t>
            </a:r>
            <a:r>
              <a:rPr lang="en-US" sz="2000" b="1" dirty="0" err="1" smtClean="0"/>
              <a:t>vida</a:t>
            </a:r>
            <a:r>
              <a:rPr lang="en-US" sz="2000" b="1" dirty="0" smtClean="0"/>
              <a:t> </a:t>
            </a:r>
            <a:r>
              <a:rPr lang="en-US" sz="2000" b="1" dirty="0" err="1" smtClean="0"/>
              <a:t>humana</a:t>
            </a:r>
            <a:r>
              <a:rPr lang="en-US" sz="2000" b="1" dirty="0" smtClean="0"/>
              <a:t> en </a:t>
            </a:r>
            <a:r>
              <a:rPr lang="en-US" sz="2000" b="1" dirty="0" err="1" smtClean="0"/>
              <a:t>presencia</a:t>
            </a:r>
            <a:r>
              <a:rPr lang="en-US" sz="2000" b="1" dirty="0" smtClean="0"/>
              <a:t> de:</a:t>
            </a:r>
          </a:p>
          <a:p>
            <a:endParaRPr lang="en-US" sz="2000" b="1" dirty="0"/>
          </a:p>
          <a:p>
            <a:pPr marL="285750" indent="-285750">
              <a:buFontTx/>
              <a:buChar char="-"/>
            </a:pPr>
            <a:r>
              <a:rPr lang="en-US" sz="2000" b="1" dirty="0" err="1" smtClean="0"/>
              <a:t>inteligencia</a:t>
            </a:r>
            <a:r>
              <a:rPr lang="en-US" sz="2000" b="1" dirty="0" smtClean="0"/>
              <a:t>, y</a:t>
            </a:r>
          </a:p>
          <a:p>
            <a:pPr marL="285750" indent="-285750">
              <a:buFontTx/>
              <a:buChar char="-"/>
            </a:pPr>
            <a:r>
              <a:rPr lang="en-US" sz="2000" b="1" dirty="0" err="1" smtClean="0"/>
              <a:t>Voluntad</a:t>
            </a:r>
            <a:endParaRPr lang="en-US" sz="2000" b="1" dirty="0" smtClean="0"/>
          </a:p>
          <a:p>
            <a:pPr marL="285750" indent="-285750">
              <a:buFontTx/>
              <a:buChar char="-"/>
            </a:pPr>
            <a:endParaRPr lang="en-US" sz="2000" b="1" dirty="0"/>
          </a:p>
          <a:p>
            <a:r>
              <a:rPr lang="en-US" sz="2000" b="1" dirty="0" err="1" smtClean="0"/>
              <a:t>Albergados</a:t>
            </a:r>
            <a:r>
              <a:rPr lang="en-US" sz="2000" b="1" dirty="0" smtClean="0"/>
              <a:t> en </a:t>
            </a:r>
            <a:r>
              <a:rPr lang="en-US" sz="2000" b="1" dirty="0" err="1" smtClean="0"/>
              <a:t>ciertas</a:t>
            </a:r>
            <a:r>
              <a:rPr lang="en-US" sz="2000" b="1" dirty="0" smtClean="0"/>
              <a:t> </a:t>
            </a:r>
            <a:r>
              <a:rPr lang="en-US" sz="2000" b="1" dirty="0" err="1" smtClean="0"/>
              <a:t>partes</a:t>
            </a:r>
            <a:r>
              <a:rPr lang="en-US" sz="2000" b="1" dirty="0" smtClean="0"/>
              <a:t> de la </a:t>
            </a:r>
            <a:r>
              <a:rPr lang="en-US" sz="2000" b="1" dirty="0" err="1" smtClean="0"/>
              <a:t>corteza</a:t>
            </a:r>
            <a:r>
              <a:rPr lang="en-US" sz="2000" b="1" dirty="0" smtClean="0"/>
              <a:t> cerebral.</a:t>
            </a:r>
          </a:p>
          <a:p>
            <a:pPr marL="285750" indent="-285750">
              <a:buFontTx/>
              <a:buChar char="-"/>
            </a:pPr>
            <a:endParaRPr lang="en-US" sz="2000" b="1" dirty="0"/>
          </a:p>
          <a:p>
            <a:r>
              <a:rPr lang="en-US" sz="2000" b="1" dirty="0" err="1" smtClean="0"/>
              <a:t>Estos</a:t>
            </a:r>
            <a:r>
              <a:rPr lang="en-US" sz="2000" b="1" dirty="0" smtClean="0"/>
              <a:t> </a:t>
            </a:r>
            <a:r>
              <a:rPr lang="en-US" sz="2000" b="1" dirty="0" err="1" smtClean="0"/>
              <a:t>criterios</a:t>
            </a:r>
            <a:r>
              <a:rPr lang="en-US" sz="2000" b="1" dirty="0" smtClean="0"/>
              <a:t> </a:t>
            </a:r>
            <a:r>
              <a:rPr lang="en-US" sz="2000" b="1" dirty="0" err="1" smtClean="0"/>
              <a:t>excluirian</a:t>
            </a:r>
            <a:r>
              <a:rPr lang="en-US" sz="2000" b="1" dirty="0" smtClean="0"/>
              <a:t> (entre </a:t>
            </a:r>
            <a:r>
              <a:rPr lang="en-US" sz="2000" b="1" dirty="0" err="1" smtClean="0"/>
              <a:t>otros</a:t>
            </a:r>
            <a:r>
              <a:rPr lang="en-US" sz="2000" b="1" dirty="0" smtClean="0"/>
              <a:t>):</a:t>
            </a:r>
          </a:p>
          <a:p>
            <a:endParaRPr lang="en-US" sz="2000" b="1" dirty="0"/>
          </a:p>
          <a:p>
            <a:pPr marL="285750" indent="-285750">
              <a:buFontTx/>
              <a:buChar char="-"/>
            </a:pPr>
            <a:r>
              <a:rPr lang="en-US" sz="2000" b="1" dirty="0" err="1" smtClean="0"/>
              <a:t>Anencefalos</a:t>
            </a:r>
            <a:endParaRPr lang="en-US" sz="2000" b="1" dirty="0" smtClean="0"/>
          </a:p>
          <a:p>
            <a:pPr marL="285750" indent="-285750">
              <a:buFontTx/>
              <a:buChar char="-"/>
            </a:pPr>
            <a:r>
              <a:rPr lang="en-US" sz="2000" b="1" dirty="0" err="1" smtClean="0"/>
              <a:t>Enfermos</a:t>
            </a:r>
            <a:r>
              <a:rPr lang="en-US" sz="2000" b="1" dirty="0" smtClean="0"/>
              <a:t> de Alzheimer</a:t>
            </a:r>
          </a:p>
          <a:p>
            <a:pPr marL="285750" indent="-285750">
              <a:buFontTx/>
              <a:buChar char="-"/>
            </a:pPr>
            <a:r>
              <a:rPr lang="en-US" sz="2000" b="1" dirty="0" err="1" smtClean="0"/>
              <a:t>Pacientes</a:t>
            </a:r>
            <a:r>
              <a:rPr lang="en-US" sz="2000" b="1" dirty="0" smtClean="0"/>
              <a:t> </a:t>
            </a:r>
            <a:r>
              <a:rPr lang="en-US" sz="2000" b="1" dirty="0" err="1" smtClean="0"/>
              <a:t>vegetativos</a:t>
            </a:r>
            <a:endParaRPr lang="en-US" sz="2000" b="1" dirty="0" smtClean="0"/>
          </a:p>
        </p:txBody>
      </p:sp>
    </p:spTree>
    <p:extLst>
      <p:ext uri="{BB962C8B-B14F-4D97-AF65-F5344CB8AC3E}">
        <p14:creationId xmlns:p14="http://schemas.microsoft.com/office/powerpoint/2010/main" val="3035507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507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9473" y="990600"/>
            <a:ext cx="2940228" cy="5262979"/>
          </a:xfrm>
          <a:prstGeom prst="rect">
            <a:avLst/>
          </a:prstGeom>
          <a:noFill/>
        </p:spPr>
        <p:txBody>
          <a:bodyPr wrap="none" rtlCol="0">
            <a:spAutoFit/>
          </a:bodyPr>
          <a:lstStyle/>
          <a:p>
            <a:pPr algn="ctr"/>
            <a:r>
              <a:rPr lang="en-US" sz="2800" b="1" dirty="0" smtClean="0"/>
              <a:t>Zombies:</a:t>
            </a:r>
          </a:p>
          <a:p>
            <a:pPr algn="ctr"/>
            <a:endParaRPr lang="en-US" sz="2800" b="1" dirty="0"/>
          </a:p>
          <a:p>
            <a:pPr algn="ctr"/>
            <a:endParaRPr lang="en-US" sz="2800" b="1" dirty="0"/>
          </a:p>
          <a:p>
            <a:pPr algn="ctr"/>
            <a:endParaRPr lang="en-US" sz="2800" b="1" dirty="0" smtClean="0"/>
          </a:p>
          <a:p>
            <a:pPr algn="ctr"/>
            <a:endParaRPr lang="en-US" sz="2800" b="1" dirty="0"/>
          </a:p>
          <a:p>
            <a:pPr algn="ctr"/>
            <a:endParaRPr lang="en-US" sz="2800" b="1" dirty="0" smtClean="0"/>
          </a:p>
          <a:p>
            <a:pPr algn="ctr"/>
            <a:endParaRPr lang="en-US" sz="2800" b="1" dirty="0"/>
          </a:p>
          <a:p>
            <a:pPr algn="ctr"/>
            <a:endParaRPr lang="en-US" sz="2800" b="1" dirty="0" smtClean="0"/>
          </a:p>
          <a:p>
            <a:pPr algn="ctr"/>
            <a:endParaRPr lang="en-US" sz="2800" b="1" dirty="0"/>
          </a:p>
          <a:p>
            <a:pPr algn="ctr"/>
            <a:endParaRPr lang="en-US" sz="2800" b="1" dirty="0" smtClean="0"/>
          </a:p>
          <a:p>
            <a:pPr algn="ctr"/>
            <a:endParaRPr lang="en-US" sz="2800" b="1" dirty="0"/>
          </a:p>
          <a:p>
            <a:pPr algn="ctr"/>
            <a:r>
              <a:rPr lang="en-US" sz="2800" b="1" dirty="0" smtClean="0"/>
              <a:t>Mito o </a:t>
            </a:r>
            <a:r>
              <a:rPr lang="en-US" sz="2800" b="1" dirty="0" err="1" smtClean="0"/>
              <a:t>realidad</a:t>
            </a:r>
            <a:r>
              <a:rPr lang="en-US" sz="2800" b="1" dirty="0" smtClean="0"/>
              <a:t>?</a:t>
            </a:r>
            <a:endParaRPr lang="es-MX"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662112"/>
            <a:ext cx="6286500" cy="3533775"/>
          </a:xfrm>
          <a:prstGeom prst="rect">
            <a:avLst/>
          </a:prstGeom>
        </p:spPr>
      </p:pic>
    </p:spTree>
    <p:extLst>
      <p:ext uri="{BB962C8B-B14F-4D97-AF65-F5344CB8AC3E}">
        <p14:creationId xmlns:p14="http://schemas.microsoft.com/office/powerpoint/2010/main" val="837066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9115"/>
            <a:ext cx="5867400" cy="6494085"/>
          </a:xfrm>
          <a:prstGeom prst="rect">
            <a:avLst/>
          </a:prstGeom>
          <a:noFill/>
        </p:spPr>
        <p:txBody>
          <a:bodyPr wrap="square" rtlCol="0">
            <a:spAutoFit/>
          </a:bodyPr>
          <a:lstStyle/>
          <a:p>
            <a:r>
              <a:rPr lang="en-US" sz="2000" b="1" dirty="0" smtClean="0"/>
              <a:t>Zombie en la </a:t>
            </a:r>
            <a:r>
              <a:rPr lang="en-US" sz="2000" b="1" dirty="0" err="1" smtClean="0"/>
              <a:t>realidad</a:t>
            </a:r>
            <a:endParaRPr lang="en-US" sz="2000" b="1" dirty="0" smtClean="0"/>
          </a:p>
          <a:p>
            <a:endParaRPr lang="en-US" b="1" dirty="0"/>
          </a:p>
          <a:p>
            <a:r>
              <a:rPr lang="en-US" b="1" dirty="0" smtClean="0"/>
              <a:t>Hollywood ha </a:t>
            </a:r>
            <a:r>
              <a:rPr lang="en-US" b="1" dirty="0" err="1" smtClean="0"/>
              <a:t>usado</a:t>
            </a:r>
            <a:r>
              <a:rPr lang="en-US" b="1" dirty="0" smtClean="0"/>
              <a:t> y </a:t>
            </a:r>
            <a:r>
              <a:rPr lang="en-US" b="1" dirty="0" err="1" smtClean="0"/>
              <a:t>abusado</a:t>
            </a:r>
            <a:r>
              <a:rPr lang="en-US" b="1" dirty="0" smtClean="0"/>
              <a:t> mucho la idea de los zombie</a:t>
            </a:r>
          </a:p>
          <a:p>
            <a:endParaRPr lang="en-US" b="1" dirty="0" smtClean="0"/>
          </a:p>
          <a:p>
            <a:r>
              <a:rPr lang="en-US" b="1" dirty="0" smtClean="0"/>
              <a:t>“Zombie” </a:t>
            </a:r>
            <a:r>
              <a:rPr lang="en-US" b="1" dirty="0" err="1" smtClean="0"/>
              <a:t>fue</a:t>
            </a:r>
            <a:r>
              <a:rPr lang="en-US" b="1" dirty="0" smtClean="0"/>
              <a:t> un </a:t>
            </a:r>
            <a:r>
              <a:rPr lang="en-US" b="1" dirty="0" err="1" smtClean="0"/>
              <a:t>personaje</a:t>
            </a:r>
            <a:r>
              <a:rPr lang="en-US" b="1" dirty="0" smtClean="0"/>
              <a:t> </a:t>
            </a:r>
            <a:r>
              <a:rPr lang="en-US" b="1" dirty="0" err="1" smtClean="0"/>
              <a:t>historico</a:t>
            </a:r>
            <a:r>
              <a:rPr lang="en-US" b="1" dirty="0" smtClean="0"/>
              <a:t> </a:t>
            </a:r>
          </a:p>
          <a:p>
            <a:endParaRPr lang="en-US" b="1" dirty="0"/>
          </a:p>
          <a:p>
            <a:r>
              <a:rPr lang="en-US" b="1" dirty="0" err="1" smtClean="0"/>
              <a:t>Zumbi</a:t>
            </a:r>
            <a:r>
              <a:rPr lang="en-US" b="1" dirty="0" smtClean="0"/>
              <a:t> dos </a:t>
            </a:r>
            <a:r>
              <a:rPr lang="en-US" b="1" dirty="0" err="1" smtClean="0"/>
              <a:t>Palmares</a:t>
            </a:r>
            <a:r>
              <a:rPr lang="en-US" b="1" dirty="0" smtClean="0"/>
              <a:t>, 1655-1695</a:t>
            </a:r>
          </a:p>
          <a:p>
            <a:endParaRPr lang="en-US" b="1" dirty="0"/>
          </a:p>
          <a:p>
            <a:r>
              <a:rPr lang="en-US" b="1" dirty="0" err="1" smtClean="0"/>
              <a:t>Lider</a:t>
            </a:r>
            <a:r>
              <a:rPr lang="en-US" b="1" dirty="0" smtClean="0"/>
              <a:t> de la </a:t>
            </a:r>
            <a:r>
              <a:rPr lang="en-US" b="1" dirty="0" err="1" smtClean="0"/>
              <a:t>resistencia</a:t>
            </a:r>
            <a:r>
              <a:rPr lang="en-US" b="1" dirty="0" smtClean="0"/>
              <a:t> de los </a:t>
            </a:r>
            <a:r>
              <a:rPr lang="en-US" b="1" dirty="0" err="1" smtClean="0"/>
              <a:t>esclavos</a:t>
            </a:r>
            <a:r>
              <a:rPr lang="en-US" b="1" dirty="0" smtClean="0"/>
              <a:t> </a:t>
            </a:r>
            <a:r>
              <a:rPr lang="en-US" b="1" dirty="0" err="1" smtClean="0"/>
              <a:t>negros</a:t>
            </a:r>
            <a:r>
              <a:rPr lang="en-US" b="1" dirty="0" smtClean="0"/>
              <a:t> </a:t>
            </a:r>
            <a:r>
              <a:rPr lang="en-US" b="1" dirty="0" err="1" smtClean="0"/>
              <a:t>que</a:t>
            </a:r>
            <a:r>
              <a:rPr lang="en-US" b="1" dirty="0" smtClean="0"/>
              <a:t> se </a:t>
            </a:r>
            <a:r>
              <a:rPr lang="en-US" b="1" dirty="0" err="1" smtClean="0"/>
              <a:t>habian</a:t>
            </a:r>
            <a:r>
              <a:rPr lang="en-US" b="1" dirty="0" smtClean="0"/>
              <a:t> </a:t>
            </a:r>
            <a:r>
              <a:rPr lang="en-US" b="1" dirty="0" err="1" smtClean="0"/>
              <a:t>independizado</a:t>
            </a:r>
            <a:r>
              <a:rPr lang="en-US" b="1" dirty="0" smtClean="0"/>
              <a:t> de los </a:t>
            </a:r>
            <a:r>
              <a:rPr lang="en-US" b="1" dirty="0" err="1" smtClean="0"/>
              <a:t>dueños</a:t>
            </a:r>
            <a:r>
              <a:rPr lang="en-US" b="1" dirty="0" smtClean="0"/>
              <a:t> </a:t>
            </a:r>
            <a:r>
              <a:rPr lang="en-US" b="1" dirty="0" err="1" smtClean="0"/>
              <a:t>portugueses</a:t>
            </a:r>
            <a:r>
              <a:rPr lang="en-US" b="1" dirty="0" smtClean="0"/>
              <a:t>. </a:t>
            </a:r>
          </a:p>
          <a:p>
            <a:endParaRPr lang="en-US" b="1" dirty="0"/>
          </a:p>
          <a:p>
            <a:r>
              <a:rPr lang="en-US" b="1" dirty="0" err="1" smtClean="0"/>
              <a:t>Despues</a:t>
            </a:r>
            <a:r>
              <a:rPr lang="en-US" b="1" dirty="0" smtClean="0"/>
              <a:t> de un largo </a:t>
            </a:r>
            <a:r>
              <a:rPr lang="en-US" b="1" dirty="0" err="1" smtClean="0"/>
              <a:t>periodo</a:t>
            </a:r>
            <a:r>
              <a:rPr lang="en-US" b="1" dirty="0" smtClean="0"/>
              <a:t> de </a:t>
            </a:r>
            <a:r>
              <a:rPr lang="en-US" b="1" dirty="0" err="1" smtClean="0"/>
              <a:t>libertad</a:t>
            </a:r>
            <a:r>
              <a:rPr lang="en-US" b="1" dirty="0" smtClean="0"/>
              <a:t> y </a:t>
            </a:r>
            <a:r>
              <a:rPr lang="en-US" b="1" dirty="0" err="1" smtClean="0"/>
              <a:t>despues</a:t>
            </a:r>
            <a:r>
              <a:rPr lang="en-US" b="1" dirty="0" smtClean="0"/>
              <a:t> de </a:t>
            </a:r>
            <a:r>
              <a:rPr lang="en-US" b="1" dirty="0" err="1" smtClean="0"/>
              <a:t>rechasar</a:t>
            </a:r>
            <a:r>
              <a:rPr lang="en-US" b="1" dirty="0" smtClean="0"/>
              <a:t> </a:t>
            </a:r>
            <a:r>
              <a:rPr lang="en-US" b="1" dirty="0" err="1" smtClean="0"/>
              <a:t>las</a:t>
            </a:r>
            <a:r>
              <a:rPr lang="en-US" b="1" dirty="0" smtClean="0"/>
              <a:t> </a:t>
            </a:r>
            <a:r>
              <a:rPr lang="en-US" b="1" dirty="0" err="1" smtClean="0"/>
              <a:t>dudosas</a:t>
            </a:r>
            <a:r>
              <a:rPr lang="en-US" b="1" dirty="0" smtClean="0"/>
              <a:t> </a:t>
            </a:r>
            <a:r>
              <a:rPr lang="en-US" b="1" dirty="0" err="1" smtClean="0"/>
              <a:t>ofertas</a:t>
            </a:r>
            <a:r>
              <a:rPr lang="en-US" b="1" dirty="0" smtClean="0"/>
              <a:t> de </a:t>
            </a:r>
            <a:r>
              <a:rPr lang="en-US" b="1" dirty="0" err="1" smtClean="0"/>
              <a:t>independencia</a:t>
            </a:r>
            <a:r>
              <a:rPr lang="en-US" b="1" dirty="0" smtClean="0"/>
              <a:t> </a:t>
            </a:r>
            <a:r>
              <a:rPr lang="en-US" b="1" dirty="0" err="1" smtClean="0"/>
              <a:t>ofertas</a:t>
            </a:r>
            <a:r>
              <a:rPr lang="en-US" b="1" dirty="0" smtClean="0"/>
              <a:t> </a:t>
            </a:r>
            <a:r>
              <a:rPr lang="en-US" b="1" dirty="0" err="1" smtClean="0"/>
              <a:t>por</a:t>
            </a:r>
            <a:r>
              <a:rPr lang="en-US" b="1" dirty="0" smtClean="0"/>
              <a:t> los </a:t>
            </a:r>
            <a:r>
              <a:rPr lang="en-US" b="1" dirty="0" err="1" smtClean="0"/>
              <a:t>criollos</a:t>
            </a:r>
            <a:r>
              <a:rPr lang="en-US" b="1" dirty="0" smtClean="0"/>
              <a:t> </a:t>
            </a:r>
            <a:r>
              <a:rPr lang="en-US" b="1" dirty="0" err="1" smtClean="0"/>
              <a:t>brasileños</a:t>
            </a:r>
            <a:r>
              <a:rPr lang="en-US" b="1" dirty="0" smtClean="0"/>
              <a:t>, y </a:t>
            </a:r>
            <a:r>
              <a:rPr lang="en-US" b="1" dirty="0" err="1" smtClean="0"/>
              <a:t>por</a:t>
            </a:r>
            <a:r>
              <a:rPr lang="en-US" b="1" dirty="0" smtClean="0"/>
              <a:t> </a:t>
            </a:r>
            <a:r>
              <a:rPr lang="en-US" b="1" dirty="0" err="1" smtClean="0"/>
              <a:t>su</a:t>
            </a:r>
            <a:r>
              <a:rPr lang="en-US" b="1" dirty="0" smtClean="0"/>
              <a:t> </a:t>
            </a:r>
            <a:r>
              <a:rPr lang="en-US" b="1" dirty="0" err="1" smtClean="0"/>
              <a:t>astucia</a:t>
            </a:r>
            <a:r>
              <a:rPr lang="en-US" b="1" dirty="0" smtClean="0"/>
              <a:t> y </a:t>
            </a:r>
            <a:r>
              <a:rPr lang="en-US" b="1" dirty="0" err="1" smtClean="0"/>
              <a:t>capacidad</a:t>
            </a:r>
            <a:r>
              <a:rPr lang="en-US" b="1" dirty="0" smtClean="0"/>
              <a:t> de </a:t>
            </a:r>
            <a:r>
              <a:rPr lang="en-US" b="1" dirty="0" err="1" smtClean="0"/>
              <a:t>lucha</a:t>
            </a:r>
            <a:r>
              <a:rPr lang="en-US" b="1" dirty="0" smtClean="0"/>
              <a:t>, </a:t>
            </a:r>
            <a:r>
              <a:rPr lang="en-US" b="1" dirty="0" err="1" smtClean="0"/>
              <a:t>nacio</a:t>
            </a:r>
            <a:r>
              <a:rPr lang="en-US" b="1" dirty="0" smtClean="0"/>
              <a:t>’ la </a:t>
            </a:r>
            <a:r>
              <a:rPr lang="en-US" b="1" dirty="0" err="1" smtClean="0"/>
              <a:t>leyenda</a:t>
            </a:r>
            <a:r>
              <a:rPr lang="en-US" b="1" dirty="0" smtClean="0"/>
              <a:t> de </a:t>
            </a:r>
            <a:r>
              <a:rPr lang="en-US" b="1" dirty="0" err="1" smtClean="0"/>
              <a:t>que</a:t>
            </a:r>
            <a:r>
              <a:rPr lang="en-US" b="1" dirty="0" smtClean="0"/>
              <a:t> </a:t>
            </a:r>
            <a:r>
              <a:rPr lang="en-US" b="1" dirty="0" err="1" smtClean="0"/>
              <a:t>Zumbi</a:t>
            </a:r>
            <a:r>
              <a:rPr lang="en-US" b="1" dirty="0" smtClean="0"/>
              <a:t> era </a:t>
            </a:r>
            <a:r>
              <a:rPr lang="en-US" b="1" dirty="0" err="1" smtClean="0"/>
              <a:t>inmortal</a:t>
            </a:r>
            <a:r>
              <a:rPr lang="en-US" b="1" dirty="0" smtClean="0"/>
              <a:t>.</a:t>
            </a:r>
          </a:p>
          <a:p>
            <a:endParaRPr lang="en-US" b="1" dirty="0" smtClean="0"/>
          </a:p>
          <a:p>
            <a:r>
              <a:rPr lang="en-US" b="1" dirty="0" err="1" smtClean="0"/>
              <a:t>Por</a:t>
            </a:r>
            <a:r>
              <a:rPr lang="en-US" b="1" dirty="0" smtClean="0"/>
              <a:t> </a:t>
            </a:r>
            <a:r>
              <a:rPr lang="en-US" b="1" dirty="0" err="1" smtClean="0"/>
              <a:t>eso</a:t>
            </a:r>
            <a:r>
              <a:rPr lang="en-US" b="1" dirty="0" smtClean="0"/>
              <a:t> </a:t>
            </a:r>
            <a:r>
              <a:rPr lang="en-US" b="1" dirty="0" err="1" smtClean="0"/>
              <a:t>despues</a:t>
            </a:r>
            <a:r>
              <a:rPr lang="en-US" b="1" dirty="0" smtClean="0"/>
              <a:t> de </a:t>
            </a:r>
            <a:r>
              <a:rPr lang="en-US" b="1" dirty="0" err="1" smtClean="0"/>
              <a:t>su</a:t>
            </a:r>
            <a:r>
              <a:rPr lang="en-US" b="1" dirty="0" smtClean="0"/>
              <a:t> </a:t>
            </a:r>
            <a:r>
              <a:rPr lang="en-US" b="1" dirty="0" err="1" smtClean="0"/>
              <a:t>aprehension</a:t>
            </a:r>
            <a:r>
              <a:rPr lang="en-US" b="1" dirty="0" smtClean="0"/>
              <a:t> </a:t>
            </a:r>
            <a:r>
              <a:rPr lang="en-US" b="1" dirty="0" err="1" smtClean="0"/>
              <a:t>fue</a:t>
            </a:r>
            <a:r>
              <a:rPr lang="en-US" b="1" dirty="0" smtClean="0"/>
              <a:t>’ </a:t>
            </a:r>
            <a:r>
              <a:rPr lang="en-US" b="1" dirty="0" err="1" smtClean="0"/>
              <a:t>ejecutado</a:t>
            </a:r>
            <a:r>
              <a:rPr lang="en-US" b="1" dirty="0" smtClean="0"/>
              <a:t> y </a:t>
            </a:r>
            <a:r>
              <a:rPr lang="en-US" b="1" dirty="0" err="1" smtClean="0"/>
              <a:t>su</a:t>
            </a:r>
            <a:r>
              <a:rPr lang="en-US" b="1" dirty="0" smtClean="0"/>
              <a:t> </a:t>
            </a:r>
            <a:r>
              <a:rPr lang="en-US" b="1" dirty="0" err="1" smtClean="0"/>
              <a:t>cabeza</a:t>
            </a:r>
            <a:r>
              <a:rPr lang="en-US" b="1" dirty="0" smtClean="0"/>
              <a:t> </a:t>
            </a:r>
            <a:r>
              <a:rPr lang="en-US" b="1" dirty="0" err="1" smtClean="0"/>
              <a:t>cortada</a:t>
            </a:r>
            <a:r>
              <a:rPr lang="en-US" b="1" dirty="0" smtClean="0"/>
              <a:t> y </a:t>
            </a:r>
            <a:r>
              <a:rPr lang="en-US" b="1" dirty="0" err="1" smtClean="0"/>
              <a:t>expuesta</a:t>
            </a:r>
            <a:r>
              <a:rPr lang="en-US" b="1" dirty="0" smtClean="0"/>
              <a:t> en la plaza mayor de </a:t>
            </a:r>
            <a:r>
              <a:rPr lang="en-US" b="1" dirty="0" err="1" smtClean="0"/>
              <a:t>su</a:t>
            </a:r>
            <a:r>
              <a:rPr lang="en-US" b="1" dirty="0" smtClean="0"/>
              <a:t> </a:t>
            </a:r>
            <a:r>
              <a:rPr lang="en-US" b="1" dirty="0" err="1" smtClean="0"/>
              <a:t>estado</a:t>
            </a:r>
            <a:r>
              <a:rPr lang="en-US" b="1" dirty="0" smtClean="0"/>
              <a:t> de Pernambuco, para </a:t>
            </a:r>
            <a:r>
              <a:rPr lang="en-US" b="1" dirty="0" err="1" smtClean="0"/>
              <a:t>que</a:t>
            </a:r>
            <a:r>
              <a:rPr lang="en-US" b="1" dirty="0" smtClean="0"/>
              <a:t> los </a:t>
            </a:r>
            <a:r>
              <a:rPr lang="en-US" b="1" dirty="0" err="1" smtClean="0"/>
              <a:t>esclavos</a:t>
            </a:r>
            <a:r>
              <a:rPr lang="en-US" b="1" dirty="0" smtClean="0"/>
              <a:t> </a:t>
            </a:r>
            <a:r>
              <a:rPr lang="en-US" b="1" dirty="0" err="1" smtClean="0"/>
              <a:t>tuvieran</a:t>
            </a:r>
            <a:r>
              <a:rPr lang="en-US" b="1" dirty="0" smtClean="0"/>
              <a:t> </a:t>
            </a:r>
            <a:r>
              <a:rPr lang="en-US" b="1" dirty="0" err="1" smtClean="0"/>
              <a:t>miedo</a:t>
            </a:r>
            <a:r>
              <a:rPr lang="en-US" b="1" dirty="0" smtClean="0"/>
              <a:t> a </a:t>
            </a:r>
            <a:r>
              <a:rPr lang="en-US" b="1" dirty="0" err="1" smtClean="0"/>
              <a:t>rebelarse</a:t>
            </a:r>
            <a:r>
              <a:rPr lang="en-US" b="1" dirty="0" smtClean="0"/>
              <a:t> </a:t>
            </a:r>
            <a:r>
              <a:rPr lang="en-US" b="1" dirty="0" err="1" smtClean="0"/>
              <a:t>otra</a:t>
            </a:r>
            <a:r>
              <a:rPr lang="en-US" b="1" dirty="0" smtClean="0"/>
              <a:t> </a:t>
            </a:r>
            <a:r>
              <a:rPr lang="en-US" b="1" dirty="0" err="1" smtClean="0"/>
              <a:t>vez</a:t>
            </a:r>
            <a:r>
              <a:rPr lang="en-US" b="1" dirty="0" smtClean="0"/>
              <a:t>.</a:t>
            </a:r>
            <a:endParaRPr lang="es-MX"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0225" y="3429000"/>
            <a:ext cx="2112750" cy="2817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13994"/>
            <a:ext cx="1981200" cy="2410460"/>
          </a:xfrm>
          <a:prstGeom prst="rect">
            <a:avLst/>
          </a:prstGeom>
        </p:spPr>
      </p:pic>
    </p:spTree>
    <p:extLst>
      <p:ext uri="{BB962C8B-B14F-4D97-AF65-F5344CB8AC3E}">
        <p14:creationId xmlns:p14="http://schemas.microsoft.com/office/powerpoint/2010/main" val="3475540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5139869"/>
          </a:xfrm>
          <a:prstGeom prst="rect">
            <a:avLst/>
          </a:prstGeom>
          <a:noFill/>
        </p:spPr>
        <p:txBody>
          <a:bodyPr wrap="square" rtlCol="0">
            <a:spAutoFit/>
          </a:bodyPr>
          <a:lstStyle/>
          <a:p>
            <a:pPr algn="ctr"/>
            <a:r>
              <a:rPr lang="en-US" sz="2800" b="1" dirty="0" smtClean="0"/>
              <a:t>Los </a:t>
            </a:r>
            <a:r>
              <a:rPr lang="en-US" sz="2800" b="1" dirty="0" err="1" smtClean="0"/>
              <a:t>muertos</a:t>
            </a:r>
            <a:r>
              <a:rPr lang="en-US" sz="2800" b="1" dirty="0" smtClean="0"/>
              <a:t> no </a:t>
            </a:r>
            <a:r>
              <a:rPr lang="en-US" sz="2800" b="1" dirty="0" err="1" smtClean="0"/>
              <a:t>regresan</a:t>
            </a:r>
            <a:r>
              <a:rPr lang="en-US" sz="2800" b="1" dirty="0" smtClean="0"/>
              <a:t> a la </a:t>
            </a:r>
            <a:r>
              <a:rPr lang="en-US" sz="2800" b="1" dirty="0" err="1" smtClean="0"/>
              <a:t>vida</a:t>
            </a:r>
            <a:endParaRPr lang="en-US" sz="2800" b="1" dirty="0" smtClean="0"/>
          </a:p>
          <a:p>
            <a:endParaRPr lang="en-US" sz="2000" b="1" dirty="0" smtClean="0"/>
          </a:p>
          <a:p>
            <a:endParaRPr lang="en-US" sz="2000" b="1" dirty="0"/>
          </a:p>
          <a:p>
            <a:r>
              <a:rPr lang="en-US" sz="2000" b="1" dirty="0" err="1" smtClean="0"/>
              <a:t>Desde</a:t>
            </a:r>
            <a:r>
              <a:rPr lang="en-US" sz="2000" b="1" dirty="0" smtClean="0"/>
              <a:t> </a:t>
            </a:r>
            <a:r>
              <a:rPr lang="en-US" sz="2000" b="1" dirty="0" err="1" smtClean="0"/>
              <a:t>esos</a:t>
            </a:r>
            <a:r>
              <a:rPr lang="en-US" sz="2000" b="1" dirty="0" smtClean="0"/>
              <a:t> </a:t>
            </a:r>
            <a:r>
              <a:rPr lang="en-US" sz="2000" b="1" dirty="0" err="1" smtClean="0"/>
              <a:t>tiempos</a:t>
            </a:r>
            <a:r>
              <a:rPr lang="en-US" sz="2000" b="1" dirty="0" smtClean="0"/>
              <a:t> se ha </a:t>
            </a:r>
            <a:r>
              <a:rPr lang="en-US" sz="2000" b="1" dirty="0" err="1" smtClean="0"/>
              <a:t>indicado</a:t>
            </a:r>
            <a:r>
              <a:rPr lang="en-US" sz="2000" b="1" dirty="0" smtClean="0"/>
              <a:t> con la </a:t>
            </a:r>
            <a:r>
              <a:rPr lang="en-US" sz="2000" b="1" dirty="0" err="1" smtClean="0"/>
              <a:t>palabra</a:t>
            </a:r>
            <a:r>
              <a:rPr lang="en-US" sz="2000" b="1" dirty="0" smtClean="0"/>
              <a:t> </a:t>
            </a:r>
            <a:r>
              <a:rPr lang="en-US" sz="2000" b="1" dirty="0" err="1" smtClean="0"/>
              <a:t>zombi</a:t>
            </a:r>
            <a:r>
              <a:rPr lang="en-US" sz="2000" b="1" dirty="0" smtClean="0"/>
              <a:t> (</a:t>
            </a:r>
            <a:r>
              <a:rPr lang="en-US" sz="2000" b="1" dirty="0" err="1" smtClean="0"/>
              <a:t>zumbi</a:t>
            </a:r>
            <a:r>
              <a:rPr lang="en-US" sz="2000" b="1" dirty="0" smtClean="0"/>
              <a:t>, zombie) a </a:t>
            </a:r>
            <a:r>
              <a:rPr lang="en-US" sz="2000" b="1" dirty="0" err="1" smtClean="0"/>
              <a:t>una</a:t>
            </a:r>
            <a:r>
              <a:rPr lang="en-US" sz="2000" b="1" dirty="0" smtClean="0"/>
              <a:t> persona </a:t>
            </a:r>
            <a:r>
              <a:rPr lang="en-US" sz="2000" b="1" dirty="0" err="1" smtClean="0"/>
              <a:t>que</a:t>
            </a:r>
            <a:r>
              <a:rPr lang="en-US" sz="2000" b="1" dirty="0" smtClean="0"/>
              <a:t> </a:t>
            </a:r>
            <a:r>
              <a:rPr lang="en-US" sz="2000" b="1" dirty="0" err="1" smtClean="0"/>
              <a:t>resuscita</a:t>
            </a:r>
            <a:r>
              <a:rPr lang="en-US" sz="2000" b="1" dirty="0" smtClean="0"/>
              <a:t> de la </a:t>
            </a:r>
            <a:r>
              <a:rPr lang="en-US" sz="2000" b="1" dirty="0" err="1" smtClean="0"/>
              <a:t>muerte</a:t>
            </a:r>
            <a:r>
              <a:rPr lang="en-US" sz="2000" b="1" dirty="0" smtClean="0"/>
              <a:t>.</a:t>
            </a:r>
          </a:p>
          <a:p>
            <a:endParaRPr lang="en-US" sz="2000" b="1" dirty="0" smtClean="0"/>
          </a:p>
          <a:p>
            <a:endParaRPr lang="en-US" sz="2000" b="1" dirty="0"/>
          </a:p>
          <a:p>
            <a:r>
              <a:rPr lang="en-US" sz="2000" b="1" dirty="0" smtClean="0"/>
              <a:t>A </a:t>
            </a:r>
            <a:r>
              <a:rPr lang="en-US" sz="2000" b="1" dirty="0" err="1" smtClean="0"/>
              <a:t>pesar</a:t>
            </a:r>
            <a:r>
              <a:rPr lang="en-US" sz="2000" b="1" dirty="0" smtClean="0"/>
              <a:t> de </a:t>
            </a:r>
            <a:r>
              <a:rPr lang="en-US" sz="2000" b="1" dirty="0" err="1" smtClean="0"/>
              <a:t>casos</a:t>
            </a:r>
            <a:r>
              <a:rPr lang="en-US" sz="2000" b="1" dirty="0" smtClean="0"/>
              <a:t> de </a:t>
            </a:r>
            <a:r>
              <a:rPr lang="en-US" sz="2000" b="1" dirty="0" err="1" smtClean="0"/>
              <a:t>muerte</a:t>
            </a:r>
            <a:r>
              <a:rPr lang="en-US" sz="2000" b="1" dirty="0" smtClean="0"/>
              <a:t> </a:t>
            </a:r>
            <a:r>
              <a:rPr lang="en-US" sz="2000" b="1" dirty="0" err="1" smtClean="0"/>
              <a:t>aparente</a:t>
            </a:r>
            <a:r>
              <a:rPr lang="en-US" sz="2000" b="1" dirty="0" smtClean="0"/>
              <a:t>, no hay </a:t>
            </a:r>
            <a:r>
              <a:rPr lang="en-US" sz="2000" b="1" dirty="0" err="1" smtClean="0"/>
              <a:t>motivos</a:t>
            </a:r>
            <a:r>
              <a:rPr lang="en-US" sz="2000" b="1" dirty="0"/>
              <a:t> </a:t>
            </a:r>
            <a:r>
              <a:rPr lang="en-US" sz="2000" b="1" dirty="0" smtClean="0"/>
              <a:t>para </a:t>
            </a:r>
            <a:r>
              <a:rPr lang="en-US" sz="2000" b="1" dirty="0" err="1" smtClean="0"/>
              <a:t>pensar</a:t>
            </a:r>
            <a:r>
              <a:rPr lang="en-US" sz="2000" b="1" dirty="0" smtClean="0"/>
              <a:t> </a:t>
            </a:r>
            <a:r>
              <a:rPr lang="en-US" sz="2000" b="1" dirty="0" err="1" smtClean="0"/>
              <a:t>que</a:t>
            </a:r>
            <a:r>
              <a:rPr lang="en-US" sz="2000" b="1" dirty="0" smtClean="0"/>
              <a:t> </a:t>
            </a:r>
            <a:r>
              <a:rPr lang="en-US" sz="2000" b="1" dirty="0" err="1" smtClean="0"/>
              <a:t>nadie</a:t>
            </a:r>
            <a:r>
              <a:rPr lang="en-US" sz="2000" b="1" dirty="0" smtClean="0"/>
              <a:t> </a:t>
            </a:r>
            <a:r>
              <a:rPr lang="en-US" sz="2000" b="1" dirty="0" err="1" smtClean="0"/>
              <a:t>haya</a:t>
            </a:r>
            <a:r>
              <a:rPr lang="en-US" sz="2000" b="1" dirty="0" smtClean="0"/>
              <a:t> </a:t>
            </a:r>
            <a:r>
              <a:rPr lang="en-US" sz="2000" b="1" dirty="0" err="1" smtClean="0"/>
              <a:t>regresado</a:t>
            </a:r>
            <a:r>
              <a:rPr lang="en-US" sz="2000" b="1" dirty="0" smtClean="0"/>
              <a:t> de la </a:t>
            </a:r>
            <a:r>
              <a:rPr lang="en-US" sz="2000" b="1" dirty="0" err="1" smtClean="0"/>
              <a:t>muerte</a:t>
            </a:r>
            <a:endParaRPr lang="en-US" sz="2000" b="1" dirty="0" smtClean="0"/>
          </a:p>
          <a:p>
            <a:endParaRPr lang="en-US" sz="2000" b="1" dirty="0" smtClean="0"/>
          </a:p>
          <a:p>
            <a:endParaRPr lang="en-US" sz="2000" b="1" dirty="0"/>
          </a:p>
          <a:p>
            <a:r>
              <a:rPr lang="en-US" sz="2000" b="1" dirty="0" smtClean="0"/>
              <a:t>Sin embargo, </a:t>
            </a:r>
            <a:r>
              <a:rPr lang="en-US" sz="2000" b="1" dirty="0" err="1" smtClean="0"/>
              <a:t>numerosos</a:t>
            </a:r>
            <a:r>
              <a:rPr lang="en-US" sz="2000" b="1" dirty="0" smtClean="0"/>
              <a:t> </a:t>
            </a:r>
            <a:r>
              <a:rPr lang="en-US" sz="2000" b="1" dirty="0" err="1" smtClean="0"/>
              <a:t>casos</a:t>
            </a:r>
            <a:r>
              <a:rPr lang="en-US" sz="2000" b="1" dirty="0" smtClean="0"/>
              <a:t> de </a:t>
            </a:r>
            <a:r>
              <a:rPr lang="en-US" sz="2000" b="1" dirty="0" err="1" smtClean="0"/>
              <a:t>muerte</a:t>
            </a:r>
            <a:r>
              <a:rPr lang="en-US" sz="2000" b="1" dirty="0" smtClean="0"/>
              <a:t> </a:t>
            </a:r>
            <a:r>
              <a:rPr lang="en-US" sz="2000" b="1" dirty="0" err="1" smtClean="0"/>
              <a:t>aparente</a:t>
            </a:r>
            <a:r>
              <a:rPr lang="en-US" sz="2000" b="1" dirty="0" smtClean="0"/>
              <a:t> </a:t>
            </a:r>
            <a:r>
              <a:rPr lang="en-US" sz="2000" b="1" dirty="0" err="1" smtClean="0"/>
              <a:t>han</a:t>
            </a:r>
            <a:r>
              <a:rPr lang="en-US" sz="2000" b="1" dirty="0" smtClean="0"/>
              <a:t> </a:t>
            </a:r>
            <a:r>
              <a:rPr lang="en-US" sz="2000" b="1" dirty="0" err="1" smtClean="0"/>
              <a:t>sido</a:t>
            </a:r>
            <a:r>
              <a:rPr lang="en-US" sz="2000" b="1" dirty="0" smtClean="0"/>
              <a:t> </a:t>
            </a:r>
            <a:r>
              <a:rPr lang="en-US" sz="2000" b="1" dirty="0" err="1" smtClean="0"/>
              <a:t>atestiguados</a:t>
            </a:r>
            <a:endParaRPr lang="en-US" sz="2000" b="1" dirty="0" smtClean="0"/>
          </a:p>
          <a:p>
            <a:endParaRPr lang="en-US" sz="2000" b="1" dirty="0" smtClean="0"/>
          </a:p>
          <a:p>
            <a:endParaRPr lang="en-US" sz="2000" b="1" dirty="0"/>
          </a:p>
          <a:p>
            <a:r>
              <a:rPr lang="en-US" sz="2000" b="1" dirty="0" smtClean="0"/>
              <a:t>Un </a:t>
            </a:r>
            <a:r>
              <a:rPr lang="en-US" sz="2000" b="1" dirty="0" err="1" smtClean="0"/>
              <a:t>fenomeno</a:t>
            </a:r>
            <a:r>
              <a:rPr lang="en-US" sz="2000" b="1" dirty="0" smtClean="0"/>
              <a:t> </a:t>
            </a:r>
            <a:r>
              <a:rPr lang="en-US" sz="2000" b="1" dirty="0" err="1" smtClean="0"/>
              <a:t>impresionante</a:t>
            </a:r>
            <a:r>
              <a:rPr lang="en-US" sz="2000" b="1" dirty="0" smtClean="0"/>
              <a:t> son los “zombies” de la </a:t>
            </a:r>
            <a:r>
              <a:rPr lang="en-US" sz="2000" b="1" dirty="0" err="1" smtClean="0"/>
              <a:t>isla</a:t>
            </a:r>
            <a:r>
              <a:rPr lang="en-US" sz="2000" b="1" dirty="0" smtClean="0"/>
              <a:t> de Haiti</a:t>
            </a:r>
            <a:endParaRPr lang="es-MX" sz="2000" b="1" dirty="0"/>
          </a:p>
        </p:txBody>
      </p:sp>
    </p:spTree>
    <p:extLst>
      <p:ext uri="{BB962C8B-B14F-4D97-AF65-F5344CB8AC3E}">
        <p14:creationId xmlns:p14="http://schemas.microsoft.com/office/powerpoint/2010/main" val="343964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55" y="1676400"/>
            <a:ext cx="4114800" cy="3657600"/>
          </a:xfrm>
          <a:prstGeom prst="rect">
            <a:avLst/>
          </a:prstGeom>
        </p:spPr>
      </p:pic>
      <p:sp>
        <p:nvSpPr>
          <p:cNvPr id="3" name="TextBox 2"/>
          <p:cNvSpPr txBox="1"/>
          <p:nvPr/>
        </p:nvSpPr>
        <p:spPr>
          <a:xfrm>
            <a:off x="541965" y="533400"/>
            <a:ext cx="8020144" cy="369332"/>
          </a:xfrm>
          <a:prstGeom prst="rect">
            <a:avLst/>
          </a:prstGeom>
          <a:noFill/>
        </p:spPr>
        <p:txBody>
          <a:bodyPr wrap="none" rtlCol="0">
            <a:spAutoFit/>
          </a:bodyPr>
          <a:lstStyle/>
          <a:p>
            <a:r>
              <a:rPr lang="en-US" b="1" dirty="0" err="1" smtClean="0"/>
              <a:t>Clairvius</a:t>
            </a:r>
            <a:r>
              <a:rPr lang="en-US" b="1" dirty="0" smtClean="0"/>
              <a:t> Narcissus (1922-94) </a:t>
            </a:r>
            <a:r>
              <a:rPr lang="en-US" b="1" dirty="0" err="1" smtClean="0"/>
              <a:t>que</a:t>
            </a:r>
            <a:r>
              <a:rPr lang="en-US" b="1" dirty="0" smtClean="0"/>
              <a:t> </a:t>
            </a:r>
            <a:r>
              <a:rPr lang="en-US" b="1" dirty="0" err="1" smtClean="0"/>
              <a:t>reposa</a:t>
            </a:r>
            <a:r>
              <a:rPr lang="en-US" b="1" dirty="0" smtClean="0"/>
              <a:t> en </a:t>
            </a:r>
            <a:r>
              <a:rPr lang="en-US" b="1" dirty="0" err="1" smtClean="0"/>
              <a:t>paz</a:t>
            </a:r>
            <a:r>
              <a:rPr lang="en-US" b="1" dirty="0" smtClean="0"/>
              <a:t> </a:t>
            </a:r>
            <a:r>
              <a:rPr lang="en-US" b="1" dirty="0" err="1" smtClean="0"/>
              <a:t>sobre</a:t>
            </a:r>
            <a:r>
              <a:rPr lang="en-US" b="1" dirty="0" smtClean="0"/>
              <a:t> </a:t>
            </a:r>
            <a:r>
              <a:rPr lang="en-US" b="1" dirty="0" err="1" smtClean="0"/>
              <a:t>su</a:t>
            </a:r>
            <a:r>
              <a:rPr lang="en-US" b="1" dirty="0" smtClean="0"/>
              <a:t> </a:t>
            </a:r>
            <a:r>
              <a:rPr lang="en-US" b="1" dirty="0" err="1" smtClean="0"/>
              <a:t>propia</a:t>
            </a:r>
            <a:r>
              <a:rPr lang="en-US" b="1" dirty="0" smtClean="0"/>
              <a:t> </a:t>
            </a:r>
            <a:r>
              <a:rPr lang="en-US" b="1" dirty="0" err="1" smtClean="0"/>
              <a:t>tumba</a:t>
            </a:r>
            <a:endParaRPr lang="es-MX" b="1" dirty="0"/>
          </a:p>
        </p:txBody>
      </p:sp>
      <p:sp>
        <p:nvSpPr>
          <p:cNvPr id="5" name="TextBox 4"/>
          <p:cNvSpPr txBox="1"/>
          <p:nvPr/>
        </p:nvSpPr>
        <p:spPr>
          <a:xfrm>
            <a:off x="533400" y="5486400"/>
            <a:ext cx="3762568" cy="369332"/>
          </a:xfrm>
          <a:prstGeom prst="rect">
            <a:avLst/>
          </a:prstGeom>
          <a:noFill/>
        </p:spPr>
        <p:txBody>
          <a:bodyPr wrap="none" rtlCol="0">
            <a:spAutoFit/>
          </a:bodyPr>
          <a:lstStyle/>
          <a:p>
            <a:r>
              <a:rPr lang="en-US" dirty="0" smtClean="0"/>
              <a:t>Su </a:t>
            </a:r>
            <a:r>
              <a:rPr lang="en-US" dirty="0" err="1" smtClean="0"/>
              <a:t>primera</a:t>
            </a:r>
            <a:r>
              <a:rPr lang="en-US" dirty="0" smtClean="0"/>
              <a:t> “</a:t>
            </a:r>
            <a:r>
              <a:rPr lang="en-US" dirty="0" err="1" smtClean="0"/>
              <a:t>muerte</a:t>
            </a:r>
            <a:r>
              <a:rPr lang="en-US" dirty="0" smtClean="0"/>
              <a:t>” : 2 mayo 1962</a:t>
            </a:r>
            <a:endParaRPr lang="es-MX" dirty="0"/>
          </a:p>
        </p:txBody>
      </p:sp>
    </p:spTree>
    <p:extLst>
      <p:ext uri="{BB962C8B-B14F-4D97-AF65-F5344CB8AC3E}">
        <p14:creationId xmlns:p14="http://schemas.microsoft.com/office/powerpoint/2010/main" val="311785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800"/>
            <a:ext cx="8915400" cy="6063198"/>
          </a:xfrm>
          <a:prstGeom prst="rect">
            <a:avLst/>
          </a:prstGeom>
          <a:noFill/>
        </p:spPr>
        <p:txBody>
          <a:bodyPr wrap="square" rtlCol="0">
            <a:spAutoFit/>
          </a:bodyPr>
          <a:lstStyle/>
          <a:p>
            <a:r>
              <a:rPr lang="en-US" sz="3600" b="1" dirty="0" err="1" smtClean="0"/>
              <a:t>Cambios</a:t>
            </a:r>
            <a:r>
              <a:rPr lang="en-US" sz="3600" b="1" dirty="0" smtClean="0"/>
              <a:t> en la forma en </a:t>
            </a:r>
            <a:r>
              <a:rPr lang="en-US" sz="3600" b="1" dirty="0" err="1" smtClean="0"/>
              <a:t>que</a:t>
            </a:r>
            <a:r>
              <a:rPr lang="en-US" sz="3600" b="1" dirty="0" smtClean="0"/>
              <a:t> los hombres </a:t>
            </a:r>
            <a:r>
              <a:rPr lang="en-US" sz="3600" b="1" dirty="0" err="1" smtClean="0"/>
              <a:t>morimos</a:t>
            </a:r>
            <a:endParaRPr lang="en-US" sz="3600" b="1" dirty="0" smtClean="0"/>
          </a:p>
          <a:p>
            <a:endParaRPr lang="en-US" sz="3600" b="1" dirty="0"/>
          </a:p>
          <a:p>
            <a:r>
              <a:rPr lang="en-US" sz="2800" b="1" dirty="0" smtClean="0"/>
              <a:t>En los </a:t>
            </a:r>
            <a:r>
              <a:rPr lang="en-US" sz="2800" b="1" dirty="0" err="1" smtClean="0"/>
              <a:t>ultimos</a:t>
            </a:r>
            <a:r>
              <a:rPr lang="en-US" sz="2800" b="1" dirty="0" smtClean="0"/>
              <a:t> 400 </a:t>
            </a:r>
            <a:r>
              <a:rPr lang="en-US" sz="2800" b="1" dirty="0" err="1" smtClean="0"/>
              <a:t>años</a:t>
            </a:r>
            <a:r>
              <a:rPr lang="en-US" sz="2800" b="1" dirty="0" smtClean="0"/>
              <a:t> (un </a:t>
            </a:r>
            <a:r>
              <a:rPr lang="en-US" sz="2800" b="1" dirty="0" err="1" smtClean="0"/>
              <a:t>periodo</a:t>
            </a:r>
            <a:r>
              <a:rPr lang="en-US" sz="2800" b="1" dirty="0" smtClean="0"/>
              <a:t>  </a:t>
            </a:r>
            <a:r>
              <a:rPr lang="en-US" sz="2800" b="1" dirty="0" err="1" smtClean="0"/>
              <a:t>muy</a:t>
            </a:r>
            <a:r>
              <a:rPr lang="en-US" sz="2800" b="1" dirty="0" smtClean="0"/>
              <a:t> </a:t>
            </a:r>
            <a:r>
              <a:rPr lang="en-US" sz="2800" b="1" dirty="0" err="1" smtClean="0"/>
              <a:t>breve</a:t>
            </a:r>
            <a:r>
              <a:rPr lang="en-US" sz="2800" b="1" dirty="0" smtClean="0"/>
              <a:t> </a:t>
            </a:r>
            <a:r>
              <a:rPr lang="en-US" sz="2800" b="1" dirty="0" err="1" smtClean="0"/>
              <a:t>comparado</a:t>
            </a:r>
            <a:r>
              <a:rPr lang="en-US" sz="2800" b="1" dirty="0" smtClean="0"/>
              <a:t> con el </a:t>
            </a:r>
            <a:r>
              <a:rPr lang="en-US" sz="2800" b="1" dirty="0" err="1" smtClean="0"/>
              <a:t>camino</a:t>
            </a:r>
            <a:r>
              <a:rPr lang="en-US" sz="2800" b="1" dirty="0" smtClean="0"/>
              <a:t> </a:t>
            </a:r>
            <a:r>
              <a:rPr lang="en-US" sz="2800" b="1" dirty="0" err="1" smtClean="0"/>
              <a:t>biologico</a:t>
            </a:r>
            <a:r>
              <a:rPr lang="en-US" sz="2800" b="1" dirty="0" smtClean="0"/>
              <a:t> del hombre) la </a:t>
            </a:r>
            <a:r>
              <a:rPr lang="en-US" sz="2800" b="1" dirty="0" err="1" smtClean="0"/>
              <a:t>duracion</a:t>
            </a:r>
            <a:r>
              <a:rPr lang="en-US" sz="2800" b="1" dirty="0" smtClean="0"/>
              <a:t> de la </a:t>
            </a:r>
            <a:r>
              <a:rPr lang="en-US" sz="2800" b="1" dirty="0" err="1" smtClean="0"/>
              <a:t>vida</a:t>
            </a:r>
            <a:r>
              <a:rPr lang="en-US" sz="2800" b="1" dirty="0" smtClean="0"/>
              <a:t> media del hombre se ha </a:t>
            </a:r>
            <a:r>
              <a:rPr lang="en-US" sz="2800" b="1" dirty="0" err="1" smtClean="0"/>
              <a:t>doblado</a:t>
            </a:r>
            <a:r>
              <a:rPr lang="en-US" sz="2800" b="1" dirty="0" smtClean="0"/>
              <a:t>:</a:t>
            </a:r>
          </a:p>
          <a:p>
            <a:endParaRPr lang="en-US" sz="2800" b="1" dirty="0"/>
          </a:p>
          <a:p>
            <a:r>
              <a:rPr lang="en-US" sz="2800" b="1" dirty="0" smtClean="0"/>
              <a:t>De 40 </a:t>
            </a:r>
            <a:r>
              <a:rPr lang="en-US" sz="2800" b="1" dirty="0" err="1" smtClean="0"/>
              <a:t>años</a:t>
            </a:r>
            <a:r>
              <a:rPr lang="en-US" sz="2800" b="1" dirty="0" smtClean="0"/>
              <a:t> hasta la </a:t>
            </a:r>
            <a:r>
              <a:rPr lang="en-US" sz="2800" b="1" dirty="0" err="1" smtClean="0"/>
              <a:t>edad</a:t>
            </a:r>
            <a:r>
              <a:rPr lang="en-US" sz="2800" b="1" dirty="0" smtClean="0"/>
              <a:t> media, a 80 </a:t>
            </a:r>
            <a:r>
              <a:rPr lang="en-US" sz="2800" b="1" dirty="0" err="1" smtClean="0"/>
              <a:t>años</a:t>
            </a:r>
            <a:r>
              <a:rPr lang="en-US" sz="2800" b="1" dirty="0" smtClean="0"/>
              <a:t> en </a:t>
            </a:r>
            <a:r>
              <a:rPr lang="en-US" sz="2800" b="1" dirty="0" err="1" smtClean="0"/>
              <a:t>algunos</a:t>
            </a:r>
            <a:r>
              <a:rPr lang="en-US" sz="2800" b="1" dirty="0" smtClean="0"/>
              <a:t> </a:t>
            </a:r>
            <a:r>
              <a:rPr lang="en-US" sz="2800" b="1" dirty="0" err="1" smtClean="0"/>
              <a:t>paises</a:t>
            </a:r>
            <a:r>
              <a:rPr lang="en-US" sz="2800" b="1" dirty="0" smtClean="0"/>
              <a:t>. Para Mexico, la </a:t>
            </a:r>
            <a:r>
              <a:rPr lang="en-US" sz="2800" b="1" dirty="0" err="1" smtClean="0"/>
              <a:t>duracion</a:t>
            </a:r>
            <a:r>
              <a:rPr lang="en-US" sz="2800" b="1" dirty="0" smtClean="0"/>
              <a:t> de la </a:t>
            </a:r>
            <a:r>
              <a:rPr lang="en-US" sz="2800" b="1" dirty="0" err="1" smtClean="0"/>
              <a:t>vida</a:t>
            </a:r>
            <a:r>
              <a:rPr lang="en-US" sz="2800" b="1" dirty="0" smtClean="0"/>
              <a:t> </a:t>
            </a:r>
            <a:r>
              <a:rPr lang="en-US" sz="2800" b="1" dirty="0" err="1" smtClean="0"/>
              <a:t>es</a:t>
            </a:r>
            <a:r>
              <a:rPr lang="en-US" sz="2800" b="1" dirty="0" smtClean="0"/>
              <a:t> </a:t>
            </a:r>
            <a:r>
              <a:rPr lang="en-US" sz="2800" b="1" dirty="0" err="1" smtClean="0"/>
              <a:t>alrededor</a:t>
            </a:r>
            <a:r>
              <a:rPr lang="en-US" sz="2800" b="1" dirty="0" smtClean="0"/>
              <a:t> de 76 </a:t>
            </a:r>
            <a:r>
              <a:rPr lang="en-US" sz="2800" b="1" dirty="0" err="1" smtClean="0"/>
              <a:t>años</a:t>
            </a:r>
            <a:r>
              <a:rPr lang="en-US" sz="2800" b="1" dirty="0" smtClean="0"/>
              <a:t>.</a:t>
            </a:r>
          </a:p>
          <a:p>
            <a:endParaRPr lang="en-US" sz="2800" b="1" dirty="0"/>
          </a:p>
          <a:p>
            <a:r>
              <a:rPr lang="en-US" sz="2800" b="1" dirty="0" smtClean="0"/>
              <a:t>Sin </a:t>
            </a:r>
            <a:r>
              <a:rPr lang="en-US" sz="2800" b="1" dirty="0" err="1" smtClean="0"/>
              <a:t>duda</a:t>
            </a:r>
            <a:r>
              <a:rPr lang="en-US" sz="2800" b="1" dirty="0" smtClean="0"/>
              <a:t> la </a:t>
            </a:r>
            <a:r>
              <a:rPr lang="en-US" sz="2800" b="1" dirty="0" err="1" smtClean="0"/>
              <a:t>esperanza</a:t>
            </a:r>
            <a:r>
              <a:rPr lang="en-US" sz="2800" b="1" dirty="0" smtClean="0"/>
              <a:t> de </a:t>
            </a:r>
            <a:r>
              <a:rPr lang="en-US" sz="2800" b="1" dirty="0" err="1" smtClean="0"/>
              <a:t>vida</a:t>
            </a:r>
            <a:r>
              <a:rPr lang="en-US" sz="2800" b="1" dirty="0" smtClean="0"/>
              <a:t> se </a:t>
            </a:r>
            <a:r>
              <a:rPr lang="en-US" sz="2800" b="1" dirty="0" err="1" smtClean="0"/>
              <a:t>alargara</a:t>
            </a:r>
            <a:r>
              <a:rPr lang="en-US" sz="2800" b="1" dirty="0" smtClean="0"/>
              <a:t>’ </a:t>
            </a:r>
            <a:r>
              <a:rPr lang="en-US" sz="2800" b="1" dirty="0" err="1" smtClean="0"/>
              <a:t>aun</a:t>
            </a:r>
            <a:r>
              <a:rPr lang="en-US" sz="2800" b="1" dirty="0" smtClean="0"/>
              <a:t> mas en el </a:t>
            </a:r>
            <a:r>
              <a:rPr lang="en-US" sz="2800" b="1" dirty="0" err="1" smtClean="0"/>
              <a:t>futuro</a:t>
            </a:r>
            <a:r>
              <a:rPr lang="en-US" sz="2800" b="1" dirty="0" smtClean="0"/>
              <a:t>, </a:t>
            </a:r>
            <a:r>
              <a:rPr lang="en-US" sz="2800" b="1" dirty="0" err="1" smtClean="0"/>
              <a:t>posiblemente</a:t>
            </a:r>
            <a:r>
              <a:rPr lang="en-US" sz="2800" b="1" dirty="0" smtClean="0"/>
              <a:t> hasta </a:t>
            </a:r>
            <a:r>
              <a:rPr lang="en-US" sz="2800" b="1" dirty="0" err="1" smtClean="0"/>
              <a:t>alcanzar</a:t>
            </a:r>
            <a:r>
              <a:rPr lang="en-US" sz="2800" b="1" dirty="0" smtClean="0"/>
              <a:t> </a:t>
            </a:r>
            <a:r>
              <a:rPr lang="en-US" sz="2800" b="1" dirty="0" err="1" smtClean="0"/>
              <a:t>limites</a:t>
            </a:r>
            <a:r>
              <a:rPr lang="en-US" sz="2800" b="1" dirty="0" smtClean="0"/>
              <a:t> </a:t>
            </a:r>
            <a:r>
              <a:rPr lang="en-US" sz="2800" b="1" dirty="0" err="1" smtClean="0"/>
              <a:t>biologicos</a:t>
            </a:r>
            <a:endParaRPr lang="es-MX" sz="2800" b="1" dirty="0"/>
          </a:p>
        </p:txBody>
      </p:sp>
    </p:spTree>
    <p:extLst>
      <p:ext uri="{BB962C8B-B14F-4D97-AF65-F5344CB8AC3E}">
        <p14:creationId xmlns:p14="http://schemas.microsoft.com/office/powerpoint/2010/main" val="3051588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3600986"/>
          </a:xfrm>
          <a:prstGeom prst="rect">
            <a:avLst/>
          </a:prstGeom>
          <a:noFill/>
        </p:spPr>
        <p:txBody>
          <a:bodyPr wrap="square" rtlCol="0">
            <a:spAutoFit/>
          </a:bodyPr>
          <a:lstStyle/>
          <a:p>
            <a:pPr algn="ctr"/>
            <a:r>
              <a:rPr lang="en-US" sz="2800" b="1" dirty="0" smtClean="0"/>
              <a:t>Haiti</a:t>
            </a:r>
          </a:p>
          <a:p>
            <a:endParaRPr lang="en-US" sz="2000" b="1" dirty="0"/>
          </a:p>
          <a:p>
            <a:r>
              <a:rPr lang="en-US" sz="2000" b="1" dirty="0" err="1" smtClean="0"/>
              <a:t>Es</a:t>
            </a:r>
            <a:r>
              <a:rPr lang="en-US" sz="2000" b="1" dirty="0" smtClean="0"/>
              <a:t> un </a:t>
            </a:r>
            <a:r>
              <a:rPr lang="en-US" sz="2000" b="1" dirty="0" err="1" smtClean="0"/>
              <a:t>estado</a:t>
            </a:r>
            <a:r>
              <a:rPr lang="en-US" sz="2000" b="1" dirty="0" smtClean="0"/>
              <a:t> en la </a:t>
            </a:r>
            <a:r>
              <a:rPr lang="en-US" sz="2000" b="1" dirty="0" err="1" smtClean="0"/>
              <a:t>mitad</a:t>
            </a:r>
            <a:r>
              <a:rPr lang="en-US" sz="2000" b="1" dirty="0" smtClean="0"/>
              <a:t> </a:t>
            </a:r>
            <a:r>
              <a:rPr lang="en-US" sz="2000" b="1" dirty="0" err="1" smtClean="0"/>
              <a:t>oeste</a:t>
            </a:r>
            <a:r>
              <a:rPr lang="en-US" sz="2000" b="1" dirty="0" smtClean="0"/>
              <a:t> de </a:t>
            </a:r>
            <a:r>
              <a:rPr lang="en-US" sz="2000" b="1" dirty="0" err="1" smtClean="0"/>
              <a:t>una</a:t>
            </a:r>
            <a:r>
              <a:rPr lang="en-US" sz="2000" b="1" dirty="0" smtClean="0"/>
              <a:t> </a:t>
            </a:r>
            <a:r>
              <a:rPr lang="en-US" sz="2000" b="1" dirty="0" err="1" smtClean="0"/>
              <a:t>isla</a:t>
            </a:r>
            <a:r>
              <a:rPr lang="en-US" sz="2000" b="1" dirty="0" smtClean="0"/>
              <a:t> (Hispaniola, la </a:t>
            </a:r>
            <a:r>
              <a:rPr lang="en-US" sz="2000" b="1" dirty="0" err="1" smtClean="0"/>
              <a:t>otra</a:t>
            </a:r>
            <a:r>
              <a:rPr lang="en-US" sz="2000" b="1" dirty="0" smtClean="0"/>
              <a:t> </a:t>
            </a:r>
            <a:r>
              <a:rPr lang="en-US" sz="2000" b="1" dirty="0" err="1" smtClean="0"/>
              <a:t>mitad</a:t>
            </a:r>
            <a:r>
              <a:rPr lang="en-US" sz="2000" b="1" dirty="0" smtClean="0"/>
              <a:t> </a:t>
            </a:r>
            <a:r>
              <a:rPr lang="en-US" sz="2000" b="1" dirty="0" err="1" smtClean="0"/>
              <a:t>es</a:t>
            </a:r>
            <a:r>
              <a:rPr lang="en-US" sz="2000" b="1" dirty="0" smtClean="0"/>
              <a:t> la </a:t>
            </a:r>
            <a:r>
              <a:rPr lang="en-US" sz="2000" b="1" dirty="0" err="1" smtClean="0"/>
              <a:t>Dominicana</a:t>
            </a:r>
            <a:r>
              <a:rPr lang="en-US" sz="2000" b="1" dirty="0" smtClean="0"/>
              <a:t>) </a:t>
            </a:r>
            <a:r>
              <a:rPr lang="en-US" sz="2000" b="1" dirty="0" err="1" smtClean="0"/>
              <a:t>cuyos</a:t>
            </a:r>
            <a:r>
              <a:rPr lang="en-US" sz="2000" b="1" dirty="0" smtClean="0"/>
              <a:t> </a:t>
            </a:r>
            <a:r>
              <a:rPr lang="en-US" sz="2000" b="1" dirty="0" err="1" smtClean="0"/>
              <a:t>habitantes</a:t>
            </a:r>
            <a:r>
              <a:rPr lang="en-US" sz="2000" b="1" dirty="0" smtClean="0"/>
              <a:t> son en </a:t>
            </a:r>
            <a:r>
              <a:rPr lang="en-US" sz="2000" b="1" dirty="0" err="1" smtClean="0"/>
              <a:t>mayoria</a:t>
            </a:r>
            <a:r>
              <a:rPr lang="en-US" sz="2000" b="1" dirty="0" smtClean="0"/>
              <a:t> </a:t>
            </a:r>
            <a:r>
              <a:rPr lang="en-US" sz="2000" b="1" dirty="0" err="1" smtClean="0"/>
              <a:t>descendientes</a:t>
            </a:r>
            <a:r>
              <a:rPr lang="en-US" sz="2000" b="1" dirty="0" smtClean="0"/>
              <a:t> de los </a:t>
            </a:r>
            <a:r>
              <a:rPr lang="en-US" sz="2000" b="1" dirty="0" err="1" smtClean="0"/>
              <a:t>esclavos</a:t>
            </a:r>
            <a:r>
              <a:rPr lang="en-US" sz="2000" b="1" dirty="0" smtClean="0"/>
              <a:t> </a:t>
            </a:r>
            <a:r>
              <a:rPr lang="en-US" sz="2000" b="1" dirty="0" err="1" smtClean="0"/>
              <a:t>africanos</a:t>
            </a:r>
            <a:r>
              <a:rPr lang="en-US" sz="2000" b="1" dirty="0" smtClean="0"/>
              <a:t> </a:t>
            </a:r>
            <a:r>
              <a:rPr lang="en-US" sz="2000" b="1" dirty="0" err="1" smtClean="0"/>
              <a:t>traidos</a:t>
            </a:r>
            <a:r>
              <a:rPr lang="en-US" sz="2000" b="1" dirty="0" smtClean="0"/>
              <a:t> </a:t>
            </a:r>
            <a:r>
              <a:rPr lang="en-US" sz="2000" b="1" dirty="0" err="1" smtClean="0"/>
              <a:t>por</a:t>
            </a:r>
            <a:r>
              <a:rPr lang="en-US" sz="2000" b="1" dirty="0" smtClean="0"/>
              <a:t> los </a:t>
            </a:r>
            <a:r>
              <a:rPr lang="en-US" sz="2000" b="1" dirty="0" err="1" smtClean="0"/>
              <a:t>europeos</a:t>
            </a:r>
            <a:r>
              <a:rPr lang="en-US" sz="2000" b="1" dirty="0"/>
              <a:t> </a:t>
            </a:r>
            <a:r>
              <a:rPr lang="en-US" sz="2000" b="1" dirty="0" smtClean="0"/>
              <a:t>en los </a:t>
            </a:r>
            <a:r>
              <a:rPr lang="en-US" sz="2000" b="1" dirty="0" err="1" smtClean="0"/>
              <a:t>primeros</a:t>
            </a:r>
            <a:r>
              <a:rPr lang="en-US" sz="2000" b="1" dirty="0" smtClean="0"/>
              <a:t> </a:t>
            </a:r>
            <a:r>
              <a:rPr lang="en-US" sz="2000" b="1" dirty="0" err="1" smtClean="0"/>
              <a:t>siglos</a:t>
            </a:r>
            <a:r>
              <a:rPr lang="en-US" sz="2000" b="1" dirty="0" smtClean="0"/>
              <a:t> </a:t>
            </a:r>
            <a:r>
              <a:rPr lang="en-US" sz="2000" b="1" dirty="0" err="1" smtClean="0"/>
              <a:t>despues</a:t>
            </a:r>
            <a:r>
              <a:rPr lang="en-US" sz="2000" b="1" dirty="0" smtClean="0"/>
              <a:t> de la </a:t>
            </a:r>
            <a:r>
              <a:rPr lang="en-US" sz="2000" b="1" dirty="0" err="1" smtClean="0"/>
              <a:t>conquista</a:t>
            </a:r>
            <a:r>
              <a:rPr lang="en-US" sz="2000" b="1" dirty="0" smtClean="0"/>
              <a:t>.</a:t>
            </a:r>
          </a:p>
          <a:p>
            <a:endParaRPr lang="en-US" sz="2000" b="1" dirty="0"/>
          </a:p>
          <a:p>
            <a:r>
              <a:rPr lang="en-US" sz="2000" b="1" dirty="0" smtClean="0"/>
              <a:t>Haiti </a:t>
            </a:r>
            <a:r>
              <a:rPr lang="en-US" sz="2000" b="1" dirty="0" err="1" smtClean="0"/>
              <a:t>fue</a:t>
            </a:r>
            <a:r>
              <a:rPr lang="en-US" sz="2000" b="1" dirty="0" smtClean="0"/>
              <a:t>’ </a:t>
            </a:r>
            <a:r>
              <a:rPr lang="en-US" sz="2000" b="1" dirty="0" err="1" smtClean="0"/>
              <a:t>tambien</a:t>
            </a:r>
            <a:r>
              <a:rPr lang="en-US" sz="2000" b="1" dirty="0" smtClean="0"/>
              <a:t> el primer </a:t>
            </a:r>
            <a:r>
              <a:rPr lang="en-US" sz="2000" b="1" dirty="0" err="1" smtClean="0"/>
              <a:t>estado</a:t>
            </a:r>
            <a:r>
              <a:rPr lang="en-US" sz="2000" b="1" dirty="0" smtClean="0"/>
              <a:t> a </a:t>
            </a:r>
            <a:r>
              <a:rPr lang="en-US" sz="2000" b="1" dirty="0" err="1" smtClean="0"/>
              <a:t>independizarse</a:t>
            </a:r>
            <a:r>
              <a:rPr lang="en-US" sz="2000" b="1" dirty="0" smtClean="0"/>
              <a:t>, nada </a:t>
            </a:r>
            <a:r>
              <a:rPr lang="en-US" sz="2000" b="1" dirty="0" err="1" smtClean="0"/>
              <a:t>menos</a:t>
            </a:r>
            <a:r>
              <a:rPr lang="en-US" sz="2000" b="1" dirty="0" smtClean="0"/>
              <a:t> </a:t>
            </a:r>
            <a:r>
              <a:rPr lang="en-US" sz="2000" b="1" dirty="0" err="1" smtClean="0"/>
              <a:t>que</a:t>
            </a:r>
            <a:r>
              <a:rPr lang="en-US" sz="2000" b="1" dirty="0" smtClean="0"/>
              <a:t> del mas </a:t>
            </a:r>
            <a:r>
              <a:rPr lang="en-US" sz="2000" b="1" dirty="0" err="1" smtClean="0"/>
              <a:t>grande</a:t>
            </a:r>
            <a:r>
              <a:rPr lang="en-US" sz="2000" b="1" dirty="0" smtClean="0"/>
              <a:t> </a:t>
            </a:r>
            <a:r>
              <a:rPr lang="en-US" sz="2000" b="1" dirty="0" err="1" smtClean="0"/>
              <a:t>ejercito</a:t>
            </a:r>
            <a:r>
              <a:rPr lang="en-US" sz="2000" b="1" dirty="0" smtClean="0"/>
              <a:t> de Europa, el de Napoleon, </a:t>
            </a:r>
            <a:r>
              <a:rPr lang="en-US" sz="2000" b="1" dirty="0" err="1" smtClean="0"/>
              <a:t>siglos</a:t>
            </a:r>
            <a:r>
              <a:rPr lang="en-US" sz="2000" b="1" dirty="0" smtClean="0"/>
              <a:t> </a:t>
            </a:r>
            <a:r>
              <a:rPr lang="en-US" sz="2000" b="1" dirty="0" err="1" smtClean="0"/>
              <a:t>despues</a:t>
            </a:r>
            <a:r>
              <a:rPr lang="en-US" sz="2000" b="1" dirty="0" smtClean="0"/>
              <a:t> de la </a:t>
            </a:r>
            <a:r>
              <a:rPr lang="en-US" sz="2000" b="1" dirty="0" err="1" smtClean="0"/>
              <a:t>conquista</a:t>
            </a:r>
            <a:r>
              <a:rPr lang="en-US" sz="2000" b="1" dirty="0" smtClean="0"/>
              <a:t>.</a:t>
            </a:r>
          </a:p>
          <a:p>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465945"/>
            <a:ext cx="2857500" cy="2857500"/>
          </a:xfrm>
          <a:prstGeom prst="rect">
            <a:avLst/>
          </a:prstGeom>
        </p:spPr>
      </p:pic>
    </p:spTree>
    <p:extLst>
      <p:ext uri="{BB962C8B-B14F-4D97-AF65-F5344CB8AC3E}">
        <p14:creationId xmlns:p14="http://schemas.microsoft.com/office/powerpoint/2010/main" val="3405051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6324600" cy="3139321"/>
          </a:xfrm>
          <a:prstGeom prst="rect">
            <a:avLst/>
          </a:prstGeom>
        </p:spPr>
        <p:txBody>
          <a:bodyPr wrap="square">
            <a:spAutoFit/>
          </a:bodyPr>
          <a:lstStyle/>
          <a:p>
            <a:r>
              <a:rPr lang="en-US" b="1" dirty="0"/>
              <a:t>En </a:t>
            </a:r>
            <a:r>
              <a:rPr lang="en-US" b="1" dirty="0" err="1"/>
              <a:t>tiempos</a:t>
            </a:r>
            <a:r>
              <a:rPr lang="en-US" b="1" dirty="0"/>
              <a:t> de </a:t>
            </a:r>
            <a:r>
              <a:rPr lang="en-US" b="1" dirty="0" err="1"/>
              <a:t>indecible</a:t>
            </a:r>
            <a:r>
              <a:rPr lang="en-US" b="1" dirty="0"/>
              <a:t> </a:t>
            </a:r>
            <a:r>
              <a:rPr lang="en-US" b="1" dirty="0" err="1"/>
              <a:t>discriminacion</a:t>
            </a:r>
            <a:r>
              <a:rPr lang="en-US" b="1" dirty="0"/>
              <a:t> racial, la </a:t>
            </a:r>
            <a:r>
              <a:rPr lang="en-US" b="1" dirty="0" err="1"/>
              <a:t>cultura</a:t>
            </a:r>
            <a:r>
              <a:rPr lang="en-US" b="1" dirty="0"/>
              <a:t> </a:t>
            </a:r>
            <a:r>
              <a:rPr lang="en-US" b="1" dirty="0" err="1"/>
              <a:t>haitiana</a:t>
            </a:r>
            <a:r>
              <a:rPr lang="en-US" b="1" dirty="0"/>
              <a:t> </a:t>
            </a:r>
            <a:r>
              <a:rPr lang="en-US" b="1" dirty="0" err="1"/>
              <a:t>mantuvo</a:t>
            </a:r>
            <a:r>
              <a:rPr lang="en-US" b="1" dirty="0"/>
              <a:t> mucho de </a:t>
            </a:r>
            <a:r>
              <a:rPr lang="en-US" b="1" dirty="0" err="1"/>
              <a:t>su</a:t>
            </a:r>
            <a:r>
              <a:rPr lang="en-US" b="1" dirty="0"/>
              <a:t> </a:t>
            </a:r>
            <a:r>
              <a:rPr lang="en-US" b="1" dirty="0" err="1"/>
              <a:t>cultura</a:t>
            </a:r>
            <a:r>
              <a:rPr lang="en-US" b="1" dirty="0"/>
              <a:t> original, </a:t>
            </a:r>
            <a:r>
              <a:rPr lang="en-US" b="1" dirty="0" err="1"/>
              <a:t>basada</a:t>
            </a:r>
            <a:r>
              <a:rPr lang="en-US" b="1" dirty="0"/>
              <a:t> </a:t>
            </a:r>
            <a:r>
              <a:rPr lang="en-US" b="1" dirty="0" err="1"/>
              <a:t>sobre</a:t>
            </a:r>
            <a:r>
              <a:rPr lang="en-US" b="1" dirty="0"/>
              <a:t> </a:t>
            </a:r>
            <a:r>
              <a:rPr lang="en-US" b="1" dirty="0" err="1"/>
              <a:t>habitos</a:t>
            </a:r>
            <a:r>
              <a:rPr lang="en-US" b="1" dirty="0"/>
              <a:t> y </a:t>
            </a:r>
            <a:r>
              <a:rPr lang="en-US" b="1" dirty="0" err="1"/>
              <a:t>tradiciones</a:t>
            </a:r>
            <a:r>
              <a:rPr lang="en-US" b="1" dirty="0"/>
              <a:t> </a:t>
            </a:r>
            <a:r>
              <a:rPr lang="en-US" b="1" dirty="0" err="1"/>
              <a:t>antiguas</a:t>
            </a:r>
            <a:r>
              <a:rPr lang="en-US" b="1" dirty="0"/>
              <a:t>.</a:t>
            </a:r>
          </a:p>
          <a:p>
            <a:endParaRPr lang="en-US" b="1" dirty="0"/>
          </a:p>
          <a:p>
            <a:r>
              <a:rPr lang="en-US" b="1" dirty="0"/>
              <a:t>Parte de </a:t>
            </a:r>
            <a:r>
              <a:rPr lang="en-US" b="1" dirty="0" err="1"/>
              <a:t>esa</a:t>
            </a:r>
            <a:r>
              <a:rPr lang="en-US" b="1" dirty="0"/>
              <a:t> </a:t>
            </a:r>
            <a:r>
              <a:rPr lang="en-US" b="1" dirty="0" err="1"/>
              <a:t>cultura</a:t>
            </a:r>
            <a:r>
              <a:rPr lang="en-US" b="1" dirty="0"/>
              <a:t> </a:t>
            </a:r>
            <a:r>
              <a:rPr lang="en-US" b="1" dirty="0" err="1"/>
              <a:t>tenia</a:t>
            </a:r>
            <a:r>
              <a:rPr lang="en-US" b="1" dirty="0"/>
              <a:t> </a:t>
            </a:r>
            <a:r>
              <a:rPr lang="en-US" b="1" dirty="0" err="1"/>
              <a:t>que</a:t>
            </a:r>
            <a:r>
              <a:rPr lang="en-US" b="1" dirty="0"/>
              <a:t> </a:t>
            </a:r>
            <a:r>
              <a:rPr lang="en-US" b="1" dirty="0" err="1"/>
              <a:t>ver</a:t>
            </a:r>
            <a:r>
              <a:rPr lang="en-US" b="1" dirty="0"/>
              <a:t> con el </a:t>
            </a:r>
            <a:r>
              <a:rPr lang="en-US" b="1" dirty="0" err="1"/>
              <a:t>uso</a:t>
            </a:r>
            <a:r>
              <a:rPr lang="en-US" b="1" dirty="0"/>
              <a:t> de </a:t>
            </a:r>
            <a:r>
              <a:rPr lang="en-US" b="1" dirty="0" err="1"/>
              <a:t>plantas</a:t>
            </a:r>
            <a:r>
              <a:rPr lang="en-US" b="1" dirty="0"/>
              <a:t> y </a:t>
            </a:r>
            <a:r>
              <a:rPr lang="en-US" b="1" dirty="0" err="1"/>
              <a:t>animales</a:t>
            </a:r>
            <a:r>
              <a:rPr lang="en-US" b="1" dirty="0"/>
              <a:t> </a:t>
            </a:r>
            <a:r>
              <a:rPr lang="en-US" b="1" dirty="0" err="1"/>
              <a:t>naturales</a:t>
            </a:r>
            <a:r>
              <a:rPr lang="en-US" b="1" dirty="0"/>
              <a:t>, de los </a:t>
            </a:r>
            <a:r>
              <a:rPr lang="en-US" b="1" dirty="0" err="1"/>
              <a:t>cuales</a:t>
            </a:r>
            <a:r>
              <a:rPr lang="en-US" b="1" dirty="0"/>
              <a:t>, </a:t>
            </a:r>
            <a:r>
              <a:rPr lang="en-US" b="1" dirty="0" err="1"/>
              <a:t>como</a:t>
            </a:r>
            <a:r>
              <a:rPr lang="en-US" b="1" dirty="0"/>
              <a:t> en </a:t>
            </a:r>
            <a:r>
              <a:rPr lang="en-US" b="1" dirty="0" err="1"/>
              <a:t>muchas</a:t>
            </a:r>
            <a:r>
              <a:rPr lang="en-US" b="1" dirty="0"/>
              <a:t> </a:t>
            </a:r>
            <a:r>
              <a:rPr lang="en-US" b="1" dirty="0" err="1"/>
              <a:t>culturas</a:t>
            </a:r>
            <a:r>
              <a:rPr lang="en-US" b="1" dirty="0"/>
              <a:t> del </a:t>
            </a:r>
            <a:r>
              <a:rPr lang="en-US" b="1" dirty="0" err="1"/>
              <a:t>mundo</a:t>
            </a:r>
            <a:r>
              <a:rPr lang="en-US" b="1" dirty="0"/>
              <a:t> se </a:t>
            </a:r>
            <a:r>
              <a:rPr lang="en-US" b="1" dirty="0" err="1"/>
              <a:t>extraian</a:t>
            </a:r>
            <a:r>
              <a:rPr lang="en-US" b="1" dirty="0"/>
              <a:t> </a:t>
            </a:r>
            <a:r>
              <a:rPr lang="en-US" b="1" dirty="0" err="1"/>
              <a:t>sustancias</a:t>
            </a:r>
            <a:r>
              <a:rPr lang="en-US" b="1" dirty="0"/>
              <a:t> para </a:t>
            </a:r>
            <a:r>
              <a:rPr lang="en-US" b="1" dirty="0" err="1"/>
              <a:t>uso</a:t>
            </a:r>
            <a:r>
              <a:rPr lang="en-US" b="1" dirty="0"/>
              <a:t> medicinal y </a:t>
            </a:r>
            <a:r>
              <a:rPr lang="en-US" b="1" dirty="0" err="1"/>
              <a:t>psicoactivos</a:t>
            </a:r>
            <a:r>
              <a:rPr lang="en-US" b="1" dirty="0"/>
              <a:t> en los hombres.</a:t>
            </a:r>
          </a:p>
          <a:p>
            <a:endParaRPr lang="en-US" b="1" dirty="0"/>
          </a:p>
          <a:p>
            <a:r>
              <a:rPr lang="en-US" b="1" dirty="0" err="1"/>
              <a:t>Varios</a:t>
            </a:r>
            <a:r>
              <a:rPr lang="en-US" b="1" dirty="0"/>
              <a:t> </a:t>
            </a:r>
            <a:r>
              <a:rPr lang="en-US" b="1" dirty="0" err="1"/>
              <a:t>tipos</a:t>
            </a:r>
            <a:r>
              <a:rPr lang="en-US" b="1" dirty="0"/>
              <a:t> de </a:t>
            </a:r>
            <a:r>
              <a:rPr lang="en-US" b="1" dirty="0" err="1"/>
              <a:t>chamanes</a:t>
            </a:r>
            <a:r>
              <a:rPr lang="en-US" b="1" dirty="0"/>
              <a:t> </a:t>
            </a:r>
            <a:r>
              <a:rPr lang="en-US" b="1" dirty="0" err="1"/>
              <a:t>compartian</a:t>
            </a:r>
            <a:r>
              <a:rPr lang="en-US" b="1" dirty="0"/>
              <a:t> y se </a:t>
            </a:r>
            <a:r>
              <a:rPr lang="en-US" b="1" dirty="0" err="1"/>
              <a:t>transmitian</a:t>
            </a:r>
            <a:r>
              <a:rPr lang="en-US" b="1" dirty="0"/>
              <a:t> </a:t>
            </a:r>
            <a:r>
              <a:rPr lang="en-US" b="1" dirty="0" err="1"/>
              <a:t>tal</a:t>
            </a:r>
            <a:r>
              <a:rPr lang="en-US" b="1" dirty="0"/>
              <a:t> </a:t>
            </a:r>
            <a:r>
              <a:rPr lang="en-US" b="1" dirty="0" err="1" smtClean="0"/>
              <a:t>informacion</a:t>
            </a:r>
            <a:r>
              <a:rPr lang="en-US" b="1" dirty="0" smtClean="0"/>
              <a:t>: el </a:t>
            </a:r>
            <a:r>
              <a:rPr lang="en-US" b="1" dirty="0" err="1" smtClean="0"/>
              <a:t>bokor</a:t>
            </a:r>
            <a:r>
              <a:rPr lang="en-US" b="1" dirty="0" smtClean="0"/>
              <a:t> era </a:t>
            </a:r>
            <a:r>
              <a:rPr lang="en-US" b="1" dirty="0" err="1" smtClean="0"/>
              <a:t>uno</a:t>
            </a:r>
            <a:r>
              <a:rPr lang="en-US" b="1" dirty="0" smtClean="0"/>
              <a:t> de </a:t>
            </a:r>
            <a:r>
              <a:rPr lang="en-US" b="1" dirty="0" err="1" smtClean="0"/>
              <a:t>ellos</a:t>
            </a:r>
            <a:endParaRPr lang="es-MX"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5" y="3520321"/>
            <a:ext cx="4286250" cy="32099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57599"/>
            <a:ext cx="2743200" cy="3194613"/>
          </a:xfrm>
          <a:prstGeom prst="rect">
            <a:avLst/>
          </a:prstGeom>
        </p:spPr>
      </p:pic>
    </p:spTree>
    <p:extLst>
      <p:ext uri="{BB962C8B-B14F-4D97-AF65-F5344CB8AC3E}">
        <p14:creationId xmlns:p14="http://schemas.microsoft.com/office/powerpoint/2010/main" val="1888413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2" y="32910"/>
            <a:ext cx="9144001" cy="3908762"/>
          </a:xfrm>
          <a:prstGeom prst="rect">
            <a:avLst/>
          </a:prstGeom>
          <a:noFill/>
        </p:spPr>
        <p:txBody>
          <a:bodyPr wrap="square" rtlCol="0">
            <a:spAutoFit/>
          </a:bodyPr>
          <a:lstStyle/>
          <a:p>
            <a:pPr algn="ctr"/>
            <a:r>
              <a:rPr lang="en-US" sz="2800" b="1" dirty="0" err="1" smtClean="0"/>
              <a:t>Gobierno</a:t>
            </a:r>
            <a:r>
              <a:rPr lang="en-US" sz="2800" b="1" dirty="0" smtClean="0"/>
              <a:t> </a:t>
            </a:r>
            <a:r>
              <a:rPr lang="en-US" sz="2800" b="1" dirty="0" err="1" smtClean="0"/>
              <a:t>paralelo</a:t>
            </a:r>
            <a:endParaRPr lang="en-US" sz="2800" b="1" dirty="0"/>
          </a:p>
          <a:p>
            <a:endParaRPr lang="en-US" sz="2000" b="1" dirty="0" smtClean="0"/>
          </a:p>
          <a:p>
            <a:r>
              <a:rPr lang="en-US" sz="2000" b="1" dirty="0" smtClean="0"/>
              <a:t>Tan </a:t>
            </a:r>
            <a:r>
              <a:rPr lang="en-US" sz="2000" b="1" dirty="0" err="1" smtClean="0"/>
              <a:t>arraigadas</a:t>
            </a:r>
            <a:r>
              <a:rPr lang="en-US" sz="2000" b="1" dirty="0" smtClean="0"/>
              <a:t> </a:t>
            </a:r>
            <a:r>
              <a:rPr lang="en-US" sz="2000" b="1" dirty="0" err="1" smtClean="0"/>
              <a:t>eran</a:t>
            </a:r>
            <a:r>
              <a:rPr lang="en-US" sz="2000" b="1" dirty="0" smtClean="0"/>
              <a:t> </a:t>
            </a:r>
            <a:r>
              <a:rPr lang="en-US" sz="2000" b="1" dirty="0" err="1" smtClean="0"/>
              <a:t>las</a:t>
            </a:r>
            <a:r>
              <a:rPr lang="en-US" sz="2000" b="1" dirty="0" smtClean="0"/>
              <a:t> </a:t>
            </a:r>
            <a:r>
              <a:rPr lang="en-US" sz="2000" b="1" dirty="0" err="1" smtClean="0"/>
              <a:t>raices</a:t>
            </a:r>
            <a:r>
              <a:rPr lang="en-US" sz="2000" b="1" dirty="0" smtClean="0"/>
              <a:t> </a:t>
            </a:r>
            <a:r>
              <a:rPr lang="en-US" sz="2000" b="1" dirty="0" err="1" smtClean="0"/>
              <a:t>africanas</a:t>
            </a:r>
            <a:r>
              <a:rPr lang="en-US" sz="2000" b="1" dirty="0" smtClean="0"/>
              <a:t> de la </a:t>
            </a:r>
            <a:r>
              <a:rPr lang="en-US" sz="2000" b="1" dirty="0" err="1" smtClean="0"/>
              <a:t>sociedad</a:t>
            </a:r>
            <a:r>
              <a:rPr lang="en-US" sz="2000" b="1" dirty="0" smtClean="0"/>
              <a:t> </a:t>
            </a:r>
            <a:r>
              <a:rPr lang="en-US" sz="2000" b="1" dirty="0" err="1" smtClean="0"/>
              <a:t>haitiana</a:t>
            </a:r>
            <a:r>
              <a:rPr lang="en-US" sz="2000" b="1" dirty="0" smtClean="0"/>
              <a:t>, </a:t>
            </a:r>
            <a:r>
              <a:rPr lang="en-US" sz="2000" b="1" dirty="0" err="1" smtClean="0"/>
              <a:t>que</a:t>
            </a:r>
            <a:r>
              <a:rPr lang="en-US" sz="2000" b="1" dirty="0" smtClean="0"/>
              <a:t> </a:t>
            </a:r>
            <a:r>
              <a:rPr lang="en-US" sz="2000" b="1" dirty="0" err="1" smtClean="0"/>
              <a:t>mientras</a:t>
            </a:r>
            <a:r>
              <a:rPr lang="en-US" sz="2000" b="1" dirty="0" smtClean="0"/>
              <a:t> los </a:t>
            </a:r>
            <a:r>
              <a:rPr lang="en-US" sz="2000" b="1" dirty="0" err="1" smtClean="0"/>
              <a:t>gobiernos</a:t>
            </a:r>
            <a:r>
              <a:rPr lang="en-US" sz="2000" b="1" dirty="0" smtClean="0"/>
              <a:t> (y </a:t>
            </a:r>
            <a:r>
              <a:rPr lang="en-US" sz="2000" b="1" dirty="0" err="1" smtClean="0"/>
              <a:t>las</a:t>
            </a:r>
            <a:r>
              <a:rPr lang="en-US" sz="2000" b="1" dirty="0" smtClean="0"/>
              <a:t> </a:t>
            </a:r>
            <a:r>
              <a:rPr lang="en-US" sz="2000" b="1" dirty="0" err="1" smtClean="0"/>
              <a:t>dictaduras</a:t>
            </a:r>
            <a:r>
              <a:rPr lang="en-US" sz="2000" b="1" dirty="0" smtClean="0"/>
              <a:t>) se </a:t>
            </a:r>
            <a:r>
              <a:rPr lang="en-US" sz="2000" b="1" dirty="0" err="1" smtClean="0"/>
              <a:t>sucedian</a:t>
            </a:r>
            <a:r>
              <a:rPr lang="en-US" sz="2000" b="1" dirty="0" smtClean="0"/>
              <a:t>, </a:t>
            </a:r>
            <a:r>
              <a:rPr lang="en-US" sz="2000" b="1" dirty="0" err="1" smtClean="0"/>
              <a:t>las</a:t>
            </a:r>
            <a:r>
              <a:rPr lang="en-US" sz="2000" b="1" dirty="0" smtClean="0"/>
              <a:t> </a:t>
            </a:r>
            <a:r>
              <a:rPr lang="en-US" sz="2000" b="1" dirty="0" err="1" smtClean="0"/>
              <a:t>sociedades</a:t>
            </a:r>
            <a:r>
              <a:rPr lang="en-US" sz="2000" b="1" dirty="0" smtClean="0"/>
              <a:t> </a:t>
            </a:r>
            <a:r>
              <a:rPr lang="en-US" sz="2000" b="1" dirty="0" err="1" smtClean="0"/>
              <a:t>basadas</a:t>
            </a:r>
            <a:r>
              <a:rPr lang="en-US" sz="2000" b="1" dirty="0" smtClean="0"/>
              <a:t> </a:t>
            </a:r>
            <a:r>
              <a:rPr lang="en-US" sz="2000" b="1" dirty="0" err="1" smtClean="0"/>
              <a:t>sobre</a:t>
            </a:r>
            <a:r>
              <a:rPr lang="en-US" sz="2000" b="1" dirty="0" smtClean="0"/>
              <a:t> </a:t>
            </a:r>
            <a:r>
              <a:rPr lang="en-US" sz="2000" b="1" dirty="0" err="1" smtClean="0"/>
              <a:t>tradiciones</a:t>
            </a:r>
            <a:r>
              <a:rPr lang="en-US" sz="2000" b="1" dirty="0" smtClean="0"/>
              <a:t> mas </a:t>
            </a:r>
            <a:r>
              <a:rPr lang="en-US" sz="2000" b="1" dirty="0" err="1" smtClean="0"/>
              <a:t>antiguas</a:t>
            </a:r>
            <a:r>
              <a:rPr lang="en-US" sz="2000" b="1" dirty="0" smtClean="0"/>
              <a:t> </a:t>
            </a:r>
            <a:r>
              <a:rPr lang="en-US" sz="2000" b="1" dirty="0" err="1" smtClean="0"/>
              <a:t>dejaban</a:t>
            </a:r>
            <a:r>
              <a:rPr lang="en-US" sz="2000" b="1" dirty="0" smtClean="0"/>
              <a:t> </a:t>
            </a:r>
            <a:r>
              <a:rPr lang="en-US" sz="2000" b="1" dirty="0" err="1" smtClean="0"/>
              <a:t>rastros</a:t>
            </a:r>
            <a:r>
              <a:rPr lang="en-US" sz="2000" b="1" dirty="0" smtClean="0"/>
              <a:t> mas </a:t>
            </a:r>
            <a:r>
              <a:rPr lang="en-US" sz="2000" b="1" dirty="0" err="1" smtClean="0"/>
              <a:t>hondos</a:t>
            </a:r>
            <a:r>
              <a:rPr lang="en-US" sz="2000" b="1" dirty="0" smtClean="0"/>
              <a:t> en la </a:t>
            </a:r>
            <a:r>
              <a:rPr lang="en-US" sz="2000" b="1" dirty="0" err="1" smtClean="0"/>
              <a:t>sociedad</a:t>
            </a:r>
            <a:r>
              <a:rPr lang="en-US" sz="2000" b="1" dirty="0" smtClean="0"/>
              <a:t> </a:t>
            </a:r>
            <a:r>
              <a:rPr lang="en-US" sz="2000" b="1" dirty="0" err="1" smtClean="0"/>
              <a:t>haitiana</a:t>
            </a:r>
            <a:r>
              <a:rPr lang="en-US" sz="2000" b="1" dirty="0" smtClean="0"/>
              <a:t>.</a:t>
            </a:r>
          </a:p>
          <a:p>
            <a:endParaRPr lang="en-US" sz="2000" b="1" dirty="0"/>
          </a:p>
          <a:p>
            <a:r>
              <a:rPr lang="en-US" sz="2000" b="1" dirty="0" err="1" smtClean="0"/>
              <a:t>Una</a:t>
            </a:r>
            <a:r>
              <a:rPr lang="en-US" sz="2000" b="1" dirty="0" smtClean="0"/>
              <a:t> de </a:t>
            </a:r>
            <a:r>
              <a:rPr lang="en-US" sz="2000" b="1" dirty="0" err="1" smtClean="0"/>
              <a:t>estas</a:t>
            </a:r>
            <a:r>
              <a:rPr lang="en-US" sz="2000" b="1" dirty="0" smtClean="0"/>
              <a:t> </a:t>
            </a:r>
            <a:r>
              <a:rPr lang="en-US" sz="2000" b="1" dirty="0" err="1" smtClean="0"/>
              <a:t>estructuras</a:t>
            </a:r>
            <a:r>
              <a:rPr lang="en-US" sz="2000" b="1" dirty="0" smtClean="0"/>
              <a:t> mas </a:t>
            </a:r>
            <a:r>
              <a:rPr lang="en-US" sz="2000" b="1" dirty="0" err="1" smtClean="0"/>
              <a:t>antiguas</a:t>
            </a:r>
            <a:r>
              <a:rPr lang="en-US" sz="2000" b="1" dirty="0" smtClean="0"/>
              <a:t> de </a:t>
            </a:r>
            <a:r>
              <a:rPr lang="en-US" sz="2000" b="1" dirty="0" err="1" smtClean="0"/>
              <a:t>gobierno</a:t>
            </a:r>
            <a:r>
              <a:rPr lang="en-US" sz="2000" b="1" dirty="0" smtClean="0"/>
              <a:t> era la </a:t>
            </a:r>
            <a:r>
              <a:rPr lang="en-US" sz="2000" b="1" dirty="0" err="1" smtClean="0"/>
              <a:t>sociedad</a:t>
            </a:r>
            <a:r>
              <a:rPr lang="en-US" sz="2000" b="1" dirty="0" smtClean="0"/>
              <a:t> </a:t>
            </a:r>
            <a:r>
              <a:rPr lang="en-US" sz="2000" b="1" dirty="0" err="1" smtClean="0"/>
              <a:t>denominada</a:t>
            </a:r>
            <a:r>
              <a:rPr lang="en-US" sz="2000" b="1" dirty="0" smtClean="0"/>
              <a:t> </a:t>
            </a:r>
            <a:r>
              <a:rPr lang="en-US" sz="2000" b="1" dirty="0" err="1" smtClean="0"/>
              <a:t>Bizango</a:t>
            </a:r>
            <a:r>
              <a:rPr lang="en-US" sz="2000" b="1" dirty="0" smtClean="0"/>
              <a:t>. </a:t>
            </a:r>
            <a:r>
              <a:rPr lang="en-US" sz="2000" b="1" dirty="0" err="1" smtClean="0"/>
              <a:t>Quien</a:t>
            </a:r>
            <a:r>
              <a:rPr lang="en-US" sz="2000" b="1" dirty="0" smtClean="0"/>
              <a:t> </a:t>
            </a:r>
            <a:r>
              <a:rPr lang="en-US" sz="2000" b="1" dirty="0" err="1" smtClean="0"/>
              <a:t>contravenia</a:t>
            </a:r>
            <a:r>
              <a:rPr lang="en-US" sz="2000" b="1" dirty="0" smtClean="0"/>
              <a:t> a </a:t>
            </a:r>
            <a:r>
              <a:rPr lang="en-US" sz="2000" b="1" dirty="0" err="1" smtClean="0"/>
              <a:t>las</a:t>
            </a:r>
            <a:r>
              <a:rPr lang="en-US" sz="2000" b="1" dirty="0" smtClean="0"/>
              <a:t> </a:t>
            </a:r>
            <a:r>
              <a:rPr lang="en-US" sz="2000" b="1" dirty="0" err="1" smtClean="0"/>
              <a:t>reglas</a:t>
            </a:r>
            <a:r>
              <a:rPr lang="en-US" sz="2000" b="1" dirty="0" smtClean="0"/>
              <a:t> de la </a:t>
            </a:r>
            <a:r>
              <a:rPr lang="en-US" sz="2000" b="1" dirty="0" err="1" smtClean="0"/>
              <a:t>sociedad</a:t>
            </a:r>
            <a:r>
              <a:rPr lang="en-US" sz="2000" b="1" dirty="0" smtClean="0"/>
              <a:t> </a:t>
            </a:r>
            <a:r>
              <a:rPr lang="en-US" sz="2000" b="1" dirty="0" err="1" smtClean="0"/>
              <a:t>Bizango</a:t>
            </a:r>
            <a:r>
              <a:rPr lang="en-US" sz="2000" b="1" dirty="0" smtClean="0"/>
              <a:t> podia </a:t>
            </a:r>
            <a:r>
              <a:rPr lang="en-US" sz="2000" b="1" dirty="0" err="1" smtClean="0"/>
              <a:t>ser</a:t>
            </a:r>
            <a:r>
              <a:rPr lang="en-US" sz="2000" b="1" dirty="0" smtClean="0"/>
              <a:t> </a:t>
            </a:r>
            <a:r>
              <a:rPr lang="en-US" sz="2000" b="1" dirty="0" err="1" smtClean="0"/>
              <a:t>castigado</a:t>
            </a:r>
            <a:r>
              <a:rPr lang="en-US" sz="2000" b="1" dirty="0" smtClean="0"/>
              <a:t> con </a:t>
            </a:r>
            <a:r>
              <a:rPr lang="en-US" sz="2000" b="1" dirty="0" err="1" smtClean="0"/>
              <a:t>procesos</a:t>
            </a:r>
            <a:r>
              <a:rPr lang="en-US" sz="2000" b="1" dirty="0" smtClean="0"/>
              <a:t> y </a:t>
            </a:r>
            <a:r>
              <a:rPr lang="en-US" sz="2000" b="1" dirty="0" err="1" smtClean="0"/>
              <a:t>castigos</a:t>
            </a:r>
            <a:r>
              <a:rPr lang="en-US" sz="2000" b="1" dirty="0" smtClean="0"/>
              <a:t> </a:t>
            </a:r>
            <a:r>
              <a:rPr lang="en-US" sz="2000" b="1" dirty="0" err="1" smtClean="0"/>
              <a:t>parecidos</a:t>
            </a:r>
            <a:r>
              <a:rPr lang="en-US" sz="2000" b="1" dirty="0" smtClean="0"/>
              <a:t> a los de </a:t>
            </a:r>
            <a:r>
              <a:rPr lang="en-US" sz="2000" b="1" dirty="0" err="1" smtClean="0"/>
              <a:t>nuestras</a:t>
            </a:r>
            <a:r>
              <a:rPr lang="en-US" sz="2000" b="1" dirty="0" smtClean="0"/>
              <a:t> </a:t>
            </a:r>
            <a:r>
              <a:rPr lang="en-US" sz="2000" b="1" dirty="0" err="1" smtClean="0"/>
              <a:t>sociedades</a:t>
            </a:r>
            <a:r>
              <a:rPr lang="en-US" sz="2000" b="1" dirty="0" smtClean="0"/>
              <a:t> o </a:t>
            </a:r>
            <a:r>
              <a:rPr lang="en-US" sz="2000" b="1" dirty="0" err="1" smtClean="0"/>
              <a:t>gobiernos</a:t>
            </a:r>
            <a:endParaRPr lang="en-US" sz="2000" b="1" dirty="0" smtClean="0"/>
          </a:p>
          <a:p>
            <a:r>
              <a:rPr lang="en-US" sz="2000" b="1" dirty="0" smtClean="0"/>
              <a:t> </a:t>
            </a:r>
            <a:r>
              <a:rPr lang="en-US" sz="2000" b="1" dirty="0" err="1" smtClean="0"/>
              <a:t>modernos</a:t>
            </a:r>
            <a:r>
              <a:rPr lang="en-US" sz="2000" b="1"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444441"/>
            <a:ext cx="3810000" cy="3095625"/>
          </a:xfrm>
          <a:prstGeom prst="rect">
            <a:avLst/>
          </a:prstGeom>
        </p:spPr>
      </p:pic>
    </p:spTree>
    <p:extLst>
      <p:ext uri="{BB962C8B-B14F-4D97-AF65-F5344CB8AC3E}">
        <p14:creationId xmlns:p14="http://schemas.microsoft.com/office/powerpoint/2010/main" val="1068029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848600" cy="4585871"/>
          </a:xfrm>
          <a:prstGeom prst="rect">
            <a:avLst/>
          </a:prstGeom>
        </p:spPr>
        <p:txBody>
          <a:bodyPr wrap="square">
            <a:spAutoFit/>
          </a:bodyPr>
          <a:lstStyle/>
          <a:p>
            <a:r>
              <a:rPr lang="en-US" sz="2400" b="1" dirty="0" smtClean="0"/>
              <a:t>“</a:t>
            </a:r>
            <a:r>
              <a:rPr lang="en-US" sz="2800" b="1" dirty="0" err="1" smtClean="0"/>
              <a:t>Zombificacion</a:t>
            </a:r>
            <a:r>
              <a:rPr lang="en-US" sz="2800" b="1" dirty="0" smtClean="0"/>
              <a:t>”</a:t>
            </a:r>
          </a:p>
          <a:p>
            <a:endParaRPr lang="en-US" sz="2400" b="1" dirty="0"/>
          </a:p>
          <a:p>
            <a:r>
              <a:rPr lang="en-US" sz="2400" b="1" dirty="0" smtClean="0"/>
              <a:t>Entre </a:t>
            </a:r>
            <a:r>
              <a:rPr lang="en-US" sz="2400" b="1" dirty="0"/>
              <a:t>los </a:t>
            </a:r>
            <a:r>
              <a:rPr lang="en-US" sz="2400" b="1" dirty="0" err="1"/>
              <a:t>castigos</a:t>
            </a:r>
            <a:r>
              <a:rPr lang="en-US" sz="2400" b="1" dirty="0"/>
              <a:t> </a:t>
            </a:r>
            <a:r>
              <a:rPr lang="en-US" sz="2400" b="1" dirty="0" err="1"/>
              <a:t>previstos</a:t>
            </a:r>
            <a:r>
              <a:rPr lang="en-US" sz="2400" b="1" dirty="0"/>
              <a:t> se </a:t>
            </a:r>
            <a:r>
              <a:rPr lang="en-US" sz="2400" b="1" dirty="0" err="1"/>
              <a:t>encontraria</a:t>
            </a:r>
            <a:r>
              <a:rPr lang="en-US" sz="2400" b="1" dirty="0"/>
              <a:t>, </a:t>
            </a:r>
            <a:r>
              <a:rPr lang="en-US" sz="2400" b="1" dirty="0" err="1"/>
              <a:t>segun</a:t>
            </a:r>
            <a:r>
              <a:rPr lang="en-US" sz="2400" b="1" dirty="0"/>
              <a:t> los </a:t>
            </a:r>
            <a:r>
              <a:rPr lang="en-US" sz="2400" b="1" dirty="0" err="1"/>
              <a:t>antropologos</a:t>
            </a:r>
            <a:r>
              <a:rPr lang="en-US" sz="2400" b="1" dirty="0"/>
              <a:t> </a:t>
            </a:r>
            <a:r>
              <a:rPr lang="en-US" sz="2400" b="1" dirty="0" err="1"/>
              <a:t>que</a:t>
            </a:r>
            <a:r>
              <a:rPr lang="en-US" sz="2400" b="1" dirty="0"/>
              <a:t> </a:t>
            </a:r>
            <a:r>
              <a:rPr lang="en-US" sz="2400" b="1" dirty="0" err="1"/>
              <a:t>estudian</a:t>
            </a:r>
            <a:r>
              <a:rPr lang="en-US" sz="2400" b="1" dirty="0"/>
              <a:t> la </a:t>
            </a:r>
            <a:r>
              <a:rPr lang="en-US" sz="2400" b="1" dirty="0" err="1"/>
              <a:t>sociedad</a:t>
            </a:r>
            <a:r>
              <a:rPr lang="en-US" sz="2400" b="1" dirty="0"/>
              <a:t> </a:t>
            </a:r>
            <a:r>
              <a:rPr lang="en-US" sz="2400" b="1" dirty="0" err="1"/>
              <a:t>haitiana</a:t>
            </a:r>
            <a:r>
              <a:rPr lang="en-US" sz="2400" b="1" dirty="0"/>
              <a:t>, la “</a:t>
            </a:r>
            <a:r>
              <a:rPr lang="en-US" sz="2400" b="1" dirty="0" err="1"/>
              <a:t>zombificacion</a:t>
            </a:r>
            <a:r>
              <a:rPr lang="en-US" sz="2400" b="1" dirty="0" smtClean="0"/>
              <a:t>”.</a:t>
            </a:r>
          </a:p>
          <a:p>
            <a:endParaRPr lang="en-US" sz="2400" b="1" dirty="0"/>
          </a:p>
          <a:p>
            <a:r>
              <a:rPr lang="en-US" sz="2400" b="1" dirty="0" smtClean="0"/>
              <a:t>El </a:t>
            </a:r>
            <a:r>
              <a:rPr lang="en-US" sz="2400" b="1" dirty="0" err="1" smtClean="0"/>
              <a:t>acto</a:t>
            </a:r>
            <a:r>
              <a:rPr lang="en-US" sz="2400" b="1" dirty="0" smtClean="0"/>
              <a:t> de “</a:t>
            </a:r>
            <a:r>
              <a:rPr lang="en-US" sz="2400" b="1" dirty="0" err="1" smtClean="0"/>
              <a:t>zombificacion</a:t>
            </a:r>
            <a:r>
              <a:rPr lang="en-US" sz="2400" b="1" dirty="0" smtClean="0"/>
              <a:t>” </a:t>
            </a:r>
            <a:r>
              <a:rPr lang="en-US" sz="2400" b="1" dirty="0" err="1" smtClean="0"/>
              <a:t>consistiria</a:t>
            </a:r>
            <a:r>
              <a:rPr lang="en-US" sz="2400" b="1" dirty="0" smtClean="0"/>
              <a:t> en </a:t>
            </a:r>
            <a:r>
              <a:rPr lang="en-US" sz="2400" b="1" dirty="0" err="1" smtClean="0"/>
              <a:t>utilizar</a:t>
            </a:r>
            <a:r>
              <a:rPr lang="en-US" sz="2400" b="1" dirty="0" smtClean="0"/>
              <a:t> </a:t>
            </a:r>
            <a:r>
              <a:rPr lang="en-US" sz="2400" b="1" dirty="0" err="1" smtClean="0"/>
              <a:t>una</a:t>
            </a:r>
            <a:r>
              <a:rPr lang="en-US" sz="2400" b="1" dirty="0" smtClean="0"/>
              <a:t> </a:t>
            </a:r>
            <a:r>
              <a:rPr lang="en-US" sz="2400" b="1" dirty="0" err="1" smtClean="0"/>
              <a:t>serie</a:t>
            </a:r>
            <a:r>
              <a:rPr lang="en-US" sz="2400" b="1" dirty="0" smtClean="0"/>
              <a:t> de </a:t>
            </a:r>
            <a:r>
              <a:rPr lang="en-US" sz="2400" b="1" dirty="0" err="1" smtClean="0"/>
              <a:t>toxinas</a:t>
            </a:r>
            <a:r>
              <a:rPr lang="en-US" sz="2400" b="1" dirty="0" smtClean="0"/>
              <a:t> para </a:t>
            </a:r>
            <a:r>
              <a:rPr lang="en-US" sz="2400" b="1" dirty="0" err="1" smtClean="0"/>
              <a:t>ocasionar</a:t>
            </a:r>
            <a:r>
              <a:rPr lang="en-US" sz="2400" b="1" dirty="0" smtClean="0"/>
              <a:t> </a:t>
            </a:r>
            <a:r>
              <a:rPr lang="en-US" sz="2400" b="1" dirty="0" err="1" smtClean="0"/>
              <a:t>una</a:t>
            </a:r>
            <a:r>
              <a:rPr lang="en-US" sz="2400" b="1" dirty="0" smtClean="0"/>
              <a:t> </a:t>
            </a:r>
            <a:r>
              <a:rPr lang="en-US" sz="2400" b="1" dirty="0" err="1" smtClean="0"/>
              <a:t>muerte</a:t>
            </a:r>
            <a:r>
              <a:rPr lang="en-US" sz="2400" b="1" dirty="0" smtClean="0"/>
              <a:t> </a:t>
            </a:r>
            <a:r>
              <a:rPr lang="en-US" sz="2400" b="1" dirty="0" err="1" smtClean="0"/>
              <a:t>aparente</a:t>
            </a:r>
            <a:r>
              <a:rPr lang="en-US" sz="2400" b="1" dirty="0" smtClean="0"/>
              <a:t> a un </a:t>
            </a:r>
            <a:r>
              <a:rPr lang="en-US" sz="2400" b="1" dirty="0" err="1" smtClean="0"/>
              <a:t>individuo</a:t>
            </a:r>
            <a:r>
              <a:rPr lang="en-US" sz="2400" b="1" dirty="0" smtClean="0"/>
              <a:t> </a:t>
            </a:r>
            <a:r>
              <a:rPr lang="en-US" sz="2400" b="1" dirty="0" err="1" smtClean="0"/>
              <a:t>reconocido</a:t>
            </a:r>
            <a:r>
              <a:rPr lang="en-US" sz="2400" b="1" dirty="0" smtClean="0"/>
              <a:t> culpable </a:t>
            </a:r>
            <a:r>
              <a:rPr lang="en-US" sz="2400" b="1" dirty="0" err="1" smtClean="0"/>
              <a:t>segun</a:t>
            </a:r>
            <a:r>
              <a:rPr lang="en-US" sz="2400" b="1" dirty="0" smtClean="0"/>
              <a:t> </a:t>
            </a:r>
            <a:r>
              <a:rPr lang="en-US" sz="2400" b="1" dirty="0" err="1" smtClean="0"/>
              <a:t>las</a:t>
            </a:r>
            <a:r>
              <a:rPr lang="en-US" sz="2400" b="1" dirty="0" smtClean="0"/>
              <a:t> </a:t>
            </a:r>
            <a:r>
              <a:rPr lang="en-US" sz="2400" b="1" dirty="0" err="1" smtClean="0"/>
              <a:t>reglas</a:t>
            </a:r>
            <a:r>
              <a:rPr lang="en-US" sz="2400" b="1" dirty="0" smtClean="0"/>
              <a:t> de la </a:t>
            </a:r>
            <a:r>
              <a:rPr lang="en-US" sz="2400" b="1" dirty="0" err="1" smtClean="0"/>
              <a:t>sociedad</a:t>
            </a:r>
            <a:r>
              <a:rPr lang="en-US" sz="2400" b="1" dirty="0" smtClean="0"/>
              <a:t> de </a:t>
            </a:r>
            <a:r>
              <a:rPr lang="en-US" sz="2400" b="1" dirty="0" err="1" smtClean="0"/>
              <a:t>Bizango</a:t>
            </a:r>
            <a:r>
              <a:rPr lang="en-US" sz="2400" b="1" dirty="0" smtClean="0"/>
              <a:t>, para </a:t>
            </a:r>
            <a:r>
              <a:rPr lang="en-US" sz="2400" b="1" dirty="0" err="1" smtClean="0"/>
              <a:t>luego</a:t>
            </a:r>
            <a:r>
              <a:rPr lang="en-US" sz="2400" b="1" dirty="0" smtClean="0"/>
              <a:t> </a:t>
            </a:r>
            <a:r>
              <a:rPr lang="en-US" sz="2400" b="1" dirty="0" err="1" smtClean="0"/>
              <a:t>resuscitarlo</a:t>
            </a:r>
            <a:r>
              <a:rPr lang="en-US" sz="2400" b="1" dirty="0" smtClean="0"/>
              <a:t> (en </a:t>
            </a:r>
            <a:r>
              <a:rPr lang="en-US" sz="2400" b="1" dirty="0" err="1" smtClean="0"/>
              <a:t>realidad</a:t>
            </a:r>
            <a:r>
              <a:rPr lang="en-US" sz="2400" b="1" dirty="0" smtClean="0"/>
              <a:t> </a:t>
            </a:r>
            <a:r>
              <a:rPr lang="en-US" sz="2400" b="1" dirty="0" err="1" smtClean="0"/>
              <a:t>nunca</a:t>
            </a:r>
            <a:r>
              <a:rPr lang="en-US" sz="2400" b="1" dirty="0" smtClean="0"/>
              <a:t> ha </a:t>
            </a:r>
            <a:r>
              <a:rPr lang="en-US" sz="2400" b="1" dirty="0" err="1" smtClean="0"/>
              <a:t>sido</a:t>
            </a:r>
            <a:r>
              <a:rPr lang="en-US" sz="2400" b="1" dirty="0" smtClean="0"/>
              <a:t> </a:t>
            </a:r>
            <a:r>
              <a:rPr lang="en-US" sz="2400" b="1" dirty="0" err="1" smtClean="0"/>
              <a:t>muerto</a:t>
            </a:r>
            <a:r>
              <a:rPr lang="en-US" sz="2400" b="1" dirty="0" smtClean="0"/>
              <a:t>), para </a:t>
            </a:r>
            <a:r>
              <a:rPr lang="en-US" sz="2400" b="1" dirty="0" err="1" smtClean="0"/>
              <a:t>que</a:t>
            </a:r>
            <a:r>
              <a:rPr lang="en-US" sz="2400" b="1" dirty="0" smtClean="0"/>
              <a:t> </a:t>
            </a:r>
            <a:r>
              <a:rPr lang="en-US" sz="2400" b="1" dirty="0" err="1" smtClean="0"/>
              <a:t>leve</a:t>
            </a:r>
            <a:r>
              <a:rPr lang="en-US" sz="2400" b="1" dirty="0" smtClean="0"/>
              <a:t> </a:t>
            </a:r>
            <a:r>
              <a:rPr lang="en-US" sz="2400" b="1" dirty="0" err="1" smtClean="0"/>
              <a:t>una</a:t>
            </a:r>
            <a:r>
              <a:rPr lang="en-US" sz="2400" b="1" dirty="0" smtClean="0"/>
              <a:t> </a:t>
            </a:r>
            <a:r>
              <a:rPr lang="en-US" sz="2400" b="1" dirty="0" err="1" smtClean="0"/>
              <a:t>vida</a:t>
            </a:r>
            <a:r>
              <a:rPr lang="en-US" sz="2400" b="1" dirty="0" smtClean="0"/>
              <a:t> </a:t>
            </a:r>
            <a:r>
              <a:rPr lang="en-US" sz="2400" b="1" dirty="0" err="1" smtClean="0"/>
              <a:t>controlada</a:t>
            </a:r>
            <a:r>
              <a:rPr lang="en-US" sz="2400" b="1" dirty="0" smtClean="0"/>
              <a:t> </a:t>
            </a:r>
            <a:r>
              <a:rPr lang="en-US" sz="2400" b="1" dirty="0" err="1" smtClean="0"/>
              <a:t>por</a:t>
            </a:r>
            <a:r>
              <a:rPr lang="en-US" sz="2400" b="1" dirty="0" smtClean="0"/>
              <a:t> un </a:t>
            </a:r>
            <a:r>
              <a:rPr lang="en-US" sz="2400" b="1" dirty="0" err="1" smtClean="0"/>
              <a:t>amo</a:t>
            </a:r>
            <a:r>
              <a:rPr lang="en-US" sz="2400" b="1" dirty="0" smtClean="0"/>
              <a:t>.</a:t>
            </a:r>
          </a:p>
        </p:txBody>
      </p:sp>
    </p:spTree>
    <p:extLst>
      <p:ext uri="{BB962C8B-B14F-4D97-AF65-F5344CB8AC3E}">
        <p14:creationId xmlns:p14="http://schemas.microsoft.com/office/powerpoint/2010/main" val="2915610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126" y="1066800"/>
            <a:ext cx="3789274" cy="4229100"/>
          </a:xfrm>
          <a:prstGeom prst="rect">
            <a:avLst/>
          </a:prstGeom>
        </p:spPr>
      </p:pic>
      <p:sp>
        <p:nvSpPr>
          <p:cNvPr id="3" name="TextBox 2"/>
          <p:cNvSpPr txBox="1"/>
          <p:nvPr/>
        </p:nvSpPr>
        <p:spPr>
          <a:xfrm>
            <a:off x="685800" y="508811"/>
            <a:ext cx="3906926" cy="5109091"/>
          </a:xfrm>
          <a:prstGeom prst="rect">
            <a:avLst/>
          </a:prstGeom>
          <a:noFill/>
        </p:spPr>
        <p:txBody>
          <a:bodyPr wrap="square" rtlCol="0">
            <a:spAutoFit/>
          </a:bodyPr>
          <a:lstStyle/>
          <a:p>
            <a:r>
              <a:rPr lang="en-US" sz="2000" b="1" dirty="0" err="1" smtClean="0"/>
              <a:t>Historia</a:t>
            </a:r>
            <a:r>
              <a:rPr lang="en-US" sz="2000" b="1" dirty="0" smtClean="0"/>
              <a:t> de </a:t>
            </a:r>
            <a:r>
              <a:rPr lang="en-US" sz="2000" b="1" dirty="0" err="1" smtClean="0"/>
              <a:t>Clairvius</a:t>
            </a:r>
            <a:r>
              <a:rPr lang="en-US" sz="2000" b="1" dirty="0" smtClean="0"/>
              <a:t> Narcisse</a:t>
            </a:r>
          </a:p>
          <a:p>
            <a:endParaRPr lang="en-US" b="1" dirty="0"/>
          </a:p>
          <a:p>
            <a:r>
              <a:rPr lang="en-US" b="1" dirty="0" smtClean="0"/>
              <a:t>Al </a:t>
            </a:r>
            <a:r>
              <a:rPr lang="en-US" b="1" dirty="0" err="1" smtClean="0"/>
              <a:t>parecer</a:t>
            </a:r>
            <a:r>
              <a:rPr lang="en-US" b="1" dirty="0" smtClean="0"/>
              <a:t>, </a:t>
            </a:r>
            <a:r>
              <a:rPr lang="en-US" b="1" dirty="0" err="1" smtClean="0"/>
              <a:t>Clairvius</a:t>
            </a:r>
            <a:r>
              <a:rPr lang="en-US" b="1" dirty="0" smtClean="0"/>
              <a:t> </a:t>
            </a:r>
            <a:r>
              <a:rPr lang="en-US" b="1" dirty="0" err="1" smtClean="0"/>
              <a:t>tuvo</a:t>
            </a:r>
            <a:r>
              <a:rPr lang="en-US" b="1" dirty="0" smtClean="0"/>
              <a:t> </a:t>
            </a:r>
            <a:r>
              <a:rPr lang="en-US" b="1" dirty="0" err="1" smtClean="0"/>
              <a:t>varios</a:t>
            </a:r>
            <a:r>
              <a:rPr lang="en-US" b="1" dirty="0" smtClean="0"/>
              <a:t> </a:t>
            </a:r>
            <a:r>
              <a:rPr lang="en-US" b="1" dirty="0" err="1" smtClean="0"/>
              <a:t>problemas</a:t>
            </a:r>
            <a:r>
              <a:rPr lang="en-US" b="1" dirty="0" smtClean="0"/>
              <a:t> </a:t>
            </a:r>
            <a:r>
              <a:rPr lang="en-US" b="1" dirty="0" err="1" smtClean="0"/>
              <a:t>familiares</a:t>
            </a:r>
            <a:r>
              <a:rPr lang="en-US" b="1" dirty="0" smtClean="0"/>
              <a:t>, </a:t>
            </a:r>
            <a:r>
              <a:rPr lang="en-US" b="1" dirty="0" err="1" smtClean="0"/>
              <a:t>como</a:t>
            </a:r>
            <a:r>
              <a:rPr lang="en-US" b="1" dirty="0" smtClean="0"/>
              <a:t> </a:t>
            </a:r>
            <a:r>
              <a:rPr lang="en-US" b="1" dirty="0" err="1" smtClean="0"/>
              <a:t>disputas</a:t>
            </a:r>
            <a:r>
              <a:rPr lang="en-US" b="1" dirty="0" smtClean="0"/>
              <a:t> </a:t>
            </a:r>
            <a:r>
              <a:rPr lang="en-US" b="1" dirty="0" err="1" smtClean="0"/>
              <a:t>por</a:t>
            </a:r>
            <a:r>
              <a:rPr lang="en-US" b="1" dirty="0" smtClean="0"/>
              <a:t> </a:t>
            </a:r>
            <a:r>
              <a:rPr lang="en-US" b="1" dirty="0" err="1" smtClean="0"/>
              <a:t>terrenos</a:t>
            </a:r>
            <a:r>
              <a:rPr lang="en-US" b="1" dirty="0" smtClean="0"/>
              <a:t>, y </a:t>
            </a:r>
            <a:r>
              <a:rPr lang="en-US" b="1" dirty="0" err="1" smtClean="0"/>
              <a:t>tambien</a:t>
            </a:r>
            <a:r>
              <a:rPr lang="en-US" b="1" dirty="0" smtClean="0"/>
              <a:t> </a:t>
            </a:r>
            <a:r>
              <a:rPr lang="en-US" b="1" dirty="0" err="1" smtClean="0"/>
              <a:t>dejo</a:t>
            </a:r>
            <a:r>
              <a:rPr lang="en-US" b="1" dirty="0" smtClean="0"/>
              <a:t>’ a </a:t>
            </a:r>
            <a:r>
              <a:rPr lang="en-US" b="1" dirty="0" err="1" smtClean="0"/>
              <a:t>varias</a:t>
            </a:r>
            <a:r>
              <a:rPr lang="en-US" b="1" dirty="0" smtClean="0"/>
              <a:t> </a:t>
            </a:r>
            <a:r>
              <a:rPr lang="en-US" b="1" dirty="0" err="1" smtClean="0"/>
              <a:t>mujeres</a:t>
            </a:r>
            <a:r>
              <a:rPr lang="en-US" b="1" dirty="0" smtClean="0"/>
              <a:t> </a:t>
            </a:r>
            <a:r>
              <a:rPr lang="en-US" b="1" dirty="0" err="1" smtClean="0"/>
              <a:t>embarazadas</a:t>
            </a:r>
            <a:r>
              <a:rPr lang="en-US" b="1" dirty="0" smtClean="0"/>
              <a:t>. </a:t>
            </a:r>
            <a:r>
              <a:rPr lang="en-US" b="1" dirty="0" err="1" smtClean="0"/>
              <a:t>Por</a:t>
            </a:r>
            <a:r>
              <a:rPr lang="en-US" b="1" dirty="0" smtClean="0"/>
              <a:t> tales </a:t>
            </a:r>
            <a:r>
              <a:rPr lang="en-US" b="1" dirty="0" err="1" smtClean="0"/>
              <a:t>motivos</a:t>
            </a:r>
            <a:r>
              <a:rPr lang="en-US" b="1" dirty="0" smtClean="0"/>
              <a:t> </a:t>
            </a:r>
            <a:r>
              <a:rPr lang="en-US" b="1" dirty="0" err="1" smtClean="0"/>
              <a:t>fue</a:t>
            </a:r>
            <a:r>
              <a:rPr lang="en-US" b="1" dirty="0" smtClean="0"/>
              <a:t>’ </a:t>
            </a:r>
            <a:r>
              <a:rPr lang="en-US" b="1" dirty="0" err="1" smtClean="0"/>
              <a:t>condenado</a:t>
            </a:r>
            <a:r>
              <a:rPr lang="en-US" b="1" dirty="0" smtClean="0"/>
              <a:t> </a:t>
            </a:r>
            <a:r>
              <a:rPr lang="en-US" b="1" dirty="0" err="1" smtClean="0"/>
              <a:t>por</a:t>
            </a:r>
            <a:r>
              <a:rPr lang="en-US" b="1" dirty="0" smtClean="0"/>
              <a:t> la </a:t>
            </a:r>
            <a:r>
              <a:rPr lang="en-US" b="1" dirty="0" err="1" smtClean="0"/>
              <a:t>sociedad</a:t>
            </a:r>
            <a:r>
              <a:rPr lang="en-US" b="1" dirty="0" smtClean="0"/>
              <a:t> </a:t>
            </a:r>
            <a:r>
              <a:rPr lang="en-US" b="1" dirty="0" err="1" smtClean="0"/>
              <a:t>Bizango</a:t>
            </a:r>
            <a:r>
              <a:rPr lang="en-US" b="1" dirty="0" smtClean="0"/>
              <a:t> a la “</a:t>
            </a:r>
            <a:r>
              <a:rPr lang="en-US" b="1" dirty="0" err="1" smtClean="0"/>
              <a:t>zombificacion</a:t>
            </a:r>
            <a:r>
              <a:rPr lang="en-US" b="1" dirty="0" smtClean="0"/>
              <a:t>”.</a:t>
            </a:r>
          </a:p>
          <a:p>
            <a:endParaRPr lang="en-US" b="1" dirty="0"/>
          </a:p>
          <a:p>
            <a:r>
              <a:rPr lang="en-US" b="1" dirty="0" err="1" smtClean="0"/>
              <a:t>Aunque</a:t>
            </a:r>
            <a:r>
              <a:rPr lang="en-US" b="1" dirty="0" smtClean="0"/>
              <a:t> no </a:t>
            </a:r>
            <a:r>
              <a:rPr lang="en-US" b="1" dirty="0" err="1" smtClean="0"/>
              <a:t>este</a:t>
            </a:r>
            <a:r>
              <a:rPr lang="en-US" b="1" dirty="0" smtClean="0"/>
              <a:t>’ </a:t>
            </a:r>
            <a:r>
              <a:rPr lang="en-US" b="1" dirty="0" err="1" smtClean="0"/>
              <a:t>claro</a:t>
            </a:r>
            <a:r>
              <a:rPr lang="en-US" b="1" dirty="0" smtClean="0"/>
              <a:t> </a:t>
            </a:r>
            <a:r>
              <a:rPr lang="en-US" b="1" dirty="0" err="1" smtClean="0"/>
              <a:t>como</a:t>
            </a:r>
            <a:r>
              <a:rPr lang="en-US" b="1" dirty="0" smtClean="0"/>
              <a:t> se le </a:t>
            </a:r>
            <a:r>
              <a:rPr lang="en-US" b="1" dirty="0" err="1" smtClean="0"/>
              <a:t>administro</a:t>
            </a:r>
            <a:r>
              <a:rPr lang="en-US" b="1" dirty="0" smtClean="0"/>
              <a:t>’ la </a:t>
            </a:r>
            <a:r>
              <a:rPr lang="en-US" b="1" dirty="0" err="1" smtClean="0"/>
              <a:t>toxina</a:t>
            </a:r>
            <a:r>
              <a:rPr lang="en-US" b="1" dirty="0" smtClean="0"/>
              <a:t>, </a:t>
            </a:r>
            <a:r>
              <a:rPr lang="en-US" b="1" dirty="0" err="1" smtClean="0"/>
              <a:t>fue</a:t>
            </a:r>
            <a:r>
              <a:rPr lang="en-US" b="1" dirty="0" smtClean="0"/>
              <a:t> </a:t>
            </a:r>
            <a:r>
              <a:rPr lang="en-US" b="1" dirty="0" err="1" smtClean="0"/>
              <a:t>hallado</a:t>
            </a:r>
            <a:r>
              <a:rPr lang="en-US" b="1" dirty="0" smtClean="0"/>
              <a:t> y </a:t>
            </a:r>
            <a:r>
              <a:rPr lang="en-US" b="1" dirty="0" err="1" smtClean="0"/>
              <a:t>declarado</a:t>
            </a:r>
            <a:r>
              <a:rPr lang="en-US" b="1" dirty="0" smtClean="0"/>
              <a:t> </a:t>
            </a:r>
            <a:r>
              <a:rPr lang="en-US" b="1" dirty="0" err="1" smtClean="0"/>
              <a:t>muerto</a:t>
            </a:r>
            <a:r>
              <a:rPr lang="en-US" b="1" dirty="0" smtClean="0"/>
              <a:t> </a:t>
            </a:r>
            <a:r>
              <a:rPr lang="en-US" b="1" dirty="0" err="1" smtClean="0"/>
              <a:t>por</a:t>
            </a:r>
            <a:r>
              <a:rPr lang="en-US" b="1" dirty="0" smtClean="0"/>
              <a:t> un medico </a:t>
            </a:r>
            <a:r>
              <a:rPr lang="en-US" b="1" dirty="0" err="1" smtClean="0"/>
              <a:t>frances</a:t>
            </a:r>
            <a:r>
              <a:rPr lang="en-US" b="1" dirty="0" smtClean="0"/>
              <a:t>, y la </a:t>
            </a:r>
            <a:r>
              <a:rPr lang="en-US" b="1" dirty="0" err="1" smtClean="0"/>
              <a:t>noche</a:t>
            </a:r>
            <a:r>
              <a:rPr lang="en-US" b="1" dirty="0" smtClean="0"/>
              <a:t> del </a:t>
            </a:r>
            <a:r>
              <a:rPr lang="en-US" b="1" dirty="0" err="1" smtClean="0"/>
              <a:t>sepelio</a:t>
            </a:r>
            <a:r>
              <a:rPr lang="en-US" b="1" dirty="0" smtClean="0"/>
              <a:t> </a:t>
            </a:r>
            <a:r>
              <a:rPr lang="en-US" b="1" dirty="0" err="1" smtClean="0"/>
              <a:t>fue</a:t>
            </a:r>
            <a:r>
              <a:rPr lang="en-US" b="1" dirty="0" smtClean="0"/>
              <a:t>’ </a:t>
            </a:r>
            <a:r>
              <a:rPr lang="en-US" b="1" dirty="0" err="1" smtClean="0"/>
              <a:t>sacado</a:t>
            </a:r>
            <a:r>
              <a:rPr lang="en-US" b="1" dirty="0" smtClean="0"/>
              <a:t> de </a:t>
            </a:r>
            <a:r>
              <a:rPr lang="en-US" b="1" dirty="0" err="1" smtClean="0"/>
              <a:t>su</a:t>
            </a:r>
            <a:r>
              <a:rPr lang="en-US" b="1" dirty="0" smtClean="0"/>
              <a:t> </a:t>
            </a:r>
            <a:r>
              <a:rPr lang="en-US" b="1" dirty="0" err="1" smtClean="0"/>
              <a:t>tumba</a:t>
            </a:r>
            <a:r>
              <a:rPr lang="en-US" b="1" dirty="0" smtClean="0"/>
              <a:t> y </a:t>
            </a:r>
            <a:r>
              <a:rPr lang="en-US" b="1" dirty="0" err="1" smtClean="0"/>
              <a:t>revivido</a:t>
            </a:r>
            <a:r>
              <a:rPr lang="en-US" b="1" dirty="0" smtClean="0"/>
              <a:t> para </a:t>
            </a:r>
            <a:r>
              <a:rPr lang="en-US" b="1" dirty="0" err="1" smtClean="0"/>
              <a:t>ser</a:t>
            </a:r>
            <a:r>
              <a:rPr lang="en-US" b="1" dirty="0" smtClean="0"/>
              <a:t> </a:t>
            </a:r>
            <a:r>
              <a:rPr lang="en-US" b="1" dirty="0" err="1" smtClean="0"/>
              <a:t>llevado</a:t>
            </a:r>
            <a:r>
              <a:rPr lang="en-US" b="1" dirty="0" smtClean="0"/>
              <a:t> a </a:t>
            </a:r>
            <a:r>
              <a:rPr lang="en-US" b="1" dirty="0" err="1" smtClean="0"/>
              <a:t>vivir</a:t>
            </a:r>
            <a:r>
              <a:rPr lang="en-US" b="1" dirty="0" smtClean="0"/>
              <a:t> con </a:t>
            </a:r>
            <a:r>
              <a:rPr lang="en-US" b="1" dirty="0" err="1" smtClean="0"/>
              <a:t>una</a:t>
            </a:r>
            <a:r>
              <a:rPr lang="en-US" b="1" dirty="0" smtClean="0"/>
              <a:t> persona </a:t>
            </a:r>
            <a:r>
              <a:rPr lang="en-US" b="1" dirty="0" err="1" smtClean="0"/>
              <a:t>que</a:t>
            </a:r>
            <a:r>
              <a:rPr lang="en-US" b="1" dirty="0" smtClean="0"/>
              <a:t> lo </a:t>
            </a:r>
            <a:r>
              <a:rPr lang="en-US" b="1" dirty="0" err="1" smtClean="0"/>
              <a:t>exploto</a:t>
            </a:r>
            <a:r>
              <a:rPr lang="en-US" b="1" dirty="0" smtClean="0"/>
              <a:t> </a:t>
            </a:r>
            <a:r>
              <a:rPr lang="en-US" b="1" dirty="0" err="1" smtClean="0"/>
              <a:t>laboralmente</a:t>
            </a:r>
            <a:r>
              <a:rPr lang="en-US" b="1" dirty="0" smtClean="0"/>
              <a:t>.</a:t>
            </a:r>
            <a:endParaRPr lang="es-MX" b="1" dirty="0"/>
          </a:p>
        </p:txBody>
      </p:sp>
    </p:spTree>
    <p:extLst>
      <p:ext uri="{BB962C8B-B14F-4D97-AF65-F5344CB8AC3E}">
        <p14:creationId xmlns:p14="http://schemas.microsoft.com/office/powerpoint/2010/main" val="2392888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74016"/>
            <a:ext cx="7391400" cy="4462760"/>
          </a:xfrm>
          <a:prstGeom prst="rect">
            <a:avLst/>
          </a:prstGeom>
          <a:noFill/>
        </p:spPr>
        <p:txBody>
          <a:bodyPr wrap="square" rtlCol="0">
            <a:spAutoFit/>
          </a:bodyPr>
          <a:lstStyle/>
          <a:p>
            <a:r>
              <a:rPr lang="en-US" sz="2400" b="1" dirty="0" err="1" smtClean="0"/>
              <a:t>Farmacologia</a:t>
            </a:r>
            <a:r>
              <a:rPr lang="en-US" sz="2400" b="1" dirty="0" smtClean="0"/>
              <a:t>:</a:t>
            </a:r>
          </a:p>
          <a:p>
            <a:endParaRPr lang="en-US" sz="2000" b="1" dirty="0" smtClean="0"/>
          </a:p>
          <a:p>
            <a:r>
              <a:rPr lang="en-US" sz="2000" b="1" dirty="0" err="1" smtClean="0"/>
              <a:t>Varios</a:t>
            </a:r>
            <a:r>
              <a:rPr lang="en-US" sz="2000" b="1" dirty="0" smtClean="0"/>
              <a:t> </a:t>
            </a:r>
            <a:r>
              <a:rPr lang="en-US" sz="2000" b="1" dirty="0" err="1" smtClean="0"/>
              <a:t>antropologos</a:t>
            </a:r>
            <a:r>
              <a:rPr lang="en-US" sz="2000" b="1" dirty="0" smtClean="0"/>
              <a:t> se </a:t>
            </a:r>
            <a:r>
              <a:rPr lang="en-US" sz="2000" b="1" dirty="0" err="1" smtClean="0"/>
              <a:t>dieron</a:t>
            </a:r>
            <a:r>
              <a:rPr lang="en-US" sz="2000" b="1" dirty="0" smtClean="0"/>
              <a:t> a la </a:t>
            </a:r>
            <a:r>
              <a:rPr lang="en-US" sz="2000" b="1" dirty="0" err="1" smtClean="0"/>
              <a:t>tarea</a:t>
            </a:r>
            <a:r>
              <a:rPr lang="en-US" sz="2000" b="1" dirty="0" smtClean="0"/>
              <a:t> de </a:t>
            </a:r>
            <a:r>
              <a:rPr lang="en-US" sz="2000" b="1" dirty="0" err="1" smtClean="0"/>
              <a:t>estudiar</a:t>
            </a:r>
            <a:r>
              <a:rPr lang="en-US" sz="2000" b="1" dirty="0" smtClean="0"/>
              <a:t> y </a:t>
            </a:r>
            <a:r>
              <a:rPr lang="en-US" sz="2000" b="1" dirty="0" err="1" smtClean="0"/>
              <a:t>determinar</a:t>
            </a:r>
            <a:r>
              <a:rPr lang="en-US" sz="2000" b="1" dirty="0" smtClean="0"/>
              <a:t> </a:t>
            </a:r>
            <a:r>
              <a:rPr lang="en-US" sz="2000" b="1" dirty="0" err="1" smtClean="0"/>
              <a:t>las</a:t>
            </a:r>
            <a:r>
              <a:rPr lang="en-US" sz="2000" b="1" dirty="0" smtClean="0"/>
              <a:t> </a:t>
            </a:r>
            <a:r>
              <a:rPr lang="en-US" sz="2000" b="1" dirty="0" err="1" smtClean="0"/>
              <a:t>toxinas</a:t>
            </a:r>
            <a:r>
              <a:rPr lang="en-US" sz="2000" b="1" dirty="0" smtClean="0"/>
              <a:t> </a:t>
            </a:r>
            <a:r>
              <a:rPr lang="en-US" sz="2000" b="1" dirty="0" err="1" smtClean="0"/>
              <a:t>utilizadasEntre</a:t>
            </a:r>
            <a:r>
              <a:rPr lang="en-US" sz="2000" b="1" dirty="0" smtClean="0"/>
              <a:t> </a:t>
            </a:r>
            <a:r>
              <a:rPr lang="en-US" sz="2000" b="1" dirty="0" err="1" smtClean="0"/>
              <a:t>las</a:t>
            </a:r>
            <a:r>
              <a:rPr lang="en-US" sz="2000" b="1" dirty="0" smtClean="0"/>
              <a:t> </a:t>
            </a:r>
            <a:r>
              <a:rPr lang="en-US" sz="2000" b="1" dirty="0" err="1" smtClean="0"/>
              <a:t>toxinas</a:t>
            </a:r>
            <a:r>
              <a:rPr lang="en-US" sz="2000" b="1" dirty="0" smtClean="0"/>
              <a:t> </a:t>
            </a:r>
            <a:r>
              <a:rPr lang="en-US" sz="2000" b="1" dirty="0" err="1" smtClean="0"/>
              <a:t>utilizadas</a:t>
            </a:r>
            <a:r>
              <a:rPr lang="en-US" sz="2000" b="1" dirty="0" smtClean="0"/>
              <a:t>, </a:t>
            </a:r>
            <a:r>
              <a:rPr lang="en-US" sz="2000" b="1" dirty="0" err="1" smtClean="0"/>
              <a:t>por</a:t>
            </a:r>
            <a:r>
              <a:rPr lang="en-US" sz="2000" b="1" dirty="0" smtClean="0"/>
              <a:t> los “</a:t>
            </a:r>
            <a:r>
              <a:rPr lang="en-US" sz="2000" b="1" dirty="0" err="1" smtClean="0"/>
              <a:t>bokors</a:t>
            </a:r>
            <a:r>
              <a:rPr lang="en-US" sz="2000" b="1" dirty="0" smtClean="0"/>
              <a:t>”</a:t>
            </a:r>
          </a:p>
          <a:p>
            <a:endParaRPr lang="en-US" sz="2000" b="1" dirty="0"/>
          </a:p>
          <a:p>
            <a:r>
              <a:rPr lang="en-US" sz="2000" b="1" dirty="0" smtClean="0"/>
              <a:t>Entre </a:t>
            </a:r>
            <a:r>
              <a:rPr lang="en-US" sz="2000" b="1" dirty="0" err="1" smtClean="0"/>
              <a:t>ellas</a:t>
            </a:r>
            <a:r>
              <a:rPr lang="en-US" sz="2000" b="1" dirty="0" smtClean="0"/>
              <a:t> hay la </a:t>
            </a:r>
            <a:r>
              <a:rPr lang="en-US" sz="2000" b="1" dirty="0" err="1" smtClean="0"/>
              <a:t>tetrodotoxina</a:t>
            </a:r>
            <a:r>
              <a:rPr lang="en-US" sz="2000" b="1" dirty="0" smtClean="0"/>
              <a:t>, </a:t>
            </a:r>
            <a:r>
              <a:rPr lang="en-US" sz="2000" b="1" dirty="0" err="1" smtClean="0"/>
              <a:t>proveniente</a:t>
            </a:r>
            <a:r>
              <a:rPr lang="en-US" sz="2000" b="1" dirty="0" smtClean="0"/>
              <a:t> del </a:t>
            </a:r>
            <a:r>
              <a:rPr lang="en-US" sz="2000" b="1" dirty="0" err="1" smtClean="0"/>
              <a:t>pez</a:t>
            </a:r>
            <a:r>
              <a:rPr lang="en-US" sz="2000" b="1" dirty="0" smtClean="0"/>
              <a:t> </a:t>
            </a:r>
            <a:r>
              <a:rPr lang="en-US" sz="2000" b="1" dirty="0" err="1" smtClean="0"/>
              <a:t>globo</a:t>
            </a:r>
            <a:r>
              <a:rPr lang="en-US" sz="2000" b="1" dirty="0" smtClean="0"/>
              <a:t> (</a:t>
            </a:r>
            <a:r>
              <a:rPr lang="en-US" sz="2000" b="1" dirty="0" err="1" smtClean="0"/>
              <a:t>muy</a:t>
            </a:r>
            <a:r>
              <a:rPr lang="en-US" sz="2000" b="1" dirty="0" smtClean="0"/>
              <a:t> </a:t>
            </a:r>
            <a:r>
              <a:rPr lang="en-US" sz="2000" b="1" dirty="0" err="1" smtClean="0"/>
              <a:t>comun</a:t>
            </a:r>
            <a:r>
              <a:rPr lang="en-US" sz="2000" b="1" dirty="0" smtClean="0"/>
              <a:t> en los </a:t>
            </a:r>
            <a:r>
              <a:rPr lang="en-US" sz="2000" b="1" dirty="0" err="1" smtClean="0"/>
              <a:t>oceanos</a:t>
            </a:r>
            <a:r>
              <a:rPr lang="en-US" sz="2000" b="1" dirty="0" smtClean="0"/>
              <a:t> </a:t>
            </a:r>
            <a:r>
              <a:rPr lang="en-US" sz="2000" b="1" dirty="0" err="1" smtClean="0"/>
              <a:t>Atlantico</a:t>
            </a:r>
            <a:r>
              <a:rPr lang="en-US" sz="2000" b="1" dirty="0" smtClean="0"/>
              <a:t> y </a:t>
            </a:r>
            <a:r>
              <a:rPr lang="en-US" sz="2000" b="1" dirty="0" err="1" smtClean="0"/>
              <a:t>Pacifico</a:t>
            </a:r>
            <a:r>
              <a:rPr lang="en-US" sz="2000" b="1" dirty="0" smtClean="0"/>
              <a:t> y en </a:t>
            </a:r>
            <a:r>
              <a:rPr lang="en-US" sz="2000" b="1" dirty="0" err="1" smtClean="0"/>
              <a:t>las</a:t>
            </a:r>
            <a:r>
              <a:rPr lang="en-US" sz="2000" b="1" dirty="0" smtClean="0"/>
              <a:t> </a:t>
            </a:r>
            <a:r>
              <a:rPr lang="en-US" sz="2000" b="1" dirty="0" err="1" smtClean="0"/>
              <a:t>costas</a:t>
            </a:r>
            <a:r>
              <a:rPr lang="en-US" sz="2000" b="1" dirty="0" smtClean="0"/>
              <a:t> de Africa y Haiti).</a:t>
            </a:r>
          </a:p>
          <a:p>
            <a:endParaRPr lang="en-US" sz="2000" b="1" dirty="0"/>
          </a:p>
          <a:p>
            <a:r>
              <a:rPr lang="en-US" sz="2000" b="1" dirty="0" smtClean="0"/>
              <a:t>El </a:t>
            </a:r>
            <a:r>
              <a:rPr lang="en-US" sz="2000" b="1" dirty="0" err="1" smtClean="0"/>
              <a:t>efecto</a:t>
            </a:r>
            <a:r>
              <a:rPr lang="en-US" sz="2000" b="1" dirty="0" smtClean="0"/>
              <a:t> de la TTX </a:t>
            </a:r>
            <a:r>
              <a:rPr lang="en-US" sz="2000" b="1" dirty="0" err="1" smtClean="0"/>
              <a:t>es</a:t>
            </a:r>
            <a:r>
              <a:rPr lang="en-US" sz="2000" b="1" dirty="0" smtClean="0"/>
              <a:t> </a:t>
            </a:r>
            <a:r>
              <a:rPr lang="en-US" sz="2000" b="1" dirty="0" err="1" smtClean="0"/>
              <a:t>paralizar</a:t>
            </a:r>
            <a:r>
              <a:rPr lang="en-US" sz="2000" b="1" dirty="0" smtClean="0"/>
              <a:t>, en </a:t>
            </a:r>
            <a:r>
              <a:rPr lang="en-US" sz="2000" b="1" dirty="0" err="1" smtClean="0"/>
              <a:t>dosis</a:t>
            </a:r>
            <a:r>
              <a:rPr lang="en-US" sz="2000" b="1" dirty="0" smtClean="0"/>
              <a:t> </a:t>
            </a:r>
            <a:r>
              <a:rPr lang="en-US" sz="2000" b="1" dirty="0" err="1" smtClean="0"/>
              <a:t>especificas</a:t>
            </a:r>
            <a:r>
              <a:rPr lang="en-US" sz="2000" b="1" dirty="0" smtClean="0"/>
              <a:t> sin </a:t>
            </a:r>
            <a:r>
              <a:rPr lang="en-US" sz="2000" b="1" dirty="0" err="1" smtClean="0"/>
              <a:t>matar</a:t>
            </a:r>
            <a:r>
              <a:rPr lang="en-US" sz="2000" b="1" dirty="0" smtClean="0"/>
              <a:t> al </a:t>
            </a:r>
            <a:r>
              <a:rPr lang="en-US" sz="2000" b="1" dirty="0" err="1" smtClean="0"/>
              <a:t>intoxicado</a:t>
            </a:r>
            <a:r>
              <a:rPr lang="en-US" sz="2000" b="1" dirty="0" smtClean="0"/>
              <a:t>, </a:t>
            </a:r>
            <a:r>
              <a:rPr lang="en-US" sz="2000" b="1" dirty="0" err="1" smtClean="0"/>
              <a:t>reduciendo</a:t>
            </a:r>
            <a:r>
              <a:rPr lang="en-US" sz="2000" b="1" dirty="0" smtClean="0"/>
              <a:t> el </a:t>
            </a:r>
            <a:r>
              <a:rPr lang="en-US" sz="2000" b="1" dirty="0" err="1" smtClean="0"/>
              <a:t>latido</a:t>
            </a:r>
            <a:r>
              <a:rPr lang="en-US" sz="2000" b="1" dirty="0" smtClean="0"/>
              <a:t> </a:t>
            </a:r>
            <a:r>
              <a:rPr lang="en-US" sz="2000" b="1" dirty="0" err="1" smtClean="0"/>
              <a:t>cardiaco</a:t>
            </a:r>
            <a:r>
              <a:rPr lang="en-US" sz="2000" b="1" dirty="0" smtClean="0"/>
              <a:t> a </a:t>
            </a:r>
            <a:r>
              <a:rPr lang="en-US" sz="2000" b="1" dirty="0" err="1" smtClean="0"/>
              <a:t>niveles</a:t>
            </a:r>
            <a:r>
              <a:rPr lang="en-US" sz="2000" b="1" dirty="0" smtClean="0"/>
              <a:t> imperceptibles, </a:t>
            </a:r>
            <a:r>
              <a:rPr lang="en-US" sz="2000" b="1" dirty="0" err="1" smtClean="0"/>
              <a:t>pero</a:t>
            </a:r>
            <a:r>
              <a:rPr lang="en-US" sz="2000" b="1" dirty="0" smtClean="0"/>
              <a:t> </a:t>
            </a:r>
            <a:r>
              <a:rPr lang="en-US" sz="2000" b="1" dirty="0" err="1" smtClean="0"/>
              <a:t>suficientes</a:t>
            </a:r>
            <a:r>
              <a:rPr lang="en-US" sz="2000" b="1" dirty="0" smtClean="0"/>
              <a:t> para </a:t>
            </a:r>
            <a:r>
              <a:rPr lang="en-US" sz="2000" b="1" dirty="0" err="1" smtClean="0"/>
              <a:t>sobrevivir</a:t>
            </a:r>
            <a:r>
              <a:rPr lang="en-US" sz="2000" b="1" dirty="0" smtClean="0"/>
              <a:t> hasta </a:t>
            </a:r>
            <a:r>
              <a:rPr lang="en-US" sz="2000" b="1" dirty="0" err="1" smtClean="0"/>
              <a:t>uno</a:t>
            </a:r>
            <a:r>
              <a:rPr lang="en-US" sz="2000" b="1" dirty="0" smtClean="0"/>
              <a:t> o dos </a:t>
            </a:r>
            <a:r>
              <a:rPr lang="en-US" sz="2000" b="1" dirty="0" err="1" smtClean="0"/>
              <a:t>dias</a:t>
            </a:r>
            <a:r>
              <a:rPr lang="en-US" sz="2000" b="1" dirty="0" smtClean="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845532"/>
            <a:ext cx="2429832" cy="161717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604" y="4845532"/>
            <a:ext cx="2049378" cy="17539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343" y="152400"/>
            <a:ext cx="1666257" cy="1197463"/>
          </a:xfrm>
          <a:prstGeom prst="rect">
            <a:avLst/>
          </a:prstGeom>
        </p:spPr>
      </p:pic>
    </p:spTree>
    <p:extLst>
      <p:ext uri="{BB962C8B-B14F-4D97-AF65-F5344CB8AC3E}">
        <p14:creationId xmlns:p14="http://schemas.microsoft.com/office/powerpoint/2010/main" val="8669448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74016"/>
            <a:ext cx="7391400" cy="3600986"/>
          </a:xfrm>
          <a:prstGeom prst="rect">
            <a:avLst/>
          </a:prstGeom>
          <a:noFill/>
        </p:spPr>
        <p:txBody>
          <a:bodyPr wrap="square" rtlCol="0">
            <a:spAutoFit/>
          </a:bodyPr>
          <a:lstStyle/>
          <a:p>
            <a:r>
              <a:rPr lang="en-US" sz="2400" b="1" dirty="0" err="1" smtClean="0"/>
              <a:t>Farmacologia</a:t>
            </a:r>
            <a:r>
              <a:rPr lang="en-US" sz="2400" b="1" dirty="0" smtClean="0"/>
              <a:t> cont.:</a:t>
            </a:r>
          </a:p>
          <a:p>
            <a:endParaRPr lang="en-US" sz="2000" b="1" dirty="0" smtClean="0"/>
          </a:p>
          <a:p>
            <a:r>
              <a:rPr lang="en-US" sz="2000" b="1" dirty="0" smtClean="0"/>
              <a:t>El </a:t>
            </a:r>
            <a:r>
              <a:rPr lang="en-US" sz="2000" b="1" dirty="0" err="1" smtClean="0"/>
              <a:t>segundo</a:t>
            </a:r>
            <a:r>
              <a:rPr lang="en-US" sz="2000" b="1" dirty="0" smtClean="0"/>
              <a:t> </a:t>
            </a:r>
            <a:r>
              <a:rPr lang="en-US" sz="2000" b="1" dirty="0" err="1" smtClean="0"/>
              <a:t>estadio</a:t>
            </a:r>
            <a:r>
              <a:rPr lang="en-US" sz="2000" b="1" dirty="0" smtClean="0"/>
              <a:t> de la “</a:t>
            </a:r>
            <a:r>
              <a:rPr lang="en-US" sz="2000" b="1" dirty="0" err="1" smtClean="0"/>
              <a:t>zombificacion</a:t>
            </a:r>
            <a:r>
              <a:rPr lang="en-US" sz="2000" b="1" dirty="0" smtClean="0"/>
              <a:t>” </a:t>
            </a:r>
            <a:r>
              <a:rPr lang="en-US" sz="2000" b="1" dirty="0" err="1" smtClean="0"/>
              <a:t>consistiria</a:t>
            </a:r>
            <a:r>
              <a:rPr lang="en-US" sz="2000" b="1" dirty="0" smtClean="0"/>
              <a:t> en </a:t>
            </a:r>
            <a:r>
              <a:rPr lang="en-US" sz="2000" b="1" dirty="0" err="1" smtClean="0"/>
              <a:t>utilizar</a:t>
            </a:r>
            <a:r>
              <a:rPr lang="en-US" sz="2000" b="1" dirty="0" smtClean="0"/>
              <a:t> </a:t>
            </a:r>
            <a:r>
              <a:rPr lang="en-US" sz="2000" b="1" dirty="0" err="1" smtClean="0"/>
              <a:t>otra</a:t>
            </a:r>
            <a:r>
              <a:rPr lang="en-US" sz="2000" b="1" dirty="0" smtClean="0"/>
              <a:t> </a:t>
            </a:r>
            <a:r>
              <a:rPr lang="en-US" sz="2000" b="1" dirty="0" err="1" smtClean="0"/>
              <a:t>toxina</a:t>
            </a:r>
            <a:r>
              <a:rPr lang="en-US" sz="2000" b="1" dirty="0" smtClean="0"/>
              <a:t>, la </a:t>
            </a:r>
            <a:r>
              <a:rPr lang="en-US" sz="2000" b="1" dirty="0" err="1" smtClean="0"/>
              <a:t>escopolamina</a:t>
            </a:r>
            <a:r>
              <a:rPr lang="en-US" sz="2000" b="1" dirty="0" smtClean="0"/>
              <a:t>, un </a:t>
            </a:r>
            <a:r>
              <a:rPr lang="en-US" sz="2000" b="1" dirty="0" err="1" smtClean="0"/>
              <a:t>bloqueadore</a:t>
            </a:r>
            <a:r>
              <a:rPr lang="en-US" sz="2000" b="1" dirty="0" smtClean="0"/>
              <a:t> de los </a:t>
            </a:r>
            <a:r>
              <a:rPr lang="en-US" sz="2000" b="1" dirty="0" err="1" smtClean="0"/>
              <a:t>receptores</a:t>
            </a:r>
            <a:r>
              <a:rPr lang="en-US" sz="2000" b="1" dirty="0" smtClean="0"/>
              <a:t> </a:t>
            </a:r>
            <a:r>
              <a:rPr lang="en-US" sz="2000" b="1" dirty="0" err="1" smtClean="0"/>
              <a:t>colinergicos</a:t>
            </a:r>
            <a:r>
              <a:rPr lang="en-US" sz="2000" b="1" dirty="0" smtClean="0"/>
              <a:t> </a:t>
            </a:r>
            <a:r>
              <a:rPr lang="en-US" sz="2000" b="1" dirty="0" err="1" smtClean="0"/>
              <a:t>muscrinicos</a:t>
            </a:r>
            <a:r>
              <a:rPr lang="en-US" sz="2000" b="1" dirty="0" smtClean="0"/>
              <a:t>, </a:t>
            </a:r>
            <a:r>
              <a:rPr lang="en-US" sz="2000" b="1" dirty="0" err="1" smtClean="0"/>
              <a:t>tambien</a:t>
            </a:r>
            <a:r>
              <a:rPr lang="en-US" sz="2000" b="1" dirty="0" smtClean="0"/>
              <a:t> </a:t>
            </a:r>
            <a:r>
              <a:rPr lang="en-US" sz="2000" b="1" dirty="0" err="1" smtClean="0"/>
              <a:t>muy</a:t>
            </a:r>
            <a:r>
              <a:rPr lang="en-US" sz="2000" b="1" dirty="0" smtClean="0"/>
              <a:t> </a:t>
            </a:r>
            <a:r>
              <a:rPr lang="en-US" sz="2000" b="1" dirty="0" err="1" smtClean="0"/>
              <a:t>facil</a:t>
            </a:r>
            <a:r>
              <a:rPr lang="en-US" sz="2000" b="1" dirty="0" smtClean="0"/>
              <a:t> de </a:t>
            </a:r>
            <a:r>
              <a:rPr lang="en-US" sz="2000" b="1" dirty="0" err="1" smtClean="0"/>
              <a:t>conseguir</a:t>
            </a:r>
            <a:r>
              <a:rPr lang="en-US" sz="2000" b="1" dirty="0" smtClean="0"/>
              <a:t>, </a:t>
            </a:r>
            <a:r>
              <a:rPr lang="en-US" sz="2000" b="1" dirty="0" err="1" smtClean="0"/>
              <a:t>que</a:t>
            </a:r>
            <a:r>
              <a:rPr lang="en-US" sz="2000" b="1" dirty="0" smtClean="0"/>
              <a:t> –en </a:t>
            </a:r>
            <a:r>
              <a:rPr lang="en-US" sz="2000" b="1" dirty="0" err="1" smtClean="0"/>
              <a:t>dosis</a:t>
            </a:r>
            <a:r>
              <a:rPr lang="en-US" sz="2000" b="1" dirty="0" smtClean="0"/>
              <a:t> </a:t>
            </a:r>
            <a:r>
              <a:rPr lang="en-US" sz="2000" b="1" dirty="0" err="1" smtClean="0"/>
              <a:t>apropiadas</a:t>
            </a:r>
            <a:r>
              <a:rPr lang="en-US" sz="2000" b="1" dirty="0" smtClean="0"/>
              <a:t>- induce</a:t>
            </a:r>
          </a:p>
          <a:p>
            <a:endParaRPr lang="en-US" sz="2000" b="1" dirty="0"/>
          </a:p>
          <a:p>
            <a:pPr marL="342900" indent="-342900">
              <a:buFontTx/>
              <a:buChar char="-"/>
            </a:pPr>
            <a:r>
              <a:rPr lang="en-US" sz="2800" b="1" dirty="0" err="1" smtClean="0"/>
              <a:t>perdida</a:t>
            </a:r>
            <a:r>
              <a:rPr lang="en-US" sz="2800" b="1" dirty="0" smtClean="0"/>
              <a:t> de </a:t>
            </a:r>
            <a:r>
              <a:rPr lang="en-US" sz="2800" b="1" dirty="0" err="1" smtClean="0"/>
              <a:t>memoria</a:t>
            </a:r>
            <a:r>
              <a:rPr lang="en-US" sz="2800" b="1" dirty="0" smtClean="0"/>
              <a:t> </a:t>
            </a:r>
          </a:p>
          <a:p>
            <a:pPr marL="342900" indent="-342900">
              <a:buFontTx/>
              <a:buChar char="-"/>
            </a:pPr>
            <a:r>
              <a:rPr lang="en-US" sz="2800" b="1" dirty="0" err="1" smtClean="0"/>
              <a:t>estados</a:t>
            </a:r>
            <a:r>
              <a:rPr lang="en-US" sz="2800" b="1" dirty="0" smtClean="0"/>
              <a:t> </a:t>
            </a:r>
            <a:r>
              <a:rPr lang="en-US" sz="2800" b="1" dirty="0" err="1" smtClean="0"/>
              <a:t>semihipnoticos</a:t>
            </a:r>
            <a:endParaRPr lang="en-US" sz="2800" b="1" dirty="0"/>
          </a:p>
          <a:p>
            <a:pPr marL="342900" indent="-342900">
              <a:buFontTx/>
              <a:buChar char="-"/>
            </a:pPr>
            <a:r>
              <a:rPr lang="en-US" sz="2800" b="1" dirty="0" err="1" smtClean="0"/>
              <a:t>Perdida</a:t>
            </a:r>
            <a:r>
              <a:rPr lang="en-US" sz="2800" b="1" dirty="0" smtClean="0"/>
              <a:t> de la </a:t>
            </a:r>
            <a:r>
              <a:rPr lang="en-US" sz="2800" b="1" dirty="0" err="1" smtClean="0"/>
              <a:t>voluntad</a:t>
            </a:r>
            <a:endParaRPr lang="en-US" sz="2800" b="1" dirty="0" smtClean="0"/>
          </a:p>
        </p:txBody>
      </p:sp>
    </p:spTree>
    <p:extLst>
      <p:ext uri="{BB962C8B-B14F-4D97-AF65-F5344CB8AC3E}">
        <p14:creationId xmlns:p14="http://schemas.microsoft.com/office/powerpoint/2010/main" val="17243609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355725" y="874713"/>
            <a:ext cx="69500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dirty="0" err="1" smtClean="0"/>
              <a:t>Algunas</a:t>
            </a:r>
            <a:r>
              <a:rPr lang="en-US" altLang="es-MX" sz="2400" b="1" dirty="0" smtClean="0"/>
              <a:t> </a:t>
            </a:r>
            <a:r>
              <a:rPr lang="en-US" altLang="es-MX" sz="2400" b="1" dirty="0" err="1" smtClean="0"/>
              <a:t>buenas</a:t>
            </a:r>
            <a:r>
              <a:rPr lang="en-US" altLang="es-MX" sz="2400" b="1" dirty="0" smtClean="0"/>
              <a:t> </a:t>
            </a:r>
            <a:r>
              <a:rPr lang="en-US" altLang="es-MX" sz="2400" b="1" dirty="0" err="1" smtClean="0"/>
              <a:t>razones</a:t>
            </a:r>
            <a:r>
              <a:rPr lang="en-US" altLang="es-MX" sz="2400" b="1" dirty="0" smtClean="0"/>
              <a:t> para </a:t>
            </a:r>
            <a:r>
              <a:rPr lang="en-US" altLang="es-MX" sz="2400" b="1" dirty="0" err="1" smtClean="0"/>
              <a:t>interesarse</a:t>
            </a:r>
            <a:r>
              <a:rPr lang="en-US" altLang="es-MX" sz="2400" b="1" dirty="0" smtClean="0"/>
              <a:t> a la </a:t>
            </a:r>
            <a:r>
              <a:rPr lang="en-US" altLang="es-MX" sz="2400" b="1" dirty="0" err="1" smtClean="0">
                <a:solidFill>
                  <a:srgbClr val="FF0000"/>
                </a:solidFill>
              </a:rPr>
              <a:t>escopolamina</a:t>
            </a:r>
            <a:r>
              <a:rPr lang="en-US" altLang="es-MX" sz="2400" b="1" dirty="0" smtClean="0"/>
              <a:t>:</a:t>
            </a:r>
          </a:p>
          <a:p>
            <a:endParaRPr lang="en-US" altLang="es-MX" sz="2400" b="1" dirty="0"/>
          </a:p>
          <a:p>
            <a:r>
              <a:rPr lang="en-US" altLang="es-MX" sz="2400" b="1" dirty="0" smtClean="0"/>
              <a:t>En </a:t>
            </a:r>
            <a:r>
              <a:rPr lang="en-US" altLang="es-MX" sz="2400" b="1" dirty="0" err="1" smtClean="0"/>
              <a:t>las</a:t>
            </a:r>
            <a:r>
              <a:rPr lang="en-US" altLang="es-MX" sz="2400" b="1" dirty="0" smtClean="0"/>
              <a:t> </a:t>
            </a:r>
            <a:r>
              <a:rPr lang="en-US" altLang="es-MX" sz="2400" b="1" dirty="0" err="1" smtClean="0"/>
              <a:t>proximas</a:t>
            </a:r>
            <a:r>
              <a:rPr lang="en-US" altLang="es-MX" sz="2400" b="1" dirty="0" smtClean="0"/>
              <a:t> </a:t>
            </a:r>
            <a:r>
              <a:rPr lang="en-US" altLang="es-MX" sz="2400" b="1" dirty="0" err="1" smtClean="0"/>
              <a:t>diapositivas</a:t>
            </a:r>
            <a:r>
              <a:rPr lang="en-US" altLang="es-MX" sz="2400" b="1" dirty="0" smtClean="0"/>
              <a:t> </a:t>
            </a:r>
            <a:r>
              <a:rPr lang="en-US" altLang="es-MX" sz="2400" b="1" dirty="0" err="1" smtClean="0"/>
              <a:t>esta</a:t>
            </a:r>
            <a:r>
              <a:rPr lang="en-US" altLang="es-MX" sz="2400" b="1" dirty="0" smtClean="0"/>
              <a:t>’ el </a:t>
            </a:r>
            <a:r>
              <a:rPr lang="en-US" altLang="es-MX" sz="2400" b="1" dirty="0" err="1" smtClean="0"/>
              <a:t>texto</a:t>
            </a:r>
            <a:r>
              <a:rPr lang="en-US" altLang="es-MX" sz="2400" b="1" dirty="0" smtClean="0"/>
              <a:t> de un </a:t>
            </a:r>
            <a:r>
              <a:rPr lang="en-US" altLang="es-MX" sz="2400" b="1" dirty="0" err="1" smtClean="0"/>
              <a:t>articulo</a:t>
            </a:r>
            <a:r>
              <a:rPr lang="en-US" altLang="es-MX" sz="2400" b="1" dirty="0" smtClean="0"/>
              <a:t> </a:t>
            </a:r>
            <a:r>
              <a:rPr lang="en-US" altLang="es-MX" sz="2400" b="1" dirty="0" err="1" smtClean="0"/>
              <a:t>escrito</a:t>
            </a:r>
            <a:r>
              <a:rPr lang="en-US" altLang="es-MX" sz="2400" b="1" dirty="0" smtClean="0"/>
              <a:t> </a:t>
            </a:r>
            <a:r>
              <a:rPr lang="en-US" altLang="es-MX" sz="2400" b="1" dirty="0" err="1" smtClean="0"/>
              <a:t>por</a:t>
            </a:r>
            <a:r>
              <a:rPr lang="en-US" altLang="es-MX" sz="2400" b="1" dirty="0" smtClean="0"/>
              <a:t> Phil </a:t>
            </a:r>
            <a:r>
              <a:rPr lang="en-US" altLang="es-MX" sz="2400" b="1" dirty="0"/>
              <a:t>Stewart, </a:t>
            </a:r>
            <a:r>
              <a:rPr lang="en-US" altLang="es-MX" sz="2400" b="1" dirty="0" smtClean="0"/>
              <a:t>un </a:t>
            </a:r>
            <a:r>
              <a:rPr lang="en-US" altLang="es-MX" sz="2400" b="1" dirty="0" err="1" smtClean="0"/>
              <a:t>reportero</a:t>
            </a:r>
            <a:r>
              <a:rPr lang="en-US" altLang="es-MX" sz="2400" b="1" dirty="0" smtClean="0"/>
              <a:t> de la </a:t>
            </a:r>
            <a:r>
              <a:rPr lang="en-US" altLang="es-MX" sz="2400" b="1" dirty="0" err="1" smtClean="0"/>
              <a:t>agencia</a:t>
            </a:r>
            <a:r>
              <a:rPr lang="en-US" altLang="es-MX" sz="2400" b="1" dirty="0" smtClean="0"/>
              <a:t> Reuters, </a:t>
            </a:r>
            <a:r>
              <a:rPr lang="en-US" altLang="es-MX" sz="2400" b="1" dirty="0" err="1" smtClean="0"/>
              <a:t>desde</a:t>
            </a:r>
            <a:r>
              <a:rPr lang="en-US" altLang="es-MX" sz="2400" b="1" dirty="0"/>
              <a:t> Bogota’, </a:t>
            </a:r>
            <a:r>
              <a:rPr lang="en-US" altLang="es-MX" sz="2400" b="1" dirty="0" smtClean="0"/>
              <a:t>Colombia</a:t>
            </a:r>
            <a:endParaRPr lang="en-US" altLang="es-MX" sz="2400" b="1" dirty="0"/>
          </a:p>
        </p:txBody>
      </p:sp>
    </p:spTree>
    <p:extLst>
      <p:ext uri="{BB962C8B-B14F-4D97-AF65-F5344CB8AC3E}">
        <p14:creationId xmlns:p14="http://schemas.microsoft.com/office/powerpoint/2010/main" val="30655990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0" y="501650"/>
            <a:ext cx="89154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s-MX" b="1"/>
              <a:t>BOGOTA, Colombia (Reuters) - The last thing Andrea Fernandez recalls before being drugged is holding her newborn baby on a Bogota city bus. </a:t>
            </a:r>
          </a:p>
          <a:p>
            <a:pPr algn="ctr"/>
            <a:r>
              <a:rPr lang="en-US" altLang="es-MX" b="1"/>
              <a:t>Police found her three days later, muttering to herself and wandering topless along the median strip of a busy highway. Her face was badly beaten and her son was gone. </a:t>
            </a:r>
          </a:p>
          <a:p>
            <a:pPr algn="ctr"/>
            <a:endParaRPr lang="en-US" altLang="es-MX" b="1"/>
          </a:p>
          <a:p>
            <a:pPr algn="ctr"/>
            <a:r>
              <a:rPr lang="en-US" altLang="es-MX" b="1"/>
              <a:t>Fernandez is just one of hundreds of victims every month who, according to Colombian hospitals, are temporarily turned into zombies by a home-grown drug called </a:t>
            </a:r>
            <a:r>
              <a:rPr lang="en-US" altLang="es-MX" b="1">
                <a:solidFill>
                  <a:srgbClr val="FF0000"/>
                </a:solidFill>
              </a:rPr>
              <a:t>scopolamine</a:t>
            </a:r>
            <a:r>
              <a:rPr lang="en-US" altLang="es-MX" b="1"/>
              <a:t> which has been embraced by thieves and rapists. </a:t>
            </a:r>
          </a:p>
          <a:p>
            <a:pPr algn="ctr"/>
            <a:r>
              <a:rPr lang="en-US" altLang="es-MX" b="1"/>
              <a:t>"When I woke up in the hospital, I asked for my baby and nobody said anything. They just looked at me," Fernandez said, weeping. Police believe her son Diego was taken by a gang which traffics in infants. </a:t>
            </a:r>
          </a:p>
          <a:p>
            <a:pPr algn="ctr"/>
            <a:endParaRPr lang="en-US" altLang="es-MX" b="1"/>
          </a:p>
          <a:p>
            <a:pPr algn="ctr"/>
            <a:endParaRPr lang="en-US" altLang="es-MX" b="1"/>
          </a:p>
          <a:p>
            <a:pPr algn="ctr"/>
            <a:r>
              <a:rPr lang="en-US" altLang="es-MX" b="1"/>
              <a:t>Colorless, odorless and tasteless, scopolamine is slipped into drinks and sprinkled onto food. Victims become so docile that they have been known to help thieves rob their homes and empty their bank accounts. Women have been drugged repeatedly over days and gang-raped or rented out as prostitutes. </a:t>
            </a:r>
          </a:p>
          <a:p>
            <a:pPr algn="ctr"/>
            <a:endParaRPr lang="en-US" altLang="es-MX" b="1"/>
          </a:p>
          <a:p>
            <a:pPr algn="ctr"/>
            <a:r>
              <a:rPr lang="en-US" altLang="es-MX" b="1"/>
              <a:t>In the case of Fernandez, the mother of three was rendered submissive enough to surrender her youngest child.</a:t>
            </a:r>
          </a:p>
        </p:txBody>
      </p:sp>
    </p:spTree>
    <p:extLst>
      <p:ext uri="{BB962C8B-B14F-4D97-AF65-F5344CB8AC3E}">
        <p14:creationId xmlns:p14="http://schemas.microsoft.com/office/powerpoint/2010/main" val="28596101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304800"/>
            <a:ext cx="91440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s-MX" b="1"/>
              <a:t>Scopolamine has a long, dark history in Colombia dating back to before the Spanish conquest. Legend has it that Colombian Indian tribes used the drug to bury alive the wives and slaves of fallen chiefs, so that they would quietly accompany their masters into the afterworld. </a:t>
            </a:r>
          </a:p>
          <a:p>
            <a:pPr algn="ctr"/>
            <a:endParaRPr lang="en-US" altLang="es-MX" b="1"/>
          </a:p>
          <a:p>
            <a:pPr algn="ctr"/>
            <a:r>
              <a:rPr lang="en-US" altLang="es-MX" b="1"/>
              <a:t>Nazi "angel of death" Joseph Mengele experimented on scopolamine as an interrogation drug. And scopolamine's sedative and amnesia-producing qualities were used by mothers in the early 20th century to help them through childbirth. </a:t>
            </a:r>
          </a:p>
          <a:p>
            <a:pPr algn="ctr"/>
            <a:endParaRPr lang="en-US" altLang="es-MX" b="1"/>
          </a:p>
          <a:p>
            <a:pPr algn="ctr"/>
            <a:r>
              <a:rPr lang="en-US" altLang="es-MX" b="1"/>
              <a:t>Finding the drug in Colombia these days is not hard. </a:t>
            </a:r>
          </a:p>
          <a:p>
            <a:pPr algn="ctr"/>
            <a:r>
              <a:rPr lang="en-US" altLang="es-MX" b="1"/>
              <a:t>The tree which naturally produces scopolamine grows wild around the capital and is so famous in the countryside that mothers warn their children not to fall asleep below its yellow and white flowers. The tree is popularly known as the "borrachero," or "get-you-drunk," and the pollen alone is said to conjure up strange dreams. </a:t>
            </a:r>
          </a:p>
          <a:p>
            <a:pPr algn="ctr"/>
            <a:endParaRPr lang="en-US" altLang="es-MX" b="1"/>
          </a:p>
          <a:p>
            <a:pPr algn="ctr"/>
            <a:r>
              <a:rPr lang="en-US" altLang="es-MX" b="1"/>
              <a:t>There are so many scopolamine cases that they usually don't make the news unless particularly bizarre. One such incident involved three young Bogota women who preyed on men by smearing the drug on their breasts and luring their victims to take a lick. Losing all willpower, the men readily gave up their bank access codes. The breast-temptress thieves then held them hostage for days while draining their accounts.</a:t>
            </a:r>
          </a:p>
        </p:txBody>
      </p:sp>
    </p:spTree>
    <p:extLst>
      <p:ext uri="{BB962C8B-B14F-4D97-AF65-F5344CB8AC3E}">
        <p14:creationId xmlns:p14="http://schemas.microsoft.com/office/powerpoint/2010/main" val="209842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938712" cy="5201424"/>
          </a:xfrm>
          <a:prstGeom prst="rect">
            <a:avLst/>
          </a:prstGeom>
          <a:noFill/>
        </p:spPr>
        <p:txBody>
          <a:bodyPr wrap="none" rtlCol="0">
            <a:spAutoFit/>
          </a:bodyPr>
          <a:lstStyle/>
          <a:p>
            <a:r>
              <a:rPr lang="en-US" sz="3600" b="1" dirty="0" err="1" smtClean="0"/>
              <a:t>Causas</a:t>
            </a:r>
            <a:r>
              <a:rPr lang="en-US" sz="3600" b="1" dirty="0" smtClean="0"/>
              <a:t> para el </a:t>
            </a:r>
            <a:r>
              <a:rPr lang="en-US" sz="3600" b="1" dirty="0" err="1" smtClean="0"/>
              <a:t>alargamiento</a:t>
            </a:r>
            <a:r>
              <a:rPr lang="en-US" sz="3600" b="1" dirty="0" smtClean="0"/>
              <a:t> de la </a:t>
            </a:r>
            <a:r>
              <a:rPr lang="en-US" sz="3600" b="1" dirty="0" err="1" smtClean="0"/>
              <a:t>vida</a:t>
            </a:r>
            <a:endParaRPr lang="en-US" sz="3600" b="1" dirty="0" smtClean="0"/>
          </a:p>
          <a:p>
            <a:endParaRPr lang="en-US" sz="3600" b="1" dirty="0"/>
          </a:p>
          <a:p>
            <a:r>
              <a:rPr lang="en-US" sz="3600" b="1" dirty="0" err="1" smtClean="0"/>
              <a:t>Descubrimientos</a:t>
            </a:r>
            <a:r>
              <a:rPr lang="en-US" sz="3600" b="1" dirty="0" smtClean="0"/>
              <a:t> </a:t>
            </a:r>
            <a:r>
              <a:rPr lang="en-US" sz="3600" b="1" dirty="0" err="1" smtClean="0"/>
              <a:t>tecnologicos</a:t>
            </a:r>
            <a:r>
              <a:rPr lang="en-US" sz="3600" b="1" dirty="0" smtClean="0"/>
              <a:t> y medicos</a:t>
            </a:r>
          </a:p>
          <a:p>
            <a:endParaRPr lang="en-US" sz="2800" b="1" dirty="0"/>
          </a:p>
          <a:p>
            <a:pPr marL="285750" indent="-285750">
              <a:buFontTx/>
              <a:buChar char="-"/>
            </a:pPr>
            <a:r>
              <a:rPr lang="en-US" sz="2800" b="1" dirty="0" smtClean="0"/>
              <a:t>Punto ultimo, final de la </a:t>
            </a:r>
            <a:r>
              <a:rPr lang="en-US" sz="2800" b="1" dirty="0" err="1" smtClean="0"/>
              <a:t>vida</a:t>
            </a:r>
            <a:endParaRPr lang="en-US" sz="2800" b="1" dirty="0" smtClean="0"/>
          </a:p>
          <a:p>
            <a:pPr marL="285750" indent="-285750">
              <a:buFontTx/>
              <a:buChar char="-"/>
            </a:pPr>
            <a:endParaRPr lang="en-US" sz="2800" b="1" dirty="0" smtClean="0"/>
          </a:p>
          <a:p>
            <a:pPr marL="285750" indent="-285750">
              <a:buFontTx/>
              <a:buChar char="-"/>
            </a:pPr>
            <a:r>
              <a:rPr lang="en-US" sz="2800" b="1" dirty="0" err="1" smtClean="0"/>
              <a:t>Consumacion</a:t>
            </a:r>
            <a:r>
              <a:rPr lang="en-US" sz="2800" b="1" dirty="0" smtClean="0"/>
              <a:t>, </a:t>
            </a:r>
            <a:r>
              <a:rPr lang="en-US" sz="2800" b="1" dirty="0" err="1" smtClean="0"/>
              <a:t>plenitud</a:t>
            </a:r>
            <a:endParaRPr lang="en-US" sz="2800" b="1" dirty="0" smtClean="0"/>
          </a:p>
          <a:p>
            <a:pPr marL="285750" indent="-285750">
              <a:buFontTx/>
              <a:buChar char="-"/>
            </a:pPr>
            <a:endParaRPr lang="en-US" sz="2800" b="1" dirty="0" smtClean="0"/>
          </a:p>
          <a:p>
            <a:pPr marL="285750" indent="-285750">
              <a:buFontTx/>
              <a:buChar char="-"/>
            </a:pPr>
            <a:r>
              <a:rPr lang="en-US" sz="2800" b="1" dirty="0" err="1" smtClean="0"/>
              <a:t>Ruptura</a:t>
            </a:r>
            <a:r>
              <a:rPr lang="en-US" sz="2800" b="1" dirty="0" smtClean="0"/>
              <a:t> o </a:t>
            </a:r>
            <a:r>
              <a:rPr lang="en-US" sz="2800" b="1" dirty="0" err="1" smtClean="0"/>
              <a:t>cambio</a:t>
            </a:r>
            <a:endParaRPr lang="en-US" sz="2800" b="1" dirty="0" smtClean="0"/>
          </a:p>
          <a:p>
            <a:pPr marL="285750" indent="-285750">
              <a:buFontTx/>
              <a:buChar char="-"/>
            </a:pPr>
            <a:endParaRPr lang="en-US" sz="2800" b="1" dirty="0" smtClean="0"/>
          </a:p>
          <a:p>
            <a:pPr marL="285750" indent="-285750">
              <a:buFontTx/>
              <a:buChar char="-"/>
            </a:pPr>
            <a:r>
              <a:rPr lang="en-US" sz="2800" b="1" dirty="0" err="1" smtClean="0"/>
              <a:t>Transformacion</a:t>
            </a:r>
            <a:r>
              <a:rPr lang="en-US" sz="2800" b="1" dirty="0" smtClean="0"/>
              <a:t> </a:t>
            </a:r>
            <a:endParaRPr lang="es-MX" sz="2800" b="1" dirty="0"/>
          </a:p>
        </p:txBody>
      </p:sp>
    </p:spTree>
    <p:extLst>
      <p:ext uri="{BB962C8B-B14F-4D97-AF65-F5344CB8AC3E}">
        <p14:creationId xmlns:p14="http://schemas.microsoft.com/office/powerpoint/2010/main" val="30515881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304800"/>
            <a:ext cx="91440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dirty="0"/>
              <a:t>From Wade Davis, a Harvard scholar who studied and identified the nature of the process of zombification (University of North Carolina press, 1988):</a:t>
            </a:r>
          </a:p>
          <a:p>
            <a:endParaRPr lang="en-US" altLang="es-MX" b="1" dirty="0"/>
          </a:p>
          <a:p>
            <a:endParaRPr lang="en-US" altLang="es-MX" b="1" dirty="0"/>
          </a:p>
          <a:p>
            <a:r>
              <a:rPr lang="en-US" altLang="es-MX" b="1" dirty="0"/>
              <a:t>“… a strong and timely dose of </a:t>
            </a:r>
            <a:r>
              <a:rPr lang="en-US" altLang="es-MX" b="1" i="1" dirty="0" err="1"/>
              <a:t>Datura</a:t>
            </a:r>
            <a:r>
              <a:rPr lang="en-US" altLang="es-MX" b="1" i="1" dirty="0"/>
              <a:t> </a:t>
            </a:r>
            <a:r>
              <a:rPr lang="en-US" altLang="es-MX" b="1" i="1" dirty="0" err="1"/>
              <a:t>Stramonium</a:t>
            </a:r>
            <a:r>
              <a:rPr lang="en-US" altLang="es-MX" b="1" dirty="0"/>
              <a:t> –also called </a:t>
            </a:r>
            <a:r>
              <a:rPr lang="en-US" altLang="es-MX" b="1" dirty="0" err="1"/>
              <a:t>Concombre</a:t>
            </a:r>
            <a:r>
              <a:rPr lang="en-US" altLang="es-MX" b="1" dirty="0"/>
              <a:t> zombie (zombie cucumber) – would </a:t>
            </a:r>
            <a:r>
              <a:rPr lang="en-US" altLang="es-MX" b="1" dirty="0" err="1"/>
              <a:t>undoubtly</a:t>
            </a:r>
            <a:r>
              <a:rPr lang="en-US" altLang="es-MX" b="1" dirty="0"/>
              <a:t> be instrumental in inducing and </a:t>
            </a:r>
            <a:r>
              <a:rPr lang="en-US" altLang="es-MX" b="1" dirty="0" err="1"/>
              <a:t>mantaining</a:t>
            </a:r>
            <a:r>
              <a:rPr lang="en-US" altLang="es-MX" b="1" dirty="0"/>
              <a:t> the zombie state. </a:t>
            </a:r>
          </a:p>
          <a:p>
            <a:endParaRPr lang="en-US" altLang="es-MX" b="1" dirty="0"/>
          </a:p>
          <a:p>
            <a:r>
              <a:rPr lang="en-US" altLang="es-MX" b="1" dirty="0"/>
              <a:t>For if </a:t>
            </a:r>
            <a:r>
              <a:rPr lang="en-US" altLang="es-MX" b="1" dirty="0" err="1"/>
              <a:t>tetrodotoxin</a:t>
            </a:r>
            <a:r>
              <a:rPr lang="en-US" altLang="es-MX" b="1" dirty="0"/>
              <a:t> provides the physiological background upon which [zombification works] , </a:t>
            </a:r>
            <a:r>
              <a:rPr lang="en-US" altLang="es-MX" b="1" dirty="0" err="1"/>
              <a:t>Datura</a:t>
            </a:r>
            <a:r>
              <a:rPr lang="en-US" altLang="es-MX" b="1" dirty="0"/>
              <a:t> amplifies those processes one thousand times.</a:t>
            </a:r>
          </a:p>
          <a:p>
            <a:endParaRPr lang="en-US" altLang="es-MX" b="1" dirty="0"/>
          </a:p>
          <a:p>
            <a:r>
              <a:rPr lang="en-US" altLang="es-MX" b="1" dirty="0"/>
              <a:t>Alone, its intoxication has been characterized as an induced state of psychotic delirium marked by disorientation, acute confusion, and complete amnesia.</a:t>
            </a:r>
          </a:p>
          <a:p>
            <a:endParaRPr lang="en-US" altLang="es-MX" b="1" dirty="0"/>
          </a:p>
          <a:p>
            <a:r>
              <a:rPr lang="en-US" altLang="es-MX" b="1" dirty="0"/>
              <a:t>Administered to an individual who has already passed through the ground, and who may actually have been conscious the entire time, the devastating psychological effects would be staggering. It is in the course of the </a:t>
            </a:r>
            <a:r>
              <a:rPr lang="en-US" altLang="es-MX" b="1" dirty="0" err="1"/>
              <a:t>datura</a:t>
            </a:r>
            <a:r>
              <a:rPr lang="en-US" altLang="es-MX" b="1" dirty="0"/>
              <a:t> intoxication that the zombie is baptized with a new name and led away to be socialized in a new existence.”</a:t>
            </a:r>
          </a:p>
          <a:p>
            <a:endParaRPr lang="en-US" altLang="es-MX" b="1" dirty="0"/>
          </a:p>
          <a:p>
            <a:endParaRPr lang="en-US" altLang="es-MX" b="1" dirty="0"/>
          </a:p>
          <a:p>
            <a:r>
              <a:rPr lang="en-US" altLang="es-MX" b="1" i="1" dirty="0" smtClean="0">
                <a:solidFill>
                  <a:srgbClr val="FF0000"/>
                </a:solidFill>
              </a:rPr>
              <a:t>La </a:t>
            </a:r>
            <a:r>
              <a:rPr lang="en-US" altLang="es-MX" b="1" i="1" dirty="0" err="1" smtClean="0">
                <a:solidFill>
                  <a:srgbClr val="FF0000"/>
                </a:solidFill>
              </a:rPr>
              <a:t>Datura</a:t>
            </a:r>
            <a:r>
              <a:rPr lang="en-US" altLang="es-MX" b="1" i="1" dirty="0" smtClean="0">
                <a:solidFill>
                  <a:srgbClr val="FF0000"/>
                </a:solidFill>
              </a:rPr>
              <a:t> </a:t>
            </a:r>
            <a:r>
              <a:rPr lang="en-US" altLang="es-MX" b="1" i="1" dirty="0" err="1">
                <a:solidFill>
                  <a:srgbClr val="FF0000"/>
                </a:solidFill>
              </a:rPr>
              <a:t>stramonium</a:t>
            </a:r>
            <a:r>
              <a:rPr lang="en-US" altLang="es-MX" b="1" dirty="0">
                <a:solidFill>
                  <a:srgbClr val="FF0000"/>
                </a:solidFill>
              </a:rPr>
              <a:t> </a:t>
            </a:r>
            <a:r>
              <a:rPr lang="en-US" altLang="es-MX" b="1" dirty="0" err="1" smtClean="0">
                <a:solidFill>
                  <a:srgbClr val="FF0000"/>
                </a:solidFill>
              </a:rPr>
              <a:t>contiene</a:t>
            </a:r>
            <a:r>
              <a:rPr lang="en-US" altLang="es-MX" b="1" dirty="0" smtClean="0">
                <a:solidFill>
                  <a:srgbClr val="FF0000"/>
                </a:solidFill>
              </a:rPr>
              <a:t> </a:t>
            </a:r>
            <a:r>
              <a:rPr lang="en-US" altLang="es-MX" b="1" dirty="0" err="1" smtClean="0">
                <a:solidFill>
                  <a:srgbClr val="FF0000"/>
                </a:solidFill>
              </a:rPr>
              <a:t>antagonistas</a:t>
            </a:r>
            <a:r>
              <a:rPr lang="en-US" altLang="es-MX" b="1" dirty="0" smtClean="0">
                <a:solidFill>
                  <a:srgbClr val="FF0000"/>
                </a:solidFill>
              </a:rPr>
              <a:t> </a:t>
            </a:r>
            <a:r>
              <a:rPr lang="en-US" altLang="es-MX" b="1" dirty="0" err="1" smtClean="0">
                <a:solidFill>
                  <a:srgbClr val="FF0000"/>
                </a:solidFill>
              </a:rPr>
              <a:t>muscarinicos</a:t>
            </a:r>
            <a:r>
              <a:rPr lang="en-US" altLang="es-MX" b="1" dirty="0" smtClean="0">
                <a:solidFill>
                  <a:srgbClr val="FF0000"/>
                </a:solidFill>
              </a:rPr>
              <a:t>:</a:t>
            </a:r>
          </a:p>
          <a:p>
            <a:r>
              <a:rPr lang="en-US" altLang="es-MX" b="1" dirty="0" err="1" smtClean="0">
                <a:solidFill>
                  <a:srgbClr val="FF0000"/>
                </a:solidFill>
              </a:rPr>
              <a:t>atropina</a:t>
            </a:r>
            <a:r>
              <a:rPr lang="en-US" altLang="es-MX" b="1" dirty="0" smtClean="0">
                <a:solidFill>
                  <a:srgbClr val="FF0000"/>
                </a:solidFill>
              </a:rPr>
              <a:t> y </a:t>
            </a:r>
            <a:r>
              <a:rPr lang="en-US" altLang="es-MX" b="1" dirty="0" err="1" smtClean="0">
                <a:solidFill>
                  <a:srgbClr val="FF0000"/>
                </a:solidFill>
              </a:rPr>
              <a:t>escopolamina</a:t>
            </a:r>
            <a:r>
              <a:rPr lang="en-US" altLang="es-MX" b="1" dirty="0" smtClean="0">
                <a:solidFill>
                  <a:srgbClr val="FF0000"/>
                </a:solidFill>
              </a:rPr>
              <a:t>.</a:t>
            </a:r>
            <a:endParaRPr lang="en-US" altLang="es-MX" b="1" dirty="0">
              <a:solidFill>
                <a:srgbClr val="FF0000"/>
              </a:solidFill>
            </a:endParaRPr>
          </a:p>
        </p:txBody>
      </p:sp>
    </p:spTree>
    <p:extLst>
      <p:ext uri="{BB962C8B-B14F-4D97-AF65-F5344CB8AC3E}">
        <p14:creationId xmlns:p14="http://schemas.microsoft.com/office/powerpoint/2010/main" val="9254413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descr="bellop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352800"/>
            <a:ext cx="3048000" cy="2995613"/>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bellop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048000" cy="2681288"/>
          </a:xfrm>
          <a:prstGeom prst="rect">
            <a:avLst/>
          </a:prstGeom>
          <a:noFill/>
          <a:extLst>
            <a:ext uri="{909E8E84-426E-40DD-AFC4-6F175D3DCCD1}">
              <a14:hiddenFill xmlns:a14="http://schemas.microsoft.com/office/drawing/2010/main">
                <a:solidFill>
                  <a:srgbClr val="FFFFFF"/>
                </a:solidFill>
              </a14:hiddenFill>
            </a:ext>
          </a:extLst>
        </p:spPr>
      </p:pic>
      <p:sp>
        <p:nvSpPr>
          <p:cNvPr id="7191" name="Text Box 23"/>
          <p:cNvSpPr txBox="1">
            <a:spLocks noChangeArrowheads="1"/>
          </p:cNvSpPr>
          <p:nvPr/>
        </p:nvSpPr>
        <p:spPr bwMode="auto">
          <a:xfrm>
            <a:off x="685800" y="457200"/>
            <a:ext cx="5029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2000" b="1" dirty="0" smtClean="0"/>
              <a:t>La </a:t>
            </a:r>
            <a:r>
              <a:rPr lang="en-US" altLang="es-MX" sz="2000" b="1" dirty="0" err="1" smtClean="0"/>
              <a:t>escopolamine</a:t>
            </a:r>
            <a:r>
              <a:rPr lang="en-US" altLang="es-MX" sz="2000" b="1" dirty="0" smtClean="0"/>
              <a:t> </a:t>
            </a:r>
            <a:r>
              <a:rPr lang="en-US" altLang="es-MX" sz="2000" b="1" dirty="0" err="1" smtClean="0"/>
              <a:t>es</a:t>
            </a:r>
            <a:r>
              <a:rPr lang="en-US" altLang="es-MX" sz="2000" b="1" dirty="0" smtClean="0"/>
              <a:t> la version permeable </a:t>
            </a:r>
            <a:r>
              <a:rPr lang="en-US" altLang="es-MX" sz="2000" b="1" dirty="0" err="1" smtClean="0"/>
              <a:t>permeable</a:t>
            </a:r>
            <a:r>
              <a:rPr lang="en-US" altLang="es-MX" sz="2000" b="1" dirty="0" smtClean="0"/>
              <a:t> a la </a:t>
            </a:r>
            <a:r>
              <a:rPr lang="en-US" altLang="es-MX" sz="2000" b="1" dirty="0" err="1" smtClean="0"/>
              <a:t>barrera</a:t>
            </a:r>
            <a:r>
              <a:rPr lang="en-US" altLang="es-MX" sz="2000" b="1" dirty="0" smtClean="0"/>
              <a:t> </a:t>
            </a:r>
            <a:r>
              <a:rPr lang="en-US" altLang="es-MX" sz="2000" b="1" dirty="0" err="1" smtClean="0"/>
              <a:t>hematoencefalica</a:t>
            </a:r>
            <a:r>
              <a:rPr lang="en-US" altLang="es-MX" sz="2000" b="1" dirty="0" smtClean="0"/>
              <a:t> de la </a:t>
            </a:r>
            <a:r>
              <a:rPr lang="en-US" altLang="es-MX" sz="2000" b="1" dirty="0" err="1" smtClean="0"/>
              <a:t>atropina</a:t>
            </a:r>
            <a:r>
              <a:rPr lang="en-US" altLang="es-MX" sz="2000" b="1" dirty="0" smtClean="0"/>
              <a:t>, la mas </a:t>
            </a:r>
            <a:r>
              <a:rPr lang="en-US" altLang="es-MX" sz="2000" b="1" dirty="0" err="1" smtClean="0"/>
              <a:t>poderosa</a:t>
            </a:r>
            <a:r>
              <a:rPr lang="en-US" altLang="es-MX" sz="2000" b="1" dirty="0" smtClean="0"/>
              <a:t> de </a:t>
            </a:r>
            <a:r>
              <a:rPr lang="en-US" altLang="es-MX" sz="2000" b="1" dirty="0" err="1" smtClean="0"/>
              <a:t>las</a:t>
            </a:r>
            <a:r>
              <a:rPr lang="en-US" altLang="es-MX" sz="2000" b="1" dirty="0" smtClean="0"/>
              <a:t> </a:t>
            </a:r>
            <a:r>
              <a:rPr lang="en-US" altLang="es-MX" sz="2000" b="1" dirty="0" err="1" smtClean="0"/>
              <a:t>toxinas</a:t>
            </a:r>
            <a:r>
              <a:rPr lang="en-US" altLang="es-MX" sz="2000" b="1" dirty="0" smtClean="0"/>
              <a:t> </a:t>
            </a:r>
            <a:r>
              <a:rPr lang="en-US" altLang="es-MX" sz="2000" b="1" dirty="0" err="1" smtClean="0"/>
              <a:t>bloqueadora</a:t>
            </a:r>
            <a:r>
              <a:rPr lang="en-US" altLang="es-MX" sz="2000" b="1" dirty="0" smtClean="0"/>
              <a:t> de los </a:t>
            </a:r>
            <a:r>
              <a:rPr lang="en-US" altLang="es-MX" sz="2000" b="1" dirty="0" err="1" smtClean="0"/>
              <a:t>receptores</a:t>
            </a:r>
            <a:r>
              <a:rPr lang="en-US" altLang="es-MX" sz="2000" b="1" dirty="0" smtClean="0"/>
              <a:t> </a:t>
            </a:r>
            <a:r>
              <a:rPr lang="en-US" altLang="es-MX" sz="2000" b="1" dirty="0" err="1" smtClean="0"/>
              <a:t>muscarinicos</a:t>
            </a:r>
            <a:endParaRPr lang="en-US" altLang="es-MX" sz="2000" b="1" dirty="0"/>
          </a:p>
        </p:txBody>
      </p:sp>
      <p:graphicFrame>
        <p:nvGraphicFramePr>
          <p:cNvPr id="7218" name="Group 50"/>
          <p:cNvGraphicFramePr>
            <a:graphicFrameLocks noGrp="1"/>
          </p:cNvGraphicFramePr>
          <p:nvPr/>
        </p:nvGraphicFramePr>
        <p:xfrm>
          <a:off x="1905000" y="2501900"/>
          <a:ext cx="2743200" cy="4358640"/>
        </p:xfrm>
        <a:graphic>
          <a:graphicData uri="http://schemas.openxmlformats.org/drawingml/2006/table">
            <a:tbl>
              <a:tblPr/>
              <a:tblGrid>
                <a:gridCol w="2743200"/>
              </a:tblGrid>
              <a:tr h="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MX" sz="1400" b="1" i="0" u="none" strike="noStrike" cap="none" normalizeH="0" baseline="0" dirty="0" smtClean="0">
                          <a:ln>
                            <a:noFill/>
                          </a:ln>
                          <a:solidFill>
                            <a:schemeClr val="tx1"/>
                          </a:solidFill>
                          <a:effectLst/>
                          <a:latin typeface="Lucida Calligraphy" pitchFamily="66" charset="0"/>
                        </a:rPr>
                        <a:t>Jimson Weed</a:t>
                      </a:r>
                      <a:br>
                        <a:rPr kumimoji="0" lang="en-US" altLang="es-MX" sz="1400" b="1" i="0" u="none" strike="noStrike" cap="none" normalizeH="0" baseline="0" dirty="0" smtClean="0">
                          <a:ln>
                            <a:noFill/>
                          </a:ln>
                          <a:solidFill>
                            <a:schemeClr val="tx1"/>
                          </a:solidFill>
                          <a:effectLst/>
                          <a:latin typeface="Lucida Calligraphy" pitchFamily="66" charset="0"/>
                        </a:rPr>
                      </a:br>
                      <a:r>
                        <a:rPr kumimoji="0" lang="en-US" altLang="es-MX" sz="1400" b="0" i="1" u="none" strike="noStrike" cap="none" normalizeH="0" baseline="0" dirty="0" err="1" smtClean="0">
                          <a:ln>
                            <a:noFill/>
                          </a:ln>
                          <a:solidFill>
                            <a:schemeClr val="tx1"/>
                          </a:solidFill>
                          <a:effectLst/>
                          <a:latin typeface="Lucida Calligraphy" pitchFamily="66" charset="0"/>
                        </a:rPr>
                        <a:t>Datura</a:t>
                      </a:r>
                      <a:r>
                        <a:rPr kumimoji="0" lang="en-US" altLang="es-MX" sz="1400" b="0" i="1" u="none" strike="noStrike" cap="none" normalizeH="0" baseline="0" dirty="0" smtClean="0">
                          <a:ln>
                            <a:noFill/>
                          </a:ln>
                          <a:solidFill>
                            <a:schemeClr val="tx1"/>
                          </a:solidFill>
                          <a:effectLst/>
                          <a:latin typeface="Lucida Calligraphy" pitchFamily="66" charset="0"/>
                        </a:rPr>
                        <a:t> </a:t>
                      </a:r>
                      <a:r>
                        <a:rPr kumimoji="0" lang="en-US" altLang="es-MX" sz="1400" b="0" i="1" u="none" strike="noStrike" cap="none" normalizeH="0" baseline="0" dirty="0" err="1" smtClean="0">
                          <a:ln>
                            <a:noFill/>
                          </a:ln>
                          <a:solidFill>
                            <a:schemeClr val="tx1"/>
                          </a:solidFill>
                          <a:effectLst/>
                          <a:latin typeface="Lucida Calligraphy" pitchFamily="66" charset="0"/>
                        </a:rPr>
                        <a:t>Stramonium</a:t>
                      </a:r>
                      <a:r>
                        <a:rPr kumimoji="0" lang="en-US" altLang="es-MX" sz="1400" b="0" i="1" u="none" strike="noStrike" cap="none" normalizeH="0" baseline="0" dirty="0" smtClean="0">
                          <a:ln>
                            <a:noFill/>
                          </a:ln>
                          <a:solidFill>
                            <a:schemeClr val="tx1"/>
                          </a:solidFill>
                          <a:effectLst/>
                          <a:latin typeface="Lucida Calligraphy" pitchFamily="66" charset="0"/>
                        </a:rPr>
                        <a:t> </a:t>
                      </a:r>
                      <a:endParaRPr kumimoji="0" lang="en-US" altLang="es-MX" sz="1800" b="0" i="0" u="none" strike="noStrike" cap="none" normalizeH="0" baseline="0" dirty="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r>
              <a:tr h="671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MX" sz="1800" b="0" i="0" u="none" strike="noStrike" cap="none" normalizeH="0" baseline="0" smtClean="0">
                          <a:ln>
                            <a:noFill/>
                          </a:ln>
                          <a:solidFill>
                            <a:schemeClr val="tx1"/>
                          </a:solidFill>
                          <a:effectLst/>
                          <a:latin typeface="Arial" charset="0"/>
                        </a:rPr>
                        <a:t>  </a:t>
                      </a:r>
                      <a:r>
                        <a:rPr kumimoji="0" lang="en-US" altLang="es-MX" sz="21000" b="0" i="0" u="none" strike="noStrike" cap="none" normalizeH="0" baseline="0" smtClean="0">
                          <a:ln>
                            <a:noFill/>
                          </a:ln>
                          <a:solidFill>
                            <a:schemeClr val="tx1"/>
                          </a:solidFill>
                          <a:effectLst/>
                          <a:latin typeface="Arial" charset="0"/>
                        </a:rPr>
                        <a:t> </a:t>
                      </a:r>
                      <a:r>
                        <a:rPr kumimoji="0" lang="en-US" altLang="es-MX" sz="1800" b="0" i="0" u="none" strike="noStrike" cap="none" normalizeH="0" baseline="0" smtClean="0">
                          <a:ln>
                            <a:noFill/>
                          </a:ln>
                          <a:solidFill>
                            <a:schemeClr val="tx1"/>
                          </a:solidFill>
                          <a:effectLst/>
                          <a:latin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7207" name="Picture 39" descr="jimson weed Datura Stramonium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124200"/>
            <a:ext cx="22098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94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600200" y="1676400"/>
            <a:ext cx="6248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3200" b="1" dirty="0" smtClean="0">
                <a:solidFill>
                  <a:srgbClr val="FF0000"/>
                </a:solidFill>
              </a:rPr>
              <a:t>La </a:t>
            </a:r>
            <a:r>
              <a:rPr lang="en-US" altLang="es-MX" sz="3200" b="1" dirty="0" err="1" smtClean="0">
                <a:solidFill>
                  <a:srgbClr val="FF0000"/>
                </a:solidFill>
              </a:rPr>
              <a:t>activacion</a:t>
            </a:r>
            <a:r>
              <a:rPr lang="en-US" altLang="es-MX" sz="3200" b="1" dirty="0" smtClean="0">
                <a:solidFill>
                  <a:srgbClr val="FF0000"/>
                </a:solidFill>
              </a:rPr>
              <a:t> de los </a:t>
            </a:r>
            <a:r>
              <a:rPr lang="en-US" altLang="es-MX" sz="3200" b="1" dirty="0" err="1" smtClean="0">
                <a:solidFill>
                  <a:srgbClr val="FF0000"/>
                </a:solidFill>
              </a:rPr>
              <a:t>receptores</a:t>
            </a:r>
            <a:r>
              <a:rPr lang="en-US" altLang="es-MX" sz="3200" b="1" dirty="0" smtClean="0">
                <a:solidFill>
                  <a:srgbClr val="FF0000"/>
                </a:solidFill>
              </a:rPr>
              <a:t> </a:t>
            </a:r>
            <a:r>
              <a:rPr lang="en-US" altLang="es-MX" sz="3200" b="1" dirty="0" err="1" smtClean="0">
                <a:solidFill>
                  <a:srgbClr val="FF0000"/>
                </a:solidFill>
              </a:rPr>
              <a:t>colinergicos</a:t>
            </a:r>
            <a:r>
              <a:rPr lang="en-US" altLang="es-MX" sz="3200" b="1" dirty="0" smtClean="0">
                <a:solidFill>
                  <a:srgbClr val="FF0000"/>
                </a:solidFill>
              </a:rPr>
              <a:t> </a:t>
            </a:r>
            <a:r>
              <a:rPr lang="en-US" altLang="es-MX" sz="3200" b="1" dirty="0" err="1" smtClean="0">
                <a:solidFill>
                  <a:srgbClr val="FF0000"/>
                </a:solidFill>
              </a:rPr>
              <a:t>es</a:t>
            </a:r>
            <a:r>
              <a:rPr lang="en-US" altLang="es-MX" sz="3200" b="1" dirty="0" smtClean="0">
                <a:solidFill>
                  <a:srgbClr val="FF0000"/>
                </a:solidFill>
              </a:rPr>
              <a:t> </a:t>
            </a:r>
            <a:r>
              <a:rPr lang="en-US" altLang="es-MX" sz="3200" b="1" dirty="0" err="1" smtClean="0">
                <a:solidFill>
                  <a:srgbClr val="FF0000"/>
                </a:solidFill>
              </a:rPr>
              <a:t>necesaria</a:t>
            </a:r>
            <a:r>
              <a:rPr lang="en-US" altLang="es-MX" sz="3200" b="1" dirty="0" smtClean="0">
                <a:solidFill>
                  <a:srgbClr val="FF0000"/>
                </a:solidFill>
              </a:rPr>
              <a:t> para </a:t>
            </a:r>
            <a:r>
              <a:rPr lang="en-US" altLang="es-MX" sz="3200" b="1" dirty="0" err="1" smtClean="0">
                <a:solidFill>
                  <a:srgbClr val="FF0000"/>
                </a:solidFill>
              </a:rPr>
              <a:t>mantener</a:t>
            </a:r>
            <a:r>
              <a:rPr lang="en-US" altLang="es-MX" sz="3200" b="1" dirty="0" smtClean="0">
                <a:solidFill>
                  <a:srgbClr val="FF0000"/>
                </a:solidFill>
              </a:rPr>
              <a:t> un </a:t>
            </a:r>
            <a:r>
              <a:rPr lang="en-US" altLang="es-MX" sz="3200" b="1" dirty="0" err="1" smtClean="0">
                <a:solidFill>
                  <a:srgbClr val="FF0000"/>
                </a:solidFill>
              </a:rPr>
              <a:t>estado</a:t>
            </a:r>
            <a:r>
              <a:rPr lang="en-US" altLang="es-MX" sz="3200" b="1" dirty="0" smtClean="0">
                <a:solidFill>
                  <a:srgbClr val="FF0000"/>
                </a:solidFill>
              </a:rPr>
              <a:t> </a:t>
            </a:r>
            <a:r>
              <a:rPr lang="en-US" altLang="es-MX" sz="3200" b="1" dirty="0" err="1" smtClean="0">
                <a:solidFill>
                  <a:srgbClr val="FF0000"/>
                </a:solidFill>
              </a:rPr>
              <a:t>apropriado</a:t>
            </a:r>
            <a:r>
              <a:rPr lang="en-US" altLang="es-MX" sz="3200" b="1" dirty="0" smtClean="0">
                <a:solidFill>
                  <a:srgbClr val="FF0000"/>
                </a:solidFill>
              </a:rPr>
              <a:t> de </a:t>
            </a:r>
            <a:r>
              <a:rPr lang="en-US" altLang="es-MX" sz="3200" b="1" dirty="0" err="1" smtClean="0">
                <a:solidFill>
                  <a:srgbClr val="FF0000"/>
                </a:solidFill>
              </a:rPr>
              <a:t>conciencia</a:t>
            </a:r>
            <a:endParaRPr lang="en-US" altLang="es-MX" sz="3200" b="1" dirty="0">
              <a:solidFill>
                <a:srgbClr val="FF0000"/>
              </a:solidFill>
            </a:endParaRPr>
          </a:p>
        </p:txBody>
      </p:sp>
    </p:spTree>
    <p:extLst>
      <p:ext uri="{BB962C8B-B14F-4D97-AF65-F5344CB8AC3E}">
        <p14:creationId xmlns:p14="http://schemas.microsoft.com/office/powerpoint/2010/main" val="12853427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533400" y="1371600"/>
            <a:ext cx="77882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dirty="0" smtClean="0"/>
              <a:t>Si </a:t>
            </a:r>
            <a:r>
              <a:rPr lang="en-US" altLang="es-MX" sz="2400" b="1" dirty="0" err="1" smtClean="0"/>
              <a:t>las</a:t>
            </a:r>
            <a:r>
              <a:rPr lang="en-US" altLang="es-MX" sz="2400" b="1" dirty="0" smtClean="0"/>
              <a:t> </a:t>
            </a:r>
            <a:r>
              <a:rPr lang="en-US" altLang="es-MX" sz="2400" b="1" dirty="0" err="1" smtClean="0"/>
              <a:t>alucinaciones</a:t>
            </a:r>
            <a:r>
              <a:rPr lang="en-US" altLang="es-MX" sz="2400" b="1" dirty="0" smtClean="0"/>
              <a:t> son </a:t>
            </a:r>
            <a:r>
              <a:rPr lang="en-US" altLang="es-MX" sz="2400" b="1" dirty="0" err="1" smtClean="0"/>
              <a:t>consideradas</a:t>
            </a:r>
            <a:r>
              <a:rPr lang="en-US" altLang="es-MX" sz="2400" b="1" dirty="0" smtClean="0"/>
              <a:t> un </a:t>
            </a:r>
            <a:r>
              <a:rPr lang="en-US" altLang="es-MX" sz="2400" b="1" dirty="0" err="1" smtClean="0"/>
              <a:t>estado</a:t>
            </a:r>
            <a:r>
              <a:rPr lang="en-US" altLang="es-MX" sz="2400" b="1" dirty="0" smtClean="0"/>
              <a:t> de </a:t>
            </a:r>
            <a:r>
              <a:rPr lang="en-US" altLang="es-MX" sz="2400" b="1" dirty="0" err="1" smtClean="0"/>
              <a:t>conciencia</a:t>
            </a:r>
            <a:r>
              <a:rPr lang="en-US" altLang="es-MX" sz="2400" b="1" dirty="0" smtClean="0"/>
              <a:t> </a:t>
            </a:r>
            <a:r>
              <a:rPr lang="en-US" altLang="es-MX" sz="2400" b="1" dirty="0" err="1" smtClean="0"/>
              <a:t>alterado</a:t>
            </a:r>
            <a:r>
              <a:rPr lang="en-US" altLang="es-MX" sz="2400" b="1" dirty="0" smtClean="0"/>
              <a:t>, </a:t>
            </a:r>
            <a:r>
              <a:rPr lang="en-US" altLang="es-MX" sz="2400" b="1" dirty="0" err="1" smtClean="0"/>
              <a:t>quiere</a:t>
            </a:r>
            <a:r>
              <a:rPr lang="en-US" altLang="es-MX" sz="2400" b="1" dirty="0" smtClean="0"/>
              <a:t> </a:t>
            </a:r>
            <a:r>
              <a:rPr lang="en-US" altLang="es-MX" sz="2400" b="1" dirty="0" err="1" smtClean="0"/>
              <a:t>decir</a:t>
            </a:r>
            <a:r>
              <a:rPr lang="en-US" altLang="es-MX" sz="2400" b="1" dirty="0" smtClean="0"/>
              <a:t> </a:t>
            </a:r>
            <a:r>
              <a:rPr lang="en-US" altLang="es-MX" sz="2400" b="1" dirty="0" err="1" smtClean="0"/>
              <a:t>que</a:t>
            </a:r>
            <a:r>
              <a:rPr lang="en-US" altLang="es-MX" sz="2400" b="1" dirty="0" smtClean="0"/>
              <a:t> un </a:t>
            </a:r>
            <a:r>
              <a:rPr lang="en-US" altLang="es-MX" sz="2400" b="1" dirty="0" err="1" smtClean="0"/>
              <a:t>nivel</a:t>
            </a:r>
            <a:r>
              <a:rPr lang="en-US" altLang="es-MX" sz="2400" b="1" dirty="0" smtClean="0"/>
              <a:t> </a:t>
            </a:r>
            <a:r>
              <a:rPr lang="en-US" altLang="es-MX" sz="2400" b="1" dirty="0" err="1" smtClean="0"/>
              <a:t>adecuado</a:t>
            </a:r>
            <a:r>
              <a:rPr lang="en-US" altLang="es-MX" sz="2400" b="1" dirty="0" smtClean="0"/>
              <a:t> de </a:t>
            </a:r>
            <a:r>
              <a:rPr lang="en-US" altLang="es-MX" sz="2400" b="1" dirty="0" err="1" smtClean="0"/>
              <a:t>acetilcolina</a:t>
            </a:r>
            <a:r>
              <a:rPr lang="en-US" altLang="es-MX" sz="2400" b="1" dirty="0" smtClean="0"/>
              <a:t> </a:t>
            </a:r>
            <a:r>
              <a:rPr lang="en-US" altLang="es-MX" sz="2400" b="1" dirty="0" err="1" smtClean="0"/>
              <a:t>es</a:t>
            </a:r>
            <a:r>
              <a:rPr lang="en-US" altLang="es-MX" sz="2400" b="1" dirty="0" smtClean="0"/>
              <a:t> </a:t>
            </a:r>
            <a:r>
              <a:rPr lang="en-US" altLang="es-MX" sz="2400" b="1" dirty="0" err="1" smtClean="0"/>
              <a:t>necesario</a:t>
            </a:r>
            <a:r>
              <a:rPr lang="en-US" altLang="es-MX" sz="2400" b="1" dirty="0" smtClean="0"/>
              <a:t> para </a:t>
            </a:r>
            <a:r>
              <a:rPr lang="en-US" altLang="es-MX" sz="2400" b="1" dirty="0" err="1" smtClean="0"/>
              <a:t>mantener</a:t>
            </a:r>
            <a:r>
              <a:rPr lang="en-US" altLang="es-MX" sz="2400" b="1" dirty="0" smtClean="0"/>
              <a:t> un </a:t>
            </a:r>
            <a:r>
              <a:rPr lang="en-US" altLang="es-MX" sz="2400" b="1" dirty="0" err="1" smtClean="0"/>
              <a:t>estado</a:t>
            </a:r>
            <a:r>
              <a:rPr lang="en-US" altLang="es-MX" sz="2400" b="1" dirty="0" smtClean="0"/>
              <a:t> de </a:t>
            </a:r>
            <a:r>
              <a:rPr lang="en-US" altLang="es-MX" sz="2400" b="1" dirty="0" err="1" smtClean="0"/>
              <a:t>conciencia</a:t>
            </a:r>
            <a:r>
              <a:rPr lang="en-US" altLang="es-MX" sz="2400" b="1" dirty="0" smtClean="0"/>
              <a:t> </a:t>
            </a:r>
            <a:r>
              <a:rPr lang="en-US" altLang="es-MX" sz="2400" b="1" dirty="0" err="1" smtClean="0"/>
              <a:t>apropiado</a:t>
            </a:r>
            <a:r>
              <a:rPr lang="en-US" altLang="es-MX" sz="2400" b="1" dirty="0" smtClean="0"/>
              <a:t>. </a:t>
            </a:r>
          </a:p>
          <a:p>
            <a:endParaRPr lang="en-US" altLang="es-MX" sz="2400" b="1" dirty="0"/>
          </a:p>
          <a:p>
            <a:r>
              <a:rPr lang="en-US" altLang="es-MX" sz="2400" b="1" dirty="0" smtClean="0">
                <a:solidFill>
                  <a:srgbClr val="FF0000"/>
                </a:solidFill>
              </a:rPr>
              <a:t>Dado </a:t>
            </a:r>
            <a:r>
              <a:rPr lang="en-US" altLang="es-MX" sz="2400" b="1" dirty="0" err="1" smtClean="0">
                <a:solidFill>
                  <a:srgbClr val="FF0000"/>
                </a:solidFill>
              </a:rPr>
              <a:t>que</a:t>
            </a:r>
            <a:r>
              <a:rPr lang="en-US" altLang="es-MX" sz="2400" b="1" dirty="0" smtClean="0">
                <a:solidFill>
                  <a:srgbClr val="FF0000"/>
                </a:solidFill>
              </a:rPr>
              <a:t> la </a:t>
            </a:r>
            <a:r>
              <a:rPr lang="en-US" altLang="es-MX" sz="2400" b="1" dirty="0" err="1" smtClean="0">
                <a:solidFill>
                  <a:srgbClr val="FF0000"/>
                </a:solidFill>
              </a:rPr>
              <a:t>intoxicacion</a:t>
            </a:r>
            <a:r>
              <a:rPr lang="en-US" altLang="es-MX" sz="2400" b="1" dirty="0" smtClean="0">
                <a:solidFill>
                  <a:srgbClr val="FF0000"/>
                </a:solidFill>
              </a:rPr>
              <a:t> </a:t>
            </a:r>
            <a:r>
              <a:rPr lang="en-US" altLang="es-MX" sz="2400" b="1" dirty="0" err="1" smtClean="0">
                <a:solidFill>
                  <a:srgbClr val="FF0000"/>
                </a:solidFill>
              </a:rPr>
              <a:t>por</a:t>
            </a:r>
            <a:r>
              <a:rPr lang="en-US" altLang="es-MX" sz="2400" b="1" dirty="0" smtClean="0">
                <a:solidFill>
                  <a:srgbClr val="FF0000"/>
                </a:solidFill>
              </a:rPr>
              <a:t> </a:t>
            </a:r>
            <a:r>
              <a:rPr lang="en-US" altLang="es-MX" sz="2400" b="1" dirty="0" err="1" smtClean="0">
                <a:solidFill>
                  <a:srgbClr val="FF0000"/>
                </a:solidFill>
              </a:rPr>
              <a:t>antagonistas</a:t>
            </a:r>
            <a:r>
              <a:rPr lang="en-US" altLang="es-MX" sz="2400" b="1" dirty="0" smtClean="0">
                <a:solidFill>
                  <a:srgbClr val="FF0000"/>
                </a:solidFill>
              </a:rPr>
              <a:t> </a:t>
            </a:r>
            <a:r>
              <a:rPr lang="en-US" altLang="es-MX" sz="2400" b="1" dirty="0" err="1" smtClean="0">
                <a:solidFill>
                  <a:srgbClr val="FF0000"/>
                </a:solidFill>
              </a:rPr>
              <a:t>muscarinicos</a:t>
            </a:r>
            <a:r>
              <a:rPr lang="en-US" altLang="es-MX" sz="2400" b="1" dirty="0" smtClean="0">
                <a:solidFill>
                  <a:srgbClr val="FF0000"/>
                </a:solidFill>
              </a:rPr>
              <a:t> induce </a:t>
            </a:r>
            <a:r>
              <a:rPr lang="en-US" altLang="es-MX" sz="2400" b="1" dirty="0" err="1" smtClean="0">
                <a:solidFill>
                  <a:srgbClr val="FF0000"/>
                </a:solidFill>
              </a:rPr>
              <a:t>alucinaciones</a:t>
            </a:r>
            <a:endParaRPr lang="en-US" altLang="es-MX" sz="2400" b="1" dirty="0">
              <a:solidFill>
                <a:srgbClr val="FF0000"/>
              </a:solidFill>
            </a:endParaRPr>
          </a:p>
        </p:txBody>
      </p:sp>
      <p:sp>
        <p:nvSpPr>
          <p:cNvPr id="26629" name="Text Box 5"/>
          <p:cNvSpPr txBox="1">
            <a:spLocks noChangeArrowheads="1"/>
          </p:cNvSpPr>
          <p:nvPr/>
        </p:nvSpPr>
        <p:spPr bwMode="auto">
          <a:xfrm>
            <a:off x="2193925" y="320675"/>
            <a:ext cx="53511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3200" b="1" dirty="0" smtClean="0"/>
              <a:t>La </a:t>
            </a:r>
            <a:r>
              <a:rPr lang="en-US" altLang="es-MX" sz="3200" b="1" dirty="0" err="1" smtClean="0"/>
              <a:t>intoxicacion</a:t>
            </a:r>
            <a:r>
              <a:rPr lang="en-US" altLang="es-MX" sz="3200" b="1" dirty="0" smtClean="0"/>
              <a:t> </a:t>
            </a:r>
            <a:r>
              <a:rPr lang="en-US" altLang="es-MX" sz="3200" b="1" dirty="0" err="1" smtClean="0"/>
              <a:t>por</a:t>
            </a:r>
            <a:r>
              <a:rPr lang="en-US" altLang="es-MX" sz="3200" b="1" dirty="0" smtClean="0"/>
              <a:t> </a:t>
            </a:r>
            <a:r>
              <a:rPr lang="en-US" altLang="es-MX" sz="3200" b="1" dirty="0" err="1" smtClean="0"/>
              <a:t>Datura</a:t>
            </a:r>
            <a:endParaRPr lang="en-US" altLang="es-MX" sz="3200" b="1" dirty="0" smtClean="0"/>
          </a:p>
          <a:p>
            <a:r>
              <a:rPr lang="en-US" altLang="es-MX" sz="3200" b="1" dirty="0" smtClean="0"/>
              <a:t>Induce </a:t>
            </a:r>
            <a:r>
              <a:rPr lang="en-US" altLang="es-MX" sz="3200" b="1" dirty="0" err="1" smtClean="0"/>
              <a:t>alucinaciones</a:t>
            </a:r>
            <a:endParaRPr lang="en-US" altLang="es-MX" sz="3200" b="1" dirty="0"/>
          </a:p>
        </p:txBody>
      </p:sp>
    </p:spTree>
    <p:extLst>
      <p:ext uri="{BB962C8B-B14F-4D97-AF65-F5344CB8AC3E}">
        <p14:creationId xmlns:p14="http://schemas.microsoft.com/office/powerpoint/2010/main" val="4410123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838200" y="3352800"/>
            <a:ext cx="20574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8917" name="Rectangle 5"/>
          <p:cNvSpPr>
            <a:spLocks noChangeArrowheads="1"/>
          </p:cNvSpPr>
          <p:nvPr/>
        </p:nvSpPr>
        <p:spPr bwMode="auto">
          <a:xfrm>
            <a:off x="3581400" y="1600200"/>
            <a:ext cx="2057400" cy="1371600"/>
          </a:xfrm>
          <a:prstGeom prst="rect">
            <a:avLst/>
          </a:prstGeom>
          <a:noFill/>
          <a:ln w="381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8918" name="Rectangle 6"/>
          <p:cNvSpPr>
            <a:spLocks noChangeArrowheads="1"/>
          </p:cNvSpPr>
          <p:nvPr/>
        </p:nvSpPr>
        <p:spPr bwMode="auto">
          <a:xfrm>
            <a:off x="6400800" y="3200400"/>
            <a:ext cx="2057400" cy="13716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8919" name="Text Box 7"/>
          <p:cNvSpPr txBox="1">
            <a:spLocks noChangeArrowheads="1"/>
          </p:cNvSpPr>
          <p:nvPr/>
        </p:nvSpPr>
        <p:spPr bwMode="auto">
          <a:xfrm>
            <a:off x="1111292" y="3839017"/>
            <a:ext cx="1479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400" b="1" dirty="0" smtClean="0"/>
              <a:t>PASADO</a:t>
            </a:r>
            <a:endParaRPr lang="en-US" altLang="es-MX" sz="2400" b="1" dirty="0"/>
          </a:p>
        </p:txBody>
      </p:sp>
      <p:sp>
        <p:nvSpPr>
          <p:cNvPr id="38920" name="Text Box 8"/>
          <p:cNvSpPr txBox="1">
            <a:spLocks noChangeArrowheads="1"/>
          </p:cNvSpPr>
          <p:nvPr/>
        </p:nvSpPr>
        <p:spPr bwMode="auto">
          <a:xfrm>
            <a:off x="6781800" y="3657600"/>
            <a:ext cx="1467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400" b="1" dirty="0" smtClean="0">
                <a:solidFill>
                  <a:srgbClr val="FF66CC"/>
                </a:solidFill>
              </a:rPr>
              <a:t>FUTURO</a:t>
            </a:r>
            <a:endParaRPr lang="en-US" altLang="es-MX" sz="2400" b="1" dirty="0">
              <a:solidFill>
                <a:srgbClr val="FF66CC"/>
              </a:solidFill>
            </a:endParaRPr>
          </a:p>
        </p:txBody>
      </p:sp>
      <p:sp>
        <p:nvSpPr>
          <p:cNvPr id="38921" name="Text Box 9"/>
          <p:cNvSpPr txBox="1">
            <a:spLocks noChangeArrowheads="1"/>
          </p:cNvSpPr>
          <p:nvPr/>
        </p:nvSpPr>
        <p:spPr bwMode="auto">
          <a:xfrm>
            <a:off x="3688213" y="1953644"/>
            <a:ext cx="18437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400" b="1" dirty="0" smtClean="0">
                <a:solidFill>
                  <a:srgbClr val="0066FF"/>
                </a:solidFill>
              </a:rPr>
              <a:t>PRESENTE</a:t>
            </a:r>
            <a:endParaRPr lang="en-US" altLang="es-MX" sz="2400" b="1" dirty="0">
              <a:solidFill>
                <a:srgbClr val="0066FF"/>
              </a:solidFill>
            </a:endParaRPr>
          </a:p>
        </p:txBody>
      </p:sp>
      <p:sp>
        <p:nvSpPr>
          <p:cNvPr id="38922" name="Oval 10"/>
          <p:cNvSpPr>
            <a:spLocks noChangeArrowheads="1"/>
          </p:cNvSpPr>
          <p:nvPr/>
        </p:nvSpPr>
        <p:spPr bwMode="auto">
          <a:xfrm>
            <a:off x="2590800" y="2438400"/>
            <a:ext cx="4267200" cy="37338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38924" name="Picture 12" descr="Noggin Bodd, Jester, Puppeteer, Magici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886200"/>
            <a:ext cx="9080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8926" name="Picture 14" descr="Wizard or Magician stirring the pot, his top ha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990600" cy="903288"/>
          </a:xfrm>
          <a:prstGeom prst="rect">
            <a:avLst/>
          </a:prstGeom>
          <a:noFill/>
          <a:extLst>
            <a:ext uri="{909E8E84-426E-40DD-AFC4-6F175D3DCCD1}">
              <a14:hiddenFill xmlns:a14="http://schemas.microsoft.com/office/drawing/2010/main">
                <a:solidFill>
                  <a:srgbClr val="FFFFFF"/>
                </a:solidFill>
              </a14:hiddenFill>
            </a:ext>
          </a:extLst>
        </p:spPr>
      </p:pic>
      <p:sp>
        <p:nvSpPr>
          <p:cNvPr id="38927" name="Text Box 15"/>
          <p:cNvSpPr txBox="1">
            <a:spLocks noChangeArrowheads="1"/>
          </p:cNvSpPr>
          <p:nvPr/>
        </p:nvSpPr>
        <p:spPr bwMode="auto">
          <a:xfrm>
            <a:off x="2819400" y="4800600"/>
            <a:ext cx="10743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1600" b="1" dirty="0" err="1" smtClean="0"/>
              <a:t>Saliencia</a:t>
            </a:r>
            <a:endParaRPr lang="en-US" altLang="es-MX" sz="1600" b="1" dirty="0"/>
          </a:p>
        </p:txBody>
      </p:sp>
      <p:sp>
        <p:nvSpPr>
          <p:cNvPr id="38928" name="Text Box 16"/>
          <p:cNvSpPr txBox="1">
            <a:spLocks noChangeArrowheads="1"/>
          </p:cNvSpPr>
          <p:nvPr/>
        </p:nvSpPr>
        <p:spPr bwMode="auto">
          <a:xfrm>
            <a:off x="5715000" y="4876800"/>
            <a:ext cx="1371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s-MX" sz="1600" b="1" dirty="0" err="1" smtClean="0"/>
              <a:t>Voluntad</a:t>
            </a:r>
            <a:endParaRPr lang="en-US" altLang="es-MX" sz="1600" b="1" dirty="0"/>
          </a:p>
        </p:txBody>
      </p:sp>
      <p:sp>
        <p:nvSpPr>
          <p:cNvPr id="38929" name="Text Box 17"/>
          <p:cNvSpPr txBox="1">
            <a:spLocks noChangeArrowheads="1"/>
          </p:cNvSpPr>
          <p:nvPr/>
        </p:nvSpPr>
        <p:spPr bwMode="auto">
          <a:xfrm>
            <a:off x="3962400" y="381000"/>
            <a:ext cx="1505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dirty="0" err="1" smtClean="0"/>
              <a:t>consciencia</a:t>
            </a:r>
            <a:endParaRPr lang="en-US" altLang="es-MX" b="1" dirty="0"/>
          </a:p>
        </p:txBody>
      </p:sp>
      <p:sp>
        <p:nvSpPr>
          <p:cNvPr id="38930" name="AutoShape 18"/>
          <p:cNvSpPr>
            <a:spLocks noChangeArrowheads="1"/>
          </p:cNvSpPr>
          <p:nvPr/>
        </p:nvSpPr>
        <p:spPr bwMode="auto">
          <a:xfrm rot="10800000">
            <a:off x="2667000" y="152400"/>
            <a:ext cx="4191000" cy="990600"/>
          </a:xfrm>
          <a:prstGeom prst="ellipseRibbon">
            <a:avLst>
              <a:gd name="adj1" fmla="val 25000"/>
              <a:gd name="adj2" fmla="val 50000"/>
              <a:gd name="adj3" fmla="val 125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8931" name="AutoShape 19"/>
          <p:cNvSpPr>
            <a:spLocks noChangeArrowheads="1"/>
          </p:cNvSpPr>
          <p:nvPr/>
        </p:nvSpPr>
        <p:spPr bwMode="auto">
          <a:xfrm rot="16200000">
            <a:off x="4114800" y="4572000"/>
            <a:ext cx="1295400" cy="1752600"/>
          </a:xfrm>
          <a:prstGeom prst="moon">
            <a:avLst>
              <a:gd name="adj" fmla="val 50000"/>
            </a:avLst>
          </a:prstGeom>
          <a:noFill/>
          <a:ln w="254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8932" name="Text Box 20"/>
          <p:cNvSpPr txBox="1">
            <a:spLocks noChangeArrowheads="1"/>
          </p:cNvSpPr>
          <p:nvPr/>
        </p:nvSpPr>
        <p:spPr bwMode="auto">
          <a:xfrm>
            <a:off x="4343400" y="5486400"/>
            <a:ext cx="764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400" b="1" dirty="0" smtClean="0"/>
              <a:t>Ego</a:t>
            </a:r>
            <a:endParaRPr lang="en-US" altLang="es-MX" sz="2400" b="1" dirty="0"/>
          </a:p>
        </p:txBody>
      </p:sp>
    </p:spTree>
    <p:extLst>
      <p:ext uri="{BB962C8B-B14F-4D97-AF65-F5344CB8AC3E}">
        <p14:creationId xmlns:p14="http://schemas.microsoft.com/office/powerpoint/2010/main" val="1666213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Oval 4"/>
          <p:cNvSpPr>
            <a:spLocks noChangeArrowheads="1"/>
          </p:cNvSpPr>
          <p:nvPr/>
        </p:nvSpPr>
        <p:spPr bwMode="auto">
          <a:xfrm>
            <a:off x="6400800" y="2895600"/>
            <a:ext cx="1828800" cy="1600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53" name="Freeform 5"/>
          <p:cNvSpPr>
            <a:spLocks/>
          </p:cNvSpPr>
          <p:nvPr/>
        </p:nvSpPr>
        <p:spPr bwMode="auto">
          <a:xfrm>
            <a:off x="5562600" y="2286000"/>
            <a:ext cx="3048000" cy="457200"/>
          </a:xfrm>
          <a:custGeom>
            <a:avLst/>
            <a:gdLst>
              <a:gd name="T0" fmla="*/ 0 w 2160"/>
              <a:gd name="T1" fmla="*/ 288 h 288"/>
              <a:gd name="T2" fmla="*/ 288 w 2160"/>
              <a:gd name="T3" fmla="*/ 144 h 288"/>
              <a:gd name="T4" fmla="*/ 576 w 2160"/>
              <a:gd name="T5" fmla="*/ 48 h 288"/>
              <a:gd name="T6" fmla="*/ 1056 w 2160"/>
              <a:gd name="T7" fmla="*/ 0 h 288"/>
              <a:gd name="T8" fmla="*/ 1488 w 2160"/>
              <a:gd name="T9" fmla="*/ 48 h 288"/>
              <a:gd name="T10" fmla="*/ 1776 w 2160"/>
              <a:gd name="T11" fmla="*/ 96 h 288"/>
              <a:gd name="T12" fmla="*/ 1968 w 2160"/>
              <a:gd name="T13" fmla="*/ 144 h 288"/>
              <a:gd name="T14" fmla="*/ 2160 w 2160"/>
              <a:gd name="T15" fmla="*/ 240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 h="288">
                <a:moveTo>
                  <a:pt x="0" y="288"/>
                </a:moveTo>
                <a:cubicBezTo>
                  <a:pt x="96" y="236"/>
                  <a:pt x="192" y="184"/>
                  <a:pt x="288" y="144"/>
                </a:cubicBezTo>
                <a:cubicBezTo>
                  <a:pt x="384" y="104"/>
                  <a:pt x="448" y="72"/>
                  <a:pt x="576" y="48"/>
                </a:cubicBezTo>
                <a:cubicBezTo>
                  <a:pt x="704" y="24"/>
                  <a:pt x="904" y="0"/>
                  <a:pt x="1056" y="0"/>
                </a:cubicBezTo>
                <a:cubicBezTo>
                  <a:pt x="1208" y="0"/>
                  <a:pt x="1368" y="32"/>
                  <a:pt x="1488" y="48"/>
                </a:cubicBezTo>
                <a:cubicBezTo>
                  <a:pt x="1608" y="64"/>
                  <a:pt x="1696" y="80"/>
                  <a:pt x="1776" y="96"/>
                </a:cubicBezTo>
                <a:cubicBezTo>
                  <a:pt x="1856" y="112"/>
                  <a:pt x="1904" y="120"/>
                  <a:pt x="1968" y="144"/>
                </a:cubicBezTo>
                <a:cubicBezTo>
                  <a:pt x="2032" y="168"/>
                  <a:pt x="2096" y="204"/>
                  <a:pt x="2160" y="240"/>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7654" name="AutoShape 6"/>
          <p:cNvSpPr>
            <a:spLocks noChangeArrowheads="1"/>
          </p:cNvSpPr>
          <p:nvPr/>
        </p:nvSpPr>
        <p:spPr bwMode="auto">
          <a:xfrm>
            <a:off x="8153400" y="1066800"/>
            <a:ext cx="457200" cy="762000"/>
          </a:xfrm>
          <a:prstGeom prst="triangle">
            <a:avLst>
              <a:gd name="adj" fmla="val 50000"/>
            </a:avLst>
          </a:prstGeom>
          <a:solidFill>
            <a:srgbClr val="F026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55" name="AutoShape 7"/>
          <p:cNvSpPr>
            <a:spLocks noChangeArrowheads="1"/>
          </p:cNvSpPr>
          <p:nvPr/>
        </p:nvSpPr>
        <p:spPr bwMode="auto">
          <a:xfrm>
            <a:off x="6781800" y="1295400"/>
            <a:ext cx="533400" cy="76200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27656" name="AutoShape 8"/>
          <p:cNvCxnSpPr>
            <a:cxnSpLocks noChangeShapeType="1"/>
          </p:cNvCxnSpPr>
          <p:nvPr/>
        </p:nvCxnSpPr>
        <p:spPr bwMode="auto">
          <a:xfrm rot="10800000" flipV="1">
            <a:off x="7467600" y="1371600"/>
            <a:ext cx="906463" cy="166688"/>
          </a:xfrm>
          <a:prstGeom prst="bentConnector3">
            <a:avLst>
              <a:gd name="adj1" fmla="val -1051"/>
            </a:avLst>
          </a:prstGeom>
          <a:noFill/>
          <a:ln w="25400">
            <a:solidFill>
              <a:srgbClr val="F0263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7" name="AutoShape 9"/>
          <p:cNvCxnSpPr>
            <a:cxnSpLocks noChangeShapeType="1"/>
            <a:stCxn id="27701" idx="2"/>
            <a:endCxn id="27659" idx="3"/>
          </p:cNvCxnSpPr>
          <p:nvPr/>
        </p:nvCxnSpPr>
        <p:spPr bwMode="auto">
          <a:xfrm rot="10800000">
            <a:off x="6562725" y="1771650"/>
            <a:ext cx="523875" cy="1885950"/>
          </a:xfrm>
          <a:prstGeom prst="bentConnector3">
            <a:avLst>
              <a:gd name="adj1" fmla="val 154241"/>
            </a:avLst>
          </a:prstGeom>
          <a:noFill/>
          <a:ln w="25400">
            <a:solidFill>
              <a:srgbClr val="F0263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8" name="Freeform 10"/>
          <p:cNvSpPr>
            <a:spLocks/>
          </p:cNvSpPr>
          <p:nvPr/>
        </p:nvSpPr>
        <p:spPr bwMode="auto">
          <a:xfrm>
            <a:off x="5257800" y="152400"/>
            <a:ext cx="3733800" cy="342900"/>
          </a:xfrm>
          <a:custGeom>
            <a:avLst/>
            <a:gdLst>
              <a:gd name="T0" fmla="*/ 0 w 2736"/>
              <a:gd name="T1" fmla="*/ 216 h 216"/>
              <a:gd name="T2" fmla="*/ 192 w 2736"/>
              <a:gd name="T3" fmla="*/ 168 h 216"/>
              <a:gd name="T4" fmla="*/ 768 w 2736"/>
              <a:gd name="T5" fmla="*/ 24 h 216"/>
              <a:gd name="T6" fmla="*/ 1392 w 2736"/>
              <a:gd name="T7" fmla="*/ 24 h 216"/>
              <a:gd name="T8" fmla="*/ 2112 w 2736"/>
              <a:gd name="T9" fmla="*/ 72 h 216"/>
              <a:gd name="T10" fmla="*/ 2736 w 2736"/>
              <a:gd name="T11" fmla="*/ 216 h 216"/>
            </a:gdLst>
            <a:ahLst/>
            <a:cxnLst>
              <a:cxn ang="0">
                <a:pos x="T0" y="T1"/>
              </a:cxn>
              <a:cxn ang="0">
                <a:pos x="T2" y="T3"/>
              </a:cxn>
              <a:cxn ang="0">
                <a:pos x="T4" y="T5"/>
              </a:cxn>
              <a:cxn ang="0">
                <a:pos x="T6" y="T7"/>
              </a:cxn>
              <a:cxn ang="0">
                <a:pos x="T8" y="T9"/>
              </a:cxn>
              <a:cxn ang="0">
                <a:pos x="T10" y="T11"/>
              </a:cxn>
            </a:cxnLst>
            <a:rect l="0" t="0" r="r" b="b"/>
            <a:pathLst>
              <a:path w="2736" h="216">
                <a:moveTo>
                  <a:pt x="0" y="216"/>
                </a:moveTo>
                <a:cubicBezTo>
                  <a:pt x="32" y="208"/>
                  <a:pt x="64" y="200"/>
                  <a:pt x="192" y="168"/>
                </a:cubicBezTo>
                <a:cubicBezTo>
                  <a:pt x="320" y="136"/>
                  <a:pt x="568" y="48"/>
                  <a:pt x="768" y="24"/>
                </a:cubicBezTo>
                <a:cubicBezTo>
                  <a:pt x="968" y="0"/>
                  <a:pt x="1168" y="16"/>
                  <a:pt x="1392" y="24"/>
                </a:cubicBezTo>
                <a:cubicBezTo>
                  <a:pt x="1616" y="32"/>
                  <a:pt x="1888" y="40"/>
                  <a:pt x="2112" y="72"/>
                </a:cubicBezTo>
                <a:cubicBezTo>
                  <a:pt x="2336" y="104"/>
                  <a:pt x="2624" y="192"/>
                  <a:pt x="2736" y="216"/>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7659" name="AutoShape 11"/>
          <p:cNvSpPr>
            <a:spLocks noChangeArrowheads="1"/>
          </p:cNvSpPr>
          <p:nvPr/>
        </p:nvSpPr>
        <p:spPr bwMode="auto">
          <a:xfrm rot="12116922">
            <a:off x="6553200" y="1676400"/>
            <a:ext cx="304800" cy="304800"/>
          </a:xfrm>
          <a:prstGeom prst="flowChartDelay">
            <a:avLst/>
          </a:prstGeom>
          <a:solidFill>
            <a:srgbClr val="F026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0" name="AutoShape 12"/>
          <p:cNvSpPr>
            <a:spLocks noChangeArrowheads="1"/>
          </p:cNvSpPr>
          <p:nvPr/>
        </p:nvSpPr>
        <p:spPr bwMode="auto">
          <a:xfrm rot="-1061063">
            <a:off x="7146925" y="1435100"/>
            <a:ext cx="317500" cy="303213"/>
          </a:xfrm>
          <a:prstGeom prst="flowChartDelay">
            <a:avLst/>
          </a:prstGeom>
          <a:solidFill>
            <a:srgbClr val="F026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1" name="AutoShape 13"/>
          <p:cNvSpPr>
            <a:spLocks noChangeArrowheads="1"/>
          </p:cNvSpPr>
          <p:nvPr/>
        </p:nvSpPr>
        <p:spPr bwMode="auto">
          <a:xfrm rot="-2613353">
            <a:off x="6553200" y="1981200"/>
            <a:ext cx="228600" cy="76200"/>
          </a:xfrm>
          <a:prstGeom prst="chevron">
            <a:avLst>
              <a:gd name="adj" fmla="val 7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2" name="AutoShape 14"/>
          <p:cNvSpPr>
            <a:spLocks noChangeArrowheads="1"/>
          </p:cNvSpPr>
          <p:nvPr/>
        </p:nvSpPr>
        <p:spPr bwMode="auto">
          <a:xfrm rot="12116922">
            <a:off x="6705600" y="1371600"/>
            <a:ext cx="304800" cy="304800"/>
          </a:xfrm>
          <a:prstGeom prst="flowChartDelay">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3" name="AutoShape 15"/>
          <p:cNvSpPr>
            <a:spLocks noChangeArrowheads="1"/>
          </p:cNvSpPr>
          <p:nvPr/>
        </p:nvSpPr>
        <p:spPr bwMode="auto">
          <a:xfrm rot="12808299">
            <a:off x="6553200" y="1371600"/>
            <a:ext cx="304800" cy="76200"/>
          </a:xfrm>
          <a:prstGeom prst="flowChartOnlineStorage">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4" name="AutoShape 16"/>
          <p:cNvSpPr>
            <a:spLocks noChangeArrowheads="1"/>
          </p:cNvSpPr>
          <p:nvPr/>
        </p:nvSpPr>
        <p:spPr bwMode="auto">
          <a:xfrm rot="16741663">
            <a:off x="7200900" y="1333500"/>
            <a:ext cx="304800" cy="76200"/>
          </a:xfrm>
          <a:prstGeom prst="flowChartOnlineStorage">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5" name="AutoShape 17"/>
          <p:cNvSpPr>
            <a:spLocks noChangeArrowheads="1"/>
          </p:cNvSpPr>
          <p:nvPr/>
        </p:nvSpPr>
        <p:spPr bwMode="auto">
          <a:xfrm>
            <a:off x="5715000" y="4648200"/>
            <a:ext cx="457200" cy="762000"/>
          </a:xfrm>
          <a:prstGeom prst="triangle">
            <a:avLst>
              <a:gd name="adj" fmla="val 50000"/>
            </a:avLst>
          </a:prstGeom>
          <a:solidFill>
            <a:srgbClr val="F026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6" name="Oval 18"/>
          <p:cNvSpPr>
            <a:spLocks noChangeArrowheads="1"/>
          </p:cNvSpPr>
          <p:nvPr/>
        </p:nvSpPr>
        <p:spPr bwMode="auto">
          <a:xfrm>
            <a:off x="5638800" y="5715000"/>
            <a:ext cx="4572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7" name="AutoShape 19"/>
          <p:cNvSpPr>
            <a:spLocks noChangeArrowheads="1"/>
          </p:cNvSpPr>
          <p:nvPr/>
        </p:nvSpPr>
        <p:spPr bwMode="auto">
          <a:xfrm rot="16200000">
            <a:off x="7505700" y="5257800"/>
            <a:ext cx="342900" cy="114300"/>
          </a:xfrm>
          <a:prstGeom prst="flowChartOnlineStorage">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8" name="AutoShape 20"/>
          <p:cNvSpPr>
            <a:spLocks noChangeArrowheads="1"/>
          </p:cNvSpPr>
          <p:nvPr/>
        </p:nvSpPr>
        <p:spPr bwMode="auto">
          <a:xfrm rot="5025609">
            <a:off x="7508875" y="5903913"/>
            <a:ext cx="304800" cy="76200"/>
          </a:xfrm>
          <a:prstGeom prst="chevron">
            <a:avLst>
              <a:gd name="adj" fmla="val 10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669" name="Text Box 21"/>
          <p:cNvSpPr txBox="1">
            <a:spLocks noChangeArrowheads="1"/>
          </p:cNvSpPr>
          <p:nvPr/>
        </p:nvSpPr>
        <p:spPr bwMode="auto">
          <a:xfrm>
            <a:off x="6096000" y="4876800"/>
            <a:ext cx="1060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MX" sz="1600">
                <a:latin typeface="Tahoma" charset="0"/>
              </a:rPr>
              <a:t>Pyramidal</a:t>
            </a:r>
          </a:p>
          <a:p>
            <a:pPr eaLnBrk="0" hangingPunct="0"/>
            <a:r>
              <a:rPr lang="en-US" altLang="es-MX" sz="1600">
                <a:latin typeface="Tahoma" charset="0"/>
              </a:rPr>
              <a:t>Cell</a:t>
            </a:r>
          </a:p>
          <a:p>
            <a:pPr eaLnBrk="0" hangingPunct="0"/>
            <a:endParaRPr lang="en-US" altLang="es-MX" sz="1600">
              <a:latin typeface="Tahoma" charset="0"/>
            </a:endParaRPr>
          </a:p>
          <a:p>
            <a:pPr eaLnBrk="0" hangingPunct="0"/>
            <a:r>
              <a:rPr lang="en-US" altLang="es-MX" sz="1600">
                <a:latin typeface="Tahoma" charset="0"/>
              </a:rPr>
              <a:t>Thalamic</a:t>
            </a:r>
          </a:p>
          <a:p>
            <a:pPr eaLnBrk="0" hangingPunct="0"/>
            <a:r>
              <a:rPr lang="en-US" altLang="es-MX" sz="1600">
                <a:latin typeface="Tahoma" charset="0"/>
              </a:rPr>
              <a:t>neuron</a:t>
            </a:r>
          </a:p>
        </p:txBody>
      </p:sp>
      <p:sp>
        <p:nvSpPr>
          <p:cNvPr id="27670" name="Text Box 22"/>
          <p:cNvSpPr txBox="1">
            <a:spLocks noChangeArrowheads="1"/>
          </p:cNvSpPr>
          <p:nvPr/>
        </p:nvSpPr>
        <p:spPr bwMode="auto">
          <a:xfrm>
            <a:off x="7772400" y="4953000"/>
            <a:ext cx="11160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MX" sz="1600">
                <a:latin typeface="Tahoma" charset="0"/>
              </a:rPr>
              <a:t>Muscarinic</a:t>
            </a:r>
          </a:p>
          <a:p>
            <a:pPr eaLnBrk="0" hangingPunct="0"/>
            <a:r>
              <a:rPr lang="en-US" altLang="es-MX" sz="1600">
                <a:latin typeface="Tahoma" charset="0"/>
              </a:rPr>
              <a:t>receptor</a:t>
            </a:r>
          </a:p>
          <a:p>
            <a:pPr eaLnBrk="0" hangingPunct="0"/>
            <a:endParaRPr lang="en-US" altLang="es-MX" sz="1600">
              <a:latin typeface="Tahoma" charset="0"/>
            </a:endParaRPr>
          </a:p>
          <a:p>
            <a:pPr eaLnBrk="0" hangingPunct="0"/>
            <a:r>
              <a:rPr lang="en-US" altLang="es-MX" sz="1600">
                <a:latin typeface="Tahoma" charset="0"/>
              </a:rPr>
              <a:t>Nicotinic</a:t>
            </a:r>
          </a:p>
          <a:p>
            <a:pPr eaLnBrk="0" hangingPunct="0"/>
            <a:r>
              <a:rPr lang="en-US" altLang="es-MX" sz="1600">
                <a:latin typeface="Tahoma" charset="0"/>
              </a:rPr>
              <a:t>receptor</a:t>
            </a:r>
          </a:p>
        </p:txBody>
      </p:sp>
      <p:graphicFrame>
        <p:nvGraphicFramePr>
          <p:cNvPr id="27671" name="Group 23"/>
          <p:cNvGraphicFramePr>
            <a:graphicFrameLocks noGrp="1"/>
          </p:cNvGraphicFramePr>
          <p:nvPr/>
        </p:nvGraphicFramePr>
        <p:xfrm>
          <a:off x="457200" y="1371600"/>
          <a:ext cx="4572000" cy="1574800"/>
        </p:xfrm>
        <a:graphic>
          <a:graphicData uri="http://schemas.openxmlformats.org/drawingml/2006/table">
            <a:tbl>
              <a:tblPr/>
              <a:tblGrid>
                <a:gridCol w="1143000"/>
                <a:gridCol w="1219200"/>
                <a:gridCol w="990600"/>
                <a:gridCol w="1219200"/>
              </a:tblGrid>
              <a:tr h="6096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Input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Effect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Dynamics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Receptor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Intracortical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Suppression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Slow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Muscarinic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Afferent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Facilitation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Fast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s-MX" sz="1400" b="0" i="0" u="none" strike="noStrike" cap="none" normalizeH="0" baseline="0" smtClean="0">
                          <a:ln>
                            <a:noFill/>
                          </a:ln>
                          <a:solidFill>
                            <a:schemeClr val="tx1"/>
                          </a:solidFill>
                          <a:effectLst/>
                          <a:latin typeface="Arial" charset="0"/>
                        </a:rPr>
                        <a:t>Nicotinic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3" name="Text Box 45"/>
          <p:cNvSpPr txBox="1">
            <a:spLocks noChangeArrowheads="1"/>
          </p:cNvSpPr>
          <p:nvPr/>
        </p:nvSpPr>
        <p:spPr bwMode="auto">
          <a:xfrm>
            <a:off x="990600" y="4800600"/>
            <a:ext cx="4114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s-MX" sz="1600">
                <a:latin typeface="Tahoma" charset="0"/>
              </a:rPr>
              <a:t>Modified from Kimura F (2000)</a:t>
            </a:r>
          </a:p>
          <a:p>
            <a:pPr eaLnBrk="0" hangingPunct="0"/>
            <a:r>
              <a:rPr lang="en-US" altLang="es-MX" sz="1600">
                <a:latin typeface="Tahoma" charset="0"/>
              </a:rPr>
              <a:t>Cholinergic modulation of cortical function:</a:t>
            </a:r>
          </a:p>
          <a:p>
            <a:pPr eaLnBrk="0" hangingPunct="0"/>
            <a:r>
              <a:rPr lang="en-US" altLang="es-MX" sz="1600">
                <a:latin typeface="Tahoma" charset="0"/>
              </a:rPr>
              <a:t>a hypothetical role in shifting the dynamics</a:t>
            </a:r>
          </a:p>
          <a:p>
            <a:pPr eaLnBrk="0" hangingPunct="0"/>
            <a:r>
              <a:rPr lang="en-US" altLang="es-MX" sz="1600">
                <a:latin typeface="Tahoma" charset="0"/>
              </a:rPr>
              <a:t>in cortical network. Neurosci Res 38: 19-26 </a:t>
            </a:r>
          </a:p>
        </p:txBody>
      </p:sp>
      <p:sp>
        <p:nvSpPr>
          <p:cNvPr id="27694" name="Text Box 46"/>
          <p:cNvSpPr txBox="1">
            <a:spLocks noChangeArrowheads="1"/>
          </p:cNvSpPr>
          <p:nvPr/>
        </p:nvSpPr>
        <p:spPr bwMode="auto">
          <a:xfrm>
            <a:off x="7391400" y="3124200"/>
            <a:ext cx="998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MX" sz="1600">
                <a:latin typeface="Tahoma" charset="0"/>
              </a:rPr>
              <a:t>thalamus</a:t>
            </a:r>
          </a:p>
        </p:txBody>
      </p:sp>
      <p:sp>
        <p:nvSpPr>
          <p:cNvPr id="27695" name="Text Box 47"/>
          <p:cNvSpPr txBox="1">
            <a:spLocks noChangeArrowheads="1"/>
          </p:cNvSpPr>
          <p:nvPr/>
        </p:nvSpPr>
        <p:spPr bwMode="auto">
          <a:xfrm>
            <a:off x="7604125" y="1808163"/>
            <a:ext cx="73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s-MX" sz="1600">
                <a:latin typeface="Tahoma" charset="0"/>
              </a:rPr>
              <a:t>cortex</a:t>
            </a:r>
          </a:p>
        </p:txBody>
      </p:sp>
      <p:sp>
        <p:nvSpPr>
          <p:cNvPr id="27696" name="Freeform 48"/>
          <p:cNvSpPr>
            <a:spLocks/>
          </p:cNvSpPr>
          <p:nvPr/>
        </p:nvSpPr>
        <p:spPr bwMode="auto">
          <a:xfrm>
            <a:off x="5257800" y="838200"/>
            <a:ext cx="3733800" cy="342900"/>
          </a:xfrm>
          <a:custGeom>
            <a:avLst/>
            <a:gdLst>
              <a:gd name="T0" fmla="*/ 0 w 2736"/>
              <a:gd name="T1" fmla="*/ 216 h 216"/>
              <a:gd name="T2" fmla="*/ 192 w 2736"/>
              <a:gd name="T3" fmla="*/ 168 h 216"/>
              <a:gd name="T4" fmla="*/ 768 w 2736"/>
              <a:gd name="T5" fmla="*/ 24 h 216"/>
              <a:gd name="T6" fmla="*/ 1392 w 2736"/>
              <a:gd name="T7" fmla="*/ 24 h 216"/>
              <a:gd name="T8" fmla="*/ 2112 w 2736"/>
              <a:gd name="T9" fmla="*/ 72 h 216"/>
              <a:gd name="T10" fmla="*/ 2736 w 2736"/>
              <a:gd name="T11" fmla="*/ 216 h 216"/>
            </a:gdLst>
            <a:ahLst/>
            <a:cxnLst>
              <a:cxn ang="0">
                <a:pos x="T0" y="T1"/>
              </a:cxn>
              <a:cxn ang="0">
                <a:pos x="T2" y="T3"/>
              </a:cxn>
              <a:cxn ang="0">
                <a:pos x="T4" y="T5"/>
              </a:cxn>
              <a:cxn ang="0">
                <a:pos x="T6" y="T7"/>
              </a:cxn>
              <a:cxn ang="0">
                <a:pos x="T8" y="T9"/>
              </a:cxn>
              <a:cxn ang="0">
                <a:pos x="T10" y="T11"/>
              </a:cxn>
            </a:cxnLst>
            <a:rect l="0" t="0" r="r" b="b"/>
            <a:pathLst>
              <a:path w="2736" h="216">
                <a:moveTo>
                  <a:pt x="0" y="216"/>
                </a:moveTo>
                <a:cubicBezTo>
                  <a:pt x="32" y="208"/>
                  <a:pt x="64" y="200"/>
                  <a:pt x="192" y="168"/>
                </a:cubicBezTo>
                <a:cubicBezTo>
                  <a:pt x="320" y="136"/>
                  <a:pt x="568" y="48"/>
                  <a:pt x="768" y="24"/>
                </a:cubicBezTo>
                <a:cubicBezTo>
                  <a:pt x="968" y="0"/>
                  <a:pt x="1168" y="16"/>
                  <a:pt x="1392" y="24"/>
                </a:cubicBezTo>
                <a:cubicBezTo>
                  <a:pt x="1616" y="32"/>
                  <a:pt x="1888" y="40"/>
                  <a:pt x="2112" y="72"/>
                </a:cubicBezTo>
                <a:cubicBezTo>
                  <a:pt x="2336" y="104"/>
                  <a:pt x="2624" y="192"/>
                  <a:pt x="2736" y="216"/>
                </a:cubicBez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7699" name="AutoShape 51"/>
          <p:cNvSpPr>
            <a:spLocks noChangeArrowheads="1"/>
          </p:cNvSpPr>
          <p:nvPr/>
        </p:nvSpPr>
        <p:spPr bwMode="auto">
          <a:xfrm>
            <a:off x="5562600" y="1143000"/>
            <a:ext cx="457200" cy="685800"/>
          </a:xfrm>
          <a:prstGeom prst="triangle">
            <a:avLst>
              <a:gd name="adj" fmla="val 50000"/>
            </a:avLst>
          </a:prstGeom>
          <a:solidFill>
            <a:srgbClr val="F026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27700" name="AutoShape 52"/>
          <p:cNvCxnSpPr>
            <a:cxnSpLocks noChangeShapeType="1"/>
            <a:stCxn id="27663" idx="0"/>
            <a:endCxn id="27699" idx="5"/>
          </p:cNvCxnSpPr>
          <p:nvPr/>
        </p:nvCxnSpPr>
        <p:spPr bwMode="auto">
          <a:xfrm rot="5400000">
            <a:off x="6272213" y="1074737"/>
            <a:ext cx="44450" cy="777875"/>
          </a:xfrm>
          <a:prstGeom prst="bentConnector4">
            <a:avLst>
              <a:gd name="adj1" fmla="val 99995"/>
              <a:gd name="adj2" fmla="val 50815"/>
            </a:avLst>
          </a:prstGeom>
          <a:noFill/>
          <a:ln w="25400">
            <a:solidFill>
              <a:srgbClr val="F0263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701" name="Oval 53"/>
          <p:cNvSpPr>
            <a:spLocks noChangeArrowheads="1"/>
          </p:cNvSpPr>
          <p:nvPr/>
        </p:nvSpPr>
        <p:spPr bwMode="auto">
          <a:xfrm>
            <a:off x="7086600" y="3429000"/>
            <a:ext cx="4572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Tree>
    <p:extLst>
      <p:ext uri="{BB962C8B-B14F-4D97-AF65-F5344CB8AC3E}">
        <p14:creationId xmlns:p14="http://schemas.microsoft.com/office/powerpoint/2010/main" val="38684654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52400" y="152400"/>
            <a:ext cx="87630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2400" b="1"/>
              <a:t>POSSIBLE HALLUCINOGENIC MECHANISM </a:t>
            </a:r>
          </a:p>
          <a:p>
            <a:pPr algn="ctr"/>
            <a:endParaRPr lang="en-US" altLang="es-MX" sz="2400" b="1"/>
          </a:p>
          <a:p>
            <a:pPr algn="ctr"/>
            <a:r>
              <a:rPr lang="en-US" altLang="es-MX" sz="2400" b="1"/>
              <a:t>In a normal wake state, the bulk of the </a:t>
            </a:r>
            <a:r>
              <a:rPr lang="en-US" altLang="es-MX" sz="2400" b="1">
                <a:solidFill>
                  <a:srgbClr val="FF0000"/>
                </a:solidFill>
              </a:rPr>
              <a:t>cortico-cortical glutamatergic transmission is greatly suppressed</a:t>
            </a:r>
            <a:r>
              <a:rPr lang="en-US" altLang="es-MX" sz="2400" b="1"/>
              <a:t> by the activation of muscarinic receptors.</a:t>
            </a:r>
          </a:p>
          <a:p>
            <a:pPr algn="ctr"/>
            <a:endParaRPr lang="en-US" altLang="es-MX" sz="2400" b="1"/>
          </a:p>
          <a:p>
            <a:pPr algn="ctr"/>
            <a:r>
              <a:rPr lang="en-US" altLang="es-MX" sz="2400" b="1"/>
              <a:t>In this situation, </a:t>
            </a:r>
            <a:r>
              <a:rPr lang="en-US" altLang="es-MX" sz="2400" b="1">
                <a:solidFill>
                  <a:srgbClr val="FF0000"/>
                </a:solidFill>
              </a:rPr>
              <a:t>sensory input</a:t>
            </a:r>
            <a:r>
              <a:rPr lang="en-US" altLang="es-MX" sz="2400" b="1"/>
              <a:t> -possibly enhanced by presynaptic nicotinic receptors- </a:t>
            </a:r>
            <a:r>
              <a:rPr lang="en-US" altLang="es-MX" sz="2400" b="1">
                <a:solidFill>
                  <a:srgbClr val="FF0000"/>
                </a:solidFill>
              </a:rPr>
              <a:t>produces</a:t>
            </a:r>
            <a:r>
              <a:rPr lang="en-US" altLang="es-MX" sz="2400" b="1"/>
              <a:t> the creation of neuronal ensembles in the sensory cortex, and, in turn, a </a:t>
            </a:r>
            <a:r>
              <a:rPr lang="en-US" altLang="es-MX" sz="2400" b="1">
                <a:solidFill>
                  <a:srgbClr val="FF0000"/>
                </a:solidFill>
              </a:rPr>
              <a:t>riverberation of thalamo-cortico-thalamic</a:t>
            </a:r>
            <a:r>
              <a:rPr lang="en-US" altLang="es-MX" sz="2400" b="1"/>
              <a:t> activity associated with physiological perception.</a:t>
            </a:r>
          </a:p>
          <a:p>
            <a:pPr algn="ctr"/>
            <a:endParaRPr lang="en-US" altLang="es-MX" sz="2400" b="1"/>
          </a:p>
          <a:p>
            <a:pPr algn="ctr"/>
            <a:r>
              <a:rPr lang="en-US" altLang="es-MX" sz="2400" b="1"/>
              <a:t>The presence of </a:t>
            </a:r>
            <a:r>
              <a:rPr lang="en-US" altLang="es-MX" sz="2400" b="1">
                <a:solidFill>
                  <a:srgbClr val="FF0000"/>
                </a:solidFill>
              </a:rPr>
              <a:t>muscarinic antagonists </a:t>
            </a:r>
            <a:r>
              <a:rPr lang="en-US" altLang="es-MX" sz="2400" b="1"/>
              <a:t>prevents the physiological depression of glutamate release, boosting cortico-cortical synapses. </a:t>
            </a:r>
            <a:r>
              <a:rPr lang="en-US" altLang="es-MX" sz="2400" b="1">
                <a:solidFill>
                  <a:srgbClr val="FF0000"/>
                </a:solidFill>
              </a:rPr>
              <a:t>The increase in cortical excitability unconstrained by sensory activity may activate the thalamo-cortical-thalamic loop in a similar way to perception, creating an hallucination.</a:t>
            </a:r>
          </a:p>
        </p:txBody>
      </p:sp>
    </p:spTree>
    <p:extLst>
      <p:ext uri="{BB962C8B-B14F-4D97-AF65-F5344CB8AC3E}">
        <p14:creationId xmlns:p14="http://schemas.microsoft.com/office/powerpoint/2010/main" val="31350524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838200" y="1905000"/>
            <a:ext cx="746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3600" b="1"/>
              <a:t>Why do muscarinic antagonist decrease volition?</a:t>
            </a:r>
          </a:p>
        </p:txBody>
      </p:sp>
    </p:spTree>
    <p:extLst>
      <p:ext uri="{BB962C8B-B14F-4D97-AF65-F5344CB8AC3E}">
        <p14:creationId xmlns:p14="http://schemas.microsoft.com/office/powerpoint/2010/main" val="4264478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Oval 4"/>
          <p:cNvSpPr>
            <a:spLocks noChangeArrowheads="1"/>
          </p:cNvSpPr>
          <p:nvPr/>
        </p:nvSpPr>
        <p:spPr bwMode="auto">
          <a:xfrm>
            <a:off x="5486400" y="609600"/>
            <a:ext cx="2819400" cy="7620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2774" name="Oval 6"/>
          <p:cNvSpPr>
            <a:spLocks noChangeArrowheads="1"/>
          </p:cNvSpPr>
          <p:nvPr/>
        </p:nvSpPr>
        <p:spPr bwMode="auto">
          <a:xfrm>
            <a:off x="5257800" y="2590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2775" name="AutoShape 7"/>
          <p:cNvSpPr>
            <a:spLocks noChangeArrowheads="1"/>
          </p:cNvSpPr>
          <p:nvPr/>
        </p:nvSpPr>
        <p:spPr bwMode="auto">
          <a:xfrm rot="-14375929">
            <a:off x="4034632" y="3890168"/>
            <a:ext cx="571500" cy="1020763"/>
          </a:xfrm>
          <a:prstGeom prst="moon">
            <a:avLst>
              <a:gd name="adj" fmla="val 50000"/>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2776" name="AutoShape 8"/>
          <p:cNvSpPr>
            <a:spLocks noChangeArrowheads="1"/>
          </p:cNvSpPr>
          <p:nvPr/>
        </p:nvSpPr>
        <p:spPr bwMode="auto">
          <a:xfrm rot="1987165">
            <a:off x="5791200" y="3657600"/>
            <a:ext cx="533400" cy="914400"/>
          </a:xfrm>
          <a:prstGeom prst="flowChartTerminator">
            <a:avLst/>
          </a:prstGeom>
          <a:noFill/>
          <a:ln w="3810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2778" name="Oval 10"/>
          <p:cNvSpPr>
            <a:spLocks noChangeArrowheads="1"/>
          </p:cNvSpPr>
          <p:nvPr/>
        </p:nvSpPr>
        <p:spPr bwMode="auto">
          <a:xfrm rot="2027362">
            <a:off x="3352800" y="1752600"/>
            <a:ext cx="762000" cy="12954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2784" name="AutoShape 16"/>
          <p:cNvCxnSpPr>
            <a:cxnSpLocks noChangeShapeType="1"/>
            <a:stCxn id="32775" idx="1"/>
            <a:endCxn id="32776" idx="2"/>
          </p:cNvCxnSpPr>
          <p:nvPr/>
        </p:nvCxnSpPr>
        <p:spPr bwMode="auto">
          <a:xfrm rot="5400000" flipV="1">
            <a:off x="4949031" y="3666332"/>
            <a:ext cx="373063" cy="1320800"/>
          </a:xfrm>
          <a:prstGeom prst="curvedConnector5">
            <a:avLst>
              <a:gd name="adj1" fmla="val 57444"/>
              <a:gd name="adj2" fmla="val 58171"/>
              <a:gd name="adj3" fmla="val 135315"/>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5" name="Text Box 17"/>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32787" name="Text Box 19"/>
          <p:cNvSpPr txBox="1">
            <a:spLocks noChangeArrowheads="1"/>
          </p:cNvSpPr>
          <p:nvPr/>
        </p:nvSpPr>
        <p:spPr bwMode="auto">
          <a:xfrm rot="-3642459">
            <a:off x="3139282" y="21947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32788" name="Text Box 20"/>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32790" name="Text Box 22"/>
          <p:cNvSpPr txBox="1">
            <a:spLocks noChangeArrowheads="1"/>
          </p:cNvSpPr>
          <p:nvPr/>
        </p:nvSpPr>
        <p:spPr bwMode="auto">
          <a:xfrm rot="2387737">
            <a:off x="4114800" y="41910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DBB</a:t>
            </a:r>
          </a:p>
        </p:txBody>
      </p:sp>
      <p:sp>
        <p:nvSpPr>
          <p:cNvPr id="32791" name="Text Box 23"/>
          <p:cNvSpPr txBox="1">
            <a:spLocks noChangeArrowheads="1"/>
          </p:cNvSpPr>
          <p:nvPr/>
        </p:nvSpPr>
        <p:spPr bwMode="auto">
          <a:xfrm rot="-3642459">
            <a:off x="5641182" y="3960018"/>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Amyg</a:t>
            </a:r>
          </a:p>
        </p:txBody>
      </p:sp>
      <p:cxnSp>
        <p:nvCxnSpPr>
          <p:cNvPr id="32792" name="AutoShape 24"/>
          <p:cNvCxnSpPr>
            <a:cxnSpLocks noChangeShapeType="1"/>
            <a:stCxn id="32772" idx="4"/>
            <a:endCxn id="32788" idx="3"/>
          </p:cNvCxnSpPr>
          <p:nvPr/>
        </p:nvCxnSpPr>
        <p:spPr bwMode="auto">
          <a:xfrm rot="5400000">
            <a:off x="5652294" y="1380331"/>
            <a:ext cx="1233488" cy="1254125"/>
          </a:xfrm>
          <a:prstGeom prst="curvedConnector3">
            <a:avLst>
              <a:gd name="adj1" fmla="val 45560"/>
            </a:avLst>
          </a:prstGeom>
          <a:noFill/>
          <a:ln w="38100">
            <a:solidFill>
              <a:srgbClr val="FF00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95" name="Oval 27"/>
          <p:cNvSpPr>
            <a:spLocks noChangeArrowheads="1"/>
          </p:cNvSpPr>
          <p:nvPr/>
        </p:nvSpPr>
        <p:spPr bwMode="auto">
          <a:xfrm>
            <a:off x="6858000" y="2971800"/>
            <a:ext cx="685800" cy="6858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2796" name="Oval 28"/>
          <p:cNvSpPr>
            <a:spLocks noChangeArrowheads="1"/>
          </p:cNvSpPr>
          <p:nvPr/>
        </p:nvSpPr>
        <p:spPr bwMode="auto">
          <a:xfrm rot="5043340">
            <a:off x="6831807" y="3988593"/>
            <a:ext cx="762000" cy="709613"/>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2797" name="Oval 29"/>
          <p:cNvSpPr>
            <a:spLocks noChangeArrowheads="1"/>
          </p:cNvSpPr>
          <p:nvPr/>
        </p:nvSpPr>
        <p:spPr bwMode="auto">
          <a:xfrm>
            <a:off x="7848600" y="2209800"/>
            <a:ext cx="762000" cy="685800"/>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2798" name="AutoShape 30"/>
          <p:cNvCxnSpPr>
            <a:cxnSpLocks noChangeShapeType="1"/>
            <a:stCxn id="32776" idx="3"/>
            <a:endCxn id="32796" idx="3"/>
          </p:cNvCxnSpPr>
          <p:nvPr/>
        </p:nvCxnSpPr>
        <p:spPr bwMode="auto">
          <a:xfrm flipV="1">
            <a:off x="6296025" y="4103688"/>
            <a:ext cx="620713" cy="166687"/>
          </a:xfrm>
          <a:prstGeom prst="curvedConnector3">
            <a:avLst>
              <a:gd name="adj1" fmla="val 61125"/>
            </a:avLst>
          </a:prstGeom>
          <a:noFill/>
          <a:ln w="381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99" name="Text Box 31"/>
          <p:cNvSpPr txBox="1">
            <a:spLocks noChangeArrowheads="1"/>
          </p:cNvSpPr>
          <p:nvPr/>
        </p:nvSpPr>
        <p:spPr bwMode="auto">
          <a:xfrm>
            <a:off x="6858000" y="41910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MD th</a:t>
            </a:r>
          </a:p>
        </p:txBody>
      </p:sp>
      <p:cxnSp>
        <p:nvCxnSpPr>
          <p:cNvPr id="32800" name="AutoShape 32"/>
          <p:cNvCxnSpPr>
            <a:cxnSpLocks noChangeShapeType="1"/>
            <a:stCxn id="32795" idx="0"/>
            <a:endCxn id="32772" idx="4"/>
          </p:cNvCxnSpPr>
          <p:nvPr/>
        </p:nvCxnSpPr>
        <p:spPr bwMode="auto">
          <a:xfrm rot="5400000" flipH="1">
            <a:off x="6267450" y="2019300"/>
            <a:ext cx="1562100" cy="304800"/>
          </a:xfrm>
          <a:prstGeom prst="curvedConnector3">
            <a:avLst>
              <a:gd name="adj1" fmla="val 50000"/>
            </a:avLst>
          </a:prstGeom>
          <a:noFill/>
          <a:ln w="38100">
            <a:solidFill>
              <a:srgbClr val="FF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1" name="AutoShape 33"/>
          <p:cNvCxnSpPr>
            <a:cxnSpLocks noChangeShapeType="1"/>
            <a:stCxn id="32772" idx="4"/>
            <a:endCxn id="32795" idx="0"/>
          </p:cNvCxnSpPr>
          <p:nvPr/>
        </p:nvCxnSpPr>
        <p:spPr bwMode="auto">
          <a:xfrm rot="16200000" flipH="1">
            <a:off x="6267450" y="2019300"/>
            <a:ext cx="1562100" cy="304800"/>
          </a:xfrm>
          <a:prstGeom prst="curvedConnector3">
            <a:avLst>
              <a:gd name="adj1" fmla="val 50000"/>
            </a:avLst>
          </a:prstGeom>
          <a:noFill/>
          <a:ln w="381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3" name="AutoShape 35"/>
          <p:cNvCxnSpPr>
            <a:cxnSpLocks noChangeShapeType="1"/>
            <a:stCxn id="32797" idx="4"/>
            <a:endCxn id="32796" idx="7"/>
          </p:cNvCxnSpPr>
          <p:nvPr/>
        </p:nvCxnSpPr>
        <p:spPr bwMode="auto">
          <a:xfrm rot="5400000">
            <a:off x="7035007" y="3390106"/>
            <a:ext cx="1670050" cy="719137"/>
          </a:xfrm>
          <a:prstGeom prst="curvedConnector2">
            <a:avLst/>
          </a:prstGeom>
          <a:noFill/>
          <a:ln w="38100">
            <a:solidFill>
              <a:srgbClr val="00FF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6" name="AutoShape 38"/>
          <p:cNvCxnSpPr>
            <a:cxnSpLocks noChangeShapeType="1"/>
            <a:stCxn id="32772" idx="4"/>
            <a:endCxn id="32776" idx="0"/>
          </p:cNvCxnSpPr>
          <p:nvPr/>
        </p:nvCxnSpPr>
        <p:spPr bwMode="auto">
          <a:xfrm rot="5400000">
            <a:off x="5445125" y="2263775"/>
            <a:ext cx="2324100" cy="577850"/>
          </a:xfrm>
          <a:prstGeom prst="curvedConnector3">
            <a:avLst>
              <a:gd name="adj1" fmla="val 46792"/>
            </a:avLst>
          </a:prstGeom>
          <a:noFill/>
          <a:ln w="3810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07" name="Text Box 39"/>
          <p:cNvSpPr txBox="1">
            <a:spLocks noChangeArrowheads="1"/>
          </p:cNvSpPr>
          <p:nvPr/>
        </p:nvSpPr>
        <p:spPr bwMode="auto">
          <a:xfrm rot="252056">
            <a:off x="6858000" y="31242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9900"/>
                </a:solidFill>
              </a:rPr>
              <a:t>VTA</a:t>
            </a:r>
          </a:p>
        </p:txBody>
      </p:sp>
      <p:sp>
        <p:nvSpPr>
          <p:cNvPr id="32808" name="Text Box 40"/>
          <p:cNvSpPr txBox="1">
            <a:spLocks noChangeArrowheads="1"/>
          </p:cNvSpPr>
          <p:nvPr/>
        </p:nvSpPr>
        <p:spPr bwMode="auto">
          <a:xfrm rot="252056">
            <a:off x="7924800" y="23622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00FF00"/>
                </a:solidFill>
              </a:rPr>
              <a:t>Acc</a:t>
            </a:r>
          </a:p>
        </p:txBody>
      </p:sp>
      <p:cxnSp>
        <p:nvCxnSpPr>
          <p:cNvPr id="32809" name="AutoShape 41"/>
          <p:cNvCxnSpPr>
            <a:cxnSpLocks noChangeShapeType="1"/>
            <a:stCxn id="32772" idx="4"/>
            <a:endCxn id="32797" idx="1"/>
          </p:cNvCxnSpPr>
          <p:nvPr/>
        </p:nvCxnSpPr>
        <p:spPr bwMode="auto">
          <a:xfrm rot="16200000" flipH="1">
            <a:off x="6977856" y="1308894"/>
            <a:ext cx="900113" cy="1063625"/>
          </a:xfrm>
          <a:prstGeom prst="curvedConnector3">
            <a:avLst>
              <a:gd name="adj1" fmla="val 44444"/>
            </a:avLst>
          </a:prstGeom>
          <a:noFill/>
          <a:ln w="3810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1" name="AutoShape 43"/>
          <p:cNvCxnSpPr>
            <a:cxnSpLocks noChangeShapeType="1"/>
            <a:stCxn id="32788" idx="0"/>
            <a:endCxn id="32778" idx="7"/>
          </p:cNvCxnSpPr>
          <p:nvPr/>
        </p:nvCxnSpPr>
        <p:spPr bwMode="auto">
          <a:xfrm rot="10800000">
            <a:off x="4222750" y="2152650"/>
            <a:ext cx="1133475" cy="606425"/>
          </a:xfrm>
          <a:prstGeom prst="curvedConnector4">
            <a:avLst>
              <a:gd name="adj1" fmla="val 47199"/>
              <a:gd name="adj2" fmla="val 121204"/>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2" name="AutoShape 44"/>
          <p:cNvCxnSpPr>
            <a:cxnSpLocks noChangeShapeType="1"/>
            <a:stCxn id="32795" idx="0"/>
            <a:endCxn id="32797" idx="3"/>
          </p:cNvCxnSpPr>
          <p:nvPr/>
        </p:nvCxnSpPr>
        <p:spPr bwMode="auto">
          <a:xfrm rot="16200000">
            <a:off x="7511257" y="2504281"/>
            <a:ext cx="138112" cy="758825"/>
          </a:xfrm>
          <a:prstGeom prst="curvedConnector3">
            <a:avLst>
              <a:gd name="adj1" fmla="val 13792"/>
            </a:avLst>
          </a:prstGeom>
          <a:noFill/>
          <a:ln w="38100">
            <a:solidFill>
              <a:srgbClr val="FF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3" name="AutoShape 45"/>
          <p:cNvCxnSpPr>
            <a:cxnSpLocks noChangeShapeType="1"/>
            <a:endCxn id="32796" idx="3"/>
          </p:cNvCxnSpPr>
          <p:nvPr/>
        </p:nvCxnSpPr>
        <p:spPr bwMode="auto">
          <a:xfrm rot="16200000" flipH="1">
            <a:off x="5554663" y="2741612"/>
            <a:ext cx="2655888" cy="68263"/>
          </a:xfrm>
          <a:prstGeom prst="curvedConnector4">
            <a:avLst>
              <a:gd name="adj1" fmla="val 46681"/>
              <a:gd name="adj2" fmla="val -390699"/>
            </a:avLst>
          </a:prstGeom>
          <a:noFill/>
          <a:ln w="3810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4" name="AutoShape 46"/>
          <p:cNvCxnSpPr>
            <a:cxnSpLocks noChangeShapeType="1"/>
            <a:stCxn id="32778" idx="6"/>
            <a:endCxn id="32791" idx="0"/>
          </p:cNvCxnSpPr>
          <p:nvPr/>
        </p:nvCxnSpPr>
        <p:spPr bwMode="auto">
          <a:xfrm>
            <a:off x="4065588" y="2622550"/>
            <a:ext cx="1824037" cy="1431925"/>
          </a:xfrm>
          <a:prstGeom prst="curvedConnector3">
            <a:avLst>
              <a:gd name="adj1" fmla="val 53958"/>
            </a:avLst>
          </a:prstGeom>
          <a:noFill/>
          <a:ln w="3810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5" name="AutoShape 47"/>
          <p:cNvCxnSpPr>
            <a:cxnSpLocks noChangeShapeType="1"/>
            <a:stCxn id="32776" idx="0"/>
            <a:endCxn id="32807" idx="1"/>
          </p:cNvCxnSpPr>
          <p:nvPr/>
        </p:nvCxnSpPr>
        <p:spPr bwMode="auto">
          <a:xfrm rot="16200000">
            <a:off x="6371431" y="3228182"/>
            <a:ext cx="433387" cy="539750"/>
          </a:xfrm>
          <a:prstGeom prst="curvedConnector2">
            <a:avLst/>
          </a:prstGeom>
          <a:noFill/>
          <a:ln w="38100">
            <a:solidFill>
              <a:srgbClr val="FF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6" name="AutoShape 48"/>
          <p:cNvCxnSpPr>
            <a:cxnSpLocks noChangeShapeType="1"/>
            <a:stCxn id="32807" idx="1"/>
            <a:endCxn id="32778" idx="6"/>
          </p:cNvCxnSpPr>
          <p:nvPr/>
        </p:nvCxnSpPr>
        <p:spPr bwMode="auto">
          <a:xfrm rot="10800000">
            <a:off x="4065588" y="2622550"/>
            <a:ext cx="2792412" cy="658813"/>
          </a:xfrm>
          <a:prstGeom prst="curvedConnector3">
            <a:avLst>
              <a:gd name="adj1" fmla="val 69755"/>
            </a:avLst>
          </a:prstGeom>
          <a:noFill/>
          <a:ln w="38100">
            <a:solidFill>
              <a:srgbClr val="FF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17" name="Text Box 49"/>
          <p:cNvSpPr txBox="1">
            <a:spLocks noChangeArrowheads="1"/>
          </p:cNvSpPr>
          <p:nvPr/>
        </p:nvSpPr>
        <p:spPr bwMode="auto">
          <a:xfrm>
            <a:off x="533400" y="381000"/>
            <a:ext cx="4419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A possibility is that volition is controlled by the axis:</a:t>
            </a:r>
          </a:p>
          <a:p>
            <a:endParaRPr lang="en-US" altLang="es-MX" sz="2400" b="1"/>
          </a:p>
          <a:p>
            <a:r>
              <a:rPr lang="en-US" altLang="es-MX" sz="2400" b="1"/>
              <a:t>Limbic cortex</a:t>
            </a:r>
          </a:p>
          <a:p>
            <a:r>
              <a:rPr lang="en-US" altLang="es-MX" sz="2400" b="1"/>
              <a:t>Prefrontal cortex</a:t>
            </a:r>
          </a:p>
          <a:p>
            <a:r>
              <a:rPr lang="en-US" altLang="es-MX" sz="2400" b="1"/>
              <a:t>Amygdala</a:t>
            </a:r>
          </a:p>
        </p:txBody>
      </p:sp>
    </p:spTree>
    <p:extLst>
      <p:ext uri="{BB962C8B-B14F-4D97-AF65-F5344CB8AC3E}">
        <p14:creationId xmlns:p14="http://schemas.microsoft.com/office/powerpoint/2010/main" val="7788645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Oval 4"/>
          <p:cNvSpPr>
            <a:spLocks noChangeArrowheads="1"/>
          </p:cNvSpPr>
          <p:nvPr/>
        </p:nvSpPr>
        <p:spPr bwMode="auto">
          <a:xfrm>
            <a:off x="5486400" y="609600"/>
            <a:ext cx="2819400" cy="762000"/>
          </a:xfrm>
          <a:prstGeom prst="ellipse">
            <a:avLst/>
          </a:prstGeom>
          <a:noFill/>
          <a:ln w="38100" cap="rnd">
            <a:solidFill>
              <a:srgbClr val="99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797" name="Oval 5"/>
          <p:cNvSpPr>
            <a:spLocks noChangeArrowheads="1"/>
          </p:cNvSpPr>
          <p:nvPr/>
        </p:nvSpPr>
        <p:spPr bwMode="auto">
          <a:xfrm>
            <a:off x="5257800" y="2590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798" name="AutoShape 6"/>
          <p:cNvSpPr>
            <a:spLocks noChangeArrowheads="1"/>
          </p:cNvSpPr>
          <p:nvPr/>
        </p:nvSpPr>
        <p:spPr bwMode="auto">
          <a:xfrm rot="-14375929">
            <a:off x="4034632" y="3890168"/>
            <a:ext cx="571500" cy="1020763"/>
          </a:xfrm>
          <a:prstGeom prst="moon">
            <a:avLst>
              <a:gd name="adj" fmla="val 50000"/>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799" name="AutoShape 7"/>
          <p:cNvSpPr>
            <a:spLocks noChangeArrowheads="1"/>
          </p:cNvSpPr>
          <p:nvPr/>
        </p:nvSpPr>
        <p:spPr bwMode="auto">
          <a:xfrm rot="1987165">
            <a:off x="5791200" y="3657600"/>
            <a:ext cx="533400" cy="914400"/>
          </a:xfrm>
          <a:prstGeom prst="flowChartTerminator">
            <a:avLst/>
          </a:prstGeom>
          <a:noFill/>
          <a:ln w="38100" cap="rnd">
            <a:solidFill>
              <a:srgbClr val="99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800" name="Oval 8"/>
          <p:cNvSpPr>
            <a:spLocks noChangeArrowheads="1"/>
          </p:cNvSpPr>
          <p:nvPr/>
        </p:nvSpPr>
        <p:spPr bwMode="auto">
          <a:xfrm rot="2027362">
            <a:off x="3352800" y="1752600"/>
            <a:ext cx="762000" cy="1295400"/>
          </a:xfrm>
          <a:prstGeom prst="ellipse">
            <a:avLst/>
          </a:prstGeom>
          <a:noFill/>
          <a:ln w="38100" cap="rnd">
            <a:solidFill>
              <a:srgbClr val="99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3801" name="AutoShape 9"/>
          <p:cNvCxnSpPr>
            <a:cxnSpLocks noChangeShapeType="1"/>
            <a:stCxn id="33798" idx="1"/>
            <a:endCxn id="33799" idx="2"/>
          </p:cNvCxnSpPr>
          <p:nvPr/>
        </p:nvCxnSpPr>
        <p:spPr bwMode="auto">
          <a:xfrm rot="5400000" flipV="1">
            <a:off x="4949031" y="3666332"/>
            <a:ext cx="373063" cy="1320800"/>
          </a:xfrm>
          <a:prstGeom prst="curvedConnector5">
            <a:avLst>
              <a:gd name="adj1" fmla="val 57444"/>
              <a:gd name="adj2" fmla="val 58171"/>
              <a:gd name="adj3" fmla="val 135315"/>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2" name="Text Box 10"/>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33803" name="Text Box 11"/>
          <p:cNvSpPr txBox="1">
            <a:spLocks noChangeArrowheads="1"/>
          </p:cNvSpPr>
          <p:nvPr/>
        </p:nvSpPr>
        <p:spPr bwMode="auto">
          <a:xfrm rot="-3642459">
            <a:off x="3139282" y="21947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33804" name="Text Box 12"/>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33805" name="Text Box 13"/>
          <p:cNvSpPr txBox="1">
            <a:spLocks noChangeArrowheads="1"/>
          </p:cNvSpPr>
          <p:nvPr/>
        </p:nvSpPr>
        <p:spPr bwMode="auto">
          <a:xfrm rot="2387737">
            <a:off x="4114800" y="41910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DBB</a:t>
            </a:r>
          </a:p>
        </p:txBody>
      </p:sp>
      <p:sp>
        <p:nvSpPr>
          <p:cNvPr id="33806" name="Text Box 14"/>
          <p:cNvSpPr txBox="1">
            <a:spLocks noChangeArrowheads="1"/>
          </p:cNvSpPr>
          <p:nvPr/>
        </p:nvSpPr>
        <p:spPr bwMode="auto">
          <a:xfrm rot="-3642459">
            <a:off x="5641182" y="3960018"/>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Amyg</a:t>
            </a:r>
          </a:p>
        </p:txBody>
      </p:sp>
      <p:cxnSp>
        <p:nvCxnSpPr>
          <p:cNvPr id="33807" name="AutoShape 15"/>
          <p:cNvCxnSpPr>
            <a:cxnSpLocks noChangeShapeType="1"/>
            <a:stCxn id="33796" idx="4"/>
            <a:endCxn id="33804" idx="3"/>
          </p:cNvCxnSpPr>
          <p:nvPr/>
        </p:nvCxnSpPr>
        <p:spPr bwMode="auto">
          <a:xfrm rot="5400000">
            <a:off x="5652294" y="1380331"/>
            <a:ext cx="1233488" cy="1254125"/>
          </a:xfrm>
          <a:prstGeom prst="curvedConnector3">
            <a:avLst>
              <a:gd name="adj1" fmla="val 66537"/>
            </a:avLst>
          </a:prstGeom>
          <a:noFill/>
          <a:ln w="38100" cap="rnd">
            <a:solidFill>
              <a:srgbClr val="CC3300"/>
            </a:solidFill>
            <a:prstDash val="sysDot"/>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8" name="Oval 16"/>
          <p:cNvSpPr>
            <a:spLocks noChangeArrowheads="1"/>
          </p:cNvSpPr>
          <p:nvPr/>
        </p:nvSpPr>
        <p:spPr bwMode="auto">
          <a:xfrm>
            <a:off x="6858000" y="2971800"/>
            <a:ext cx="685800" cy="685800"/>
          </a:xfrm>
          <a:prstGeom prst="ellipse">
            <a:avLst/>
          </a:prstGeom>
          <a:noFill/>
          <a:ln w="3810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809" name="Oval 17"/>
          <p:cNvSpPr>
            <a:spLocks noChangeArrowheads="1"/>
          </p:cNvSpPr>
          <p:nvPr/>
        </p:nvSpPr>
        <p:spPr bwMode="auto">
          <a:xfrm rot="5043340">
            <a:off x="6831807" y="3988593"/>
            <a:ext cx="762000" cy="709613"/>
          </a:xfrm>
          <a:prstGeom prst="ellipse">
            <a:avLst/>
          </a:prstGeom>
          <a:noFill/>
          <a:ln w="38100" cap="rnd">
            <a:solidFill>
              <a:srgbClr val="99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3810" name="Oval 18"/>
          <p:cNvSpPr>
            <a:spLocks noChangeArrowheads="1"/>
          </p:cNvSpPr>
          <p:nvPr/>
        </p:nvSpPr>
        <p:spPr bwMode="auto">
          <a:xfrm>
            <a:off x="7848600" y="2209800"/>
            <a:ext cx="762000" cy="685800"/>
          </a:xfrm>
          <a:prstGeom prst="ellipse">
            <a:avLst/>
          </a:prstGeom>
          <a:noFill/>
          <a:ln w="38100" cap="rnd">
            <a:solidFill>
              <a:srgbClr val="00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3811" name="AutoShape 19"/>
          <p:cNvCxnSpPr>
            <a:cxnSpLocks noChangeShapeType="1"/>
            <a:stCxn id="33799" idx="3"/>
            <a:endCxn id="33809" idx="3"/>
          </p:cNvCxnSpPr>
          <p:nvPr/>
        </p:nvCxnSpPr>
        <p:spPr bwMode="auto">
          <a:xfrm flipV="1">
            <a:off x="6296025" y="4103688"/>
            <a:ext cx="620713" cy="166687"/>
          </a:xfrm>
          <a:prstGeom prst="curvedConnector3">
            <a:avLst>
              <a:gd name="adj1" fmla="val 61125"/>
            </a:avLst>
          </a:prstGeom>
          <a:noFill/>
          <a:ln w="38100" cap="rnd">
            <a:solidFill>
              <a:srgbClr val="CC33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2" name="Text Box 20"/>
          <p:cNvSpPr txBox="1">
            <a:spLocks noChangeArrowheads="1"/>
          </p:cNvSpPr>
          <p:nvPr/>
        </p:nvSpPr>
        <p:spPr bwMode="auto">
          <a:xfrm>
            <a:off x="6858000" y="41910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MD th</a:t>
            </a:r>
          </a:p>
        </p:txBody>
      </p:sp>
      <p:cxnSp>
        <p:nvCxnSpPr>
          <p:cNvPr id="33813" name="AutoShape 21"/>
          <p:cNvCxnSpPr>
            <a:cxnSpLocks noChangeShapeType="1"/>
            <a:stCxn id="33808" idx="0"/>
            <a:endCxn id="33796" idx="4"/>
          </p:cNvCxnSpPr>
          <p:nvPr/>
        </p:nvCxnSpPr>
        <p:spPr bwMode="auto">
          <a:xfrm rot="5400000" flipH="1">
            <a:off x="6267450" y="2019300"/>
            <a:ext cx="1562100" cy="304800"/>
          </a:xfrm>
          <a:prstGeom prst="curvedConnector3">
            <a:avLst>
              <a:gd name="adj1" fmla="val 50000"/>
            </a:avLst>
          </a:prstGeom>
          <a:noFill/>
          <a:ln w="38100">
            <a:solidFill>
              <a:srgbClr val="FF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4" name="AutoShape 22"/>
          <p:cNvCxnSpPr>
            <a:cxnSpLocks noChangeShapeType="1"/>
            <a:stCxn id="33796" idx="4"/>
            <a:endCxn id="33808" idx="0"/>
          </p:cNvCxnSpPr>
          <p:nvPr/>
        </p:nvCxnSpPr>
        <p:spPr bwMode="auto">
          <a:xfrm rot="16200000" flipH="1">
            <a:off x="6267450" y="2019300"/>
            <a:ext cx="1562100" cy="304800"/>
          </a:xfrm>
          <a:prstGeom prst="curvedConnector3">
            <a:avLst>
              <a:gd name="adj1" fmla="val 50000"/>
            </a:avLst>
          </a:prstGeom>
          <a:noFill/>
          <a:ln w="38100" cap="rnd">
            <a:solidFill>
              <a:srgbClr val="CC33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5" name="AutoShape 23"/>
          <p:cNvCxnSpPr>
            <a:cxnSpLocks noChangeShapeType="1"/>
            <a:stCxn id="33810" idx="4"/>
            <a:endCxn id="33809" idx="7"/>
          </p:cNvCxnSpPr>
          <p:nvPr/>
        </p:nvCxnSpPr>
        <p:spPr bwMode="auto">
          <a:xfrm rot="5400000">
            <a:off x="7035007" y="3390106"/>
            <a:ext cx="1670050" cy="719137"/>
          </a:xfrm>
          <a:prstGeom prst="curvedConnector2">
            <a:avLst/>
          </a:prstGeom>
          <a:noFill/>
          <a:ln w="38100" cap="rnd">
            <a:solidFill>
              <a:srgbClr val="00FF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6" name="AutoShape 24"/>
          <p:cNvCxnSpPr>
            <a:cxnSpLocks noChangeShapeType="1"/>
            <a:stCxn id="33796" idx="4"/>
            <a:endCxn id="33799" idx="0"/>
          </p:cNvCxnSpPr>
          <p:nvPr/>
        </p:nvCxnSpPr>
        <p:spPr bwMode="auto">
          <a:xfrm rot="5400000">
            <a:off x="5445125" y="2263775"/>
            <a:ext cx="2324100" cy="577850"/>
          </a:xfrm>
          <a:prstGeom prst="curvedConnector3">
            <a:avLst>
              <a:gd name="adj1" fmla="val 46792"/>
            </a:avLst>
          </a:prstGeom>
          <a:noFill/>
          <a:ln w="38100" cap="rnd">
            <a:solidFill>
              <a:srgbClr val="CC33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7" name="Text Box 25"/>
          <p:cNvSpPr txBox="1">
            <a:spLocks noChangeArrowheads="1"/>
          </p:cNvSpPr>
          <p:nvPr/>
        </p:nvSpPr>
        <p:spPr bwMode="auto">
          <a:xfrm rot="252056">
            <a:off x="6858000" y="31242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9900"/>
                </a:solidFill>
              </a:rPr>
              <a:t>VTA</a:t>
            </a:r>
          </a:p>
        </p:txBody>
      </p:sp>
      <p:sp>
        <p:nvSpPr>
          <p:cNvPr id="33818" name="Text Box 26"/>
          <p:cNvSpPr txBox="1">
            <a:spLocks noChangeArrowheads="1"/>
          </p:cNvSpPr>
          <p:nvPr/>
        </p:nvSpPr>
        <p:spPr bwMode="auto">
          <a:xfrm rot="252056">
            <a:off x="7924800" y="23622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00FF00"/>
                </a:solidFill>
              </a:rPr>
              <a:t>Acc</a:t>
            </a:r>
          </a:p>
        </p:txBody>
      </p:sp>
      <p:cxnSp>
        <p:nvCxnSpPr>
          <p:cNvPr id="33819" name="AutoShape 27"/>
          <p:cNvCxnSpPr>
            <a:cxnSpLocks noChangeShapeType="1"/>
            <a:stCxn id="33796" idx="4"/>
            <a:endCxn id="33810" idx="1"/>
          </p:cNvCxnSpPr>
          <p:nvPr/>
        </p:nvCxnSpPr>
        <p:spPr bwMode="auto">
          <a:xfrm rot="16200000" flipH="1">
            <a:off x="6977856" y="1308894"/>
            <a:ext cx="900113" cy="1063625"/>
          </a:xfrm>
          <a:prstGeom prst="curvedConnector3">
            <a:avLst>
              <a:gd name="adj1" fmla="val 44444"/>
            </a:avLst>
          </a:prstGeom>
          <a:noFill/>
          <a:ln w="38100" cap="rnd">
            <a:solidFill>
              <a:srgbClr val="CC33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0" name="AutoShape 28"/>
          <p:cNvCxnSpPr>
            <a:cxnSpLocks noChangeShapeType="1"/>
            <a:stCxn id="33804" idx="0"/>
            <a:endCxn id="33800" idx="7"/>
          </p:cNvCxnSpPr>
          <p:nvPr/>
        </p:nvCxnSpPr>
        <p:spPr bwMode="auto">
          <a:xfrm rot="10800000">
            <a:off x="4222750" y="2152650"/>
            <a:ext cx="1133475" cy="606425"/>
          </a:xfrm>
          <a:prstGeom prst="curvedConnector4">
            <a:avLst>
              <a:gd name="adj1" fmla="val 47199"/>
              <a:gd name="adj2" fmla="val 121204"/>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1" name="AutoShape 29"/>
          <p:cNvCxnSpPr>
            <a:cxnSpLocks noChangeShapeType="1"/>
            <a:stCxn id="33808" idx="0"/>
            <a:endCxn id="33810" idx="3"/>
          </p:cNvCxnSpPr>
          <p:nvPr/>
        </p:nvCxnSpPr>
        <p:spPr bwMode="auto">
          <a:xfrm rot="16200000">
            <a:off x="7511257" y="2504281"/>
            <a:ext cx="138112" cy="758825"/>
          </a:xfrm>
          <a:prstGeom prst="curvedConnector3">
            <a:avLst>
              <a:gd name="adj1" fmla="val 13792"/>
            </a:avLst>
          </a:prstGeom>
          <a:noFill/>
          <a:ln w="38100" cap="rnd">
            <a:solidFill>
              <a:srgbClr val="FF99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2" name="AutoShape 30"/>
          <p:cNvCxnSpPr>
            <a:cxnSpLocks noChangeShapeType="1"/>
            <a:endCxn id="33809" idx="3"/>
          </p:cNvCxnSpPr>
          <p:nvPr/>
        </p:nvCxnSpPr>
        <p:spPr bwMode="auto">
          <a:xfrm rot="16200000" flipH="1">
            <a:off x="5554663" y="2741612"/>
            <a:ext cx="2655888" cy="68263"/>
          </a:xfrm>
          <a:prstGeom prst="curvedConnector4">
            <a:avLst>
              <a:gd name="adj1" fmla="val 46681"/>
              <a:gd name="adj2" fmla="val -390699"/>
            </a:avLst>
          </a:prstGeom>
          <a:noFill/>
          <a:ln w="38100" cap="rnd">
            <a:solidFill>
              <a:srgbClr val="CC33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3" name="AutoShape 31"/>
          <p:cNvCxnSpPr>
            <a:cxnSpLocks noChangeShapeType="1"/>
            <a:stCxn id="33800" idx="6"/>
            <a:endCxn id="33806" idx="0"/>
          </p:cNvCxnSpPr>
          <p:nvPr/>
        </p:nvCxnSpPr>
        <p:spPr bwMode="auto">
          <a:xfrm>
            <a:off x="4065588" y="2622550"/>
            <a:ext cx="1824037" cy="1431925"/>
          </a:xfrm>
          <a:prstGeom prst="curvedConnector3">
            <a:avLst>
              <a:gd name="adj1" fmla="val 53958"/>
            </a:avLst>
          </a:prstGeom>
          <a:noFill/>
          <a:ln w="38100" cap="rnd">
            <a:solidFill>
              <a:srgbClr val="CC33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4" name="AutoShape 32"/>
          <p:cNvCxnSpPr>
            <a:cxnSpLocks noChangeShapeType="1"/>
            <a:stCxn id="33799" idx="0"/>
            <a:endCxn id="33817" idx="1"/>
          </p:cNvCxnSpPr>
          <p:nvPr/>
        </p:nvCxnSpPr>
        <p:spPr bwMode="auto">
          <a:xfrm rot="16200000">
            <a:off x="6371431" y="3228182"/>
            <a:ext cx="433387" cy="539750"/>
          </a:xfrm>
          <a:prstGeom prst="curvedConnector2">
            <a:avLst/>
          </a:prstGeom>
          <a:noFill/>
          <a:ln w="38100">
            <a:solidFill>
              <a:srgbClr val="FF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5" name="AutoShape 33"/>
          <p:cNvCxnSpPr>
            <a:cxnSpLocks noChangeShapeType="1"/>
            <a:stCxn id="33817" idx="1"/>
            <a:endCxn id="33800" idx="6"/>
          </p:cNvCxnSpPr>
          <p:nvPr/>
        </p:nvCxnSpPr>
        <p:spPr bwMode="auto">
          <a:xfrm rot="10800000">
            <a:off x="4065588" y="2622550"/>
            <a:ext cx="2792412" cy="658813"/>
          </a:xfrm>
          <a:prstGeom prst="curvedConnector3">
            <a:avLst>
              <a:gd name="adj1" fmla="val 69755"/>
            </a:avLst>
          </a:prstGeom>
          <a:noFill/>
          <a:ln w="38100" cap="rnd">
            <a:solidFill>
              <a:srgbClr val="FF99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26" name="Text Box 34"/>
          <p:cNvSpPr txBox="1">
            <a:spLocks noChangeArrowheads="1"/>
          </p:cNvSpPr>
          <p:nvPr/>
        </p:nvSpPr>
        <p:spPr bwMode="auto">
          <a:xfrm>
            <a:off x="533400" y="381000"/>
            <a:ext cx="4419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A possibility is that volition is controlled by the axis:</a:t>
            </a:r>
          </a:p>
          <a:p>
            <a:endParaRPr lang="en-US" altLang="es-MX" sz="2400" b="1"/>
          </a:p>
          <a:p>
            <a:r>
              <a:rPr lang="en-US" altLang="es-MX" sz="2400" b="1"/>
              <a:t>Limbic cortex</a:t>
            </a:r>
          </a:p>
          <a:p>
            <a:r>
              <a:rPr lang="en-US" altLang="es-MX" sz="2400" b="1"/>
              <a:t>Prefrontal cortex</a:t>
            </a:r>
          </a:p>
          <a:p>
            <a:r>
              <a:rPr lang="en-US" altLang="es-MX" sz="2400" b="1"/>
              <a:t>Amygdala</a:t>
            </a:r>
          </a:p>
        </p:txBody>
      </p:sp>
      <p:sp>
        <p:nvSpPr>
          <p:cNvPr id="33827" name="Text Box 35"/>
          <p:cNvSpPr txBox="1">
            <a:spLocks noChangeArrowheads="1"/>
          </p:cNvSpPr>
          <p:nvPr/>
        </p:nvSpPr>
        <p:spPr bwMode="auto">
          <a:xfrm>
            <a:off x="685800" y="53340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t>Cholinergic inhibition would </a:t>
            </a:r>
            <a:r>
              <a:rPr lang="en-US" altLang="es-MX" b="1">
                <a:solidFill>
                  <a:srgbClr val="FF0000"/>
                </a:solidFill>
              </a:rPr>
              <a:t>decrease the excitability of amygdala</a:t>
            </a:r>
            <a:r>
              <a:rPr lang="en-US" altLang="es-MX" b="1"/>
              <a:t>, receiving chol input from the DBB and/or of the PFCTX (from NB), </a:t>
            </a:r>
            <a:r>
              <a:rPr lang="en-US" altLang="es-MX" b="1">
                <a:solidFill>
                  <a:srgbClr val="FF0000"/>
                </a:solidFill>
              </a:rPr>
              <a:t>weakening the activity in the Acc, VTA and MedioDorsal nucleus of the thalamus</a:t>
            </a:r>
            <a:r>
              <a:rPr lang="en-US" altLang="es-MX" b="1"/>
              <a:t>, all of them involved in motivation and volition</a:t>
            </a:r>
            <a:endParaRPr lang="en-US" altLang="es-MX"/>
          </a:p>
        </p:txBody>
      </p:sp>
      <p:cxnSp>
        <p:nvCxnSpPr>
          <p:cNvPr id="33828" name="AutoShape 36"/>
          <p:cNvCxnSpPr>
            <a:cxnSpLocks noChangeShapeType="1"/>
            <a:stCxn id="33804" idx="3"/>
            <a:endCxn id="33796" idx="4"/>
          </p:cNvCxnSpPr>
          <p:nvPr/>
        </p:nvCxnSpPr>
        <p:spPr bwMode="auto">
          <a:xfrm rot="16200000">
            <a:off x="5652294" y="1380331"/>
            <a:ext cx="1233488" cy="1254125"/>
          </a:xfrm>
          <a:prstGeom prst="curvedConnector3">
            <a:avLst>
              <a:gd name="adj1" fmla="val 73486"/>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7979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497" y="762000"/>
            <a:ext cx="7915180" cy="3539430"/>
          </a:xfrm>
          <a:prstGeom prst="rect">
            <a:avLst/>
          </a:prstGeom>
        </p:spPr>
        <p:txBody>
          <a:bodyPr wrap="none">
            <a:spAutoFit/>
          </a:bodyPr>
          <a:lstStyle/>
          <a:p>
            <a:pPr algn="ctr"/>
            <a:r>
              <a:rPr lang="en-US" sz="3200" b="1" dirty="0" err="1" smtClean="0"/>
              <a:t>Actitudes</a:t>
            </a:r>
            <a:r>
              <a:rPr lang="en-US" sz="3200" b="1" dirty="0" smtClean="0"/>
              <a:t> en </a:t>
            </a:r>
            <a:r>
              <a:rPr lang="en-US" sz="3200" b="1" dirty="0" err="1" smtClean="0"/>
              <a:t>frente</a:t>
            </a:r>
            <a:r>
              <a:rPr lang="en-US" sz="3200" b="1" dirty="0" smtClean="0"/>
              <a:t> de la </a:t>
            </a:r>
            <a:r>
              <a:rPr lang="en-US" sz="3200" b="1" dirty="0" err="1" smtClean="0"/>
              <a:t>muerte</a:t>
            </a:r>
            <a:endParaRPr lang="en-US" sz="3200" b="1" dirty="0" smtClean="0"/>
          </a:p>
          <a:p>
            <a:endParaRPr lang="en-US" sz="2400" b="1" dirty="0"/>
          </a:p>
          <a:p>
            <a:pPr marL="285750" indent="-285750">
              <a:buFontTx/>
              <a:buChar char="-"/>
            </a:pPr>
            <a:r>
              <a:rPr lang="en-US" sz="2400" b="1" dirty="0" err="1" smtClean="0"/>
              <a:t>Eludida</a:t>
            </a:r>
            <a:r>
              <a:rPr lang="en-US" sz="2400" b="1" dirty="0" smtClean="0"/>
              <a:t> (no se </a:t>
            </a:r>
            <a:r>
              <a:rPr lang="en-US" sz="2400" b="1" dirty="0" err="1" smtClean="0"/>
              <a:t>habla</a:t>
            </a:r>
            <a:r>
              <a:rPr lang="en-US" sz="2400" b="1" dirty="0" smtClean="0"/>
              <a:t> </a:t>
            </a:r>
            <a:r>
              <a:rPr lang="en-US" sz="2400" b="1" dirty="0" err="1" smtClean="0"/>
              <a:t>ni</a:t>
            </a:r>
            <a:r>
              <a:rPr lang="en-US" sz="2400" b="1" dirty="0" smtClean="0"/>
              <a:t> se </a:t>
            </a:r>
            <a:r>
              <a:rPr lang="en-US" sz="2400" b="1" dirty="0" err="1" smtClean="0"/>
              <a:t>considera</a:t>
            </a:r>
            <a:r>
              <a:rPr lang="en-US" sz="2400" b="1" dirty="0" smtClean="0"/>
              <a:t> el </a:t>
            </a:r>
            <a:r>
              <a:rPr lang="en-US" sz="2400" b="1" dirty="0" err="1" smtClean="0"/>
              <a:t>pensamiento</a:t>
            </a:r>
            <a:r>
              <a:rPr lang="en-US" sz="2400" b="1" dirty="0" smtClean="0"/>
              <a:t>)</a:t>
            </a:r>
          </a:p>
          <a:p>
            <a:pPr marL="285750" indent="-285750">
              <a:buFontTx/>
              <a:buChar char="-"/>
            </a:pPr>
            <a:endParaRPr lang="en-US" sz="2400" b="1" dirty="0" smtClean="0"/>
          </a:p>
          <a:p>
            <a:pPr marL="285750" indent="-285750">
              <a:buFontTx/>
              <a:buChar char="-"/>
            </a:pPr>
            <a:r>
              <a:rPr lang="en-US" sz="2400" b="1" dirty="0" err="1" smtClean="0"/>
              <a:t>Negada</a:t>
            </a:r>
            <a:endParaRPr lang="en-US" sz="2400" b="1" dirty="0" smtClean="0"/>
          </a:p>
          <a:p>
            <a:pPr marL="285750" indent="-285750">
              <a:buFontTx/>
              <a:buChar char="-"/>
            </a:pPr>
            <a:endParaRPr lang="en-US" sz="2400" b="1" dirty="0" smtClean="0"/>
          </a:p>
          <a:p>
            <a:pPr marL="285750" indent="-285750">
              <a:buFontTx/>
              <a:buChar char="-"/>
            </a:pPr>
            <a:r>
              <a:rPr lang="en-US" sz="2400" b="1" dirty="0" err="1" smtClean="0"/>
              <a:t>Apropiada</a:t>
            </a:r>
            <a:r>
              <a:rPr lang="en-US" sz="2400" b="1" dirty="0" smtClean="0"/>
              <a:t> (</a:t>
            </a:r>
            <a:r>
              <a:rPr lang="en-US" sz="2400" b="1" dirty="0" err="1" smtClean="0"/>
              <a:t>integrada</a:t>
            </a:r>
            <a:r>
              <a:rPr lang="en-US" sz="2400" b="1" dirty="0" smtClean="0"/>
              <a:t> al </a:t>
            </a:r>
            <a:r>
              <a:rPr lang="en-US" sz="2400" b="1" dirty="0" err="1" smtClean="0"/>
              <a:t>dia</a:t>
            </a:r>
            <a:r>
              <a:rPr lang="en-US" sz="2400" b="1" dirty="0" smtClean="0"/>
              <a:t> a </a:t>
            </a:r>
            <a:r>
              <a:rPr lang="en-US" sz="2400" b="1" dirty="0" err="1" smtClean="0"/>
              <a:t>dia</a:t>
            </a:r>
            <a:r>
              <a:rPr lang="en-US" sz="2400" b="1" dirty="0" smtClean="0"/>
              <a:t>)</a:t>
            </a:r>
          </a:p>
          <a:p>
            <a:pPr marL="285750" indent="-285750">
              <a:buFontTx/>
              <a:buChar char="-"/>
            </a:pPr>
            <a:endParaRPr lang="en-US" sz="2400" b="1" dirty="0" smtClean="0"/>
          </a:p>
          <a:p>
            <a:pPr marL="285750" indent="-285750">
              <a:buFontTx/>
              <a:buChar char="-"/>
            </a:pPr>
            <a:r>
              <a:rPr lang="en-US" sz="2400" b="1" dirty="0" err="1" smtClean="0"/>
              <a:t>Absurda</a:t>
            </a:r>
            <a:r>
              <a:rPr lang="en-US" sz="2400" b="1" dirty="0" smtClean="0"/>
              <a:t> (no </a:t>
            </a:r>
            <a:r>
              <a:rPr lang="en-US" sz="2400" b="1" dirty="0" err="1" smtClean="0"/>
              <a:t>considera</a:t>
            </a:r>
            <a:r>
              <a:rPr lang="en-US" sz="2400" b="1" dirty="0" smtClean="0"/>
              <a:t> </a:t>
            </a:r>
            <a:r>
              <a:rPr lang="en-US" sz="2400" b="1" dirty="0" err="1" smtClean="0"/>
              <a:t>que</a:t>
            </a:r>
            <a:r>
              <a:rPr lang="en-US" sz="2400" b="1" dirty="0" smtClean="0"/>
              <a:t> </a:t>
            </a:r>
            <a:r>
              <a:rPr lang="en-US" sz="2400" b="1" dirty="0" err="1" smtClean="0"/>
              <a:t>tarde</a:t>
            </a:r>
            <a:r>
              <a:rPr lang="en-US" sz="2400" b="1" dirty="0" smtClean="0"/>
              <a:t> o </a:t>
            </a:r>
            <a:r>
              <a:rPr lang="en-US" sz="2400" b="1" dirty="0" err="1" smtClean="0"/>
              <a:t>tempran</a:t>
            </a:r>
            <a:r>
              <a:rPr lang="en-US" sz="2400" b="1" dirty="0" smtClean="0"/>
              <a:t> o ha de </a:t>
            </a:r>
            <a:r>
              <a:rPr lang="en-US" sz="2400" b="1" dirty="0" err="1" smtClean="0"/>
              <a:t>llegar</a:t>
            </a:r>
            <a:r>
              <a:rPr lang="en-US" sz="2400" b="1" dirty="0" smtClean="0"/>
              <a:t>)</a:t>
            </a:r>
          </a:p>
        </p:txBody>
      </p:sp>
    </p:spTree>
    <p:extLst>
      <p:ext uri="{BB962C8B-B14F-4D97-AF65-F5344CB8AC3E}">
        <p14:creationId xmlns:p14="http://schemas.microsoft.com/office/powerpoint/2010/main" val="2059757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457200" y="1600200"/>
            <a:ext cx="83185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MX" sz="4400" b="1"/>
              <a:t>Do nicotinic receptors have a role in consciousness?</a:t>
            </a:r>
          </a:p>
        </p:txBody>
      </p:sp>
    </p:spTree>
    <p:extLst>
      <p:ext uri="{BB962C8B-B14F-4D97-AF65-F5344CB8AC3E}">
        <p14:creationId xmlns:p14="http://schemas.microsoft.com/office/powerpoint/2010/main" val="38756159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Oval 4"/>
          <p:cNvSpPr>
            <a:spLocks noChangeArrowheads="1"/>
          </p:cNvSpPr>
          <p:nvPr/>
        </p:nvSpPr>
        <p:spPr bwMode="auto">
          <a:xfrm>
            <a:off x="5867400" y="533400"/>
            <a:ext cx="2819400" cy="7620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273" name="Oval 9"/>
          <p:cNvSpPr>
            <a:spLocks noChangeArrowheads="1"/>
          </p:cNvSpPr>
          <p:nvPr/>
        </p:nvSpPr>
        <p:spPr bwMode="auto">
          <a:xfrm>
            <a:off x="4572000" y="24384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279" name="Oval 15"/>
          <p:cNvSpPr>
            <a:spLocks noChangeArrowheads="1"/>
          </p:cNvSpPr>
          <p:nvPr/>
        </p:nvSpPr>
        <p:spPr bwMode="auto">
          <a:xfrm>
            <a:off x="7010400" y="2362200"/>
            <a:ext cx="1295400" cy="12954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1281" name="AutoShape 17"/>
          <p:cNvCxnSpPr>
            <a:cxnSpLocks noChangeShapeType="1"/>
            <a:stCxn id="11273" idx="6"/>
            <a:endCxn id="11279" idx="2"/>
          </p:cNvCxnSpPr>
          <p:nvPr/>
        </p:nvCxnSpPr>
        <p:spPr bwMode="auto">
          <a:xfrm>
            <a:off x="5267325" y="2781300"/>
            <a:ext cx="1733550" cy="228600"/>
          </a:xfrm>
          <a:prstGeom prst="curvedConnector3">
            <a:avLst>
              <a:gd name="adj1" fmla="val 50000"/>
            </a:avLst>
          </a:prstGeom>
          <a:noFill/>
          <a:ln w="190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2" name="AutoShape 18"/>
          <p:cNvCxnSpPr>
            <a:cxnSpLocks noChangeShapeType="1"/>
            <a:stCxn id="11273" idx="6"/>
            <a:endCxn id="11268" idx="4"/>
          </p:cNvCxnSpPr>
          <p:nvPr/>
        </p:nvCxnSpPr>
        <p:spPr bwMode="auto">
          <a:xfrm flipV="1">
            <a:off x="5267325" y="1304925"/>
            <a:ext cx="2009775" cy="1476375"/>
          </a:xfrm>
          <a:prstGeom prst="curvedConnector2">
            <a:avLst/>
          </a:prstGeom>
          <a:noFill/>
          <a:ln w="190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3" name="Oval 19"/>
          <p:cNvSpPr>
            <a:spLocks noChangeArrowheads="1"/>
          </p:cNvSpPr>
          <p:nvPr/>
        </p:nvSpPr>
        <p:spPr bwMode="auto">
          <a:xfrm rot="5043340">
            <a:off x="6970712" y="5016501"/>
            <a:ext cx="1203325" cy="11049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1286" name="AutoShape 22"/>
          <p:cNvCxnSpPr>
            <a:cxnSpLocks noChangeShapeType="1"/>
            <a:stCxn id="11283" idx="2"/>
            <a:endCxn id="11279" idx="2"/>
          </p:cNvCxnSpPr>
          <p:nvPr/>
        </p:nvCxnSpPr>
        <p:spPr bwMode="auto">
          <a:xfrm rot="5400000" flipH="1">
            <a:off x="6283325" y="3727450"/>
            <a:ext cx="1941513" cy="506413"/>
          </a:xfrm>
          <a:prstGeom prst="curvedConnector4">
            <a:avLst>
              <a:gd name="adj1" fmla="val 34343"/>
              <a:gd name="adj2" fmla="val 143259"/>
            </a:avLst>
          </a:prstGeom>
          <a:noFill/>
          <a:ln w="381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7" name="AutoShape 23"/>
          <p:cNvCxnSpPr>
            <a:cxnSpLocks noChangeShapeType="1"/>
            <a:stCxn id="11279" idx="2"/>
            <a:endCxn id="11268" idx="4"/>
          </p:cNvCxnSpPr>
          <p:nvPr/>
        </p:nvCxnSpPr>
        <p:spPr bwMode="auto">
          <a:xfrm rot="10800000" flipH="1">
            <a:off x="7000875" y="1304925"/>
            <a:ext cx="276225" cy="1704975"/>
          </a:xfrm>
          <a:prstGeom prst="curvedConnector4">
            <a:avLst>
              <a:gd name="adj1" fmla="val 2296"/>
              <a:gd name="adj2" fmla="val 58565"/>
            </a:avLst>
          </a:prstGeom>
          <a:noFill/>
          <a:ln w="1905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8" name="Oval 24"/>
          <p:cNvSpPr>
            <a:spLocks noChangeArrowheads="1"/>
          </p:cNvSpPr>
          <p:nvPr/>
        </p:nvSpPr>
        <p:spPr bwMode="auto">
          <a:xfrm>
            <a:off x="5181600" y="55626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1289" name="AutoShape 25"/>
          <p:cNvCxnSpPr>
            <a:cxnSpLocks noChangeShapeType="1"/>
            <a:stCxn id="11288" idx="0"/>
            <a:endCxn id="11279" idx="2"/>
          </p:cNvCxnSpPr>
          <p:nvPr/>
        </p:nvCxnSpPr>
        <p:spPr bwMode="auto">
          <a:xfrm rot="16200000">
            <a:off x="4991100" y="3543300"/>
            <a:ext cx="2543175" cy="1476375"/>
          </a:xfrm>
          <a:prstGeom prst="curvedConnector2">
            <a:avLst/>
          </a:prstGeom>
          <a:noFill/>
          <a:ln w="190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90" name="Text Box 26"/>
          <p:cNvSpPr txBox="1">
            <a:spLocks noChangeArrowheads="1"/>
          </p:cNvSpPr>
          <p:nvPr/>
        </p:nvSpPr>
        <p:spPr bwMode="auto">
          <a:xfrm>
            <a:off x="7010400" y="6858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CTX</a:t>
            </a:r>
          </a:p>
        </p:txBody>
      </p:sp>
      <p:sp>
        <p:nvSpPr>
          <p:cNvPr id="11291" name="Text Box 27"/>
          <p:cNvSpPr txBox="1">
            <a:spLocks noChangeArrowheads="1"/>
          </p:cNvSpPr>
          <p:nvPr/>
        </p:nvSpPr>
        <p:spPr bwMode="auto">
          <a:xfrm>
            <a:off x="7315200" y="28194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Thal</a:t>
            </a:r>
          </a:p>
        </p:txBody>
      </p:sp>
      <p:sp>
        <p:nvSpPr>
          <p:cNvPr id="11292" name="Text Box 28"/>
          <p:cNvSpPr txBox="1">
            <a:spLocks noChangeArrowheads="1"/>
          </p:cNvSpPr>
          <p:nvPr/>
        </p:nvSpPr>
        <p:spPr bwMode="auto">
          <a:xfrm>
            <a:off x="7010400" y="5181600"/>
            <a:ext cx="108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Sensory</a:t>
            </a:r>
          </a:p>
          <a:p>
            <a:r>
              <a:rPr lang="en-US" altLang="es-MX" b="1">
                <a:solidFill>
                  <a:srgbClr val="CC3300"/>
                </a:solidFill>
              </a:rPr>
              <a:t>input</a:t>
            </a:r>
          </a:p>
        </p:txBody>
      </p:sp>
      <p:sp>
        <p:nvSpPr>
          <p:cNvPr id="11293" name="Text Box 29"/>
          <p:cNvSpPr txBox="1">
            <a:spLocks noChangeArrowheads="1"/>
          </p:cNvSpPr>
          <p:nvPr/>
        </p:nvSpPr>
        <p:spPr bwMode="auto">
          <a:xfrm>
            <a:off x="4708525" y="25511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1294" name="Text Box 30"/>
          <p:cNvSpPr txBox="1">
            <a:spLocks noChangeArrowheads="1"/>
          </p:cNvSpPr>
          <p:nvPr/>
        </p:nvSpPr>
        <p:spPr bwMode="auto">
          <a:xfrm>
            <a:off x="5257800" y="57150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PPT</a:t>
            </a:r>
          </a:p>
        </p:txBody>
      </p:sp>
      <p:sp>
        <p:nvSpPr>
          <p:cNvPr id="11295" name="Text Box 31"/>
          <p:cNvSpPr txBox="1">
            <a:spLocks noChangeArrowheads="1"/>
          </p:cNvSpPr>
          <p:nvPr/>
        </p:nvSpPr>
        <p:spPr bwMode="auto">
          <a:xfrm>
            <a:off x="441325" y="493713"/>
            <a:ext cx="5121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Nicotinic receptors seem to be involved in enhancement of sensory processing, both in the cortex and in the thalamus</a:t>
            </a:r>
          </a:p>
        </p:txBody>
      </p:sp>
    </p:spTree>
    <p:extLst>
      <p:ext uri="{BB962C8B-B14F-4D97-AF65-F5344CB8AC3E}">
        <p14:creationId xmlns:p14="http://schemas.microsoft.com/office/powerpoint/2010/main" val="22867067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5867400" y="533400"/>
            <a:ext cx="2819400" cy="7620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6867" name="Oval 3"/>
          <p:cNvSpPr>
            <a:spLocks noChangeArrowheads="1"/>
          </p:cNvSpPr>
          <p:nvPr/>
        </p:nvSpPr>
        <p:spPr bwMode="auto">
          <a:xfrm>
            <a:off x="4572000" y="24384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6868" name="Oval 4"/>
          <p:cNvSpPr>
            <a:spLocks noChangeArrowheads="1"/>
          </p:cNvSpPr>
          <p:nvPr/>
        </p:nvSpPr>
        <p:spPr bwMode="auto">
          <a:xfrm>
            <a:off x="7010400" y="2362200"/>
            <a:ext cx="1295400" cy="12954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6869" name="AutoShape 5"/>
          <p:cNvCxnSpPr>
            <a:cxnSpLocks noChangeShapeType="1"/>
            <a:stCxn id="36867" idx="6"/>
            <a:endCxn id="36868" idx="2"/>
          </p:cNvCxnSpPr>
          <p:nvPr/>
        </p:nvCxnSpPr>
        <p:spPr bwMode="auto">
          <a:xfrm>
            <a:off x="5276850" y="2781300"/>
            <a:ext cx="1714500" cy="228600"/>
          </a:xfrm>
          <a:prstGeom prst="curvedConnector3">
            <a:avLst>
              <a:gd name="adj1" fmla="val 50000"/>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0" name="AutoShape 6"/>
          <p:cNvCxnSpPr>
            <a:cxnSpLocks noChangeShapeType="1"/>
            <a:stCxn id="36867" idx="6"/>
            <a:endCxn id="36866" idx="4"/>
          </p:cNvCxnSpPr>
          <p:nvPr/>
        </p:nvCxnSpPr>
        <p:spPr bwMode="auto">
          <a:xfrm flipV="1">
            <a:off x="5276850" y="1314450"/>
            <a:ext cx="2000250" cy="1466850"/>
          </a:xfrm>
          <a:prstGeom prst="curvedConnector2">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1" name="Oval 7"/>
          <p:cNvSpPr>
            <a:spLocks noChangeArrowheads="1"/>
          </p:cNvSpPr>
          <p:nvPr/>
        </p:nvSpPr>
        <p:spPr bwMode="auto">
          <a:xfrm rot="5043340">
            <a:off x="6970712" y="5016501"/>
            <a:ext cx="1203325" cy="11049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6872" name="AutoShape 8"/>
          <p:cNvCxnSpPr>
            <a:cxnSpLocks noChangeShapeType="1"/>
            <a:stCxn id="36871" idx="2"/>
            <a:endCxn id="36868" idx="2"/>
          </p:cNvCxnSpPr>
          <p:nvPr/>
        </p:nvCxnSpPr>
        <p:spPr bwMode="auto">
          <a:xfrm rot="5400000" flipH="1">
            <a:off x="6278562" y="3722688"/>
            <a:ext cx="1941513" cy="515938"/>
          </a:xfrm>
          <a:prstGeom prst="curvedConnector4">
            <a:avLst>
              <a:gd name="adj1" fmla="val 34343"/>
              <a:gd name="adj2" fmla="val 140616"/>
            </a:avLst>
          </a:prstGeom>
          <a:noFill/>
          <a:ln w="381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3" name="AutoShape 9"/>
          <p:cNvCxnSpPr>
            <a:cxnSpLocks noChangeShapeType="1"/>
            <a:stCxn id="36868" idx="2"/>
            <a:endCxn id="36866" idx="4"/>
          </p:cNvCxnSpPr>
          <p:nvPr/>
        </p:nvCxnSpPr>
        <p:spPr bwMode="auto">
          <a:xfrm rot="10800000" flipH="1">
            <a:off x="6991350" y="1314450"/>
            <a:ext cx="285750" cy="1695450"/>
          </a:xfrm>
          <a:prstGeom prst="curvedConnector4">
            <a:avLst>
              <a:gd name="adj1" fmla="val 5556"/>
              <a:gd name="adj2" fmla="val 60204"/>
            </a:avLst>
          </a:prstGeom>
          <a:noFill/>
          <a:ln w="3810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4" name="Oval 10"/>
          <p:cNvSpPr>
            <a:spLocks noChangeArrowheads="1"/>
          </p:cNvSpPr>
          <p:nvPr/>
        </p:nvSpPr>
        <p:spPr bwMode="auto">
          <a:xfrm>
            <a:off x="5181600" y="55626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6875" name="AutoShape 11"/>
          <p:cNvCxnSpPr>
            <a:cxnSpLocks noChangeShapeType="1"/>
            <a:stCxn id="36874" idx="0"/>
            <a:endCxn id="36868" idx="2"/>
          </p:cNvCxnSpPr>
          <p:nvPr/>
        </p:nvCxnSpPr>
        <p:spPr bwMode="auto">
          <a:xfrm rot="16200000">
            <a:off x="4991100" y="3543300"/>
            <a:ext cx="2533650" cy="1466850"/>
          </a:xfrm>
          <a:prstGeom prst="curvedConnector2">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6" name="Text Box 12"/>
          <p:cNvSpPr txBox="1">
            <a:spLocks noChangeArrowheads="1"/>
          </p:cNvSpPr>
          <p:nvPr/>
        </p:nvSpPr>
        <p:spPr bwMode="auto">
          <a:xfrm>
            <a:off x="7010400" y="6858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CTX</a:t>
            </a:r>
          </a:p>
        </p:txBody>
      </p:sp>
      <p:sp>
        <p:nvSpPr>
          <p:cNvPr id="36877" name="Text Box 13"/>
          <p:cNvSpPr txBox="1">
            <a:spLocks noChangeArrowheads="1"/>
          </p:cNvSpPr>
          <p:nvPr/>
        </p:nvSpPr>
        <p:spPr bwMode="auto">
          <a:xfrm>
            <a:off x="7315200" y="28194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Thal</a:t>
            </a:r>
          </a:p>
        </p:txBody>
      </p:sp>
      <p:sp>
        <p:nvSpPr>
          <p:cNvPr id="36878" name="Text Box 14"/>
          <p:cNvSpPr txBox="1">
            <a:spLocks noChangeArrowheads="1"/>
          </p:cNvSpPr>
          <p:nvPr/>
        </p:nvSpPr>
        <p:spPr bwMode="auto">
          <a:xfrm>
            <a:off x="7010400" y="5181600"/>
            <a:ext cx="108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Sensory</a:t>
            </a:r>
          </a:p>
          <a:p>
            <a:r>
              <a:rPr lang="en-US" altLang="es-MX" b="1">
                <a:solidFill>
                  <a:srgbClr val="CC3300"/>
                </a:solidFill>
              </a:rPr>
              <a:t>input</a:t>
            </a:r>
          </a:p>
        </p:txBody>
      </p:sp>
      <p:sp>
        <p:nvSpPr>
          <p:cNvPr id="36879" name="Text Box 15"/>
          <p:cNvSpPr txBox="1">
            <a:spLocks noChangeArrowheads="1"/>
          </p:cNvSpPr>
          <p:nvPr/>
        </p:nvSpPr>
        <p:spPr bwMode="auto">
          <a:xfrm>
            <a:off x="4708525" y="25511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36880" name="Text Box 16"/>
          <p:cNvSpPr txBox="1">
            <a:spLocks noChangeArrowheads="1"/>
          </p:cNvSpPr>
          <p:nvPr/>
        </p:nvSpPr>
        <p:spPr bwMode="auto">
          <a:xfrm>
            <a:off x="5257800" y="57150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PPT</a:t>
            </a:r>
          </a:p>
        </p:txBody>
      </p:sp>
      <p:sp>
        <p:nvSpPr>
          <p:cNvPr id="36881" name="Text Box 17"/>
          <p:cNvSpPr txBox="1">
            <a:spLocks noChangeArrowheads="1"/>
          </p:cNvSpPr>
          <p:nvPr/>
        </p:nvSpPr>
        <p:spPr bwMode="auto">
          <a:xfrm>
            <a:off x="441325" y="493713"/>
            <a:ext cx="5121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Nicotinic receptors seem to be involved in enhancement of sensory processing, both in the cortex and in the thalamus</a:t>
            </a:r>
          </a:p>
        </p:txBody>
      </p:sp>
      <p:sp>
        <p:nvSpPr>
          <p:cNvPr id="36882" name="Text Box 18"/>
          <p:cNvSpPr txBox="1">
            <a:spLocks noChangeArrowheads="1"/>
          </p:cNvSpPr>
          <p:nvPr/>
        </p:nvSpPr>
        <p:spPr bwMode="auto">
          <a:xfrm>
            <a:off x="533400" y="3352800"/>
            <a:ext cx="4572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000" b="1"/>
              <a:t>If this hypothesis is correct nicotine should increase alertness by persistently increasing the excitability of the sensory-thalamo-cortical pathway</a:t>
            </a:r>
          </a:p>
        </p:txBody>
      </p:sp>
    </p:spTree>
    <p:extLst>
      <p:ext uri="{BB962C8B-B14F-4D97-AF65-F5344CB8AC3E}">
        <p14:creationId xmlns:p14="http://schemas.microsoft.com/office/powerpoint/2010/main" val="17558435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5867400" y="533400"/>
            <a:ext cx="2819400" cy="762000"/>
          </a:xfrm>
          <a:prstGeom prst="ellipse">
            <a:avLst/>
          </a:prstGeom>
          <a:noFill/>
          <a:ln w="38100" cap="rnd">
            <a:solidFill>
              <a:srgbClr val="99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7891" name="Oval 3"/>
          <p:cNvSpPr>
            <a:spLocks noChangeArrowheads="1"/>
          </p:cNvSpPr>
          <p:nvPr/>
        </p:nvSpPr>
        <p:spPr bwMode="auto">
          <a:xfrm>
            <a:off x="4572000" y="24384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7892" name="Oval 4"/>
          <p:cNvSpPr>
            <a:spLocks noChangeArrowheads="1"/>
          </p:cNvSpPr>
          <p:nvPr/>
        </p:nvSpPr>
        <p:spPr bwMode="auto">
          <a:xfrm>
            <a:off x="7010400" y="2362200"/>
            <a:ext cx="1295400" cy="1295400"/>
          </a:xfrm>
          <a:prstGeom prst="ellipse">
            <a:avLst/>
          </a:prstGeom>
          <a:noFill/>
          <a:ln w="38100" cap="rnd">
            <a:solidFill>
              <a:srgbClr val="99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7893" name="AutoShape 5"/>
          <p:cNvCxnSpPr>
            <a:cxnSpLocks noChangeShapeType="1"/>
            <a:stCxn id="37891" idx="6"/>
            <a:endCxn id="37892" idx="2"/>
          </p:cNvCxnSpPr>
          <p:nvPr/>
        </p:nvCxnSpPr>
        <p:spPr bwMode="auto">
          <a:xfrm>
            <a:off x="5276850" y="2781300"/>
            <a:ext cx="1714500" cy="228600"/>
          </a:xfrm>
          <a:prstGeom prst="curvedConnector3">
            <a:avLst>
              <a:gd name="adj1" fmla="val 50000"/>
            </a:avLst>
          </a:prstGeom>
          <a:noFill/>
          <a:ln w="381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4" name="AutoShape 6"/>
          <p:cNvCxnSpPr>
            <a:cxnSpLocks noChangeShapeType="1"/>
            <a:stCxn id="37891" idx="6"/>
            <a:endCxn id="37890" idx="4"/>
          </p:cNvCxnSpPr>
          <p:nvPr/>
        </p:nvCxnSpPr>
        <p:spPr bwMode="auto">
          <a:xfrm flipV="1">
            <a:off x="5276850" y="1314450"/>
            <a:ext cx="2000250" cy="1466850"/>
          </a:xfrm>
          <a:prstGeom prst="curvedConnector2">
            <a:avLst/>
          </a:prstGeom>
          <a:noFill/>
          <a:ln w="381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5" name="Oval 7"/>
          <p:cNvSpPr>
            <a:spLocks noChangeArrowheads="1"/>
          </p:cNvSpPr>
          <p:nvPr/>
        </p:nvSpPr>
        <p:spPr bwMode="auto">
          <a:xfrm rot="5043340">
            <a:off x="6970712" y="5016501"/>
            <a:ext cx="1203325" cy="1104900"/>
          </a:xfrm>
          <a:prstGeom prst="ellipse">
            <a:avLst/>
          </a:prstGeom>
          <a:noFill/>
          <a:ln w="381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7896" name="AutoShape 8"/>
          <p:cNvCxnSpPr>
            <a:cxnSpLocks noChangeShapeType="1"/>
            <a:stCxn id="37895" idx="2"/>
            <a:endCxn id="37892" idx="2"/>
          </p:cNvCxnSpPr>
          <p:nvPr/>
        </p:nvCxnSpPr>
        <p:spPr bwMode="auto">
          <a:xfrm rot="5400000" flipH="1">
            <a:off x="6278562" y="3722688"/>
            <a:ext cx="1941513" cy="515938"/>
          </a:xfrm>
          <a:prstGeom prst="curvedConnector4">
            <a:avLst>
              <a:gd name="adj1" fmla="val 34343"/>
              <a:gd name="adj2" fmla="val 140616"/>
            </a:avLst>
          </a:prstGeom>
          <a:noFill/>
          <a:ln w="381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7" name="AutoShape 9"/>
          <p:cNvCxnSpPr>
            <a:cxnSpLocks noChangeShapeType="1"/>
            <a:stCxn id="37892" idx="2"/>
            <a:endCxn id="37890" idx="4"/>
          </p:cNvCxnSpPr>
          <p:nvPr/>
        </p:nvCxnSpPr>
        <p:spPr bwMode="auto">
          <a:xfrm rot="10800000" flipH="1">
            <a:off x="6991350" y="1314450"/>
            <a:ext cx="285750" cy="1695450"/>
          </a:xfrm>
          <a:prstGeom prst="curvedConnector4">
            <a:avLst>
              <a:gd name="adj1" fmla="val 5556"/>
              <a:gd name="adj2" fmla="val 60204"/>
            </a:avLst>
          </a:prstGeom>
          <a:noFill/>
          <a:ln w="38100" cap="rnd">
            <a:solidFill>
              <a:srgbClr val="CC33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8" name="Oval 10"/>
          <p:cNvSpPr>
            <a:spLocks noChangeArrowheads="1"/>
          </p:cNvSpPr>
          <p:nvPr/>
        </p:nvSpPr>
        <p:spPr bwMode="auto">
          <a:xfrm>
            <a:off x="5181600" y="55626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37899" name="AutoShape 11"/>
          <p:cNvCxnSpPr>
            <a:cxnSpLocks noChangeShapeType="1"/>
            <a:stCxn id="37898" idx="0"/>
            <a:endCxn id="37892" idx="2"/>
          </p:cNvCxnSpPr>
          <p:nvPr/>
        </p:nvCxnSpPr>
        <p:spPr bwMode="auto">
          <a:xfrm rot="16200000">
            <a:off x="4991100" y="3543300"/>
            <a:ext cx="2533650" cy="1466850"/>
          </a:xfrm>
          <a:prstGeom prst="curvedConnector2">
            <a:avLst/>
          </a:prstGeom>
          <a:noFill/>
          <a:ln w="38100" cap="rnd">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0" name="Text Box 12"/>
          <p:cNvSpPr txBox="1">
            <a:spLocks noChangeArrowheads="1"/>
          </p:cNvSpPr>
          <p:nvPr/>
        </p:nvSpPr>
        <p:spPr bwMode="auto">
          <a:xfrm>
            <a:off x="7010400" y="6858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CTX</a:t>
            </a:r>
          </a:p>
        </p:txBody>
      </p:sp>
      <p:sp>
        <p:nvSpPr>
          <p:cNvPr id="37901" name="Text Box 13"/>
          <p:cNvSpPr txBox="1">
            <a:spLocks noChangeArrowheads="1"/>
          </p:cNvSpPr>
          <p:nvPr/>
        </p:nvSpPr>
        <p:spPr bwMode="auto">
          <a:xfrm>
            <a:off x="7315200" y="28194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Thal</a:t>
            </a:r>
          </a:p>
        </p:txBody>
      </p:sp>
      <p:sp>
        <p:nvSpPr>
          <p:cNvPr id="37902" name="Text Box 14"/>
          <p:cNvSpPr txBox="1">
            <a:spLocks noChangeArrowheads="1"/>
          </p:cNvSpPr>
          <p:nvPr/>
        </p:nvSpPr>
        <p:spPr bwMode="auto">
          <a:xfrm>
            <a:off x="7010400" y="5181600"/>
            <a:ext cx="108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Sensory</a:t>
            </a:r>
          </a:p>
          <a:p>
            <a:r>
              <a:rPr lang="en-US" altLang="es-MX" b="1">
                <a:solidFill>
                  <a:srgbClr val="CC3300"/>
                </a:solidFill>
              </a:rPr>
              <a:t>input</a:t>
            </a:r>
          </a:p>
        </p:txBody>
      </p:sp>
      <p:sp>
        <p:nvSpPr>
          <p:cNvPr id="37903" name="Text Box 15"/>
          <p:cNvSpPr txBox="1">
            <a:spLocks noChangeArrowheads="1"/>
          </p:cNvSpPr>
          <p:nvPr/>
        </p:nvSpPr>
        <p:spPr bwMode="auto">
          <a:xfrm>
            <a:off x="4708525" y="25511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37904" name="Text Box 16"/>
          <p:cNvSpPr txBox="1">
            <a:spLocks noChangeArrowheads="1"/>
          </p:cNvSpPr>
          <p:nvPr/>
        </p:nvSpPr>
        <p:spPr bwMode="auto">
          <a:xfrm>
            <a:off x="5257800" y="57150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PPT</a:t>
            </a:r>
          </a:p>
        </p:txBody>
      </p:sp>
      <p:sp>
        <p:nvSpPr>
          <p:cNvPr id="37905" name="Text Box 17"/>
          <p:cNvSpPr txBox="1">
            <a:spLocks noChangeArrowheads="1"/>
          </p:cNvSpPr>
          <p:nvPr/>
        </p:nvSpPr>
        <p:spPr bwMode="auto">
          <a:xfrm>
            <a:off x="441325" y="493713"/>
            <a:ext cx="5121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Nicotinic receptors seem to be involved in enhancement of sensory processing, both in the cortex and in the thalamus</a:t>
            </a:r>
          </a:p>
        </p:txBody>
      </p:sp>
      <p:sp>
        <p:nvSpPr>
          <p:cNvPr id="37906" name="Text Box 18"/>
          <p:cNvSpPr txBox="1">
            <a:spLocks noChangeArrowheads="1"/>
          </p:cNvSpPr>
          <p:nvPr/>
        </p:nvSpPr>
        <p:spPr bwMode="auto">
          <a:xfrm>
            <a:off x="533400" y="33528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000" b="1"/>
              <a:t>On the contrary, a nicotinic receptor deficit, like in autism should prevent sensory information to be properly   processed.</a:t>
            </a:r>
          </a:p>
        </p:txBody>
      </p:sp>
    </p:spTree>
    <p:extLst>
      <p:ext uri="{BB962C8B-B14F-4D97-AF65-F5344CB8AC3E}">
        <p14:creationId xmlns:p14="http://schemas.microsoft.com/office/powerpoint/2010/main" val="13140344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295400" y="914400"/>
            <a:ext cx="68484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Nicotinic but also muscarinic receptors might be also be involved in selective attention. The involvement of Ach in selective attention is still a matter of debate.</a:t>
            </a:r>
          </a:p>
          <a:p>
            <a:endParaRPr lang="en-US" altLang="es-MX" sz="2400" b="1"/>
          </a:p>
          <a:p>
            <a:r>
              <a:rPr lang="en-US" altLang="es-MX" sz="2400" b="1"/>
              <a:t>The presence of a level of sensory responsiveness during muscarinic antagonist intoxication suggests that muscarinic receptors are not indispensible for sensory-motor coordination of simple motor tasks.</a:t>
            </a:r>
            <a:endParaRPr lang="en-US" altLang="es-MX"/>
          </a:p>
        </p:txBody>
      </p:sp>
    </p:spTree>
    <p:extLst>
      <p:ext uri="{BB962C8B-B14F-4D97-AF65-F5344CB8AC3E}">
        <p14:creationId xmlns:p14="http://schemas.microsoft.com/office/powerpoint/2010/main" val="13504444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09600" y="990600"/>
            <a:ext cx="81534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s-MX" sz="3600" b="1"/>
              <a:t>	Two functions for acetylcholine in consciousness:</a:t>
            </a:r>
          </a:p>
          <a:p>
            <a:endParaRPr lang="en-US" altLang="es-MX" sz="3600" b="1"/>
          </a:p>
          <a:p>
            <a:pPr>
              <a:buFontTx/>
              <a:buAutoNum type="arabicParenR"/>
            </a:pPr>
            <a:r>
              <a:rPr lang="en-US" altLang="es-MX" sz="3600" b="1"/>
              <a:t>Switch (on-off)</a:t>
            </a:r>
          </a:p>
          <a:p>
            <a:pPr>
              <a:buFontTx/>
              <a:buAutoNum type="arabicParenR"/>
            </a:pPr>
            <a:endParaRPr lang="en-US" altLang="es-MX" sz="3600" b="1"/>
          </a:p>
          <a:p>
            <a:pPr>
              <a:buFontTx/>
              <a:buAutoNum type="arabicParenR"/>
            </a:pPr>
            <a:r>
              <a:rPr lang="en-US" altLang="es-MX" sz="3600" b="1"/>
              <a:t> Modulation</a:t>
            </a:r>
            <a:endParaRPr lang="en-US" altLang="es-MX" sz="3200" b="1"/>
          </a:p>
        </p:txBody>
      </p:sp>
      <p:sp>
        <p:nvSpPr>
          <p:cNvPr id="16389" name="Text Box 5"/>
          <p:cNvSpPr txBox="1">
            <a:spLocks noChangeArrowheads="1"/>
          </p:cNvSpPr>
          <p:nvPr/>
        </p:nvSpPr>
        <p:spPr bwMode="auto">
          <a:xfrm>
            <a:off x="2803525" y="5980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MX" altLang="es-MX"/>
          </a:p>
        </p:txBody>
      </p:sp>
      <p:sp>
        <p:nvSpPr>
          <p:cNvPr id="16390" name="Text Box 6"/>
          <p:cNvSpPr txBox="1">
            <a:spLocks noChangeArrowheads="1"/>
          </p:cNvSpPr>
          <p:nvPr/>
        </p:nvSpPr>
        <p:spPr bwMode="auto">
          <a:xfrm>
            <a:off x="3048000" y="6019800"/>
            <a:ext cx="328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2400" b="1"/>
              <a:t>Let’s proceed orderly</a:t>
            </a:r>
          </a:p>
        </p:txBody>
      </p:sp>
    </p:spTree>
    <p:extLst>
      <p:ext uri="{BB962C8B-B14F-4D97-AF65-F5344CB8AC3E}">
        <p14:creationId xmlns:p14="http://schemas.microsoft.com/office/powerpoint/2010/main" val="5294667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ikonen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715000" cy="2981325"/>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609600" y="3048000"/>
            <a:ext cx="81534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t>Ch1 = medial Medial Septum 		to hipp.</a:t>
            </a:r>
          </a:p>
          <a:p>
            <a:endParaRPr lang="en-US" altLang="es-MX" b="1"/>
          </a:p>
          <a:p>
            <a:r>
              <a:rPr lang="en-US" altLang="es-MX" b="1"/>
              <a:t>Ch2 = vert. limb of the diag. b. Broca	to hipp.</a:t>
            </a:r>
          </a:p>
          <a:p>
            <a:endParaRPr lang="en-US" altLang="es-MX" b="1"/>
          </a:p>
          <a:p>
            <a:r>
              <a:rPr lang="en-US" altLang="es-MX" b="1"/>
              <a:t>Ch3 = horiz. limb of the diag. b. Broca	to olfactory bulb</a:t>
            </a:r>
          </a:p>
          <a:p>
            <a:endParaRPr lang="en-US" altLang="es-MX" b="1"/>
          </a:p>
          <a:p>
            <a:r>
              <a:rPr lang="en-US" altLang="es-MX" b="1"/>
              <a:t>Ch4 = Nucleus Basalis 			to NCT, Amyg, nRetTh, 						InLamTh, bidir with PFCTX</a:t>
            </a:r>
          </a:p>
          <a:p>
            <a:endParaRPr lang="en-US" altLang="es-MX" b="1"/>
          </a:p>
          <a:p>
            <a:r>
              <a:rPr lang="en-US" altLang="es-MX" b="1"/>
              <a:t>Ch5 = Latero-Dorsal Tegmentum		to whole thalamus, NB</a:t>
            </a:r>
          </a:p>
          <a:p>
            <a:endParaRPr lang="en-US" altLang="es-MX" b="1"/>
          </a:p>
          <a:p>
            <a:r>
              <a:rPr lang="en-US" altLang="es-MX" b="1"/>
              <a:t>Ch6 = Pedunculo Pontine Tegmentum	to whole thalamus, NB</a:t>
            </a:r>
          </a:p>
        </p:txBody>
      </p:sp>
      <p:sp>
        <p:nvSpPr>
          <p:cNvPr id="9223" name="Text Box 7"/>
          <p:cNvSpPr txBox="1">
            <a:spLocks noChangeArrowheads="1"/>
          </p:cNvSpPr>
          <p:nvPr/>
        </p:nvSpPr>
        <p:spPr bwMode="auto">
          <a:xfrm>
            <a:off x="304800" y="762000"/>
            <a:ext cx="2682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Main cholinergic nuclei and their projections</a:t>
            </a:r>
          </a:p>
        </p:txBody>
      </p:sp>
    </p:spTree>
    <p:extLst>
      <p:ext uri="{BB962C8B-B14F-4D97-AF65-F5344CB8AC3E}">
        <p14:creationId xmlns:p14="http://schemas.microsoft.com/office/powerpoint/2010/main" val="29650059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Oval 5"/>
          <p:cNvSpPr>
            <a:spLocks noChangeArrowheads="1"/>
          </p:cNvSpPr>
          <p:nvPr/>
        </p:nvSpPr>
        <p:spPr bwMode="auto">
          <a:xfrm>
            <a:off x="5791200" y="57150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366" name="Oval 6"/>
          <p:cNvSpPr>
            <a:spLocks noChangeArrowheads="1"/>
          </p:cNvSpPr>
          <p:nvPr/>
        </p:nvSpPr>
        <p:spPr bwMode="auto">
          <a:xfrm>
            <a:off x="6553200" y="51816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368" name="AutoShape 8"/>
          <p:cNvSpPr>
            <a:spLocks noChangeArrowheads="1"/>
          </p:cNvSpPr>
          <p:nvPr/>
        </p:nvSpPr>
        <p:spPr bwMode="auto">
          <a:xfrm rot="-6942512">
            <a:off x="7534275" y="2755900"/>
            <a:ext cx="685800" cy="762000"/>
          </a:xfrm>
          <a:prstGeom prst="moon">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369" name="Oval 9"/>
          <p:cNvSpPr>
            <a:spLocks noChangeArrowheads="1"/>
          </p:cNvSpPr>
          <p:nvPr/>
        </p:nvSpPr>
        <p:spPr bwMode="auto">
          <a:xfrm>
            <a:off x="5257800" y="2590800"/>
            <a:ext cx="533400" cy="5334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370" name="AutoShape 10"/>
          <p:cNvSpPr>
            <a:spLocks noChangeArrowheads="1"/>
          </p:cNvSpPr>
          <p:nvPr/>
        </p:nvSpPr>
        <p:spPr bwMode="auto">
          <a:xfrm rot="-13509527">
            <a:off x="7735888" y="1636712"/>
            <a:ext cx="782638" cy="862013"/>
          </a:xfrm>
          <a:prstGeom prst="moon">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388" name="Text Box 28"/>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5389" name="Text Box 29"/>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15390" name="Text Box 30"/>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sp>
        <p:nvSpPr>
          <p:cNvPr id="15391" name="Text Box 31"/>
          <p:cNvSpPr txBox="1">
            <a:spLocks noChangeArrowheads="1"/>
          </p:cNvSpPr>
          <p:nvPr/>
        </p:nvSpPr>
        <p:spPr bwMode="auto">
          <a:xfrm rot="-1832436">
            <a:off x="7696200" y="30480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MS</a:t>
            </a:r>
          </a:p>
        </p:txBody>
      </p:sp>
      <p:sp>
        <p:nvSpPr>
          <p:cNvPr id="15392" name="Text Box 32"/>
          <p:cNvSpPr txBox="1">
            <a:spLocks noChangeArrowheads="1"/>
          </p:cNvSpPr>
          <p:nvPr/>
        </p:nvSpPr>
        <p:spPr bwMode="auto">
          <a:xfrm rot="1939177">
            <a:off x="7848600" y="17526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DBB</a:t>
            </a:r>
          </a:p>
        </p:txBody>
      </p:sp>
      <p:sp>
        <p:nvSpPr>
          <p:cNvPr id="15402" name="Text Box 42"/>
          <p:cNvSpPr txBox="1">
            <a:spLocks noChangeArrowheads="1"/>
          </p:cNvSpPr>
          <p:nvPr/>
        </p:nvSpPr>
        <p:spPr bwMode="auto">
          <a:xfrm>
            <a:off x="441325" y="420688"/>
            <a:ext cx="3216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Schematic Anatomy of</a:t>
            </a:r>
          </a:p>
          <a:p>
            <a:r>
              <a:rPr lang="en-US" altLang="es-MX" sz="2400" b="1"/>
              <a:t>Cholinergic nuclei</a:t>
            </a:r>
          </a:p>
        </p:txBody>
      </p:sp>
      <p:sp>
        <p:nvSpPr>
          <p:cNvPr id="15403" name="Rectangle 43"/>
          <p:cNvSpPr>
            <a:spLocks noChangeArrowheads="1"/>
          </p:cNvSpPr>
          <p:nvPr/>
        </p:nvSpPr>
        <p:spPr bwMode="auto">
          <a:xfrm>
            <a:off x="4495800" y="1219200"/>
            <a:ext cx="4343400" cy="2590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404" name="Rectangle 44"/>
          <p:cNvSpPr>
            <a:spLocks noChangeArrowheads="1"/>
          </p:cNvSpPr>
          <p:nvPr/>
        </p:nvSpPr>
        <p:spPr bwMode="auto">
          <a:xfrm>
            <a:off x="5029200" y="4800600"/>
            <a:ext cx="25908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405" name="Text Box 45"/>
          <p:cNvSpPr txBox="1">
            <a:spLocks noChangeArrowheads="1"/>
          </p:cNvSpPr>
          <p:nvPr/>
        </p:nvSpPr>
        <p:spPr bwMode="auto">
          <a:xfrm>
            <a:off x="4800600" y="4343400"/>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Caudal</a:t>
            </a:r>
            <a:r>
              <a:rPr lang="en-US" altLang="es-MX" b="1"/>
              <a:t> cholinergic nuclei</a:t>
            </a:r>
          </a:p>
        </p:txBody>
      </p:sp>
      <p:sp>
        <p:nvSpPr>
          <p:cNvPr id="15406" name="Text Box 46"/>
          <p:cNvSpPr txBox="1">
            <a:spLocks noChangeArrowheads="1"/>
          </p:cNvSpPr>
          <p:nvPr/>
        </p:nvSpPr>
        <p:spPr bwMode="auto">
          <a:xfrm>
            <a:off x="5394325" y="874713"/>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Rostral</a:t>
            </a:r>
            <a:r>
              <a:rPr lang="en-US" altLang="es-MX" b="1"/>
              <a:t> cholinergic nuclei</a:t>
            </a:r>
          </a:p>
        </p:txBody>
      </p:sp>
      <p:sp>
        <p:nvSpPr>
          <p:cNvPr id="15407" name="Text Box 47"/>
          <p:cNvSpPr txBox="1">
            <a:spLocks noChangeArrowheads="1"/>
          </p:cNvSpPr>
          <p:nvPr/>
        </p:nvSpPr>
        <p:spPr bwMode="auto">
          <a:xfrm>
            <a:off x="457200" y="2133600"/>
            <a:ext cx="45275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t>NB	Nucleus Basalis of Meynert</a:t>
            </a:r>
          </a:p>
          <a:p>
            <a:r>
              <a:rPr lang="en-US" altLang="es-MX" b="1"/>
              <a:t>DBB 	Diagonal band of Broca</a:t>
            </a:r>
          </a:p>
          <a:p>
            <a:r>
              <a:rPr lang="en-US" altLang="es-MX" b="1"/>
              <a:t>MS	Medial Septum</a:t>
            </a:r>
          </a:p>
          <a:p>
            <a:endParaRPr lang="en-US" altLang="es-MX" b="1"/>
          </a:p>
          <a:p>
            <a:endParaRPr lang="en-US" altLang="es-MX" b="1"/>
          </a:p>
          <a:p>
            <a:endParaRPr lang="en-US" altLang="es-MX" b="1"/>
          </a:p>
          <a:p>
            <a:endParaRPr lang="en-US" altLang="es-MX" b="1"/>
          </a:p>
          <a:p>
            <a:endParaRPr lang="en-US" altLang="es-MX" b="1"/>
          </a:p>
          <a:p>
            <a:endParaRPr lang="en-US" altLang="es-MX" b="1"/>
          </a:p>
          <a:p>
            <a:endParaRPr lang="en-US" altLang="es-MX" b="1"/>
          </a:p>
          <a:p>
            <a:r>
              <a:rPr lang="en-US" altLang="es-MX" b="1"/>
              <a:t>PPT 	Pedunculo Pontine Tegmentum</a:t>
            </a:r>
          </a:p>
          <a:p>
            <a:r>
              <a:rPr lang="en-US" altLang="es-MX" b="1"/>
              <a:t>LDT	Latero Dorsal Tegmentum</a:t>
            </a:r>
          </a:p>
        </p:txBody>
      </p:sp>
    </p:spTree>
    <p:extLst>
      <p:ext uri="{BB962C8B-B14F-4D97-AF65-F5344CB8AC3E}">
        <p14:creationId xmlns:p14="http://schemas.microsoft.com/office/powerpoint/2010/main" val="3830382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Oval 4"/>
          <p:cNvSpPr>
            <a:spLocks noChangeArrowheads="1"/>
          </p:cNvSpPr>
          <p:nvPr/>
        </p:nvSpPr>
        <p:spPr bwMode="auto">
          <a:xfrm>
            <a:off x="5486400" y="609600"/>
            <a:ext cx="2819400" cy="7620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45" name="Oval 5"/>
          <p:cNvSpPr>
            <a:spLocks noChangeArrowheads="1"/>
          </p:cNvSpPr>
          <p:nvPr/>
        </p:nvSpPr>
        <p:spPr bwMode="auto">
          <a:xfrm>
            <a:off x="5791200" y="57150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46" name="Oval 6"/>
          <p:cNvSpPr>
            <a:spLocks noChangeArrowheads="1"/>
          </p:cNvSpPr>
          <p:nvPr/>
        </p:nvSpPr>
        <p:spPr bwMode="auto">
          <a:xfrm>
            <a:off x="6553200" y="5181600"/>
            <a:ext cx="6858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47" name="AutoShape 7"/>
          <p:cNvSpPr>
            <a:spLocks noChangeArrowheads="1"/>
          </p:cNvSpPr>
          <p:nvPr/>
        </p:nvSpPr>
        <p:spPr bwMode="auto">
          <a:xfrm rot="13943551">
            <a:off x="4630738" y="4173537"/>
            <a:ext cx="1219200" cy="101282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190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49" name="AutoShape 9"/>
          <p:cNvSpPr>
            <a:spLocks noChangeArrowheads="1"/>
          </p:cNvSpPr>
          <p:nvPr/>
        </p:nvSpPr>
        <p:spPr bwMode="auto">
          <a:xfrm rot="-6942512">
            <a:off x="7534275" y="2755900"/>
            <a:ext cx="685800" cy="762000"/>
          </a:xfrm>
          <a:prstGeom prst="moon">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50" name="Oval 10"/>
          <p:cNvSpPr>
            <a:spLocks noChangeArrowheads="1"/>
          </p:cNvSpPr>
          <p:nvPr/>
        </p:nvSpPr>
        <p:spPr bwMode="auto">
          <a:xfrm>
            <a:off x="5257800" y="2590800"/>
            <a:ext cx="533400" cy="5334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51" name="AutoShape 11"/>
          <p:cNvSpPr>
            <a:spLocks noChangeArrowheads="1"/>
          </p:cNvSpPr>
          <p:nvPr/>
        </p:nvSpPr>
        <p:spPr bwMode="auto">
          <a:xfrm rot="-13509527">
            <a:off x="7735888" y="1636712"/>
            <a:ext cx="782638" cy="862013"/>
          </a:xfrm>
          <a:prstGeom prst="moon">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54" name="AutoShape 14"/>
          <p:cNvSpPr>
            <a:spLocks noChangeArrowheads="1"/>
          </p:cNvSpPr>
          <p:nvPr/>
        </p:nvSpPr>
        <p:spPr bwMode="auto">
          <a:xfrm rot="1987165">
            <a:off x="6248400" y="1828800"/>
            <a:ext cx="533400" cy="914400"/>
          </a:xfrm>
          <a:prstGeom prst="flowChartTerminator">
            <a:avLst/>
          </a:prstGeom>
          <a:noFill/>
          <a:ln w="190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55" name="Oval 15"/>
          <p:cNvSpPr>
            <a:spLocks noChangeArrowheads="1"/>
          </p:cNvSpPr>
          <p:nvPr/>
        </p:nvSpPr>
        <p:spPr bwMode="auto">
          <a:xfrm rot="3176449">
            <a:off x="3878262" y="617538"/>
            <a:ext cx="962025" cy="216535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56" name="Oval 16"/>
          <p:cNvSpPr>
            <a:spLocks noChangeArrowheads="1"/>
          </p:cNvSpPr>
          <p:nvPr/>
        </p:nvSpPr>
        <p:spPr bwMode="auto">
          <a:xfrm rot="2027362">
            <a:off x="3200400" y="2590800"/>
            <a:ext cx="762000" cy="12954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0258" name="AutoShape 18"/>
          <p:cNvCxnSpPr>
            <a:cxnSpLocks noChangeShapeType="1"/>
            <a:stCxn id="10250" idx="1"/>
            <a:endCxn id="10255" idx="6"/>
          </p:cNvCxnSpPr>
          <p:nvPr/>
        </p:nvCxnSpPr>
        <p:spPr bwMode="auto">
          <a:xfrm rot="5400000" flipH="1">
            <a:off x="4710906" y="2034382"/>
            <a:ext cx="568325" cy="681038"/>
          </a:xfrm>
          <a:prstGeom prst="curvedConnector5">
            <a:avLst>
              <a:gd name="adj1" fmla="val 52236"/>
              <a:gd name="adj2" fmla="val 103028"/>
              <a:gd name="adj3" fmla="val 101394"/>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0" name="AutoShape 20"/>
          <p:cNvCxnSpPr>
            <a:cxnSpLocks noChangeShapeType="1"/>
            <a:stCxn id="10250" idx="1"/>
            <a:endCxn id="10244" idx="3"/>
          </p:cNvCxnSpPr>
          <p:nvPr/>
        </p:nvCxnSpPr>
        <p:spPr bwMode="auto">
          <a:xfrm rot="16200000">
            <a:off x="4922837" y="1682751"/>
            <a:ext cx="1389063" cy="563562"/>
          </a:xfrm>
          <a:prstGeom prst="curvedConnector3">
            <a:avLst>
              <a:gd name="adj1" fmla="val 48801"/>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1" name="Oval 21"/>
          <p:cNvSpPr>
            <a:spLocks noChangeArrowheads="1"/>
          </p:cNvSpPr>
          <p:nvPr/>
        </p:nvSpPr>
        <p:spPr bwMode="auto">
          <a:xfrm rot="5043340">
            <a:off x="5705475" y="3200400"/>
            <a:ext cx="1252538" cy="1404938"/>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cxnSp>
        <p:nvCxnSpPr>
          <p:cNvPr id="10262" name="AutoShape 22"/>
          <p:cNvCxnSpPr>
            <a:cxnSpLocks noChangeShapeType="1"/>
            <a:stCxn id="10276" idx="2"/>
            <a:endCxn id="10272" idx="3"/>
          </p:cNvCxnSpPr>
          <p:nvPr/>
        </p:nvCxnSpPr>
        <p:spPr bwMode="auto">
          <a:xfrm rot="5400000">
            <a:off x="5840413" y="2898775"/>
            <a:ext cx="1798637" cy="2779713"/>
          </a:xfrm>
          <a:prstGeom prst="curvedConnector2">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3" name="AutoShape 23"/>
          <p:cNvSpPr>
            <a:spLocks noChangeArrowheads="1"/>
          </p:cNvSpPr>
          <p:nvPr/>
        </p:nvSpPr>
        <p:spPr bwMode="auto">
          <a:xfrm rot="4313398">
            <a:off x="5943600" y="3200400"/>
            <a:ext cx="457200" cy="762000"/>
          </a:xfrm>
          <a:prstGeom prst="moon">
            <a:avLst>
              <a:gd name="adj" fmla="val 50000"/>
            </a:avLst>
          </a:prstGeom>
          <a:noFill/>
          <a:ln w="190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64" name="AutoShape 24"/>
          <p:cNvSpPr>
            <a:spLocks noChangeArrowheads="1"/>
          </p:cNvSpPr>
          <p:nvPr/>
        </p:nvSpPr>
        <p:spPr bwMode="auto">
          <a:xfrm rot="-1756153">
            <a:off x="5724525" y="3255963"/>
            <a:ext cx="1228725" cy="1328737"/>
          </a:xfrm>
          <a:prstGeom prst="sun">
            <a:avLst>
              <a:gd name="adj" fmla="val 25000"/>
            </a:avLst>
          </a:prstGeom>
          <a:noFill/>
          <a:ln w="190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s-MX" b="1">
                <a:solidFill>
                  <a:srgbClr val="00FF00"/>
                </a:solidFill>
              </a:rPr>
              <a:t>Ret N</a:t>
            </a:r>
          </a:p>
        </p:txBody>
      </p:sp>
      <p:cxnSp>
        <p:nvCxnSpPr>
          <p:cNvPr id="10265" name="AutoShape 25"/>
          <p:cNvCxnSpPr>
            <a:cxnSpLocks noChangeShapeType="1"/>
            <a:stCxn id="10251" idx="2"/>
            <a:endCxn id="10254" idx="0"/>
          </p:cNvCxnSpPr>
          <p:nvPr/>
        </p:nvCxnSpPr>
        <p:spPr bwMode="auto">
          <a:xfrm rot="10800000">
            <a:off x="6769100" y="1893888"/>
            <a:ext cx="773113" cy="142875"/>
          </a:xfrm>
          <a:prstGeom prst="curvedConnector4">
            <a:avLst>
              <a:gd name="adj1" fmla="val 35523"/>
              <a:gd name="adj2" fmla="val 356667"/>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6" name="AutoShape 26"/>
          <p:cNvCxnSpPr>
            <a:cxnSpLocks noChangeShapeType="1"/>
            <a:stCxn id="10277" idx="3"/>
            <a:endCxn id="10272" idx="2"/>
          </p:cNvCxnSpPr>
          <p:nvPr/>
        </p:nvCxnSpPr>
        <p:spPr bwMode="auto">
          <a:xfrm flipH="1">
            <a:off x="4962525" y="2117725"/>
            <a:ext cx="3514725" cy="3013075"/>
          </a:xfrm>
          <a:prstGeom prst="curvedConnector4">
            <a:avLst>
              <a:gd name="adj1" fmla="val -9306"/>
              <a:gd name="adj2" fmla="val 152634"/>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7" name="AutoShape 27"/>
          <p:cNvCxnSpPr>
            <a:cxnSpLocks noChangeShapeType="1"/>
            <a:stCxn id="10246" idx="1"/>
            <a:endCxn id="10250" idx="3"/>
          </p:cNvCxnSpPr>
          <p:nvPr/>
        </p:nvCxnSpPr>
        <p:spPr bwMode="auto">
          <a:xfrm rot="5400000" flipH="1">
            <a:off x="4886326" y="3505200"/>
            <a:ext cx="2216150" cy="1317625"/>
          </a:xfrm>
          <a:prstGeom prst="curvedConnector3">
            <a:avLst>
              <a:gd name="adj1" fmla="val 22278"/>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8" name="AutoShape 28"/>
          <p:cNvCxnSpPr>
            <a:cxnSpLocks noChangeShapeType="1"/>
            <a:stCxn id="10245" idx="1"/>
            <a:endCxn id="10273" idx="1"/>
          </p:cNvCxnSpPr>
          <p:nvPr/>
        </p:nvCxnSpPr>
        <p:spPr bwMode="auto">
          <a:xfrm rot="5400000" flipH="1">
            <a:off x="4275138" y="4189412"/>
            <a:ext cx="2732088" cy="500063"/>
          </a:xfrm>
          <a:prstGeom prst="curvedConnector3">
            <a:avLst>
              <a:gd name="adj1" fmla="val 38870"/>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9" name="Text Box 29"/>
          <p:cNvSpPr txBox="1">
            <a:spLocks noChangeArrowheads="1"/>
          </p:cNvSpPr>
          <p:nvPr/>
        </p:nvSpPr>
        <p:spPr bwMode="auto">
          <a:xfrm>
            <a:off x="6384925" y="7223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PFCTX</a:t>
            </a:r>
          </a:p>
        </p:txBody>
      </p:sp>
      <p:sp>
        <p:nvSpPr>
          <p:cNvPr id="10270" name="Text Box 30"/>
          <p:cNvSpPr txBox="1">
            <a:spLocks noChangeArrowheads="1"/>
          </p:cNvSpPr>
          <p:nvPr/>
        </p:nvSpPr>
        <p:spPr bwMode="auto">
          <a:xfrm rot="-2471156">
            <a:off x="3886200" y="1447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Sens CTX</a:t>
            </a:r>
          </a:p>
        </p:txBody>
      </p:sp>
      <p:sp>
        <p:nvSpPr>
          <p:cNvPr id="10271" name="Text Box 31"/>
          <p:cNvSpPr txBox="1">
            <a:spLocks noChangeArrowheads="1"/>
          </p:cNvSpPr>
          <p:nvPr/>
        </p:nvSpPr>
        <p:spPr bwMode="auto">
          <a:xfrm rot="-3642459">
            <a:off x="2986882" y="303291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Limb CTX</a:t>
            </a:r>
          </a:p>
        </p:txBody>
      </p:sp>
      <p:sp>
        <p:nvSpPr>
          <p:cNvPr id="10272" name="Text Box 32"/>
          <p:cNvSpPr txBox="1">
            <a:spLocks noChangeArrowheads="1"/>
          </p:cNvSpPr>
          <p:nvPr/>
        </p:nvSpPr>
        <p:spPr bwMode="auto">
          <a:xfrm rot="-19429556">
            <a:off x="4724400" y="48006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Hipp</a:t>
            </a:r>
          </a:p>
        </p:txBody>
      </p:sp>
      <p:sp>
        <p:nvSpPr>
          <p:cNvPr id="10273" name="Text Box 33"/>
          <p:cNvSpPr txBox="1">
            <a:spLocks noChangeArrowheads="1"/>
          </p:cNvSpPr>
          <p:nvPr/>
        </p:nvSpPr>
        <p:spPr bwMode="auto">
          <a:xfrm rot="-3642459">
            <a:off x="5260182" y="2664618"/>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FF0000"/>
                </a:solidFill>
              </a:rPr>
              <a:t>NB</a:t>
            </a:r>
          </a:p>
        </p:txBody>
      </p:sp>
      <p:sp>
        <p:nvSpPr>
          <p:cNvPr id="10274" name="Text Box 34"/>
          <p:cNvSpPr txBox="1">
            <a:spLocks noChangeArrowheads="1"/>
          </p:cNvSpPr>
          <p:nvPr/>
        </p:nvSpPr>
        <p:spPr bwMode="auto">
          <a:xfrm>
            <a:off x="6632575" y="5330825"/>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PPT</a:t>
            </a:r>
          </a:p>
        </p:txBody>
      </p:sp>
      <p:sp>
        <p:nvSpPr>
          <p:cNvPr id="10275" name="Text Box 35"/>
          <p:cNvSpPr txBox="1">
            <a:spLocks noChangeArrowheads="1"/>
          </p:cNvSpPr>
          <p:nvPr/>
        </p:nvSpPr>
        <p:spPr bwMode="auto">
          <a:xfrm>
            <a:off x="5791200" y="58674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LDT</a:t>
            </a:r>
          </a:p>
        </p:txBody>
      </p:sp>
      <p:sp>
        <p:nvSpPr>
          <p:cNvPr id="10276" name="Text Box 36"/>
          <p:cNvSpPr txBox="1">
            <a:spLocks noChangeArrowheads="1"/>
          </p:cNvSpPr>
          <p:nvPr/>
        </p:nvSpPr>
        <p:spPr bwMode="auto">
          <a:xfrm rot="-1832436">
            <a:off x="7696200" y="30480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MS</a:t>
            </a:r>
          </a:p>
        </p:txBody>
      </p:sp>
      <p:sp>
        <p:nvSpPr>
          <p:cNvPr id="10277" name="Text Box 37"/>
          <p:cNvSpPr txBox="1">
            <a:spLocks noChangeArrowheads="1"/>
          </p:cNvSpPr>
          <p:nvPr/>
        </p:nvSpPr>
        <p:spPr bwMode="auto">
          <a:xfrm rot="1939177">
            <a:off x="7848600" y="1752600"/>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FF0000"/>
                </a:solidFill>
              </a:rPr>
              <a:t>DBB</a:t>
            </a:r>
          </a:p>
        </p:txBody>
      </p:sp>
      <p:sp>
        <p:nvSpPr>
          <p:cNvPr id="10279" name="Text Box 39"/>
          <p:cNvSpPr txBox="1">
            <a:spLocks noChangeArrowheads="1"/>
          </p:cNvSpPr>
          <p:nvPr/>
        </p:nvSpPr>
        <p:spPr bwMode="auto">
          <a:xfrm rot="-3642459">
            <a:off x="6098382" y="2055018"/>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Amyg</a:t>
            </a:r>
          </a:p>
        </p:txBody>
      </p:sp>
      <p:cxnSp>
        <p:nvCxnSpPr>
          <p:cNvPr id="10280" name="AutoShape 40"/>
          <p:cNvCxnSpPr>
            <a:cxnSpLocks noChangeShapeType="1"/>
            <a:stCxn id="10245" idx="0"/>
            <a:endCxn id="10264" idx="2"/>
          </p:cNvCxnSpPr>
          <p:nvPr/>
        </p:nvCxnSpPr>
        <p:spPr bwMode="auto">
          <a:xfrm rot="16200000">
            <a:off x="5801519" y="4839494"/>
            <a:ext cx="1198562" cy="533400"/>
          </a:xfrm>
          <a:prstGeom prst="curvedConnector3">
            <a:avLst>
              <a:gd name="adj1" fmla="val 37352"/>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3" name="AutoShape 43"/>
          <p:cNvCxnSpPr>
            <a:cxnSpLocks noChangeShapeType="1"/>
            <a:stCxn id="10246" idx="0"/>
            <a:endCxn id="10264" idx="2"/>
          </p:cNvCxnSpPr>
          <p:nvPr/>
        </p:nvCxnSpPr>
        <p:spPr bwMode="auto">
          <a:xfrm rot="5400000" flipH="1">
            <a:off x="6449219" y="4725194"/>
            <a:ext cx="665162" cy="228600"/>
          </a:xfrm>
          <a:prstGeom prst="curvedConnector3">
            <a:avLst>
              <a:gd name="adj1" fmla="val 27208"/>
            </a:avLst>
          </a:prstGeom>
          <a:noFill/>
          <a:ln w="127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5" name="AutoShape 45"/>
          <p:cNvCxnSpPr>
            <a:cxnSpLocks noChangeShapeType="1"/>
            <a:stCxn id="10256" idx="7"/>
            <a:endCxn id="10273" idx="0"/>
          </p:cNvCxnSpPr>
          <p:nvPr/>
        </p:nvCxnSpPr>
        <p:spPr bwMode="auto">
          <a:xfrm rot="16200000">
            <a:off x="4590256" y="2232819"/>
            <a:ext cx="239713" cy="1292225"/>
          </a:xfrm>
          <a:prstGeom prst="curvedConnector4">
            <a:avLst>
              <a:gd name="adj1" fmla="val 106620"/>
              <a:gd name="adj2" fmla="val 52579"/>
            </a:avLst>
          </a:prstGeom>
          <a:noFill/>
          <a:ln w="9525">
            <a:solidFill>
              <a:srgbClr val="FF0000"/>
            </a:solidFill>
            <a:round/>
            <a:headEnd type="triangle"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6" name="AutoShape 46"/>
          <p:cNvCxnSpPr>
            <a:cxnSpLocks noChangeShapeType="1"/>
            <a:stCxn id="10245" idx="5"/>
            <a:endCxn id="10254" idx="3"/>
          </p:cNvCxnSpPr>
          <p:nvPr/>
        </p:nvCxnSpPr>
        <p:spPr bwMode="auto">
          <a:xfrm rot="5400000" flipH="1" flipV="1">
            <a:off x="4623594" y="4188619"/>
            <a:ext cx="3875088" cy="368300"/>
          </a:xfrm>
          <a:prstGeom prst="curvedConnector4">
            <a:avLst>
              <a:gd name="adj1" fmla="val 37"/>
              <a:gd name="adj2" fmla="val 307324"/>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7" name="AutoShape 47"/>
          <p:cNvCxnSpPr>
            <a:cxnSpLocks noChangeShapeType="1"/>
            <a:stCxn id="10246" idx="7"/>
            <a:endCxn id="10254" idx="3"/>
          </p:cNvCxnSpPr>
          <p:nvPr/>
        </p:nvCxnSpPr>
        <p:spPr bwMode="auto">
          <a:xfrm rot="5400000" flipH="1">
            <a:off x="5523706" y="3656807"/>
            <a:ext cx="2836863" cy="393700"/>
          </a:xfrm>
          <a:prstGeom prst="curvedConnector2">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88" name="Text Box 48"/>
          <p:cNvSpPr txBox="1">
            <a:spLocks noChangeArrowheads="1"/>
          </p:cNvSpPr>
          <p:nvPr/>
        </p:nvSpPr>
        <p:spPr bwMode="auto">
          <a:xfrm>
            <a:off x="441325" y="420688"/>
            <a:ext cx="3216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sz="2400" b="1"/>
              <a:t>Cholinergic nuclei main outputs</a:t>
            </a:r>
          </a:p>
        </p:txBody>
      </p:sp>
      <p:sp>
        <p:nvSpPr>
          <p:cNvPr id="10289" name="Text Box 49"/>
          <p:cNvSpPr txBox="1">
            <a:spLocks noChangeArrowheads="1"/>
          </p:cNvSpPr>
          <p:nvPr/>
        </p:nvSpPr>
        <p:spPr bwMode="auto">
          <a:xfrm rot="-965080">
            <a:off x="6246813" y="418147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Rel C</a:t>
            </a:r>
          </a:p>
        </p:txBody>
      </p:sp>
      <p:sp>
        <p:nvSpPr>
          <p:cNvPr id="10291" name="Text Box 51"/>
          <p:cNvSpPr txBox="1">
            <a:spLocks noChangeArrowheads="1"/>
          </p:cNvSpPr>
          <p:nvPr/>
        </p:nvSpPr>
        <p:spPr bwMode="auto">
          <a:xfrm rot="-1707824">
            <a:off x="5791200" y="32766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b="1">
                <a:solidFill>
                  <a:srgbClr val="CC3300"/>
                </a:solidFill>
              </a:rPr>
              <a:t>InLam</a:t>
            </a:r>
          </a:p>
        </p:txBody>
      </p:sp>
      <p:sp>
        <p:nvSpPr>
          <p:cNvPr id="10292" name="Oval 52"/>
          <p:cNvSpPr>
            <a:spLocks noChangeArrowheads="1"/>
          </p:cNvSpPr>
          <p:nvPr/>
        </p:nvSpPr>
        <p:spPr bwMode="auto">
          <a:xfrm>
            <a:off x="3810000" y="5562600"/>
            <a:ext cx="914400" cy="685800"/>
          </a:xfrm>
          <a:prstGeom prst="ellipse">
            <a:avLst/>
          </a:prstGeom>
          <a:noFill/>
          <a:ln w="190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94" name="Text Box 54"/>
          <p:cNvSpPr txBox="1">
            <a:spLocks noChangeArrowheads="1"/>
          </p:cNvSpPr>
          <p:nvPr/>
        </p:nvSpPr>
        <p:spPr bwMode="auto">
          <a:xfrm>
            <a:off x="3810000" y="571500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solidFill>
                  <a:srgbClr val="CC3300"/>
                </a:solidFill>
              </a:rPr>
              <a:t>Glu PN</a:t>
            </a:r>
          </a:p>
        </p:txBody>
      </p:sp>
      <p:cxnSp>
        <p:nvCxnSpPr>
          <p:cNvPr id="10297" name="AutoShape 57"/>
          <p:cNvCxnSpPr>
            <a:cxnSpLocks noChangeShapeType="1"/>
            <a:stCxn id="10275" idx="1"/>
            <a:endCxn id="10292" idx="6"/>
          </p:cNvCxnSpPr>
          <p:nvPr/>
        </p:nvCxnSpPr>
        <p:spPr bwMode="auto">
          <a:xfrm rot="10800000">
            <a:off x="4733925" y="5905500"/>
            <a:ext cx="1057275" cy="146050"/>
          </a:xfrm>
          <a:prstGeom prst="curvedConnector3">
            <a:avLst>
              <a:gd name="adj1" fmla="val 50449"/>
            </a:avLst>
          </a:prstGeom>
          <a:noFill/>
          <a:ln w="0">
            <a:solidFill>
              <a:srgbClr val="FF0000"/>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655351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736725" y="549275"/>
            <a:ext cx="4602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MX" sz="3200" b="1"/>
              <a:t>Cellular effects of Ach:</a:t>
            </a:r>
          </a:p>
        </p:txBody>
      </p:sp>
      <p:sp>
        <p:nvSpPr>
          <p:cNvPr id="23557" name="Text Box 5"/>
          <p:cNvSpPr txBox="1">
            <a:spLocks noChangeArrowheads="1"/>
          </p:cNvSpPr>
          <p:nvPr/>
        </p:nvSpPr>
        <p:spPr bwMode="auto">
          <a:xfrm>
            <a:off x="228600" y="1371600"/>
            <a:ext cx="8763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MX" b="1"/>
              <a:t>Mediated by muscarinic receptors</a:t>
            </a:r>
          </a:p>
          <a:p>
            <a:r>
              <a:rPr lang="en-US" altLang="es-MX" b="1"/>
              <a:t>(M1-5R, high density in most brain areas)</a:t>
            </a:r>
          </a:p>
          <a:p>
            <a:endParaRPr lang="en-US" altLang="es-MX" b="1"/>
          </a:p>
          <a:p>
            <a:r>
              <a:rPr lang="en-US" altLang="es-MX" b="1"/>
              <a:t>-Depression of Glutamatergic synaptic transmission (</a:t>
            </a:r>
            <a:r>
              <a:rPr lang="en-US" altLang="es-MX" b="1">
                <a:cs typeface="Arial" charset="0"/>
              </a:rPr>
              <a:t>↑ </a:t>
            </a:r>
            <a:r>
              <a:rPr lang="en-US" altLang="es-MX" b="1"/>
              <a:t>inhibition)</a:t>
            </a:r>
          </a:p>
          <a:p>
            <a:r>
              <a:rPr lang="en-US" altLang="es-MX" b="1"/>
              <a:t>-Depression of GABAergic synaptic transmission (↑ excitation)</a:t>
            </a:r>
          </a:p>
          <a:p>
            <a:r>
              <a:rPr lang="en-US" altLang="es-MX" b="1"/>
              <a:t>-Block of AHP (block of accomodation, ↑ excitation)</a:t>
            </a:r>
          </a:p>
          <a:p>
            <a:r>
              <a:rPr lang="en-US" altLang="es-MX" b="1"/>
              <a:t>-Induction of synaptic plasticity</a:t>
            </a:r>
          </a:p>
          <a:p>
            <a:endParaRPr lang="en-US" altLang="es-MX" b="1"/>
          </a:p>
          <a:p>
            <a:endParaRPr lang="en-US" altLang="es-MX" b="1"/>
          </a:p>
          <a:p>
            <a:r>
              <a:rPr lang="en-US" altLang="es-MX" b="1"/>
              <a:t>Mediated by nicotinic receptors</a:t>
            </a:r>
          </a:p>
          <a:p>
            <a:r>
              <a:rPr lang="en-US" altLang="es-MX" b="1">
                <a:sym typeface="Symbol" pitchFamily="18" charset="2"/>
              </a:rPr>
              <a:t>(</a:t>
            </a:r>
            <a:r>
              <a:rPr lang="en-US" altLang="es-MX" b="1" baseline="-25000">
                <a:sym typeface="Symbol" pitchFamily="18" charset="2"/>
              </a:rPr>
              <a:t>4</a:t>
            </a:r>
            <a:r>
              <a:rPr lang="en-US" altLang="es-MX" b="1">
                <a:sym typeface="Symbol" pitchFamily="18" charset="2"/>
              </a:rPr>
              <a:t></a:t>
            </a:r>
            <a:r>
              <a:rPr lang="en-US" altLang="es-MX" b="1" baseline="-25000">
                <a:sym typeface="Symbol" pitchFamily="18" charset="2"/>
              </a:rPr>
              <a:t>2</a:t>
            </a:r>
            <a:r>
              <a:rPr lang="en-US" altLang="es-MX" b="1">
                <a:sym typeface="Symbol" pitchFamily="18" charset="2"/>
              </a:rPr>
              <a:t> and </a:t>
            </a:r>
            <a:r>
              <a:rPr lang="en-US" altLang="es-MX" b="1" baseline="-25000">
                <a:sym typeface="Symbol" pitchFamily="18" charset="2"/>
              </a:rPr>
              <a:t>7 </a:t>
            </a:r>
            <a:r>
              <a:rPr lang="en-US" altLang="es-MX" b="1"/>
              <a:t>,high density specifically in the sensory thalamo-cortical pathway)</a:t>
            </a:r>
          </a:p>
          <a:p>
            <a:endParaRPr lang="en-US" altLang="es-MX" b="1"/>
          </a:p>
          <a:p>
            <a:r>
              <a:rPr lang="en-US" altLang="es-MX" b="1"/>
              <a:t>-Increase in glutamate release</a:t>
            </a:r>
          </a:p>
          <a:p>
            <a:r>
              <a:rPr lang="en-US" altLang="es-MX" b="1"/>
              <a:t>-Promotion of synaptic plasticity</a:t>
            </a:r>
          </a:p>
        </p:txBody>
      </p:sp>
      <p:sp>
        <p:nvSpPr>
          <p:cNvPr id="23560" name="Rectangle 8"/>
          <p:cNvSpPr>
            <a:spLocks noChangeArrowheads="1"/>
          </p:cNvSpPr>
          <p:nvPr/>
        </p:nvSpPr>
        <p:spPr bwMode="auto">
          <a:xfrm>
            <a:off x="228600" y="1371600"/>
            <a:ext cx="7848600" cy="2057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3561" name="Rectangle 9"/>
          <p:cNvSpPr>
            <a:spLocks noChangeArrowheads="1"/>
          </p:cNvSpPr>
          <p:nvPr/>
        </p:nvSpPr>
        <p:spPr bwMode="auto">
          <a:xfrm>
            <a:off x="228600" y="3810000"/>
            <a:ext cx="8686800" cy="1600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Tree>
    <p:extLst>
      <p:ext uri="{BB962C8B-B14F-4D97-AF65-F5344CB8AC3E}">
        <p14:creationId xmlns:p14="http://schemas.microsoft.com/office/powerpoint/2010/main" val="590517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6973</Words>
  <Application>Microsoft Office PowerPoint</Application>
  <PresentationFormat>On-screen Show (4:3)</PresentationFormat>
  <Paragraphs>899</Paragraphs>
  <Slides>109</Slides>
  <Notes>0</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Problemas eticos asociados con la muerte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Problemas eticos asociadios con la muerte</dc:title>
  <dc:creator>Marco</dc:creator>
  <cp:lastModifiedBy>Marco</cp:lastModifiedBy>
  <cp:revision>87</cp:revision>
  <dcterms:created xsi:type="dcterms:W3CDTF">2014-02-23T11:15:08Z</dcterms:created>
  <dcterms:modified xsi:type="dcterms:W3CDTF">2015-03-05T17:02:36Z</dcterms:modified>
</cp:coreProperties>
</file>