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84" r:id="rId5"/>
    <p:sldId id="259" r:id="rId6"/>
    <p:sldId id="260" r:id="rId7"/>
    <p:sldId id="261" r:id="rId8"/>
    <p:sldId id="262" r:id="rId9"/>
    <p:sldId id="277" r:id="rId10"/>
    <p:sldId id="283" r:id="rId11"/>
    <p:sldId id="285" r:id="rId12"/>
    <p:sldId id="282" r:id="rId13"/>
    <p:sldId id="280" r:id="rId14"/>
    <p:sldId id="281" r:id="rId15"/>
    <p:sldId id="265" r:id="rId16"/>
    <p:sldId id="266" r:id="rId17"/>
    <p:sldId id="268" r:id="rId18"/>
    <p:sldId id="269" r:id="rId19"/>
    <p:sldId id="287" r:id="rId20"/>
    <p:sldId id="272" r:id="rId21"/>
    <p:sldId id="270" r:id="rId22"/>
    <p:sldId id="271" r:id="rId23"/>
    <p:sldId id="286" r:id="rId24"/>
    <p:sldId id="278" r:id="rId25"/>
    <p:sldId id="273" r:id="rId26"/>
    <p:sldId id="274" r:id="rId27"/>
    <p:sldId id="27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6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3E6C7A-6095-456D-BC54-D487948D2414}"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C15041-7998-4B2C-B180-64B88A081680}" type="slidenum">
              <a:rPr lang="en-US"/>
              <a:pPr>
                <a:defRPr/>
              </a:pPr>
              <a:t>‹Nº›</a:t>
            </a:fld>
            <a:endParaRPr lang="en-US"/>
          </a:p>
        </p:txBody>
      </p:sp>
    </p:spTree>
    <p:extLst>
      <p:ext uri="{BB962C8B-B14F-4D97-AF65-F5344CB8AC3E}">
        <p14:creationId xmlns:p14="http://schemas.microsoft.com/office/powerpoint/2010/main" val="281661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17E2B-3B05-4349-B0F1-4A776756CCD7}"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76033-B312-4626-A26C-3B2274C0BD12}" type="slidenum">
              <a:rPr lang="en-US"/>
              <a:pPr>
                <a:defRPr/>
              </a:pPr>
              <a:t>‹Nº›</a:t>
            </a:fld>
            <a:endParaRPr lang="en-US"/>
          </a:p>
        </p:txBody>
      </p:sp>
    </p:spTree>
    <p:extLst>
      <p:ext uri="{BB962C8B-B14F-4D97-AF65-F5344CB8AC3E}">
        <p14:creationId xmlns:p14="http://schemas.microsoft.com/office/powerpoint/2010/main" val="237334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C3EC7A-D5D7-4F64-AE4F-14DDBBA0251A}"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876A31-94A9-420C-97A0-61961527A1DE}" type="slidenum">
              <a:rPr lang="en-US"/>
              <a:pPr>
                <a:defRPr/>
              </a:pPr>
              <a:t>‹Nº›</a:t>
            </a:fld>
            <a:endParaRPr lang="en-US"/>
          </a:p>
        </p:txBody>
      </p:sp>
    </p:spTree>
    <p:extLst>
      <p:ext uri="{BB962C8B-B14F-4D97-AF65-F5344CB8AC3E}">
        <p14:creationId xmlns:p14="http://schemas.microsoft.com/office/powerpoint/2010/main" val="168614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4140A-90D5-4D4E-BD1E-A71B5082186F}"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DCCEE-DD63-4D3C-8FFD-FDE70E2113F9}" type="slidenum">
              <a:rPr lang="en-US"/>
              <a:pPr>
                <a:defRPr/>
              </a:pPr>
              <a:t>‹Nº›</a:t>
            </a:fld>
            <a:endParaRPr lang="en-US"/>
          </a:p>
        </p:txBody>
      </p:sp>
    </p:spTree>
    <p:extLst>
      <p:ext uri="{BB962C8B-B14F-4D97-AF65-F5344CB8AC3E}">
        <p14:creationId xmlns:p14="http://schemas.microsoft.com/office/powerpoint/2010/main" val="293570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96EEAE-7C9A-4A12-B379-BF6C82DFEE09}"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0B887F-D5F0-415E-90E8-DA94C8919250}" type="slidenum">
              <a:rPr lang="en-US"/>
              <a:pPr>
                <a:defRPr/>
              </a:pPr>
              <a:t>‹Nº›</a:t>
            </a:fld>
            <a:endParaRPr lang="en-US"/>
          </a:p>
        </p:txBody>
      </p:sp>
    </p:spTree>
    <p:extLst>
      <p:ext uri="{BB962C8B-B14F-4D97-AF65-F5344CB8AC3E}">
        <p14:creationId xmlns:p14="http://schemas.microsoft.com/office/powerpoint/2010/main" val="112355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5FE0ED-1EC9-4B80-AD31-39F67AB6D756}"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0C583F-C0B4-4CD3-9458-4AEC59E57D2B}" type="slidenum">
              <a:rPr lang="en-US"/>
              <a:pPr>
                <a:defRPr/>
              </a:pPr>
              <a:t>‹Nº›</a:t>
            </a:fld>
            <a:endParaRPr lang="en-US"/>
          </a:p>
        </p:txBody>
      </p:sp>
    </p:spTree>
    <p:extLst>
      <p:ext uri="{BB962C8B-B14F-4D97-AF65-F5344CB8AC3E}">
        <p14:creationId xmlns:p14="http://schemas.microsoft.com/office/powerpoint/2010/main" val="165681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3DD9A3-5E65-4E27-9EBA-0BF1D7D4D48E}" type="datetimeFigureOut">
              <a:rPr lang="en-US"/>
              <a:pPr>
                <a:defRPr/>
              </a:pPr>
              <a:t>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5407AA-49F3-4309-9D84-D26AD6A80329}" type="slidenum">
              <a:rPr lang="en-US"/>
              <a:pPr>
                <a:defRPr/>
              </a:pPr>
              <a:t>‹Nº›</a:t>
            </a:fld>
            <a:endParaRPr lang="en-US"/>
          </a:p>
        </p:txBody>
      </p:sp>
    </p:spTree>
    <p:extLst>
      <p:ext uri="{BB962C8B-B14F-4D97-AF65-F5344CB8AC3E}">
        <p14:creationId xmlns:p14="http://schemas.microsoft.com/office/powerpoint/2010/main" val="190377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50D842-D780-4F86-9BCD-B78B7BB17993}" type="datetimeFigureOut">
              <a:rPr lang="en-US"/>
              <a:pPr>
                <a:defRPr/>
              </a:pPr>
              <a:t>1/27/2020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7A1176-9760-4D6C-B843-ED405C0A9756}" type="slidenum">
              <a:rPr lang="en-US"/>
              <a:pPr>
                <a:defRPr/>
              </a:pPr>
              <a:t>‹Nº›</a:t>
            </a:fld>
            <a:endParaRPr lang="en-US"/>
          </a:p>
        </p:txBody>
      </p:sp>
    </p:spTree>
    <p:extLst>
      <p:ext uri="{BB962C8B-B14F-4D97-AF65-F5344CB8AC3E}">
        <p14:creationId xmlns:p14="http://schemas.microsoft.com/office/powerpoint/2010/main" val="186710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4FA26A-F6A9-41D5-83BD-5DA404B2567D}" type="datetimeFigureOut">
              <a:rPr lang="en-US"/>
              <a:pPr>
                <a:defRPr/>
              </a:pPr>
              <a:t>1/27/2020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4924F1-037A-4073-97BA-28CBE0725D50}" type="slidenum">
              <a:rPr lang="en-US"/>
              <a:pPr>
                <a:defRPr/>
              </a:pPr>
              <a:t>‹Nº›</a:t>
            </a:fld>
            <a:endParaRPr lang="en-US"/>
          </a:p>
        </p:txBody>
      </p:sp>
    </p:spTree>
    <p:extLst>
      <p:ext uri="{BB962C8B-B14F-4D97-AF65-F5344CB8AC3E}">
        <p14:creationId xmlns:p14="http://schemas.microsoft.com/office/powerpoint/2010/main" val="410640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DFF4CB-8FD9-44EE-B27B-ED8B9B4E4100}"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2C5643-A960-492B-8657-92BF0A2BABA2}" type="slidenum">
              <a:rPr lang="en-US"/>
              <a:pPr>
                <a:defRPr/>
              </a:pPr>
              <a:t>‹Nº›</a:t>
            </a:fld>
            <a:endParaRPr lang="en-US"/>
          </a:p>
        </p:txBody>
      </p:sp>
    </p:spTree>
    <p:extLst>
      <p:ext uri="{BB962C8B-B14F-4D97-AF65-F5344CB8AC3E}">
        <p14:creationId xmlns:p14="http://schemas.microsoft.com/office/powerpoint/2010/main" val="540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F92C22-70C0-42B8-B359-19151CBD32E8}"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2FCA44-B29E-4DF4-A1B2-1EE76DE64BFE}" type="slidenum">
              <a:rPr lang="en-US"/>
              <a:pPr>
                <a:defRPr/>
              </a:pPr>
              <a:t>‹Nº›</a:t>
            </a:fld>
            <a:endParaRPr lang="en-US"/>
          </a:p>
        </p:txBody>
      </p:sp>
    </p:spTree>
    <p:extLst>
      <p:ext uri="{BB962C8B-B14F-4D97-AF65-F5344CB8AC3E}">
        <p14:creationId xmlns:p14="http://schemas.microsoft.com/office/powerpoint/2010/main" val="271085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MX"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smtClean="0"/>
              <a:t>Click to edit Master text styles</a:t>
            </a:r>
          </a:p>
          <a:p>
            <a:pPr lvl="1"/>
            <a:r>
              <a:rPr lang="en-US" altLang="es-MX" smtClean="0"/>
              <a:t>Second level</a:t>
            </a:r>
          </a:p>
          <a:p>
            <a:pPr lvl="2"/>
            <a:r>
              <a:rPr lang="en-US" altLang="es-MX" smtClean="0"/>
              <a:t>Third level</a:t>
            </a:r>
          </a:p>
          <a:p>
            <a:pPr lvl="3"/>
            <a:r>
              <a:rPr lang="en-US" altLang="es-MX" smtClean="0"/>
              <a:t>Fourth level</a:t>
            </a:r>
          </a:p>
          <a:p>
            <a:pPr lvl="4"/>
            <a:r>
              <a:rPr lang="en-US" altLang="es-MX"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6131A4E-BA14-4280-872F-A2E67F2010C6}" type="datetimeFigureOut">
              <a:rPr lang="en-US"/>
              <a:pPr>
                <a:defRPr/>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947F353-A174-4BD5-941B-E5163761E73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en.wikipedia.org/wiki/Atmosphere_of_Jupiter#/media/File:PIA02863_-_Jupiter_surface_motion_animation.gi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Phosphorus" TargetMode="External"/><Relationship Id="rId13" Type="http://schemas.openxmlformats.org/officeDocument/2006/relationships/hyperlink" Target="https://en.wikipedia.org/wiki/Cyclone" TargetMode="External"/><Relationship Id="rId18" Type="http://schemas.openxmlformats.org/officeDocument/2006/relationships/hyperlink" Target="https://en.wikipedia.org/wiki/Galileo_Probe" TargetMode="External"/><Relationship Id="rId3" Type="http://schemas.openxmlformats.org/officeDocument/2006/relationships/hyperlink" Target="https://en.wikipedia.org/wiki/Equator" TargetMode="External"/><Relationship Id="rId7" Type="http://schemas.openxmlformats.org/officeDocument/2006/relationships/hyperlink" Target="https://en.wikipedia.org/wiki/Sulfur" TargetMode="External"/><Relationship Id="rId12" Type="http://schemas.openxmlformats.org/officeDocument/2006/relationships/hyperlink" Target="https://en.wikipedia.org/wiki/Wind_shear" TargetMode="External"/><Relationship Id="rId17" Type="http://schemas.openxmlformats.org/officeDocument/2006/relationships/hyperlink" Target="https://en.wikipedia.org/wiki/Atmosphere_of_Jupiter#endnote_Anone" TargetMode="External"/><Relationship Id="rId2" Type="http://schemas.openxmlformats.org/officeDocument/2006/relationships/hyperlink" Target="https://en.wikipedia.org/wiki/Atmosphere_of_Jupiter#cite_note-Ingersoll1-6" TargetMode="External"/><Relationship Id="rId16" Type="http://schemas.openxmlformats.org/officeDocument/2006/relationships/hyperlink" Target="https://en.wikipedia.org/wiki/Scale_height" TargetMode="External"/><Relationship Id="rId1" Type="http://schemas.openxmlformats.org/officeDocument/2006/relationships/slideLayout" Target="../slideLayouts/slideLayout7.xml"/><Relationship Id="rId6" Type="http://schemas.openxmlformats.org/officeDocument/2006/relationships/hyperlink" Target="https://en.wikipedia.org/wiki/Atmosphere_of_Jupiter#cite_note-Ingersoll4-16" TargetMode="External"/><Relationship Id="rId11" Type="http://schemas.openxmlformats.org/officeDocument/2006/relationships/hyperlink" Target="https://en.wikipedia.org/wiki/Retrograde_and_direct_motion" TargetMode="External"/><Relationship Id="rId5" Type="http://schemas.openxmlformats.org/officeDocument/2006/relationships/hyperlink" Target="https://en.wikipedia.org/wiki/Atmosphere_of_Jupiter#cite_note-Rogers1-31" TargetMode="External"/><Relationship Id="rId15" Type="http://schemas.openxmlformats.org/officeDocument/2006/relationships/hyperlink" Target="https://en.wikipedia.org/wiki/Atmosphere_of_Jupiter#cite_note-1937Vasavada-22" TargetMode="External"/><Relationship Id="rId10" Type="http://schemas.openxmlformats.org/officeDocument/2006/relationships/hyperlink" Target="https://en.wikipedia.org/wiki/Direct_motion" TargetMode="External"/><Relationship Id="rId4" Type="http://schemas.openxmlformats.org/officeDocument/2006/relationships/hyperlink" Target="https://en.wikipedia.org/wiki/Latitude" TargetMode="External"/><Relationship Id="rId9" Type="http://schemas.openxmlformats.org/officeDocument/2006/relationships/hyperlink" Target="https://en.wikipedia.org/wiki/Carbon" TargetMode="External"/><Relationship Id="rId14" Type="http://schemas.openxmlformats.org/officeDocument/2006/relationships/hyperlink" Target="https://en.wikipedia.org/wiki/Anticyclon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Atmosphere_of_Jupiter#cite_note-1942Vasavada-7" TargetMode="External"/><Relationship Id="rId3" Type="http://schemas.openxmlformats.org/officeDocument/2006/relationships/hyperlink" Target="https://en.wikipedia.org/wiki/Upwelling" TargetMode="External"/><Relationship Id="rId7" Type="http://schemas.openxmlformats.org/officeDocument/2006/relationships/hyperlink" Target="https://en.wikipedia.org/wiki/Convergence_zone" TargetMode="External"/><Relationship Id="rId2" Type="http://schemas.openxmlformats.org/officeDocument/2006/relationships/hyperlink" Target="https://en.wikipedia.org/wiki/Hadley_cell" TargetMode="External"/><Relationship Id="rId1" Type="http://schemas.openxmlformats.org/officeDocument/2006/relationships/slideLayout" Target="../slideLayouts/slideLayout7.xml"/><Relationship Id="rId6" Type="http://schemas.openxmlformats.org/officeDocument/2006/relationships/hyperlink" Target="https://en.wikipedia.org/wiki/Adiabatic_process" TargetMode="External"/><Relationship Id="rId5" Type="http://schemas.openxmlformats.org/officeDocument/2006/relationships/hyperlink" Target="https://en.wikipedia.org/wiki/Atmosphere_of_Jupiter#cite_note-Ingersoll2-32" TargetMode="External"/><Relationship Id="rId4" Type="http://schemas.openxmlformats.org/officeDocument/2006/relationships/hyperlink" Target="https://en.wikipedia.org/wiki/Downwelling" TargetMode="External"/><Relationship Id="rId9" Type="http://schemas.openxmlformats.org/officeDocument/2006/relationships/hyperlink" Target="https://en.wikipedia.org/wiki/Atmosphere_of_Jupiter#cite_note-3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30264" y="1752600"/>
            <a:ext cx="5493812" cy="1754326"/>
          </a:xfrm>
          <a:prstGeom prst="rect">
            <a:avLst/>
          </a:prstGeom>
          <a:noFill/>
        </p:spPr>
        <p:txBody>
          <a:bodyPr wrap="none" rtlCol="0">
            <a:spAutoFit/>
          </a:bodyPr>
          <a:lstStyle/>
          <a:p>
            <a:pPr algn="ctr"/>
            <a:r>
              <a:rPr lang="es-MX" sz="3600" b="1" dirty="0" smtClean="0"/>
              <a:t>Determinantes del clima</a:t>
            </a:r>
          </a:p>
          <a:p>
            <a:pPr algn="ctr"/>
            <a:r>
              <a:rPr lang="es-MX" sz="3600" b="1" dirty="0" smtClean="0"/>
              <a:t>Y</a:t>
            </a:r>
          </a:p>
          <a:p>
            <a:pPr algn="ctr"/>
            <a:r>
              <a:rPr lang="es-MX" sz="3600" b="1" dirty="0" smtClean="0"/>
              <a:t>Calentamiento global</a:t>
            </a:r>
            <a:endParaRPr lang="en-US" sz="3600" b="1" dirty="0"/>
          </a:p>
        </p:txBody>
      </p:sp>
    </p:spTree>
    <p:extLst>
      <p:ext uri="{BB962C8B-B14F-4D97-AF65-F5344CB8AC3E}">
        <p14:creationId xmlns:p14="http://schemas.microsoft.com/office/powerpoint/2010/main" val="249839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adley cells in the atmosphere of Ve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933"/>
            <a:ext cx="6115050" cy="60102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14357" y="990600"/>
            <a:ext cx="1391535" cy="584775"/>
          </a:xfrm>
          <a:prstGeom prst="rect">
            <a:avLst/>
          </a:prstGeom>
          <a:noFill/>
        </p:spPr>
        <p:txBody>
          <a:bodyPr wrap="none" rtlCol="0">
            <a:spAutoFit/>
          </a:bodyPr>
          <a:lstStyle/>
          <a:p>
            <a:r>
              <a:rPr lang="es-MX" sz="3200" b="1" dirty="0" smtClean="0"/>
              <a:t>Venus</a:t>
            </a:r>
            <a:endParaRPr lang="en-US" sz="3200" b="1" dirty="0"/>
          </a:p>
        </p:txBody>
      </p:sp>
    </p:spTree>
    <p:extLst>
      <p:ext uri="{BB962C8B-B14F-4D97-AF65-F5344CB8AC3E}">
        <p14:creationId xmlns:p14="http://schemas.microsoft.com/office/powerpoint/2010/main" val="82483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dley cells extended all &#10; the way to the p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62915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438237" y="381000"/>
            <a:ext cx="2324675" cy="584775"/>
          </a:xfrm>
          <a:prstGeom prst="rect">
            <a:avLst/>
          </a:prstGeom>
          <a:noFill/>
        </p:spPr>
        <p:txBody>
          <a:bodyPr wrap="none" rtlCol="0">
            <a:spAutoFit/>
          </a:bodyPr>
          <a:lstStyle/>
          <a:p>
            <a:r>
              <a:rPr lang="es-MX" sz="3200" b="1" dirty="0" err="1" smtClean="0"/>
              <a:t>Hadley</a:t>
            </a:r>
            <a:r>
              <a:rPr lang="es-MX" sz="3200" b="1" dirty="0" smtClean="0"/>
              <a:t> </a:t>
            </a:r>
            <a:r>
              <a:rPr lang="es-MX" sz="3200" b="1" dirty="0" err="1" smtClean="0"/>
              <a:t>cell</a:t>
            </a:r>
            <a:endParaRPr lang="en-US" sz="3200" b="1" dirty="0"/>
          </a:p>
        </p:txBody>
      </p:sp>
    </p:spTree>
    <p:extLst>
      <p:ext uri="{BB962C8B-B14F-4D97-AF65-F5344CB8AC3E}">
        <p14:creationId xmlns:p14="http://schemas.microsoft.com/office/powerpoint/2010/main" val="2268013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 y="533400"/>
            <a:ext cx="8763001" cy="5509200"/>
          </a:xfrm>
          <a:prstGeom prst="rect">
            <a:avLst/>
          </a:prstGeom>
          <a:noFill/>
        </p:spPr>
        <p:txBody>
          <a:bodyPr wrap="square" rtlCol="0">
            <a:spAutoFit/>
          </a:bodyPr>
          <a:lstStyle/>
          <a:p>
            <a:pPr algn="ctr"/>
            <a:r>
              <a:rPr lang="es-MX" sz="3600" b="1" dirty="0" err="1" smtClean="0"/>
              <a:t>Earth</a:t>
            </a:r>
            <a:r>
              <a:rPr lang="es-MX" sz="3600" b="1" dirty="0" smtClean="0"/>
              <a:t>:</a:t>
            </a:r>
          </a:p>
          <a:p>
            <a:pPr algn="ctr"/>
            <a:endParaRPr lang="es-MX" sz="3600" b="1" dirty="0"/>
          </a:p>
          <a:p>
            <a:pPr algn="ctr"/>
            <a:r>
              <a:rPr lang="es-MX" sz="3600" b="1" dirty="0" err="1" smtClean="0"/>
              <a:t>Hadley</a:t>
            </a:r>
            <a:r>
              <a:rPr lang="es-MX" sz="3600" b="1" dirty="0" smtClean="0"/>
              <a:t> </a:t>
            </a:r>
            <a:r>
              <a:rPr lang="es-MX" sz="3600" b="1" dirty="0" err="1" smtClean="0"/>
              <a:t>cells</a:t>
            </a:r>
            <a:endParaRPr lang="es-MX" sz="3600" b="1" dirty="0" smtClean="0"/>
          </a:p>
          <a:p>
            <a:pPr algn="ctr"/>
            <a:endParaRPr lang="es-MX" sz="3600" b="1" dirty="0"/>
          </a:p>
          <a:p>
            <a:pPr algn="just"/>
            <a:r>
              <a:rPr lang="es-MX" sz="2000" dirty="0" smtClean="0"/>
              <a:t>Temporal and </a:t>
            </a:r>
            <a:r>
              <a:rPr lang="es-MX" sz="2000" dirty="0" err="1" smtClean="0"/>
              <a:t>spatial</a:t>
            </a:r>
            <a:r>
              <a:rPr lang="es-MX" sz="2000" dirty="0" smtClean="0"/>
              <a:t> </a:t>
            </a:r>
            <a:r>
              <a:rPr lang="es-MX" sz="2000" dirty="0" err="1" smtClean="0"/>
              <a:t>differences</a:t>
            </a:r>
            <a:r>
              <a:rPr lang="es-MX" sz="2000" dirty="0" smtClean="0"/>
              <a:t> in </a:t>
            </a:r>
            <a:r>
              <a:rPr lang="es-MX" sz="2000" dirty="0" err="1" smtClean="0"/>
              <a:t>illumination</a:t>
            </a:r>
            <a:r>
              <a:rPr lang="es-MX" sz="2000" dirty="0" smtClean="0"/>
              <a:t> induce </a:t>
            </a:r>
            <a:r>
              <a:rPr lang="es-MX" sz="2000" dirty="0" err="1" smtClean="0"/>
              <a:t>differential</a:t>
            </a:r>
            <a:r>
              <a:rPr lang="es-MX" sz="2000" dirty="0" smtClean="0"/>
              <a:t> </a:t>
            </a:r>
            <a:r>
              <a:rPr lang="es-MX" sz="2000" dirty="0" err="1" smtClean="0"/>
              <a:t>heating</a:t>
            </a:r>
            <a:r>
              <a:rPr lang="es-MX" sz="2000" dirty="0" smtClean="0"/>
              <a:t> in </a:t>
            </a:r>
            <a:r>
              <a:rPr lang="es-MX" sz="2000" dirty="0" err="1" smtClean="0"/>
              <a:t>the</a:t>
            </a:r>
            <a:r>
              <a:rPr lang="es-MX" sz="2000" dirty="0" smtClean="0"/>
              <a:t> Surface of </a:t>
            </a:r>
            <a:r>
              <a:rPr lang="es-MX" sz="2000" dirty="0" err="1" smtClean="0"/>
              <a:t>Earth</a:t>
            </a:r>
            <a:r>
              <a:rPr lang="es-MX" sz="2000" dirty="0" smtClean="0"/>
              <a:t>. </a:t>
            </a:r>
            <a:r>
              <a:rPr lang="es-MX" sz="2000" dirty="0" err="1" smtClean="0"/>
              <a:t>Main</a:t>
            </a:r>
            <a:r>
              <a:rPr lang="es-MX" sz="2000" dirty="0" smtClean="0"/>
              <a:t> </a:t>
            </a:r>
            <a:r>
              <a:rPr lang="es-MX" sz="2000" dirty="0" err="1" smtClean="0"/>
              <a:t>factors</a:t>
            </a:r>
            <a:r>
              <a:rPr lang="es-MX" sz="2000" dirty="0" smtClean="0"/>
              <a:t>:</a:t>
            </a:r>
          </a:p>
          <a:p>
            <a:pPr algn="just"/>
            <a:endParaRPr lang="es-MX" sz="2400" dirty="0"/>
          </a:p>
          <a:p>
            <a:pPr marL="342900" indent="-342900" algn="just">
              <a:buFontTx/>
              <a:buChar char="-"/>
            </a:pPr>
            <a:r>
              <a:rPr lang="es-MX" sz="2400" dirty="0" err="1" smtClean="0"/>
              <a:t>Night</a:t>
            </a:r>
            <a:r>
              <a:rPr lang="es-MX" sz="2400" dirty="0" smtClean="0"/>
              <a:t> and Day and </a:t>
            </a:r>
            <a:r>
              <a:rPr lang="es-MX" sz="2400" dirty="0" err="1" smtClean="0"/>
              <a:t>the</a:t>
            </a:r>
            <a:r>
              <a:rPr lang="es-MX" sz="2400" dirty="0" smtClean="0"/>
              <a:t> Spin of </a:t>
            </a:r>
            <a:r>
              <a:rPr lang="es-MX" sz="2400" dirty="0" err="1" smtClean="0"/>
              <a:t>the</a:t>
            </a:r>
            <a:r>
              <a:rPr lang="es-MX" sz="2400" dirty="0" smtClean="0"/>
              <a:t> </a:t>
            </a:r>
            <a:r>
              <a:rPr lang="es-MX" sz="2400" dirty="0" err="1" smtClean="0"/>
              <a:t>Earth</a:t>
            </a:r>
            <a:r>
              <a:rPr lang="es-MX" sz="2400" dirty="0" smtClean="0"/>
              <a:t>:</a:t>
            </a:r>
          </a:p>
          <a:p>
            <a:pPr algn="just"/>
            <a:r>
              <a:rPr lang="es-MX" sz="2400" b="1" dirty="0" err="1" smtClean="0"/>
              <a:t>heat</a:t>
            </a:r>
            <a:r>
              <a:rPr lang="es-MX" sz="2400" b="1" dirty="0" smtClean="0"/>
              <a:t> </a:t>
            </a:r>
            <a:r>
              <a:rPr lang="es-MX" sz="2400" b="1" dirty="0" err="1" smtClean="0"/>
              <a:t>flows</a:t>
            </a:r>
            <a:r>
              <a:rPr lang="es-MX" sz="2400" b="1" dirty="0" smtClean="0"/>
              <a:t> </a:t>
            </a:r>
            <a:r>
              <a:rPr lang="es-MX" sz="2400" b="1" dirty="0" err="1" smtClean="0"/>
              <a:t>from</a:t>
            </a:r>
            <a:r>
              <a:rPr lang="es-MX" sz="2400" b="1" dirty="0" smtClean="0"/>
              <a:t> </a:t>
            </a:r>
            <a:r>
              <a:rPr lang="es-MX" sz="2400" b="1" dirty="0" err="1" smtClean="0"/>
              <a:t>illuminated</a:t>
            </a:r>
            <a:r>
              <a:rPr lang="es-MX" sz="2400" b="1" dirty="0" smtClean="0"/>
              <a:t> to non </a:t>
            </a:r>
            <a:r>
              <a:rPr lang="es-MX" sz="2400" b="1" dirty="0" err="1" smtClean="0"/>
              <a:t>illuminated</a:t>
            </a:r>
            <a:endParaRPr lang="es-MX" sz="2400" b="1" dirty="0" smtClean="0"/>
          </a:p>
          <a:p>
            <a:pPr algn="just"/>
            <a:r>
              <a:rPr lang="es-MX" sz="2400" b="1" dirty="0" err="1" smtClean="0"/>
              <a:t>half</a:t>
            </a:r>
            <a:r>
              <a:rPr lang="es-MX" sz="2400" b="1" dirty="0" smtClean="0"/>
              <a:t> of </a:t>
            </a:r>
            <a:r>
              <a:rPr lang="es-MX" sz="2400" b="1" dirty="0" err="1" smtClean="0"/>
              <a:t>the</a:t>
            </a:r>
            <a:r>
              <a:rPr lang="es-MX" sz="2400" b="1" dirty="0" smtClean="0"/>
              <a:t> </a:t>
            </a:r>
            <a:r>
              <a:rPr lang="es-MX" sz="2400" b="1" dirty="0" err="1" smtClean="0"/>
              <a:t>planet</a:t>
            </a:r>
            <a:endParaRPr lang="es-MX" sz="2400" b="1" dirty="0" smtClean="0"/>
          </a:p>
          <a:p>
            <a:pPr algn="just"/>
            <a:endParaRPr lang="es-MX" sz="2400" dirty="0"/>
          </a:p>
          <a:p>
            <a:pPr marL="342900" indent="-342900" algn="just">
              <a:buFontTx/>
              <a:buChar char="-"/>
            </a:pPr>
            <a:r>
              <a:rPr lang="es-MX" sz="2400" dirty="0" err="1" smtClean="0"/>
              <a:t>During</a:t>
            </a:r>
            <a:r>
              <a:rPr lang="es-MX" sz="2400" dirty="0" smtClean="0"/>
              <a:t> </a:t>
            </a:r>
            <a:r>
              <a:rPr lang="es-MX" sz="2400" dirty="0" err="1" smtClean="0"/>
              <a:t>the</a:t>
            </a:r>
            <a:r>
              <a:rPr lang="es-MX" sz="2400" dirty="0" smtClean="0"/>
              <a:t> </a:t>
            </a:r>
            <a:r>
              <a:rPr lang="es-MX" sz="2400" dirty="0" err="1" smtClean="0"/>
              <a:t>day</a:t>
            </a:r>
            <a:r>
              <a:rPr lang="es-MX" sz="2400" dirty="0" smtClean="0"/>
              <a:t>,</a:t>
            </a:r>
          </a:p>
          <a:p>
            <a:pPr algn="just"/>
            <a:r>
              <a:rPr lang="es-MX" sz="2400" b="1" dirty="0" smtClean="0">
                <a:solidFill>
                  <a:srgbClr val="FF0000"/>
                </a:solidFill>
              </a:rPr>
              <a:t>more </a:t>
            </a:r>
            <a:r>
              <a:rPr lang="es-MX" sz="2400" b="1" dirty="0" err="1" smtClean="0">
                <a:solidFill>
                  <a:srgbClr val="FF0000"/>
                </a:solidFill>
              </a:rPr>
              <a:t>heat</a:t>
            </a:r>
            <a:r>
              <a:rPr lang="es-MX" sz="2400" b="1" dirty="0" smtClean="0">
                <a:solidFill>
                  <a:srgbClr val="FF0000"/>
                </a:solidFill>
              </a:rPr>
              <a:t> hits 1 cm</a:t>
            </a:r>
            <a:r>
              <a:rPr lang="es-MX" sz="2400" b="1" baseline="30000" dirty="0" smtClean="0">
                <a:solidFill>
                  <a:srgbClr val="FF0000"/>
                </a:solidFill>
              </a:rPr>
              <a:t>2</a:t>
            </a:r>
            <a:r>
              <a:rPr lang="es-MX" sz="2400" b="1" dirty="0" smtClean="0">
                <a:solidFill>
                  <a:srgbClr val="FF0000"/>
                </a:solidFill>
              </a:rPr>
              <a:t> at </a:t>
            </a:r>
            <a:r>
              <a:rPr lang="es-MX" sz="2400" b="1" dirty="0" err="1" smtClean="0">
                <a:solidFill>
                  <a:srgbClr val="FF0000"/>
                </a:solidFill>
              </a:rPr>
              <a:t>the</a:t>
            </a:r>
            <a:r>
              <a:rPr lang="es-MX" sz="2400" b="1" dirty="0" smtClean="0">
                <a:solidFill>
                  <a:srgbClr val="FF0000"/>
                </a:solidFill>
              </a:rPr>
              <a:t> </a:t>
            </a:r>
            <a:r>
              <a:rPr lang="es-MX" sz="2400" b="1" dirty="0" err="1" smtClean="0">
                <a:solidFill>
                  <a:srgbClr val="FF0000"/>
                </a:solidFill>
              </a:rPr>
              <a:t>Equator</a:t>
            </a:r>
            <a:r>
              <a:rPr lang="es-MX" sz="2400" b="1" dirty="0" smtClean="0">
                <a:solidFill>
                  <a:srgbClr val="FF0000"/>
                </a:solidFill>
              </a:rPr>
              <a:t> </a:t>
            </a:r>
            <a:r>
              <a:rPr lang="es-MX" sz="2400" b="1" dirty="0" err="1" smtClean="0">
                <a:solidFill>
                  <a:srgbClr val="FF0000"/>
                </a:solidFill>
              </a:rPr>
              <a:t>than</a:t>
            </a:r>
            <a:r>
              <a:rPr lang="es-MX" sz="2400" b="1" dirty="0" smtClean="0">
                <a:solidFill>
                  <a:srgbClr val="FF0000"/>
                </a:solidFill>
              </a:rPr>
              <a:t> at </a:t>
            </a:r>
            <a:r>
              <a:rPr lang="es-MX" sz="2400" b="1" dirty="0" err="1" smtClean="0">
                <a:solidFill>
                  <a:srgbClr val="FF0000"/>
                </a:solidFill>
              </a:rPr>
              <a:t>the</a:t>
            </a:r>
            <a:r>
              <a:rPr lang="es-MX" sz="2400" b="1" dirty="0" smtClean="0">
                <a:solidFill>
                  <a:srgbClr val="FF0000"/>
                </a:solidFill>
              </a:rPr>
              <a:t> </a:t>
            </a:r>
            <a:r>
              <a:rPr lang="es-MX" sz="2400" b="1" dirty="0" err="1" smtClean="0">
                <a:solidFill>
                  <a:srgbClr val="FF0000"/>
                </a:solidFill>
              </a:rPr>
              <a:t>Poles</a:t>
            </a:r>
            <a:endParaRPr lang="en-US" sz="2400" b="1" dirty="0">
              <a:solidFill>
                <a:srgbClr val="FF0000"/>
              </a:solidFill>
            </a:endParaRPr>
          </a:p>
        </p:txBody>
      </p:sp>
    </p:spTree>
    <p:extLst>
      <p:ext uri="{BB962C8B-B14F-4D97-AF65-F5344CB8AC3E}">
        <p14:creationId xmlns:p14="http://schemas.microsoft.com/office/powerpoint/2010/main" val="1054058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what direction does the earth rot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09650"/>
            <a:ext cx="71818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5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86000" y="228600"/>
            <a:ext cx="4985147" cy="523220"/>
          </a:xfrm>
          <a:prstGeom prst="rect">
            <a:avLst/>
          </a:prstGeom>
          <a:noFill/>
        </p:spPr>
        <p:txBody>
          <a:bodyPr wrap="none" rtlCol="0">
            <a:spAutoFit/>
          </a:bodyPr>
          <a:lstStyle/>
          <a:p>
            <a:r>
              <a:rPr lang="es-MX" sz="2800" b="1" dirty="0" err="1" smtClean="0"/>
              <a:t>Earth</a:t>
            </a:r>
            <a:r>
              <a:rPr lang="es-MX" sz="2800" b="1" dirty="0" smtClean="0"/>
              <a:t> </a:t>
            </a:r>
            <a:r>
              <a:rPr lang="es-MX" sz="2800" b="1" dirty="0" err="1" smtClean="0"/>
              <a:t>Atmospheric</a:t>
            </a:r>
            <a:r>
              <a:rPr lang="es-MX" sz="2800" b="1" dirty="0" smtClean="0"/>
              <a:t> </a:t>
            </a:r>
            <a:r>
              <a:rPr lang="es-MX" sz="2800" b="1" dirty="0" err="1" smtClean="0"/>
              <a:t>Currents</a:t>
            </a:r>
            <a:endParaRPr lang="es-MX" sz="2800" b="1" dirty="0" smtClean="0"/>
          </a:p>
        </p:txBody>
      </p:sp>
      <p:pic>
        <p:nvPicPr>
          <p:cNvPr id="11266" name="Picture 2" descr="Layers of Earth's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99038"/>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286000" y="5410200"/>
            <a:ext cx="5143396" cy="923330"/>
          </a:xfrm>
          <a:prstGeom prst="rect">
            <a:avLst/>
          </a:prstGeom>
          <a:noFill/>
        </p:spPr>
        <p:txBody>
          <a:bodyPr wrap="none" rtlCol="0">
            <a:spAutoFit/>
          </a:bodyPr>
          <a:lstStyle/>
          <a:p>
            <a:r>
              <a:rPr lang="es-MX" dirty="0" err="1" smtClean="0"/>
              <a:t>The</a:t>
            </a:r>
            <a:r>
              <a:rPr lang="es-MX" dirty="0" smtClean="0"/>
              <a:t> </a:t>
            </a:r>
            <a:r>
              <a:rPr lang="es-MX" dirty="0" err="1" smtClean="0"/>
              <a:t>atmosphere</a:t>
            </a:r>
            <a:r>
              <a:rPr lang="es-MX" dirty="0" smtClean="0"/>
              <a:t> has:</a:t>
            </a:r>
          </a:p>
          <a:p>
            <a:r>
              <a:rPr lang="es-MX" dirty="0" smtClean="0"/>
              <a:t>- Vertical (</a:t>
            </a:r>
            <a:r>
              <a:rPr lang="es-MX" dirty="0" err="1" smtClean="0"/>
              <a:t>altitude</a:t>
            </a:r>
            <a:r>
              <a:rPr lang="es-MX" dirty="0" smtClean="0"/>
              <a:t>) </a:t>
            </a:r>
            <a:r>
              <a:rPr lang="es-MX" dirty="0" err="1" smtClean="0"/>
              <a:t>Convection</a:t>
            </a:r>
            <a:r>
              <a:rPr lang="es-MX" dirty="0" smtClean="0"/>
              <a:t> </a:t>
            </a:r>
            <a:r>
              <a:rPr lang="es-MX" dirty="0" err="1" smtClean="0"/>
              <a:t>movement</a:t>
            </a:r>
            <a:r>
              <a:rPr lang="es-MX" dirty="0" smtClean="0"/>
              <a:t>, and</a:t>
            </a:r>
          </a:p>
          <a:p>
            <a:r>
              <a:rPr lang="es-MX" dirty="0" smtClean="0"/>
              <a:t>- Surface (horizontal: S-N, and W-E) </a:t>
            </a:r>
            <a:r>
              <a:rPr lang="es-MX" dirty="0" err="1" smtClean="0"/>
              <a:t>movements</a:t>
            </a:r>
            <a:endParaRPr lang="es-MX" dirty="0" smtClean="0"/>
          </a:p>
        </p:txBody>
      </p:sp>
      <p:sp>
        <p:nvSpPr>
          <p:cNvPr id="4" name="CuadroTexto 3"/>
          <p:cNvSpPr txBox="1"/>
          <p:nvPr/>
        </p:nvSpPr>
        <p:spPr>
          <a:xfrm>
            <a:off x="914400" y="1371600"/>
            <a:ext cx="3962400" cy="3631763"/>
          </a:xfrm>
          <a:prstGeom prst="rect">
            <a:avLst/>
          </a:prstGeom>
          <a:noFill/>
        </p:spPr>
        <p:txBody>
          <a:bodyPr wrap="square" rtlCol="0">
            <a:spAutoFit/>
          </a:bodyPr>
          <a:lstStyle/>
          <a:p>
            <a:r>
              <a:rPr lang="es-MX" dirty="0" err="1" smtClean="0"/>
              <a:t>Law</a:t>
            </a:r>
            <a:r>
              <a:rPr lang="es-MX" dirty="0" smtClean="0"/>
              <a:t> of gases:</a:t>
            </a:r>
          </a:p>
          <a:p>
            <a:endParaRPr lang="es-MX" dirty="0" smtClean="0"/>
          </a:p>
          <a:p>
            <a:pPr algn="ctr"/>
            <a:r>
              <a:rPr lang="es-MX" sz="3200" b="1" dirty="0" smtClean="0"/>
              <a:t>PV = </a:t>
            </a:r>
            <a:r>
              <a:rPr lang="es-MX" sz="3200" b="1" dirty="0" err="1" smtClean="0"/>
              <a:t>nRT</a:t>
            </a:r>
            <a:endParaRPr lang="es-MX" sz="3200" b="1" dirty="0" smtClean="0"/>
          </a:p>
          <a:p>
            <a:endParaRPr lang="es-MX" dirty="0"/>
          </a:p>
          <a:p>
            <a:r>
              <a:rPr lang="es-MX" dirty="0" err="1" smtClean="0"/>
              <a:t>Hotter</a:t>
            </a:r>
            <a:r>
              <a:rPr lang="es-MX" dirty="0" smtClean="0"/>
              <a:t> </a:t>
            </a:r>
            <a:r>
              <a:rPr lang="es-MX" dirty="0" err="1" smtClean="0"/>
              <a:t>elements</a:t>
            </a:r>
            <a:r>
              <a:rPr lang="es-MX" dirty="0" smtClean="0"/>
              <a:t> of gases </a:t>
            </a:r>
            <a:r>
              <a:rPr lang="es-MX" dirty="0" err="1" smtClean="0"/>
              <a:t>expand</a:t>
            </a:r>
            <a:r>
              <a:rPr lang="es-MX" dirty="0" smtClean="0"/>
              <a:t> and/</a:t>
            </a:r>
            <a:r>
              <a:rPr lang="es-MX" dirty="0" err="1" smtClean="0"/>
              <a:t>or</a:t>
            </a:r>
            <a:r>
              <a:rPr lang="es-MX" dirty="0" smtClean="0"/>
              <a:t> </a:t>
            </a:r>
          </a:p>
          <a:p>
            <a:r>
              <a:rPr lang="es-MX" dirty="0" err="1" smtClean="0"/>
              <a:t>increase</a:t>
            </a:r>
            <a:r>
              <a:rPr lang="es-MX" dirty="0" smtClean="0"/>
              <a:t> </a:t>
            </a:r>
            <a:r>
              <a:rPr lang="es-MX" dirty="0" err="1" smtClean="0"/>
              <a:t>their</a:t>
            </a:r>
            <a:r>
              <a:rPr lang="es-MX" dirty="0" smtClean="0"/>
              <a:t> </a:t>
            </a:r>
            <a:r>
              <a:rPr lang="es-MX" dirty="0" err="1" smtClean="0"/>
              <a:t>pressure</a:t>
            </a:r>
            <a:endParaRPr lang="es-MX" dirty="0" smtClean="0"/>
          </a:p>
          <a:p>
            <a:r>
              <a:rPr lang="es-MX" dirty="0" smtClean="0"/>
              <a:t>(and viceversa).</a:t>
            </a:r>
          </a:p>
          <a:p>
            <a:endParaRPr lang="es-MX" dirty="0"/>
          </a:p>
          <a:p>
            <a:r>
              <a:rPr lang="es-MX" dirty="0" err="1" smtClean="0"/>
              <a:t>This</a:t>
            </a:r>
            <a:r>
              <a:rPr lang="es-MX" dirty="0" smtClean="0"/>
              <a:t> </a:t>
            </a:r>
            <a:r>
              <a:rPr lang="es-MX" dirty="0" err="1" smtClean="0"/>
              <a:t>is</a:t>
            </a:r>
            <a:r>
              <a:rPr lang="es-MX" dirty="0" smtClean="0"/>
              <a:t> </a:t>
            </a:r>
            <a:r>
              <a:rPr lang="es-MX" dirty="0" err="1" smtClean="0"/>
              <a:t>the</a:t>
            </a:r>
            <a:r>
              <a:rPr lang="es-MX" dirty="0" smtClean="0"/>
              <a:t> </a:t>
            </a:r>
            <a:r>
              <a:rPr lang="es-MX" dirty="0" err="1" smtClean="0"/>
              <a:t>origin</a:t>
            </a:r>
            <a:r>
              <a:rPr lang="es-MX" dirty="0" smtClean="0"/>
              <a:t> of </a:t>
            </a:r>
            <a:r>
              <a:rPr lang="es-MX" dirty="0" err="1" smtClean="0"/>
              <a:t>breeze</a:t>
            </a:r>
            <a:r>
              <a:rPr lang="es-MX" dirty="0" smtClean="0"/>
              <a:t>, </a:t>
            </a:r>
            <a:r>
              <a:rPr lang="es-MX" dirty="0" err="1" smtClean="0"/>
              <a:t>winds</a:t>
            </a:r>
            <a:r>
              <a:rPr lang="es-MX" dirty="0" smtClean="0"/>
              <a:t>, </a:t>
            </a:r>
            <a:r>
              <a:rPr lang="es-MX" dirty="0" err="1" smtClean="0"/>
              <a:t>hurricanes</a:t>
            </a:r>
            <a:r>
              <a:rPr lang="es-MX" dirty="0" smtClean="0"/>
              <a:t>, and </a:t>
            </a:r>
            <a:r>
              <a:rPr lang="es-MX" dirty="0" err="1" smtClean="0"/>
              <a:t>all</a:t>
            </a:r>
            <a:r>
              <a:rPr lang="es-MX" dirty="0" smtClean="0"/>
              <a:t> </a:t>
            </a:r>
            <a:r>
              <a:rPr lang="es-MX" dirty="0" err="1" smtClean="0"/>
              <a:t>atmospheric</a:t>
            </a:r>
            <a:r>
              <a:rPr lang="es-MX" dirty="0" smtClean="0"/>
              <a:t> </a:t>
            </a:r>
            <a:r>
              <a:rPr lang="es-MX" dirty="0" err="1" smtClean="0"/>
              <a:t>phenomena</a:t>
            </a:r>
            <a:endParaRPr lang="en-US" dirty="0"/>
          </a:p>
        </p:txBody>
      </p:sp>
    </p:spTree>
    <p:extLst>
      <p:ext uri="{BB962C8B-B14F-4D97-AF65-F5344CB8AC3E}">
        <p14:creationId xmlns:p14="http://schemas.microsoft.com/office/powerpoint/2010/main" val="1627780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cied.ucar.edu/sites/default/files/styles/short_content_small_image/public/images/large_image_for_image_content/atm_circulation_0.jpg?itok=w8fgDM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95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021363" y="381000"/>
            <a:ext cx="3177473" cy="461665"/>
          </a:xfrm>
          <a:prstGeom prst="rect">
            <a:avLst/>
          </a:prstGeom>
          <a:noFill/>
        </p:spPr>
        <p:txBody>
          <a:bodyPr wrap="none" rtlCol="0">
            <a:spAutoFit/>
          </a:bodyPr>
          <a:lstStyle/>
          <a:p>
            <a:r>
              <a:rPr lang="es-MX" sz="2400" b="1" dirty="0" err="1" smtClean="0"/>
              <a:t>Convection</a:t>
            </a:r>
            <a:r>
              <a:rPr lang="es-MX" sz="2400" b="1" dirty="0" smtClean="0"/>
              <a:t> </a:t>
            </a:r>
            <a:r>
              <a:rPr lang="es-MX" sz="2400" b="1" dirty="0" err="1" smtClean="0"/>
              <a:t>currents</a:t>
            </a:r>
            <a:endParaRPr lang="en-US" sz="2400" b="1" dirty="0"/>
          </a:p>
        </p:txBody>
      </p:sp>
    </p:spTree>
    <p:extLst>
      <p:ext uri="{BB962C8B-B14F-4D97-AF65-F5344CB8AC3E}">
        <p14:creationId xmlns:p14="http://schemas.microsoft.com/office/powerpoint/2010/main" val="2934443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at direction does the earth rot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6286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1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dn.britannica.com/00/102500-050-2A2E7E20/circulation-patterns-Earth-surfac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40055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52600" y="533400"/>
            <a:ext cx="6378477" cy="461665"/>
          </a:xfrm>
          <a:prstGeom prst="rect">
            <a:avLst/>
          </a:prstGeom>
          <a:noFill/>
        </p:spPr>
        <p:txBody>
          <a:bodyPr wrap="none" rtlCol="0">
            <a:spAutoFit/>
          </a:bodyPr>
          <a:lstStyle/>
          <a:p>
            <a:r>
              <a:rPr lang="es-MX" sz="2400" b="1" dirty="0" err="1" smtClean="0"/>
              <a:t>Convection</a:t>
            </a:r>
            <a:r>
              <a:rPr lang="es-MX" sz="2400" b="1" dirty="0" smtClean="0"/>
              <a:t>, Surface and </a:t>
            </a:r>
            <a:r>
              <a:rPr lang="es-MX" sz="2400" b="1" dirty="0" err="1" smtClean="0"/>
              <a:t>Altitude</a:t>
            </a:r>
            <a:r>
              <a:rPr lang="es-MX" sz="2400" b="1" dirty="0" smtClean="0"/>
              <a:t> </a:t>
            </a:r>
            <a:r>
              <a:rPr lang="es-MX" sz="2400" b="1" dirty="0" err="1" smtClean="0"/>
              <a:t>Currents</a:t>
            </a:r>
            <a:endParaRPr lang="en-US" sz="2400" b="1" dirty="0"/>
          </a:p>
        </p:txBody>
      </p:sp>
    </p:spTree>
    <p:extLst>
      <p:ext uri="{BB962C8B-B14F-4D97-AF65-F5344CB8AC3E}">
        <p14:creationId xmlns:p14="http://schemas.microsoft.com/office/powerpoint/2010/main" val="5478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tmospheric Wind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65486"/>
            <a:ext cx="3687173" cy="3244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9646" y="619542"/>
            <a:ext cx="9067800" cy="2123658"/>
          </a:xfrm>
          <a:prstGeom prst="rect">
            <a:avLst/>
          </a:prstGeom>
        </p:spPr>
        <p:txBody>
          <a:bodyPr wrap="square">
            <a:spAutoFit/>
          </a:bodyPr>
          <a:lstStyle/>
          <a:p>
            <a:pPr algn="just"/>
            <a:r>
              <a:rPr lang="en-US" sz="1200" b="1" dirty="0">
                <a:solidFill>
                  <a:srgbClr val="000000"/>
                </a:solidFill>
                <a:latin typeface="Arial" panose="020B0604020202020204" pitchFamily="34" charset="0"/>
              </a:rPr>
              <a:t>The atmosphere transports heat throughout the globe extremely well, but present-day atmospheric characteristics prevent heat from being carried directly from the equator to the poles. Currently, there are three distinct wind cells - Hadley Cells, </a:t>
            </a:r>
            <a:r>
              <a:rPr lang="en-US" sz="1200" b="1" dirty="0" err="1">
                <a:solidFill>
                  <a:srgbClr val="000000"/>
                </a:solidFill>
                <a:latin typeface="Arial" panose="020B0604020202020204" pitchFamily="34" charset="0"/>
              </a:rPr>
              <a:t>Ferrel</a:t>
            </a:r>
            <a:r>
              <a:rPr lang="en-US" sz="1200" b="1" dirty="0">
                <a:solidFill>
                  <a:srgbClr val="000000"/>
                </a:solidFill>
                <a:latin typeface="Arial" panose="020B0604020202020204" pitchFamily="34" charset="0"/>
              </a:rPr>
              <a:t> Cells, and Polar Cells - that divide the troposphere into regions of essentially closed wind circulations. In this arrangement, heat from the equator generally sinks around 30° latitude where the Hadley Cells end. As a result, the warmest air does not reach the poles. If atmospheric dynamics were different, however, it is plausible that one large overturning circulation per hemisphere could exist and that wind from the low-latitudes could transport heat to the high-latitudes. As an explanation for equable climates, Brian Farrell presented this idea in 1990 and advocated that during equable climates, the Hadley Cells extended from the equator to the poles (Farrell, 1990).</a:t>
            </a:r>
          </a:p>
          <a:p>
            <a:r>
              <a:rPr lang="en-US" dirty="0"/>
              <a:t/>
            </a:r>
            <a:br>
              <a:rPr lang="en-US" dirty="0"/>
            </a:br>
            <a:endParaRPr lang="en-US" dirty="0"/>
          </a:p>
        </p:txBody>
      </p:sp>
      <p:sp>
        <p:nvSpPr>
          <p:cNvPr id="3" name="Rectángulo 2"/>
          <p:cNvSpPr/>
          <p:nvPr/>
        </p:nvSpPr>
        <p:spPr>
          <a:xfrm>
            <a:off x="-29308" y="5473005"/>
            <a:ext cx="9067800" cy="1384995"/>
          </a:xfrm>
          <a:prstGeom prst="rect">
            <a:avLst/>
          </a:prstGeom>
        </p:spPr>
        <p:txBody>
          <a:bodyPr wrap="square">
            <a:spAutoFit/>
          </a:bodyPr>
          <a:lstStyle/>
          <a:p>
            <a:r>
              <a:rPr lang="en-US" sz="1200" b="1" u="sng" dirty="0">
                <a:solidFill>
                  <a:srgbClr val="000000"/>
                </a:solidFill>
                <a:latin typeface="Arial" panose="020B0604020202020204" pitchFamily="34" charset="0"/>
              </a:rPr>
              <a:t>Hadley Cells are the low-latitude overturning circulations that have air rising at the equator and air sinking at roughly 30° latitude</a:t>
            </a:r>
            <a:r>
              <a:rPr lang="en-US" sz="1200" dirty="0">
                <a:solidFill>
                  <a:srgbClr val="000000"/>
                </a:solidFill>
                <a:latin typeface="Arial" panose="020B0604020202020204" pitchFamily="34" charset="0"/>
              </a:rPr>
              <a:t>. They are responsible for the trade winds in the Tropics and control low-latitude weather patterns. </a:t>
            </a:r>
            <a:r>
              <a:rPr lang="en-US" sz="1200" i="1" dirty="0">
                <a:solidFill>
                  <a:srgbClr val="000000"/>
                </a:solidFill>
                <a:latin typeface="Arial" panose="020B0604020202020204" pitchFamily="34" charset="0"/>
              </a:rPr>
              <a:t>Held and </a:t>
            </a:r>
            <a:r>
              <a:rPr lang="en-US" sz="1200" i="1" dirty="0" err="1">
                <a:solidFill>
                  <a:srgbClr val="000000"/>
                </a:solidFill>
                <a:latin typeface="Arial" panose="020B0604020202020204" pitchFamily="34" charset="0"/>
              </a:rPr>
              <a:t>Hou</a:t>
            </a:r>
            <a:r>
              <a:rPr lang="en-US" sz="1200" dirty="0">
                <a:solidFill>
                  <a:srgbClr val="000000"/>
                </a:solidFill>
                <a:latin typeface="Arial" panose="020B0604020202020204" pitchFamily="34" charset="0"/>
              </a:rPr>
              <a:t> (1980) outlined the dynamics of this circulation through a simplified model of the Hadley Cell. For the model, there are three main assumptions. First, the Hadley Cell circulation is constant. Second, </a:t>
            </a:r>
            <a:r>
              <a:rPr lang="en-US" sz="1200" b="1" u="sng" dirty="0">
                <a:solidFill>
                  <a:srgbClr val="000000"/>
                </a:solidFill>
                <a:latin typeface="Arial" panose="020B0604020202020204" pitchFamily="34" charset="0"/>
              </a:rPr>
              <a:t>the air moving toward the poles in the upper atmosphere conserves its axial angular momentum, while the surface air moving </a:t>
            </a:r>
            <a:r>
              <a:rPr lang="en-US" sz="1200" b="1" u="sng" dirty="0" err="1">
                <a:solidFill>
                  <a:srgbClr val="000000"/>
                </a:solidFill>
                <a:latin typeface="Arial" panose="020B0604020202020204" pitchFamily="34" charset="0"/>
              </a:rPr>
              <a:t>equatorwards</a:t>
            </a:r>
            <a:r>
              <a:rPr lang="en-US" sz="1200" b="1" u="sng" dirty="0">
                <a:solidFill>
                  <a:srgbClr val="000000"/>
                </a:solidFill>
                <a:latin typeface="Arial" panose="020B0604020202020204" pitchFamily="34" charset="0"/>
              </a:rPr>
              <a:t> is slowed down by friction</a:t>
            </a:r>
            <a:r>
              <a:rPr lang="en-US" sz="1200" dirty="0">
                <a:solidFill>
                  <a:srgbClr val="000000"/>
                </a:solidFill>
                <a:latin typeface="Arial" panose="020B0604020202020204" pitchFamily="34" charset="0"/>
              </a:rPr>
              <a:t>. Third, the thermal wind balance holds for the circulation (</a:t>
            </a:r>
            <a:r>
              <a:rPr lang="en-US" sz="1200" dirty="0" err="1">
                <a:solidFill>
                  <a:srgbClr val="000000"/>
                </a:solidFill>
                <a:latin typeface="Arial" panose="020B0604020202020204" pitchFamily="34" charset="0"/>
              </a:rPr>
              <a:t>Vallis</a:t>
            </a:r>
            <a:r>
              <a:rPr lang="en-US" sz="1200" dirty="0">
                <a:solidFill>
                  <a:srgbClr val="000000"/>
                </a:solidFill>
                <a:latin typeface="Arial" panose="020B0604020202020204" pitchFamily="34" charset="0"/>
              </a:rPr>
              <a:t>, 2006). For simplicity, the model is also symmetric around the equator. These initial assumptions make the explanation of Hadley Cell dynamics much simpler.</a:t>
            </a:r>
            <a:endParaRPr lang="en-US" sz="1200" dirty="0"/>
          </a:p>
        </p:txBody>
      </p:sp>
      <p:sp>
        <p:nvSpPr>
          <p:cNvPr id="4" name="CuadroTexto 3"/>
          <p:cNvSpPr txBox="1"/>
          <p:nvPr/>
        </p:nvSpPr>
        <p:spPr>
          <a:xfrm>
            <a:off x="2057400" y="8792"/>
            <a:ext cx="5296643" cy="461665"/>
          </a:xfrm>
          <a:prstGeom prst="rect">
            <a:avLst/>
          </a:prstGeom>
          <a:noFill/>
        </p:spPr>
        <p:txBody>
          <a:bodyPr wrap="none" rtlCol="0">
            <a:spAutoFit/>
          </a:bodyPr>
          <a:lstStyle/>
          <a:p>
            <a:r>
              <a:rPr lang="es-MX" sz="2400" b="1" dirty="0" err="1" smtClean="0"/>
              <a:t>Earth</a:t>
            </a:r>
            <a:r>
              <a:rPr lang="es-MX" sz="2400" b="1" dirty="0" smtClean="0"/>
              <a:t> </a:t>
            </a:r>
            <a:r>
              <a:rPr lang="es-MX" sz="2400" b="1" dirty="0" err="1" smtClean="0"/>
              <a:t>atmospheric</a:t>
            </a:r>
            <a:r>
              <a:rPr lang="es-MX" sz="2400" b="1" dirty="0" smtClean="0"/>
              <a:t> </a:t>
            </a:r>
            <a:r>
              <a:rPr lang="es-MX" sz="2400" b="1" dirty="0" err="1" smtClean="0"/>
              <a:t>circulation</a:t>
            </a:r>
            <a:r>
              <a:rPr lang="es-MX" sz="2400" b="1" dirty="0" smtClean="0"/>
              <a:t> </a:t>
            </a:r>
            <a:r>
              <a:rPr lang="es-MX" sz="2400" b="1" dirty="0" err="1" smtClean="0"/>
              <a:t>cells</a:t>
            </a:r>
            <a:endParaRPr lang="en-US" sz="2400" b="1" dirty="0"/>
          </a:p>
        </p:txBody>
      </p:sp>
    </p:spTree>
    <p:extLst>
      <p:ext uri="{BB962C8B-B14F-4D97-AF65-F5344CB8AC3E}">
        <p14:creationId xmlns:p14="http://schemas.microsoft.com/office/powerpoint/2010/main" val="3712427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hadley cell expansion global warm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39" y="1752600"/>
            <a:ext cx="7038975"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22208" y="838200"/>
            <a:ext cx="7149714" cy="400110"/>
          </a:xfrm>
          <a:prstGeom prst="rect">
            <a:avLst/>
          </a:prstGeom>
          <a:noFill/>
        </p:spPr>
        <p:txBody>
          <a:bodyPr wrap="none" rtlCol="0">
            <a:spAutoFit/>
          </a:bodyPr>
          <a:lstStyle/>
          <a:p>
            <a:r>
              <a:rPr lang="es-MX" sz="2000" b="1" dirty="0" err="1" smtClean="0"/>
              <a:t>Hadley</a:t>
            </a:r>
            <a:r>
              <a:rPr lang="es-MX" sz="2000" b="1" dirty="0" smtClean="0"/>
              <a:t> </a:t>
            </a:r>
            <a:r>
              <a:rPr lang="es-MX" sz="2000" b="1" dirty="0" err="1" smtClean="0"/>
              <a:t>cell</a:t>
            </a:r>
            <a:r>
              <a:rPr lang="es-MX" sz="2000" b="1" dirty="0" smtClean="0"/>
              <a:t> expansión </a:t>
            </a:r>
            <a:r>
              <a:rPr lang="es-MX" sz="2000" b="1" dirty="0" err="1" smtClean="0"/>
              <a:t>caused</a:t>
            </a:r>
            <a:r>
              <a:rPr lang="es-MX" sz="2000" b="1" dirty="0" smtClean="0"/>
              <a:t> </a:t>
            </a:r>
            <a:r>
              <a:rPr lang="es-MX" sz="2000" b="1" dirty="0" err="1" smtClean="0"/>
              <a:t>by</a:t>
            </a:r>
            <a:r>
              <a:rPr lang="es-MX" sz="2000" b="1" dirty="0" smtClean="0"/>
              <a:t> </a:t>
            </a:r>
            <a:r>
              <a:rPr lang="es-MX" sz="2000" b="1" dirty="0" err="1" smtClean="0"/>
              <a:t>increase</a:t>
            </a:r>
            <a:r>
              <a:rPr lang="es-MX" sz="2000" b="1" dirty="0" smtClean="0"/>
              <a:t> in </a:t>
            </a:r>
            <a:r>
              <a:rPr lang="es-MX" sz="2000" b="1" dirty="0" err="1" smtClean="0"/>
              <a:t>temperature</a:t>
            </a:r>
            <a:endParaRPr lang="en-US" sz="2000" b="1" dirty="0"/>
          </a:p>
        </p:txBody>
      </p:sp>
    </p:spTree>
    <p:extLst>
      <p:ext uri="{BB962C8B-B14F-4D97-AF65-F5344CB8AC3E}">
        <p14:creationId xmlns:p14="http://schemas.microsoft.com/office/powerpoint/2010/main" val="287032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rrelation between co2 levels and temperatu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91447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8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hadley cell expansion global warm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466725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828800" y="228600"/>
            <a:ext cx="4572085" cy="400110"/>
          </a:xfrm>
          <a:prstGeom prst="rect">
            <a:avLst/>
          </a:prstGeom>
          <a:noFill/>
        </p:spPr>
        <p:txBody>
          <a:bodyPr wrap="none" rtlCol="0">
            <a:spAutoFit/>
          </a:bodyPr>
          <a:lstStyle/>
          <a:p>
            <a:r>
              <a:rPr lang="es-MX" sz="2000" b="1" dirty="0" err="1" smtClean="0"/>
              <a:t>Associated</a:t>
            </a:r>
            <a:r>
              <a:rPr lang="es-MX" sz="2000" b="1" dirty="0" smtClean="0"/>
              <a:t> </a:t>
            </a:r>
            <a:r>
              <a:rPr lang="es-MX" sz="2000" b="1" dirty="0" err="1" smtClean="0"/>
              <a:t>changes</a:t>
            </a:r>
            <a:r>
              <a:rPr lang="es-MX" sz="2000" b="1" dirty="0" smtClean="0"/>
              <a:t> in </a:t>
            </a:r>
            <a:r>
              <a:rPr lang="es-MX" sz="2000" b="1" dirty="0" err="1" smtClean="0"/>
              <a:t>precipitation</a:t>
            </a:r>
            <a:endParaRPr lang="en-US" sz="2000" b="1" dirty="0"/>
          </a:p>
        </p:txBody>
      </p:sp>
    </p:spTree>
    <p:extLst>
      <p:ext uri="{BB962C8B-B14F-4D97-AF65-F5344CB8AC3E}">
        <p14:creationId xmlns:p14="http://schemas.microsoft.com/office/powerpoint/2010/main" val="1629275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1001" y="762000"/>
            <a:ext cx="8229600" cy="3108543"/>
          </a:xfrm>
          <a:prstGeom prst="rect">
            <a:avLst/>
          </a:prstGeom>
          <a:noFill/>
        </p:spPr>
        <p:txBody>
          <a:bodyPr wrap="square" rtlCol="0">
            <a:spAutoFit/>
          </a:bodyPr>
          <a:lstStyle/>
          <a:p>
            <a:pPr algn="ctr"/>
            <a:r>
              <a:rPr lang="es-MX" sz="2800" b="1" dirty="0" err="1" smtClean="0"/>
              <a:t>Besides</a:t>
            </a:r>
            <a:r>
              <a:rPr lang="es-MX" sz="2800" b="1" dirty="0" smtClean="0"/>
              <a:t> </a:t>
            </a:r>
            <a:r>
              <a:rPr lang="es-MX" sz="2800" b="1" dirty="0" err="1" smtClean="0"/>
              <a:t>the</a:t>
            </a:r>
            <a:r>
              <a:rPr lang="es-MX" sz="2800" b="1" dirty="0" smtClean="0"/>
              <a:t> </a:t>
            </a:r>
            <a:r>
              <a:rPr lang="es-MX" sz="2800" b="1" dirty="0" err="1" smtClean="0"/>
              <a:t>two</a:t>
            </a:r>
            <a:r>
              <a:rPr lang="es-MX" sz="2800" b="1" dirty="0" smtClean="0"/>
              <a:t> </a:t>
            </a:r>
            <a:r>
              <a:rPr lang="es-MX" sz="2800" b="1" dirty="0" err="1" smtClean="0"/>
              <a:t>factors</a:t>
            </a:r>
            <a:r>
              <a:rPr lang="es-MX" sz="2800" b="1" dirty="0" smtClean="0"/>
              <a:t> </a:t>
            </a:r>
            <a:r>
              <a:rPr lang="es-MX" sz="2800" b="1" dirty="0" err="1" smtClean="0"/>
              <a:t>that</a:t>
            </a:r>
            <a:r>
              <a:rPr lang="es-MX" sz="2800" b="1" dirty="0" smtClean="0"/>
              <a:t> </a:t>
            </a:r>
            <a:r>
              <a:rPr lang="es-MX" sz="2800" b="1" dirty="0" err="1" smtClean="0"/>
              <a:t>we</a:t>
            </a:r>
            <a:r>
              <a:rPr lang="es-MX" sz="2800" b="1" dirty="0" smtClean="0"/>
              <a:t> </a:t>
            </a:r>
            <a:r>
              <a:rPr lang="es-MX" sz="2800" b="1" dirty="0" err="1" smtClean="0"/>
              <a:t>described</a:t>
            </a:r>
            <a:endParaRPr lang="es-MX" sz="2800" b="1" dirty="0" smtClean="0"/>
          </a:p>
          <a:p>
            <a:pPr algn="ctr"/>
            <a:r>
              <a:rPr lang="es-MX" sz="2800" b="1" dirty="0" err="1" smtClean="0"/>
              <a:t>difference</a:t>
            </a:r>
            <a:r>
              <a:rPr lang="es-MX" sz="2800" b="1" dirty="0" smtClean="0"/>
              <a:t> in </a:t>
            </a:r>
            <a:r>
              <a:rPr lang="es-MX" sz="2800" b="1" dirty="0" err="1" smtClean="0"/>
              <a:t>illumination</a:t>
            </a:r>
            <a:r>
              <a:rPr lang="es-MX" sz="2800" b="1" dirty="0" smtClean="0"/>
              <a:t> </a:t>
            </a:r>
            <a:r>
              <a:rPr lang="es-MX" sz="2800" b="1" dirty="0" err="1" smtClean="0"/>
              <a:t>between</a:t>
            </a:r>
            <a:endParaRPr lang="es-MX" sz="2800" b="1" dirty="0" smtClean="0"/>
          </a:p>
          <a:p>
            <a:pPr marL="285750" indent="-285750" algn="ctr">
              <a:buFontTx/>
              <a:buChar char="-"/>
            </a:pPr>
            <a:r>
              <a:rPr lang="es-MX" sz="2800" b="1" dirty="0" err="1" smtClean="0"/>
              <a:t>night</a:t>
            </a:r>
            <a:r>
              <a:rPr lang="es-MX" sz="2800" b="1" dirty="0" smtClean="0"/>
              <a:t> vs. </a:t>
            </a:r>
            <a:r>
              <a:rPr lang="es-MX" sz="2800" b="1" dirty="0" err="1" smtClean="0"/>
              <a:t>day</a:t>
            </a:r>
            <a:r>
              <a:rPr lang="es-MX" sz="2800" b="1" dirty="0" smtClean="0"/>
              <a:t> and</a:t>
            </a:r>
            <a:r>
              <a:rPr lang="en-US" sz="2800" b="1" dirty="0" smtClean="0"/>
              <a:t> </a:t>
            </a:r>
          </a:p>
          <a:p>
            <a:pPr algn="ctr"/>
            <a:r>
              <a:rPr lang="en-US" sz="2800" b="1" dirty="0" smtClean="0"/>
              <a:t>- equatorial vs. polar</a:t>
            </a:r>
          </a:p>
          <a:p>
            <a:pPr algn="ctr"/>
            <a:endParaRPr lang="es-MX" sz="2800" b="1" dirty="0"/>
          </a:p>
          <a:p>
            <a:pPr algn="ctr"/>
            <a:r>
              <a:rPr lang="es-MX" sz="2800" b="1" dirty="0" smtClean="0"/>
              <a:t>WHAT OTHER FACTORS </a:t>
            </a:r>
          </a:p>
          <a:p>
            <a:pPr algn="ctr"/>
            <a:r>
              <a:rPr lang="es-MX" sz="2800" b="1" dirty="0" smtClean="0"/>
              <a:t>DETERMINE LOCAL CLIMATE?</a:t>
            </a:r>
          </a:p>
        </p:txBody>
      </p:sp>
    </p:spTree>
    <p:extLst>
      <p:ext uri="{BB962C8B-B14F-4D97-AF65-F5344CB8AC3E}">
        <p14:creationId xmlns:p14="http://schemas.microsoft.com/office/powerpoint/2010/main" val="150392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1200" y="381000"/>
            <a:ext cx="6173485" cy="3016210"/>
          </a:xfrm>
          <a:prstGeom prst="rect">
            <a:avLst/>
          </a:prstGeom>
          <a:noFill/>
        </p:spPr>
        <p:txBody>
          <a:bodyPr wrap="none" rtlCol="0">
            <a:spAutoFit/>
          </a:bodyPr>
          <a:lstStyle/>
          <a:p>
            <a:endParaRPr lang="es-MX" dirty="0" smtClean="0"/>
          </a:p>
          <a:p>
            <a:r>
              <a:rPr lang="es-MX" dirty="0" err="1" smtClean="0"/>
              <a:t>What</a:t>
            </a:r>
            <a:r>
              <a:rPr lang="es-MX" dirty="0" smtClean="0"/>
              <a:t> </a:t>
            </a:r>
            <a:r>
              <a:rPr lang="es-MX" dirty="0" err="1" smtClean="0"/>
              <a:t>moves</a:t>
            </a:r>
            <a:r>
              <a:rPr lang="es-MX" dirty="0" smtClean="0"/>
              <a:t> </a:t>
            </a:r>
            <a:r>
              <a:rPr lang="es-MX" dirty="0" err="1" smtClean="0"/>
              <a:t>great</a:t>
            </a:r>
            <a:r>
              <a:rPr lang="es-MX" dirty="0" smtClean="0"/>
              <a:t> </a:t>
            </a:r>
            <a:r>
              <a:rPr lang="es-MX" dirty="0" err="1" smtClean="0"/>
              <a:t>quantities</a:t>
            </a:r>
            <a:r>
              <a:rPr lang="es-MX" dirty="0" smtClean="0"/>
              <a:t> of HEAT?</a:t>
            </a:r>
          </a:p>
          <a:p>
            <a:endParaRPr lang="es-MX" sz="3200" b="1" dirty="0"/>
          </a:p>
          <a:p>
            <a:r>
              <a:rPr lang="es-MX" sz="3200" b="1" dirty="0" smtClean="0"/>
              <a:t>Sea </a:t>
            </a:r>
            <a:r>
              <a:rPr lang="es-MX" sz="3200" b="1" dirty="0" err="1" smtClean="0"/>
              <a:t>currents</a:t>
            </a:r>
            <a:r>
              <a:rPr lang="es-MX" sz="3200" b="1" dirty="0" smtClean="0"/>
              <a:t>:</a:t>
            </a:r>
          </a:p>
          <a:p>
            <a:endParaRPr lang="es-MX" dirty="0"/>
          </a:p>
          <a:p>
            <a:r>
              <a:rPr lang="es-MX" dirty="0" err="1" smtClean="0"/>
              <a:t>Importance</a:t>
            </a:r>
            <a:r>
              <a:rPr lang="es-MX" dirty="0" smtClean="0"/>
              <a:t> of </a:t>
            </a:r>
            <a:r>
              <a:rPr lang="es-MX" dirty="0" err="1" smtClean="0"/>
              <a:t>the</a:t>
            </a:r>
            <a:r>
              <a:rPr lang="es-MX" dirty="0" smtClean="0"/>
              <a:t> </a:t>
            </a:r>
            <a:r>
              <a:rPr lang="es-MX" dirty="0" err="1" smtClean="0"/>
              <a:t>geographical</a:t>
            </a:r>
            <a:r>
              <a:rPr lang="es-MX" dirty="0" smtClean="0"/>
              <a:t> </a:t>
            </a:r>
            <a:r>
              <a:rPr lang="es-MX" dirty="0" err="1" smtClean="0"/>
              <a:t>profiles</a:t>
            </a:r>
            <a:r>
              <a:rPr lang="es-MX" dirty="0" smtClean="0"/>
              <a:t> of </a:t>
            </a:r>
            <a:r>
              <a:rPr lang="es-MX" dirty="0" err="1" smtClean="0"/>
              <a:t>the</a:t>
            </a:r>
            <a:r>
              <a:rPr lang="es-MX" dirty="0" smtClean="0"/>
              <a:t> </a:t>
            </a:r>
            <a:r>
              <a:rPr lang="es-MX" dirty="0" err="1" smtClean="0"/>
              <a:t>land</a:t>
            </a:r>
            <a:r>
              <a:rPr lang="es-MX" dirty="0" smtClean="0"/>
              <a:t> </a:t>
            </a:r>
            <a:r>
              <a:rPr lang="es-MX" dirty="0" err="1" smtClean="0"/>
              <a:t>masses</a:t>
            </a:r>
            <a:endParaRPr lang="es-MX" dirty="0" smtClean="0"/>
          </a:p>
          <a:p>
            <a:endParaRPr lang="es-MX" dirty="0" smtClean="0"/>
          </a:p>
          <a:p>
            <a:r>
              <a:rPr lang="es-MX" dirty="0" err="1" smtClean="0"/>
              <a:t>Oceanic</a:t>
            </a:r>
            <a:r>
              <a:rPr lang="es-MX" dirty="0" smtClean="0"/>
              <a:t> </a:t>
            </a:r>
            <a:r>
              <a:rPr lang="es-MX" dirty="0" err="1"/>
              <a:t>circulation</a:t>
            </a:r>
            <a:r>
              <a:rPr lang="es-MX" dirty="0"/>
              <a:t>: horizontal and vertical</a:t>
            </a:r>
            <a:endParaRPr lang="en-US" dirty="0"/>
          </a:p>
          <a:p>
            <a:endParaRPr lang="es-MX" dirty="0" smtClean="0"/>
          </a:p>
        </p:txBody>
      </p:sp>
      <p:pic>
        <p:nvPicPr>
          <p:cNvPr id="3" name="Picture 2" descr="https://upload.wikimedia.org/wikipedia/commons/f/fd/Upwelling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38013"/>
            <a:ext cx="4518909" cy="296278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91000" y="6400800"/>
            <a:ext cx="1864613" cy="369332"/>
          </a:xfrm>
          <a:prstGeom prst="rect">
            <a:avLst/>
          </a:prstGeom>
          <a:noFill/>
        </p:spPr>
        <p:txBody>
          <a:bodyPr wrap="none" rtlCol="0">
            <a:spAutoFit/>
          </a:bodyPr>
          <a:lstStyle/>
          <a:p>
            <a:r>
              <a:rPr lang="es-MX" dirty="0" err="1" smtClean="0"/>
              <a:t>Upwelling</a:t>
            </a:r>
            <a:r>
              <a:rPr lang="es-MX" dirty="0" smtClean="0"/>
              <a:t> </a:t>
            </a:r>
            <a:r>
              <a:rPr lang="es-MX" dirty="0" err="1" smtClean="0"/>
              <a:t>zones</a:t>
            </a:r>
            <a:endParaRPr lang="en-US" dirty="0"/>
          </a:p>
        </p:txBody>
      </p:sp>
    </p:spTree>
    <p:extLst>
      <p:ext uri="{BB962C8B-B14F-4D97-AF65-F5344CB8AC3E}">
        <p14:creationId xmlns:p14="http://schemas.microsoft.com/office/powerpoint/2010/main" val="183870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ars.els-cdn.com/content/image/3-s2.0-B9780123822253004783-f00478-05-9780123822253.jpg?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3924300" cy="484766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76400" y="533400"/>
            <a:ext cx="5328703" cy="584775"/>
          </a:xfrm>
          <a:prstGeom prst="rect">
            <a:avLst/>
          </a:prstGeom>
          <a:noFill/>
        </p:spPr>
        <p:txBody>
          <a:bodyPr wrap="none" rtlCol="0">
            <a:spAutoFit/>
          </a:bodyPr>
          <a:lstStyle/>
          <a:p>
            <a:r>
              <a:rPr lang="es-MX" sz="3200" b="1" dirty="0" err="1" smtClean="0"/>
              <a:t>Night</a:t>
            </a:r>
            <a:r>
              <a:rPr lang="es-MX" sz="3200" b="1" dirty="0" smtClean="0"/>
              <a:t> </a:t>
            </a:r>
            <a:r>
              <a:rPr lang="es-MX" sz="3200" b="1" dirty="0" err="1" smtClean="0"/>
              <a:t>breeze</a:t>
            </a:r>
            <a:r>
              <a:rPr lang="es-MX" sz="3200" b="1" dirty="0" smtClean="0"/>
              <a:t> </a:t>
            </a:r>
            <a:r>
              <a:rPr lang="es-MX" sz="3200" b="1" dirty="0" err="1" smtClean="0"/>
              <a:t>phenomenon</a:t>
            </a:r>
            <a:endParaRPr lang="en-US" sz="3200" b="1" dirty="0"/>
          </a:p>
        </p:txBody>
      </p:sp>
    </p:spTree>
    <p:extLst>
      <p:ext uri="{BB962C8B-B14F-4D97-AF65-F5344CB8AC3E}">
        <p14:creationId xmlns:p14="http://schemas.microsoft.com/office/powerpoint/2010/main" val="426118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57600" y="914400"/>
            <a:ext cx="2198038" cy="369332"/>
          </a:xfrm>
          <a:prstGeom prst="rect">
            <a:avLst/>
          </a:prstGeom>
          <a:noFill/>
        </p:spPr>
        <p:txBody>
          <a:bodyPr wrap="none" rtlCol="0">
            <a:spAutoFit/>
          </a:bodyPr>
          <a:lstStyle/>
          <a:p>
            <a:r>
              <a:rPr lang="es-MX" dirty="0" err="1" smtClean="0"/>
              <a:t>Land</a:t>
            </a:r>
            <a:r>
              <a:rPr lang="es-MX" dirty="0" smtClean="0"/>
              <a:t> </a:t>
            </a:r>
            <a:r>
              <a:rPr lang="es-MX" dirty="0" err="1" smtClean="0"/>
              <a:t>altitude</a:t>
            </a:r>
            <a:r>
              <a:rPr lang="es-MX" dirty="0" smtClean="0"/>
              <a:t> </a:t>
            </a:r>
            <a:r>
              <a:rPr lang="es-MX" dirty="0" err="1" smtClean="0"/>
              <a:t>profile</a:t>
            </a:r>
            <a:endParaRPr lang="en-US" dirty="0"/>
          </a:p>
        </p:txBody>
      </p:sp>
      <p:pic>
        <p:nvPicPr>
          <p:cNvPr id="15362" name="Picture 2" descr="How does elevation affect tempera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8674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11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4800" y="152400"/>
            <a:ext cx="8610600" cy="5940088"/>
          </a:xfrm>
          <a:prstGeom prst="rect">
            <a:avLst/>
          </a:prstGeom>
          <a:noFill/>
        </p:spPr>
        <p:txBody>
          <a:bodyPr wrap="square" rtlCol="0">
            <a:spAutoFit/>
          </a:bodyPr>
          <a:lstStyle/>
          <a:p>
            <a:r>
              <a:rPr lang="es-MX" sz="2000" b="1" dirty="0" err="1" smtClean="0"/>
              <a:t>Conclusions</a:t>
            </a:r>
            <a:r>
              <a:rPr lang="es-MX" sz="2000" b="1" dirty="0" smtClean="0"/>
              <a:t>:</a:t>
            </a:r>
          </a:p>
          <a:p>
            <a:endParaRPr lang="es-MX" sz="2000" b="1" dirty="0"/>
          </a:p>
          <a:p>
            <a:r>
              <a:rPr lang="es-MX" sz="2000" b="1" dirty="0" err="1" smtClean="0"/>
              <a:t>An</a:t>
            </a:r>
            <a:r>
              <a:rPr lang="es-MX" sz="2000" b="1" dirty="0" smtClean="0"/>
              <a:t> </a:t>
            </a:r>
            <a:r>
              <a:rPr lang="es-MX" sz="2000" b="1" dirty="0" err="1" smtClean="0"/>
              <a:t>increase</a:t>
            </a:r>
            <a:r>
              <a:rPr lang="es-MX" sz="2000" b="1" dirty="0" smtClean="0"/>
              <a:t> in </a:t>
            </a:r>
            <a:r>
              <a:rPr lang="es-MX" sz="2000" b="1" dirty="0" err="1" smtClean="0"/>
              <a:t>heating</a:t>
            </a:r>
            <a:r>
              <a:rPr lang="es-MX" sz="2000" b="1" dirty="0" smtClean="0"/>
              <a:t> induces </a:t>
            </a:r>
          </a:p>
          <a:p>
            <a:endParaRPr lang="es-MX" sz="2000" b="1" dirty="0"/>
          </a:p>
          <a:p>
            <a:r>
              <a:rPr lang="es-MX" sz="2000" b="1" dirty="0" smtClean="0"/>
              <a:t>1) More </a:t>
            </a:r>
            <a:r>
              <a:rPr lang="es-MX" sz="2000" b="1" dirty="0" err="1" smtClean="0"/>
              <a:t>rainfall</a:t>
            </a:r>
            <a:r>
              <a:rPr lang="es-MX" sz="2000" b="1" dirty="0" smtClean="0"/>
              <a:t> in </a:t>
            </a:r>
            <a:r>
              <a:rPr lang="es-MX" sz="2000" b="1" dirty="0" err="1" smtClean="0"/>
              <a:t>teh</a:t>
            </a:r>
            <a:r>
              <a:rPr lang="es-MX" sz="2000" b="1" dirty="0" smtClean="0"/>
              <a:t> </a:t>
            </a:r>
            <a:r>
              <a:rPr lang="es-MX" sz="2000" b="1" dirty="0" err="1" smtClean="0"/>
              <a:t>equatorial</a:t>
            </a:r>
            <a:r>
              <a:rPr lang="es-MX" sz="2000" b="1" dirty="0" smtClean="0"/>
              <a:t>-tropical </a:t>
            </a:r>
            <a:r>
              <a:rPr lang="es-MX" sz="2000" b="1" dirty="0" err="1" smtClean="0"/>
              <a:t>latitude</a:t>
            </a:r>
            <a:endParaRPr lang="es-MX" sz="2000" b="1" dirty="0" smtClean="0"/>
          </a:p>
          <a:p>
            <a:endParaRPr lang="es-MX" sz="2000" b="1" dirty="0" smtClean="0"/>
          </a:p>
          <a:p>
            <a:r>
              <a:rPr lang="es-MX" sz="2000" b="1" dirty="0" smtClean="0"/>
              <a:t>2) </a:t>
            </a:r>
            <a:r>
              <a:rPr lang="es-MX" sz="2000" b="1" dirty="0" err="1" smtClean="0"/>
              <a:t>An</a:t>
            </a:r>
            <a:r>
              <a:rPr lang="es-MX" sz="2000" b="1" dirty="0" smtClean="0"/>
              <a:t> expansión in </a:t>
            </a:r>
            <a:r>
              <a:rPr lang="es-MX" sz="2000" b="1" dirty="0" err="1" smtClean="0"/>
              <a:t>the</a:t>
            </a:r>
            <a:r>
              <a:rPr lang="es-MX" sz="2000" b="1" dirty="0" smtClean="0"/>
              <a:t> latitudinal </a:t>
            </a:r>
            <a:r>
              <a:rPr lang="es-MX" sz="2000" b="1" dirty="0" err="1" smtClean="0"/>
              <a:t>size</a:t>
            </a:r>
            <a:r>
              <a:rPr lang="es-MX" sz="2000" b="1" dirty="0" smtClean="0"/>
              <a:t> of </a:t>
            </a:r>
            <a:r>
              <a:rPr lang="es-MX" sz="2000" b="1" dirty="0" err="1" smtClean="0"/>
              <a:t>Hadley</a:t>
            </a:r>
            <a:r>
              <a:rPr lang="es-MX" sz="2000" b="1" dirty="0" smtClean="0"/>
              <a:t> </a:t>
            </a:r>
            <a:r>
              <a:rPr lang="es-MX" sz="2000" b="1" dirty="0" err="1" smtClean="0"/>
              <a:t>cell</a:t>
            </a:r>
            <a:r>
              <a:rPr lang="es-MX" sz="2000" b="1" dirty="0" smtClean="0"/>
              <a:t>, </a:t>
            </a:r>
            <a:r>
              <a:rPr lang="es-MX" sz="2000" b="1" dirty="0" err="1" smtClean="0"/>
              <a:t>with</a:t>
            </a:r>
            <a:r>
              <a:rPr lang="es-MX" sz="2000" b="1" dirty="0" smtClean="0"/>
              <a:t> </a:t>
            </a:r>
            <a:r>
              <a:rPr lang="es-MX" sz="2000" b="1" dirty="0" err="1" smtClean="0"/>
              <a:t>the</a:t>
            </a:r>
            <a:r>
              <a:rPr lang="es-MX" sz="2000" b="1" dirty="0" smtClean="0"/>
              <a:t> </a:t>
            </a:r>
            <a:r>
              <a:rPr lang="es-MX" sz="2000" b="1" dirty="0" err="1" smtClean="0"/>
              <a:t>consequent</a:t>
            </a:r>
            <a:r>
              <a:rPr lang="es-MX" sz="2000" b="1" dirty="0" smtClean="0"/>
              <a:t> expansión of </a:t>
            </a:r>
            <a:r>
              <a:rPr lang="es-MX" sz="2000" b="1" dirty="0" err="1" smtClean="0"/>
              <a:t>the</a:t>
            </a:r>
            <a:r>
              <a:rPr lang="es-MX" sz="2000" b="1" dirty="0" smtClean="0"/>
              <a:t> </a:t>
            </a:r>
            <a:r>
              <a:rPr lang="es-MX" sz="2000" b="1" dirty="0" err="1" smtClean="0"/>
              <a:t>dry</a:t>
            </a:r>
            <a:r>
              <a:rPr lang="es-MX" sz="2000" b="1" dirty="0" smtClean="0"/>
              <a:t> </a:t>
            </a:r>
            <a:r>
              <a:rPr lang="es-MX" sz="2000" b="1" dirty="0" err="1" smtClean="0"/>
              <a:t>zone</a:t>
            </a:r>
            <a:r>
              <a:rPr lang="es-MX" sz="2000" b="1" dirty="0" smtClean="0"/>
              <a:t> at </a:t>
            </a:r>
            <a:r>
              <a:rPr lang="es-MX" sz="2000" b="1" dirty="0" err="1" smtClean="0"/>
              <a:t>the</a:t>
            </a:r>
            <a:r>
              <a:rPr lang="es-MX" sz="2000" b="1" dirty="0" smtClean="0"/>
              <a:t> interface </a:t>
            </a:r>
            <a:r>
              <a:rPr lang="es-MX" sz="2000" b="1" dirty="0" err="1" smtClean="0"/>
              <a:t>between</a:t>
            </a:r>
            <a:r>
              <a:rPr lang="es-MX" sz="2000" b="1" dirty="0" smtClean="0"/>
              <a:t> </a:t>
            </a:r>
            <a:r>
              <a:rPr lang="es-MX" sz="2000" b="1" dirty="0" err="1" smtClean="0"/>
              <a:t>the</a:t>
            </a:r>
            <a:r>
              <a:rPr lang="es-MX" sz="2000" b="1" dirty="0" smtClean="0"/>
              <a:t> </a:t>
            </a:r>
            <a:r>
              <a:rPr lang="es-MX" sz="2000" b="1" dirty="0" err="1" smtClean="0"/>
              <a:t>Hadley</a:t>
            </a:r>
            <a:r>
              <a:rPr lang="es-MX" sz="2000" b="1" dirty="0" smtClean="0"/>
              <a:t> </a:t>
            </a:r>
            <a:r>
              <a:rPr lang="es-MX" sz="2000" b="1" dirty="0" err="1" smtClean="0"/>
              <a:t>cell</a:t>
            </a:r>
            <a:r>
              <a:rPr lang="es-MX" sz="2000" b="1" dirty="0" smtClean="0"/>
              <a:t> and </a:t>
            </a:r>
            <a:r>
              <a:rPr lang="es-MX" sz="2000" b="1" dirty="0" err="1" smtClean="0"/>
              <a:t>the</a:t>
            </a:r>
            <a:r>
              <a:rPr lang="es-MX" sz="2000" b="1" dirty="0" smtClean="0"/>
              <a:t> </a:t>
            </a:r>
            <a:r>
              <a:rPr lang="es-MX" sz="2000" b="1" dirty="0" err="1" smtClean="0"/>
              <a:t>intermediate</a:t>
            </a:r>
            <a:r>
              <a:rPr lang="es-MX" sz="2000" b="1" dirty="0" smtClean="0"/>
              <a:t> </a:t>
            </a:r>
            <a:r>
              <a:rPr lang="es-MX" sz="2000" b="1" dirty="0" err="1" smtClean="0"/>
              <a:t>zone</a:t>
            </a:r>
            <a:r>
              <a:rPr lang="es-MX" sz="2000" b="1" dirty="0" smtClean="0"/>
              <a:t> of </a:t>
            </a:r>
            <a:r>
              <a:rPr lang="es-MX" sz="2000" b="1" dirty="0" err="1" smtClean="0"/>
              <a:t>the</a:t>
            </a:r>
            <a:r>
              <a:rPr lang="es-MX" sz="2000" b="1" dirty="0" smtClean="0"/>
              <a:t> </a:t>
            </a:r>
            <a:r>
              <a:rPr lang="es-MX" sz="2000" b="1" dirty="0" err="1" smtClean="0"/>
              <a:t>Earth</a:t>
            </a:r>
            <a:endParaRPr lang="es-MX" sz="2000" b="1" dirty="0" smtClean="0"/>
          </a:p>
          <a:p>
            <a:endParaRPr lang="es-MX" sz="2000" b="1" dirty="0"/>
          </a:p>
          <a:p>
            <a:r>
              <a:rPr lang="es-MX" sz="2000" b="1" dirty="0" smtClean="0"/>
              <a:t>3) </a:t>
            </a:r>
            <a:r>
              <a:rPr lang="es-MX" sz="2000" b="1" dirty="0" err="1" smtClean="0"/>
              <a:t>This</a:t>
            </a:r>
            <a:r>
              <a:rPr lang="es-MX" sz="2000" b="1" dirty="0" smtClean="0"/>
              <a:t> </a:t>
            </a:r>
            <a:r>
              <a:rPr lang="es-MX" sz="2000" b="1" dirty="0" err="1" smtClean="0"/>
              <a:t>is</a:t>
            </a:r>
            <a:r>
              <a:rPr lang="es-MX" sz="2000" b="1" dirty="0" smtClean="0"/>
              <a:t> </a:t>
            </a:r>
            <a:r>
              <a:rPr lang="es-MX" sz="2000" b="1" dirty="0" err="1" smtClean="0"/>
              <a:t>the</a:t>
            </a:r>
            <a:r>
              <a:rPr lang="es-MX" sz="2000" b="1" dirty="0" smtClean="0"/>
              <a:t> cause of </a:t>
            </a:r>
            <a:r>
              <a:rPr lang="es-MX" sz="2000" b="1" dirty="0" err="1" smtClean="0"/>
              <a:t>the</a:t>
            </a:r>
            <a:r>
              <a:rPr lang="es-MX" sz="2000" b="1" dirty="0" smtClean="0"/>
              <a:t> </a:t>
            </a:r>
            <a:r>
              <a:rPr lang="es-MX" sz="2000" b="1" dirty="0" err="1" smtClean="0"/>
              <a:t>increase</a:t>
            </a:r>
            <a:r>
              <a:rPr lang="es-MX" sz="2000" b="1" dirty="0" smtClean="0"/>
              <a:t> in </a:t>
            </a:r>
            <a:r>
              <a:rPr lang="es-MX" sz="2000" b="1" dirty="0" err="1" smtClean="0"/>
              <a:t>desertification</a:t>
            </a:r>
            <a:endParaRPr lang="es-MX" sz="2000" b="1" dirty="0" smtClean="0"/>
          </a:p>
          <a:p>
            <a:endParaRPr lang="es-MX" sz="2000" b="1" dirty="0"/>
          </a:p>
          <a:p>
            <a:r>
              <a:rPr lang="es-MX" sz="2000" b="1" dirty="0" smtClean="0"/>
              <a:t>4) </a:t>
            </a:r>
            <a:r>
              <a:rPr lang="es-MX" sz="2000" b="1" dirty="0" err="1" smtClean="0"/>
              <a:t>Specific</a:t>
            </a:r>
            <a:r>
              <a:rPr lang="es-MX" sz="2000" b="1" dirty="0" smtClean="0"/>
              <a:t> </a:t>
            </a:r>
            <a:r>
              <a:rPr lang="es-MX" sz="2000" b="1" dirty="0" err="1" smtClean="0"/>
              <a:t>variations</a:t>
            </a:r>
            <a:r>
              <a:rPr lang="es-MX" sz="2000" b="1" dirty="0" smtClean="0"/>
              <a:t> in local (micro)</a:t>
            </a:r>
            <a:r>
              <a:rPr lang="es-MX" sz="2000" b="1" dirty="0" err="1" smtClean="0"/>
              <a:t>climates</a:t>
            </a:r>
            <a:r>
              <a:rPr lang="es-MX" sz="2000" b="1" dirty="0" smtClean="0"/>
              <a:t> are </a:t>
            </a:r>
            <a:r>
              <a:rPr lang="es-MX" sz="2000" b="1" dirty="0" err="1" smtClean="0"/>
              <a:t>determined</a:t>
            </a:r>
            <a:r>
              <a:rPr lang="es-MX" sz="2000" b="1" dirty="0" smtClean="0"/>
              <a:t> </a:t>
            </a:r>
            <a:r>
              <a:rPr lang="es-MX" sz="2000" b="1" dirty="0" err="1" smtClean="0"/>
              <a:t>by</a:t>
            </a:r>
            <a:r>
              <a:rPr lang="es-MX" sz="2000" b="1" dirty="0" smtClean="0"/>
              <a:t> more </a:t>
            </a:r>
            <a:r>
              <a:rPr lang="es-MX" sz="2000" b="1" dirty="0" err="1" smtClean="0"/>
              <a:t>complicated</a:t>
            </a:r>
            <a:r>
              <a:rPr lang="es-MX" sz="2000" b="1" dirty="0" smtClean="0"/>
              <a:t> </a:t>
            </a:r>
            <a:r>
              <a:rPr lang="es-MX" sz="2000" b="1" dirty="0" err="1" smtClean="0"/>
              <a:t>factors</a:t>
            </a:r>
            <a:r>
              <a:rPr lang="es-MX" sz="2000" b="1" dirty="0" smtClean="0"/>
              <a:t> </a:t>
            </a:r>
            <a:r>
              <a:rPr lang="es-MX" sz="2000" b="1" dirty="0" err="1" smtClean="0"/>
              <a:t>related</a:t>
            </a:r>
            <a:r>
              <a:rPr lang="es-MX" sz="2000" b="1" dirty="0" smtClean="0"/>
              <a:t> to </a:t>
            </a:r>
            <a:r>
              <a:rPr lang="es-MX" sz="2000" b="1" dirty="0" err="1" smtClean="0"/>
              <a:t>the</a:t>
            </a:r>
            <a:r>
              <a:rPr lang="es-MX" sz="2000" b="1" dirty="0" smtClean="0"/>
              <a:t> </a:t>
            </a:r>
            <a:r>
              <a:rPr lang="es-MX" sz="2000" b="1" dirty="0" err="1" smtClean="0"/>
              <a:t>shape</a:t>
            </a:r>
            <a:r>
              <a:rPr lang="es-MX" sz="2000" b="1" dirty="0" smtClean="0"/>
              <a:t> of </a:t>
            </a:r>
            <a:r>
              <a:rPr lang="es-MX" sz="2000" b="1" dirty="0" err="1" smtClean="0"/>
              <a:t>the</a:t>
            </a:r>
            <a:r>
              <a:rPr lang="es-MX" sz="2000" b="1" dirty="0" smtClean="0"/>
              <a:t> </a:t>
            </a:r>
            <a:r>
              <a:rPr lang="es-MX" sz="2000" b="1" dirty="0" err="1" smtClean="0"/>
              <a:t>Earth</a:t>
            </a:r>
            <a:r>
              <a:rPr lang="es-MX" sz="2000" b="1" dirty="0" smtClean="0"/>
              <a:t> continental </a:t>
            </a:r>
            <a:r>
              <a:rPr lang="es-MX" sz="2000" b="1" dirty="0" err="1" smtClean="0"/>
              <a:t>landmasses</a:t>
            </a:r>
            <a:r>
              <a:rPr lang="es-MX" sz="2000" b="1" dirty="0"/>
              <a:t> </a:t>
            </a:r>
            <a:r>
              <a:rPr lang="es-MX" sz="2000" b="1" dirty="0" smtClean="0"/>
              <a:t>and sea </a:t>
            </a:r>
            <a:r>
              <a:rPr lang="es-MX" sz="2000" b="1" dirty="0" err="1" smtClean="0"/>
              <a:t>current</a:t>
            </a:r>
            <a:r>
              <a:rPr lang="es-MX" sz="2000" b="1" dirty="0" smtClean="0"/>
              <a:t> </a:t>
            </a:r>
            <a:r>
              <a:rPr lang="es-MX" sz="2000" b="1" dirty="0" err="1" smtClean="0"/>
              <a:t>circulation</a:t>
            </a:r>
            <a:r>
              <a:rPr lang="es-MX" sz="2000" b="1" dirty="0" smtClean="0"/>
              <a:t>, </a:t>
            </a:r>
            <a:r>
              <a:rPr lang="es-MX" sz="2000" b="1" dirty="0" err="1" smtClean="0"/>
              <a:t>together</a:t>
            </a:r>
            <a:r>
              <a:rPr lang="es-MX" sz="2000" b="1" dirty="0" smtClean="0"/>
              <a:t> </a:t>
            </a:r>
            <a:r>
              <a:rPr lang="es-MX" sz="2000" b="1" dirty="0" err="1" smtClean="0"/>
              <a:t>with</a:t>
            </a:r>
            <a:r>
              <a:rPr lang="es-MX" sz="2000" b="1" dirty="0" smtClean="0"/>
              <a:t> </a:t>
            </a:r>
            <a:r>
              <a:rPr lang="es-MX" sz="2000" b="1" dirty="0" err="1" smtClean="0"/>
              <a:t>the</a:t>
            </a:r>
            <a:r>
              <a:rPr lang="es-MX" sz="2000" b="1" dirty="0" smtClean="0"/>
              <a:t> precise </a:t>
            </a:r>
            <a:r>
              <a:rPr lang="es-MX" sz="2000" b="1" dirty="0" err="1" smtClean="0"/>
              <a:t>altitude</a:t>
            </a:r>
            <a:r>
              <a:rPr lang="es-MX" sz="2000" b="1" dirty="0" smtClean="0"/>
              <a:t> </a:t>
            </a:r>
            <a:r>
              <a:rPr lang="es-MX" sz="2000" b="1" dirty="0" err="1" smtClean="0"/>
              <a:t>profiles</a:t>
            </a:r>
            <a:r>
              <a:rPr lang="es-MX" sz="2000" b="1" dirty="0" smtClean="0"/>
              <a:t> of </a:t>
            </a:r>
            <a:r>
              <a:rPr lang="es-MX" sz="2000" b="1" dirty="0" err="1" smtClean="0"/>
              <a:t>the</a:t>
            </a:r>
            <a:r>
              <a:rPr lang="es-MX" sz="2000" b="1" dirty="0" smtClean="0"/>
              <a:t> </a:t>
            </a:r>
            <a:r>
              <a:rPr lang="es-MX" sz="2000" b="1" dirty="0" err="1" smtClean="0"/>
              <a:t>landmasses</a:t>
            </a:r>
            <a:endParaRPr lang="es-MX" sz="2000" b="1" dirty="0" smtClean="0"/>
          </a:p>
          <a:p>
            <a:endParaRPr lang="es-MX" sz="2000" b="1" dirty="0"/>
          </a:p>
          <a:p>
            <a:r>
              <a:rPr lang="es-MX" sz="2000" b="1" dirty="0" smtClean="0"/>
              <a:t>5) </a:t>
            </a:r>
            <a:r>
              <a:rPr lang="es-MX" sz="2000" b="1" dirty="0" err="1" smtClean="0"/>
              <a:t>Any</a:t>
            </a:r>
            <a:r>
              <a:rPr lang="es-MX" sz="2000" b="1" dirty="0" smtClean="0"/>
              <a:t> </a:t>
            </a:r>
            <a:r>
              <a:rPr lang="es-MX" sz="2000" b="1" dirty="0" err="1" smtClean="0"/>
              <a:t>model</a:t>
            </a:r>
            <a:r>
              <a:rPr lang="es-MX" sz="2000" b="1" dirty="0" smtClean="0"/>
              <a:t> of </a:t>
            </a:r>
            <a:r>
              <a:rPr lang="es-MX" sz="2000" b="1" dirty="0" err="1" smtClean="0"/>
              <a:t>microclimate</a:t>
            </a:r>
            <a:r>
              <a:rPr lang="es-MX" sz="2000" b="1" dirty="0" smtClean="0"/>
              <a:t> </a:t>
            </a:r>
            <a:r>
              <a:rPr lang="es-MX" sz="2000" b="1" dirty="0" err="1" smtClean="0"/>
              <a:t>must</a:t>
            </a:r>
            <a:r>
              <a:rPr lang="es-MX" sz="2000" b="1" dirty="0" smtClean="0"/>
              <a:t> </a:t>
            </a:r>
            <a:r>
              <a:rPr lang="es-MX" sz="2000" b="1" dirty="0" err="1" smtClean="0"/>
              <a:t>keep</a:t>
            </a:r>
            <a:r>
              <a:rPr lang="es-MX" sz="2000" b="1" dirty="0" smtClean="0"/>
              <a:t> </a:t>
            </a:r>
            <a:r>
              <a:rPr lang="es-MX" sz="2000" b="1" dirty="0" err="1" smtClean="0"/>
              <a:t>into</a:t>
            </a:r>
            <a:r>
              <a:rPr lang="es-MX" sz="2000" b="1" dirty="0" smtClean="0"/>
              <a:t> </a:t>
            </a:r>
            <a:r>
              <a:rPr lang="es-MX" sz="2000" b="1" dirty="0" err="1" smtClean="0"/>
              <a:t>account</a:t>
            </a:r>
            <a:r>
              <a:rPr lang="es-MX" sz="2000" b="1" dirty="0" smtClean="0"/>
              <a:t> </a:t>
            </a:r>
            <a:r>
              <a:rPr lang="es-MX" sz="2000" b="1" dirty="0" err="1" smtClean="0"/>
              <a:t>complex</a:t>
            </a:r>
            <a:r>
              <a:rPr lang="es-MX" sz="2000" b="1" dirty="0" smtClean="0"/>
              <a:t> variables</a:t>
            </a:r>
            <a:endParaRPr lang="en-US" sz="2000" b="1" dirty="0"/>
          </a:p>
        </p:txBody>
      </p:sp>
    </p:spTree>
    <p:extLst>
      <p:ext uri="{BB962C8B-B14F-4D97-AF65-F5344CB8AC3E}">
        <p14:creationId xmlns:p14="http://schemas.microsoft.com/office/powerpoint/2010/main" val="1747797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293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5800" y="685800"/>
            <a:ext cx="8153400" cy="4801314"/>
          </a:xfrm>
          <a:prstGeom prst="rect">
            <a:avLst/>
          </a:prstGeom>
          <a:noFill/>
        </p:spPr>
        <p:txBody>
          <a:bodyPr wrap="square" rtlCol="0">
            <a:spAutoFit/>
          </a:bodyPr>
          <a:lstStyle/>
          <a:p>
            <a:r>
              <a:rPr lang="es-MX" dirty="0" smtClean="0"/>
              <a:t>Hay una </a:t>
            </a:r>
            <a:r>
              <a:rPr lang="es-MX" dirty="0" err="1" smtClean="0"/>
              <a:t>correlacion</a:t>
            </a:r>
            <a:r>
              <a:rPr lang="es-MX" dirty="0" smtClean="0"/>
              <a:t> casi total entre niveles de CO2 y temperatura.</a:t>
            </a:r>
          </a:p>
          <a:p>
            <a:endParaRPr lang="es-MX" dirty="0"/>
          </a:p>
          <a:p>
            <a:r>
              <a:rPr lang="es-MX" dirty="0" err="1" smtClean="0"/>
              <a:t>Correlacion</a:t>
            </a:r>
            <a:r>
              <a:rPr lang="es-MX" dirty="0" smtClean="0"/>
              <a:t> no significa causalidad. Pero hay que notar lo siguiente:</a:t>
            </a:r>
          </a:p>
          <a:p>
            <a:endParaRPr lang="es-MX" dirty="0" smtClean="0"/>
          </a:p>
          <a:p>
            <a:r>
              <a:rPr lang="es-MX" dirty="0" smtClean="0"/>
              <a:t>En la subida, el aumento en la CO2 antecede el aumento de temperatura.</a:t>
            </a:r>
          </a:p>
          <a:p>
            <a:endParaRPr lang="es-MX" dirty="0"/>
          </a:p>
          <a:p>
            <a:r>
              <a:rPr lang="es-MX" dirty="0" smtClean="0"/>
              <a:t>En bajada, el descenso en temperatura precede la bajada en CO2</a:t>
            </a:r>
          </a:p>
          <a:p>
            <a:endParaRPr lang="es-MX" dirty="0"/>
          </a:p>
          <a:p>
            <a:r>
              <a:rPr lang="es-MX" dirty="0" err="1" smtClean="0"/>
              <a:t>Interpretacion</a:t>
            </a:r>
            <a:r>
              <a:rPr lang="es-MX" dirty="0" smtClean="0"/>
              <a:t>: el aumento de CO2 hace que la luz no pueda salir de la atmosfera, transforma su energía (luminosa) en calor, el cual aumenta la temperatura.</a:t>
            </a:r>
          </a:p>
          <a:p>
            <a:endParaRPr lang="es-MX" dirty="0"/>
          </a:p>
          <a:p>
            <a:r>
              <a:rPr lang="es-MX" dirty="0" smtClean="0"/>
              <a:t>Una vez alcanzado un cierto nivel de CO2 la luz misma no sale y la superficie empieza a enfriarse.</a:t>
            </a:r>
          </a:p>
          <a:p>
            <a:endParaRPr lang="es-MX" dirty="0"/>
          </a:p>
          <a:p>
            <a:r>
              <a:rPr lang="es-MX" dirty="0" smtClean="0"/>
              <a:t>Otros factores, como por ejemplo la albedo, la “</a:t>
            </a:r>
            <a:r>
              <a:rPr lang="es-MX" dirty="0" err="1" smtClean="0"/>
              <a:t>blanquitud</a:t>
            </a:r>
            <a:r>
              <a:rPr lang="es-MX" dirty="0" smtClean="0"/>
              <a:t>”, que refleja la luz, también entran en juego y no son contemplados en esta relación </a:t>
            </a:r>
            <a:endParaRPr lang="en-US" dirty="0"/>
          </a:p>
        </p:txBody>
      </p:sp>
    </p:spTree>
    <p:extLst>
      <p:ext uri="{BB962C8B-B14F-4D97-AF65-F5344CB8AC3E}">
        <p14:creationId xmlns:p14="http://schemas.microsoft.com/office/powerpoint/2010/main" val="293802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6400" y="1295400"/>
            <a:ext cx="6494085" cy="2862322"/>
          </a:xfrm>
          <a:prstGeom prst="rect">
            <a:avLst/>
          </a:prstGeom>
          <a:noFill/>
        </p:spPr>
        <p:txBody>
          <a:bodyPr wrap="none" rtlCol="0">
            <a:spAutoFit/>
          </a:bodyPr>
          <a:lstStyle/>
          <a:p>
            <a:r>
              <a:rPr lang="es-MX" dirty="0" smtClean="0"/>
              <a:t>Preguntas abiertas</a:t>
            </a:r>
          </a:p>
          <a:p>
            <a:endParaRPr lang="es-MX" dirty="0"/>
          </a:p>
          <a:p>
            <a:r>
              <a:rPr lang="es-MX" dirty="0" smtClean="0"/>
              <a:t>Porque los cambios climáticos no son iguales en todas partes</a:t>
            </a:r>
          </a:p>
          <a:p>
            <a:r>
              <a:rPr lang="es-MX" dirty="0" smtClean="0"/>
              <a:t>Algunos lugares tienen mas precipitaciones</a:t>
            </a:r>
          </a:p>
          <a:p>
            <a:r>
              <a:rPr lang="es-MX" dirty="0" smtClean="0"/>
              <a:t>Otros tienen mas sequias</a:t>
            </a:r>
          </a:p>
          <a:p>
            <a:endParaRPr lang="es-MX" dirty="0"/>
          </a:p>
          <a:p>
            <a:r>
              <a:rPr lang="es-MX" dirty="0" smtClean="0"/>
              <a:t>Algunos tienen aumento de la temperatura, </a:t>
            </a:r>
          </a:p>
          <a:p>
            <a:r>
              <a:rPr lang="es-MX" dirty="0" smtClean="0"/>
              <a:t>Otros tiene descenso</a:t>
            </a:r>
          </a:p>
          <a:p>
            <a:endParaRPr lang="es-MX" dirty="0"/>
          </a:p>
          <a:p>
            <a:r>
              <a:rPr lang="es-MX" dirty="0" smtClean="0"/>
              <a:t>Hay que entender los detalles de los determinantes del clima</a:t>
            </a:r>
            <a:endParaRPr lang="en-US" dirty="0"/>
          </a:p>
        </p:txBody>
      </p:sp>
    </p:spTree>
    <p:extLst>
      <p:ext uri="{BB962C8B-B14F-4D97-AF65-F5344CB8AC3E}">
        <p14:creationId xmlns:p14="http://schemas.microsoft.com/office/powerpoint/2010/main" val="3370300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upiter atmosphere lay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378568" cy="4378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7/76/PIA02863_-_Jupiter_surface_motion_animation.gif/500px-PIA02863_-_Jupiter_surface_motion_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4378568"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thumb/2/23/Jupiter_cloud_bands.svg/300px-Jupiter_cloud_band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295400"/>
            <a:ext cx="2857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15000" y="4114800"/>
            <a:ext cx="3048000" cy="1477328"/>
          </a:xfrm>
          <a:prstGeom prst="rect">
            <a:avLst/>
          </a:prstGeom>
        </p:spPr>
        <p:txBody>
          <a:bodyPr wrap="square">
            <a:spAutoFit/>
          </a:bodyPr>
          <a:lstStyle/>
          <a:p>
            <a:r>
              <a:rPr lang="en-US" dirty="0">
                <a:hlinkClick r:id="rId5"/>
              </a:rPr>
              <a:t>https://en.wikipedia.org/wiki/Atmosphere_of_Jupiter#/media/File:PIA02863_-_Jupiter_surface_motion_animation.gif</a:t>
            </a:r>
            <a:endParaRPr lang="en-US" dirty="0"/>
          </a:p>
        </p:txBody>
      </p:sp>
      <p:sp>
        <p:nvSpPr>
          <p:cNvPr id="3" name="CuadroTexto 2"/>
          <p:cNvSpPr txBox="1"/>
          <p:nvPr/>
        </p:nvSpPr>
        <p:spPr>
          <a:xfrm>
            <a:off x="5486400" y="304800"/>
            <a:ext cx="1550424" cy="584775"/>
          </a:xfrm>
          <a:prstGeom prst="rect">
            <a:avLst/>
          </a:prstGeom>
          <a:noFill/>
        </p:spPr>
        <p:txBody>
          <a:bodyPr wrap="none" rtlCol="0">
            <a:spAutoFit/>
          </a:bodyPr>
          <a:lstStyle/>
          <a:p>
            <a:r>
              <a:rPr lang="es-MX" sz="3200" b="1" dirty="0" err="1" smtClean="0"/>
              <a:t>Jupiter</a:t>
            </a:r>
            <a:endParaRPr lang="en-US" sz="3200" b="1" dirty="0"/>
          </a:p>
        </p:txBody>
      </p:sp>
    </p:spTree>
    <p:extLst>
      <p:ext uri="{BB962C8B-B14F-4D97-AF65-F5344CB8AC3E}">
        <p14:creationId xmlns:p14="http://schemas.microsoft.com/office/powerpoint/2010/main" val="322895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28600"/>
            <a:ext cx="9067800" cy="7663636"/>
          </a:xfrm>
          <a:prstGeom prst="rect">
            <a:avLst/>
          </a:prstGeom>
        </p:spPr>
        <p:txBody>
          <a:bodyPr wrap="square">
            <a:spAutoFit/>
          </a:bodyPr>
          <a:lstStyle/>
          <a:p>
            <a:r>
              <a:rPr lang="en-US" sz="1200" dirty="0">
                <a:solidFill>
                  <a:srgbClr val="222222"/>
                </a:solidFill>
                <a:latin typeface="Arial" panose="020B0604020202020204" pitchFamily="34" charset="0"/>
              </a:rPr>
              <a:t>The visible surface of Jupiter is divided into several bands parallel to the equator. There are two types of bands: lightly colored </a:t>
            </a:r>
            <a:r>
              <a:rPr lang="en-US" sz="1200" i="1" dirty="0">
                <a:solidFill>
                  <a:srgbClr val="222222"/>
                </a:solidFill>
                <a:latin typeface="Arial" panose="020B0604020202020204" pitchFamily="34" charset="0"/>
              </a:rPr>
              <a:t>zones</a:t>
            </a:r>
            <a:r>
              <a:rPr lang="en-US" sz="1200" dirty="0">
                <a:solidFill>
                  <a:srgbClr val="222222"/>
                </a:solidFill>
                <a:latin typeface="Arial" panose="020B0604020202020204" pitchFamily="34" charset="0"/>
              </a:rPr>
              <a:t> and relatively dark </a:t>
            </a:r>
            <a:r>
              <a:rPr lang="en-US" sz="1200" i="1" dirty="0">
                <a:solidFill>
                  <a:srgbClr val="222222"/>
                </a:solidFill>
                <a:latin typeface="Arial" panose="020B0604020202020204" pitchFamily="34" charset="0"/>
              </a:rPr>
              <a:t>belts.</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The wider </a:t>
            </a:r>
            <a:r>
              <a:rPr lang="en-US" sz="1200" dirty="0">
                <a:solidFill>
                  <a:srgbClr val="0B0080"/>
                </a:solidFill>
                <a:latin typeface="Arial" panose="020B0604020202020204" pitchFamily="34" charset="0"/>
                <a:hlinkClick r:id="rId3" tooltip="Equator"/>
              </a:rPr>
              <a:t>Equatorial Zone</a:t>
            </a:r>
            <a:r>
              <a:rPr lang="en-US" sz="1200" dirty="0">
                <a:solidFill>
                  <a:srgbClr val="222222"/>
                </a:solidFill>
                <a:latin typeface="Arial" panose="020B0604020202020204" pitchFamily="34" charset="0"/>
              </a:rPr>
              <a:t> (EZ) extends between </a:t>
            </a:r>
            <a:r>
              <a:rPr lang="en-US" sz="1200" dirty="0">
                <a:solidFill>
                  <a:srgbClr val="0B0080"/>
                </a:solidFill>
                <a:latin typeface="Arial" panose="020B0604020202020204" pitchFamily="34" charset="0"/>
                <a:hlinkClick r:id="rId4" tooltip="Latitude"/>
              </a:rPr>
              <a:t>latitudes</a:t>
            </a:r>
            <a:r>
              <a:rPr lang="en-US" sz="1200" dirty="0">
                <a:solidFill>
                  <a:srgbClr val="222222"/>
                </a:solidFill>
                <a:latin typeface="Arial" panose="020B0604020202020204" pitchFamily="34" charset="0"/>
              </a:rPr>
              <a:t> of approximately 7°S to 7°N. Above and below the EZ, the North and South Equatorial belts (NEB and SEB) extend to 18°N and 18°S, respectively. Farther from the equator lie the North and South Tropical zones (</a:t>
            </a:r>
            <a:r>
              <a:rPr lang="en-US" sz="1200" dirty="0" err="1">
                <a:solidFill>
                  <a:srgbClr val="222222"/>
                </a:solidFill>
                <a:latin typeface="Arial" panose="020B0604020202020204" pitchFamily="34" charset="0"/>
              </a:rPr>
              <a:t>NtrZ</a:t>
            </a:r>
            <a:r>
              <a:rPr lang="en-US" sz="1200" dirty="0">
                <a:solidFill>
                  <a:srgbClr val="222222"/>
                </a:solidFill>
                <a:latin typeface="Arial" panose="020B0604020202020204" pitchFamily="34" charset="0"/>
              </a:rPr>
              <a:t> and </a:t>
            </a:r>
            <a:r>
              <a:rPr lang="en-US" sz="1200" dirty="0" err="1">
                <a:solidFill>
                  <a:srgbClr val="222222"/>
                </a:solidFill>
                <a:latin typeface="Arial" panose="020B0604020202020204" pitchFamily="34" charset="0"/>
              </a:rPr>
              <a:t>STrZ</a:t>
            </a:r>
            <a:r>
              <a:rPr lang="en-US" sz="1200" dirty="0">
                <a:solidFill>
                  <a:srgbClr val="222222"/>
                </a:solidFill>
                <a:latin typeface="Arial" panose="020B0604020202020204" pitchFamily="34" charset="0"/>
              </a:rPr>
              <a:t>).</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The alternating pattern of belts and zones continues until the polar regions at approximately 50 degrees latitude, where their visible appearance becomes somewhat muted.</a:t>
            </a:r>
            <a:r>
              <a:rPr lang="en-US" sz="1200" baseline="30000" dirty="0">
                <a:solidFill>
                  <a:srgbClr val="0B0080"/>
                </a:solidFill>
                <a:latin typeface="Arial" panose="020B0604020202020204" pitchFamily="34" charset="0"/>
                <a:hlinkClick r:id="rId5"/>
              </a:rPr>
              <a:t>[31]</a:t>
            </a:r>
            <a:r>
              <a:rPr lang="en-US" sz="1200" dirty="0">
                <a:solidFill>
                  <a:srgbClr val="222222"/>
                </a:solidFill>
                <a:latin typeface="Arial" panose="020B0604020202020204" pitchFamily="34" charset="0"/>
              </a:rPr>
              <a:t> The basic belt-zone structure probably extends well towards the poles, reaching at least to 80° North or South.</a:t>
            </a:r>
            <a:r>
              <a:rPr lang="en-US" sz="1200" baseline="30000" dirty="0">
                <a:solidFill>
                  <a:srgbClr val="0B0080"/>
                </a:solidFill>
                <a:latin typeface="Arial" panose="020B0604020202020204" pitchFamily="34" charset="0"/>
                <a:hlinkClick r:id="rId2"/>
              </a:rPr>
              <a:t>[6]</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The difference in the appearance between zones and belts is caused by differences in the opacity of the clouds. Ammonia concentration is higher in zones, which leads to the appearance of denser clouds of ammonia ice at higher altitudes, which in turn leads to their lighter color.</a:t>
            </a:r>
            <a:r>
              <a:rPr lang="en-US" sz="1200" baseline="30000" dirty="0">
                <a:solidFill>
                  <a:srgbClr val="0B0080"/>
                </a:solidFill>
                <a:latin typeface="Arial" panose="020B0604020202020204" pitchFamily="34" charset="0"/>
                <a:hlinkClick r:id="rId6"/>
              </a:rPr>
              <a:t>[16]</a:t>
            </a:r>
            <a:r>
              <a:rPr lang="en-US" sz="1200" dirty="0">
                <a:solidFill>
                  <a:srgbClr val="222222"/>
                </a:solidFill>
                <a:latin typeface="Arial" panose="020B0604020202020204" pitchFamily="34" charset="0"/>
              </a:rPr>
              <a:t> On the other hand, in belts clouds are thinner and are located at lower altitudes.</a:t>
            </a:r>
            <a:r>
              <a:rPr lang="en-US" sz="1200" baseline="30000" dirty="0">
                <a:solidFill>
                  <a:srgbClr val="0B0080"/>
                </a:solidFill>
                <a:latin typeface="Arial" panose="020B0604020202020204" pitchFamily="34" charset="0"/>
                <a:hlinkClick r:id="rId6"/>
              </a:rPr>
              <a:t>[16]</a:t>
            </a:r>
            <a:r>
              <a:rPr lang="en-US" sz="1200" dirty="0">
                <a:solidFill>
                  <a:srgbClr val="222222"/>
                </a:solidFill>
                <a:latin typeface="Arial" panose="020B0604020202020204" pitchFamily="34" charset="0"/>
              </a:rPr>
              <a:t> The upper troposphere is colder in zones and warmer in belts.</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The exact nature of chemicals that make Jovian zones and bands so colorful is not known, but they may include complicated compounds of </a:t>
            </a:r>
            <a:r>
              <a:rPr lang="en-US" sz="1200" dirty="0">
                <a:solidFill>
                  <a:srgbClr val="0B0080"/>
                </a:solidFill>
                <a:latin typeface="Arial" panose="020B0604020202020204" pitchFamily="34" charset="0"/>
                <a:hlinkClick r:id="rId7" tooltip="Sulfur"/>
              </a:rPr>
              <a:t>sulfur</a:t>
            </a:r>
            <a:r>
              <a:rPr lang="en-US" sz="1200" dirty="0">
                <a:solidFill>
                  <a:srgbClr val="222222"/>
                </a:solidFill>
                <a:latin typeface="Arial" panose="020B0604020202020204" pitchFamily="34" charset="0"/>
              </a:rPr>
              <a:t>, </a:t>
            </a:r>
            <a:r>
              <a:rPr lang="en-US" sz="1200" dirty="0">
                <a:solidFill>
                  <a:srgbClr val="0B0080"/>
                </a:solidFill>
                <a:latin typeface="Arial" panose="020B0604020202020204" pitchFamily="34" charset="0"/>
                <a:hlinkClick r:id="rId8" tooltip="Phosphorus"/>
              </a:rPr>
              <a:t>phosphorus</a:t>
            </a:r>
            <a:r>
              <a:rPr lang="en-US" sz="1200" dirty="0">
                <a:solidFill>
                  <a:srgbClr val="222222"/>
                </a:solidFill>
                <a:latin typeface="Arial" panose="020B0604020202020204" pitchFamily="34" charset="0"/>
              </a:rPr>
              <a:t> and </a:t>
            </a:r>
            <a:r>
              <a:rPr lang="en-US" sz="1200" dirty="0">
                <a:solidFill>
                  <a:srgbClr val="0B0080"/>
                </a:solidFill>
                <a:latin typeface="Arial" panose="020B0604020202020204" pitchFamily="34" charset="0"/>
                <a:hlinkClick r:id="rId9" tooltip="Carbon"/>
              </a:rPr>
              <a:t>carbon</a:t>
            </a:r>
            <a:r>
              <a:rPr lang="en-US" sz="1200" dirty="0">
                <a:solidFill>
                  <a:srgbClr val="222222"/>
                </a:solidFill>
                <a:latin typeface="Arial" panose="020B0604020202020204" pitchFamily="34" charset="0"/>
              </a:rPr>
              <a:t>.</a:t>
            </a:r>
            <a:r>
              <a:rPr lang="en-US" sz="1200" baseline="30000" dirty="0">
                <a:solidFill>
                  <a:srgbClr val="0B0080"/>
                </a:solidFill>
                <a:latin typeface="Arial" panose="020B0604020202020204" pitchFamily="34" charset="0"/>
                <a:hlinkClick r:id="rId2"/>
              </a:rPr>
              <a:t>[6]</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The Jovian bands are bounded by zonal atmospheric flows (winds), called </a:t>
            </a:r>
            <a:r>
              <a:rPr lang="en-US" sz="1200" i="1" dirty="0">
                <a:solidFill>
                  <a:srgbClr val="222222"/>
                </a:solidFill>
                <a:latin typeface="Arial" panose="020B0604020202020204" pitchFamily="34" charset="0"/>
              </a:rPr>
              <a:t>jets</a:t>
            </a:r>
            <a:r>
              <a:rPr lang="en-US" sz="1200" dirty="0">
                <a:solidFill>
                  <a:srgbClr val="222222"/>
                </a:solidFill>
                <a:latin typeface="Arial" panose="020B0604020202020204" pitchFamily="34" charset="0"/>
              </a:rPr>
              <a:t>. The eastward (</a:t>
            </a:r>
            <a:r>
              <a:rPr lang="en-US" sz="1200" dirty="0">
                <a:solidFill>
                  <a:srgbClr val="0B0080"/>
                </a:solidFill>
                <a:latin typeface="Arial" panose="020B0604020202020204" pitchFamily="34" charset="0"/>
                <a:hlinkClick r:id="rId10" tooltip="Direct motion"/>
              </a:rPr>
              <a:t>prograde</a:t>
            </a:r>
            <a:r>
              <a:rPr lang="en-US" sz="1200" dirty="0">
                <a:solidFill>
                  <a:srgbClr val="222222"/>
                </a:solidFill>
                <a:latin typeface="Arial" panose="020B0604020202020204" pitchFamily="34" charset="0"/>
              </a:rPr>
              <a:t>) jets are found at the transition from zones to belts (going away from the equator), whereas westward (</a:t>
            </a:r>
            <a:r>
              <a:rPr lang="en-US" sz="1200" dirty="0">
                <a:solidFill>
                  <a:srgbClr val="0B0080"/>
                </a:solidFill>
                <a:latin typeface="Arial" panose="020B0604020202020204" pitchFamily="34" charset="0"/>
                <a:hlinkClick r:id="rId11" tooltip="Retrograde and direct motion"/>
              </a:rPr>
              <a:t>retrograde</a:t>
            </a:r>
            <a:r>
              <a:rPr lang="en-US" sz="1200" dirty="0">
                <a:solidFill>
                  <a:srgbClr val="222222"/>
                </a:solidFill>
                <a:latin typeface="Arial" panose="020B0604020202020204" pitchFamily="34" charset="0"/>
              </a:rPr>
              <a:t>) jets mark the transition from belts to zones.</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Such flow velocity patterns mean that the zonal winds decrease in belts and increase in zones from the equator to the pole. Therefore, </a:t>
            </a:r>
            <a:r>
              <a:rPr lang="en-US" sz="1200" dirty="0">
                <a:solidFill>
                  <a:srgbClr val="0B0080"/>
                </a:solidFill>
                <a:latin typeface="Arial" panose="020B0604020202020204" pitchFamily="34" charset="0"/>
                <a:hlinkClick r:id="rId12" tooltip="Wind shear"/>
              </a:rPr>
              <a:t>wind shear</a:t>
            </a:r>
            <a:r>
              <a:rPr lang="en-US" sz="1200" dirty="0">
                <a:solidFill>
                  <a:srgbClr val="222222"/>
                </a:solidFill>
                <a:latin typeface="Arial" panose="020B0604020202020204" pitchFamily="34" charset="0"/>
              </a:rPr>
              <a:t> in belts is </a:t>
            </a:r>
            <a:r>
              <a:rPr lang="en-US" sz="1200" dirty="0">
                <a:solidFill>
                  <a:srgbClr val="0B0080"/>
                </a:solidFill>
                <a:latin typeface="Arial" panose="020B0604020202020204" pitchFamily="34" charset="0"/>
                <a:hlinkClick r:id="rId13" tooltip="Cyclone"/>
              </a:rPr>
              <a:t>cyclonic</a:t>
            </a:r>
            <a:r>
              <a:rPr lang="en-US" sz="1200" dirty="0">
                <a:solidFill>
                  <a:srgbClr val="222222"/>
                </a:solidFill>
                <a:latin typeface="Arial" panose="020B0604020202020204" pitchFamily="34" charset="0"/>
              </a:rPr>
              <a:t>, while in zones it is </a:t>
            </a:r>
            <a:r>
              <a:rPr lang="en-US" sz="1200" dirty="0" err="1">
                <a:solidFill>
                  <a:srgbClr val="0B0080"/>
                </a:solidFill>
                <a:latin typeface="Arial" panose="020B0604020202020204" pitchFamily="34" charset="0"/>
                <a:hlinkClick r:id="rId14" tooltip="Anticyclone"/>
              </a:rPr>
              <a:t>anticyclonic</a:t>
            </a:r>
            <a:r>
              <a:rPr lang="en-US" sz="1200" dirty="0">
                <a:solidFill>
                  <a:srgbClr val="222222"/>
                </a:solidFill>
                <a:latin typeface="Arial" panose="020B0604020202020204" pitchFamily="34" charset="0"/>
              </a:rPr>
              <a:t>.</a:t>
            </a:r>
            <a:r>
              <a:rPr lang="en-US" sz="1200" baseline="30000" dirty="0">
                <a:solidFill>
                  <a:srgbClr val="0B0080"/>
                </a:solidFill>
                <a:latin typeface="Arial" panose="020B0604020202020204" pitchFamily="34" charset="0"/>
                <a:hlinkClick r:id="rId15"/>
              </a:rPr>
              <a:t>[22]</a:t>
            </a:r>
            <a:r>
              <a:rPr lang="en-US" sz="1200" dirty="0">
                <a:solidFill>
                  <a:srgbClr val="222222"/>
                </a:solidFill>
                <a:latin typeface="Arial" panose="020B0604020202020204" pitchFamily="34" charset="0"/>
              </a:rPr>
              <a:t> The EZ is an exception to this rule, showing a strong eastward (prograde) jet and has a local minimum of the wind speed exactly at the equator. The jet speeds are high on Jupiter, reaching more than 100 m/s.</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These speeds correspond to ammonia clouds located in the pressure range 0.7–1 bar. The prograde jets are generally more powerful than the retrograde jets.</a:t>
            </a:r>
            <a:r>
              <a:rPr lang="en-US" sz="1200" baseline="30000" dirty="0">
                <a:solidFill>
                  <a:srgbClr val="0B0080"/>
                </a:solidFill>
                <a:latin typeface="Arial" panose="020B0604020202020204" pitchFamily="34" charset="0"/>
                <a:hlinkClick r:id="rId2"/>
              </a:rPr>
              <a:t>[6]</a:t>
            </a:r>
            <a:r>
              <a:rPr lang="en-US" sz="1200" dirty="0">
                <a:solidFill>
                  <a:srgbClr val="222222"/>
                </a:solidFill>
                <a:latin typeface="Arial" panose="020B0604020202020204" pitchFamily="34" charset="0"/>
              </a:rPr>
              <a:t> The vertical extent of jets is not known. They decay over two to three </a:t>
            </a:r>
            <a:r>
              <a:rPr lang="en-US" sz="1200" dirty="0">
                <a:solidFill>
                  <a:srgbClr val="0B0080"/>
                </a:solidFill>
                <a:latin typeface="Arial" panose="020B0604020202020204" pitchFamily="34" charset="0"/>
                <a:hlinkClick r:id="rId16" tooltip="Scale height"/>
              </a:rPr>
              <a:t>scale heights</a:t>
            </a:r>
            <a:r>
              <a:rPr lang="en-US" sz="1200" baseline="30000" dirty="0">
                <a:solidFill>
                  <a:srgbClr val="0B0080"/>
                </a:solidFill>
                <a:latin typeface="Arial" panose="020B0604020202020204" pitchFamily="34" charset="0"/>
                <a:hlinkClick r:id="rId17"/>
              </a:rPr>
              <a:t>[a]</a:t>
            </a:r>
            <a:r>
              <a:rPr lang="en-US" sz="1200" dirty="0">
                <a:solidFill>
                  <a:srgbClr val="222222"/>
                </a:solidFill>
                <a:latin typeface="Arial" panose="020B0604020202020204" pitchFamily="34" charset="0"/>
              </a:rPr>
              <a:t> above the clouds, while below the cloud level, winds increase slightly and then remain constant down to at least 22 bar—the maximum operational depth reached by the </a:t>
            </a:r>
            <a:r>
              <a:rPr lang="en-US" sz="1200" dirty="0">
                <a:solidFill>
                  <a:srgbClr val="0B0080"/>
                </a:solidFill>
                <a:latin typeface="Arial" panose="020B0604020202020204" pitchFamily="34" charset="0"/>
                <a:hlinkClick r:id="rId18" tooltip="Galileo Probe"/>
              </a:rPr>
              <a:t>Galileo Probe</a:t>
            </a:r>
            <a:r>
              <a:rPr lang="en-US" sz="1200" dirty="0">
                <a:solidFill>
                  <a:srgbClr val="222222"/>
                </a:solidFill>
                <a:latin typeface="Arial" panose="020B0604020202020204" pitchFamily="34" charset="0"/>
              </a:rPr>
              <a:t>.</a:t>
            </a:r>
            <a:r>
              <a:rPr lang="en-US" sz="1200" baseline="30000" dirty="0">
                <a:solidFill>
                  <a:srgbClr val="0B0080"/>
                </a:solidFill>
                <a:latin typeface="Arial" panose="020B0604020202020204" pitchFamily="34" charset="0"/>
              </a:rPr>
              <a:t>[17</a:t>
            </a:r>
            <a:r>
              <a:rPr lang="en-US" sz="1200" baseline="30000" dirty="0" smtClean="0">
                <a:solidFill>
                  <a:srgbClr val="0B0080"/>
                </a:solidFill>
                <a:latin typeface="Arial" panose="020B0604020202020204" pitchFamily="34" charset="0"/>
              </a:rPr>
              <a:t>]</a:t>
            </a:r>
          </a:p>
          <a:p>
            <a:r>
              <a:rPr lang="en-US" sz="1200" dirty="0"/>
              <a:t>The visible surface of Jupiter is divided into several bands parallel to the equator. There are two types of bands: lightly colored </a:t>
            </a:r>
            <a:r>
              <a:rPr lang="en-US" sz="1200" i="1" dirty="0"/>
              <a:t>zones</a:t>
            </a:r>
            <a:r>
              <a:rPr lang="en-US" sz="1200" dirty="0"/>
              <a:t> and relatively dark </a:t>
            </a:r>
            <a:r>
              <a:rPr lang="en-US" sz="1200" i="1" dirty="0"/>
              <a:t>belts.</a:t>
            </a:r>
            <a:r>
              <a:rPr lang="en-US" sz="1200" baseline="30000" dirty="0">
                <a:hlinkClick r:id="rId2"/>
              </a:rPr>
              <a:t>[6]</a:t>
            </a:r>
            <a:r>
              <a:rPr lang="en-US" sz="1200" dirty="0"/>
              <a:t> The wider </a:t>
            </a:r>
            <a:r>
              <a:rPr lang="en-US" sz="1200" dirty="0">
                <a:hlinkClick r:id="rId3" tooltip="Equator"/>
              </a:rPr>
              <a:t>Equatorial Zone</a:t>
            </a:r>
            <a:r>
              <a:rPr lang="en-US" sz="1200" dirty="0"/>
              <a:t> (EZ) extends between </a:t>
            </a:r>
            <a:r>
              <a:rPr lang="en-US" sz="1200" dirty="0">
                <a:hlinkClick r:id="rId4" tooltip="Latitude"/>
              </a:rPr>
              <a:t>latitudes</a:t>
            </a:r>
            <a:r>
              <a:rPr lang="en-US" sz="1200" dirty="0"/>
              <a:t> of approximately 7°S to 7°N. Above and below the EZ, the North and South Equatorial belts (NEB and SEB) extend to 18°N and 18°S, respectively. Farther from the equator lie the North and South Tropical zones (</a:t>
            </a:r>
            <a:r>
              <a:rPr lang="en-US" sz="1200" dirty="0" err="1"/>
              <a:t>NtrZ</a:t>
            </a:r>
            <a:r>
              <a:rPr lang="en-US" sz="1200" dirty="0"/>
              <a:t> and </a:t>
            </a:r>
            <a:r>
              <a:rPr lang="en-US" sz="1200" dirty="0" err="1"/>
              <a:t>STrZ</a:t>
            </a:r>
            <a:r>
              <a:rPr lang="en-US" sz="1200" dirty="0"/>
              <a:t>).</a:t>
            </a:r>
            <a:r>
              <a:rPr lang="en-US" sz="1200" baseline="30000" dirty="0">
                <a:hlinkClick r:id="rId2"/>
              </a:rPr>
              <a:t>[6]</a:t>
            </a:r>
            <a:r>
              <a:rPr lang="en-US" sz="1200" dirty="0"/>
              <a:t> The alternating pattern of belts and zones continues until the polar regions at approximately 50 degrees latitude, where their visible appearance becomes somewhat muted.</a:t>
            </a:r>
            <a:r>
              <a:rPr lang="en-US" sz="1200" baseline="30000" dirty="0">
                <a:hlinkClick r:id="rId5"/>
              </a:rPr>
              <a:t>[31]</a:t>
            </a:r>
            <a:r>
              <a:rPr lang="en-US" sz="1200" dirty="0"/>
              <a:t> The basic belt-zone structure probably extends well towards the poles, reaching at least to 80° North or South.</a:t>
            </a:r>
            <a:r>
              <a:rPr lang="en-US" sz="1200" baseline="30000" dirty="0">
                <a:hlinkClick r:id="rId2"/>
              </a:rPr>
              <a:t>[6]</a:t>
            </a:r>
            <a:endParaRPr lang="en-US" sz="1200" dirty="0"/>
          </a:p>
          <a:p>
            <a:r>
              <a:rPr lang="en-US" sz="1200" dirty="0"/>
              <a:t>The difference in the appearance between zones and belts is caused by differences in the opacity of the clouds. Ammonia concentration is higher in zones, which leads to the appearance of denser clouds of ammonia ice at higher altitudes, which in turn leads to their lighter color.</a:t>
            </a:r>
            <a:r>
              <a:rPr lang="en-US" sz="1200" baseline="30000" dirty="0">
                <a:hlinkClick r:id="rId6"/>
              </a:rPr>
              <a:t>[16]</a:t>
            </a:r>
            <a:r>
              <a:rPr lang="en-US" sz="1200" dirty="0"/>
              <a:t> On the other hand, in belts clouds are thinner and are located at lower altitudes.</a:t>
            </a:r>
            <a:r>
              <a:rPr lang="en-US" sz="1200" baseline="30000" dirty="0">
                <a:hlinkClick r:id="rId6"/>
              </a:rPr>
              <a:t>[16]</a:t>
            </a:r>
            <a:r>
              <a:rPr lang="en-US" sz="1200" dirty="0"/>
              <a:t> The upper troposphere is colder in zones and warmer in belts.</a:t>
            </a:r>
            <a:r>
              <a:rPr lang="en-US" sz="1200" baseline="30000" dirty="0">
                <a:hlinkClick r:id="rId2"/>
              </a:rPr>
              <a:t>[6]</a:t>
            </a:r>
            <a:r>
              <a:rPr lang="en-US" sz="1200" dirty="0"/>
              <a:t> The exact nature of chemicals that make Jovian zones and bands so colorful is not known, but they may include complicated compounds of </a:t>
            </a:r>
            <a:r>
              <a:rPr lang="en-US" sz="1200" dirty="0">
                <a:hlinkClick r:id="rId7" tooltip="Sulfur"/>
              </a:rPr>
              <a:t>sulfur</a:t>
            </a:r>
            <a:r>
              <a:rPr lang="en-US" sz="1200" dirty="0"/>
              <a:t>, </a:t>
            </a:r>
            <a:r>
              <a:rPr lang="en-US" sz="1200" dirty="0">
                <a:hlinkClick r:id="rId8" tooltip="Phosphorus"/>
              </a:rPr>
              <a:t>phosphorus</a:t>
            </a:r>
            <a:r>
              <a:rPr lang="en-US" sz="1200" dirty="0"/>
              <a:t> and </a:t>
            </a:r>
            <a:r>
              <a:rPr lang="en-US" sz="1200" dirty="0">
                <a:hlinkClick r:id="rId9" tooltip="Carbon"/>
              </a:rPr>
              <a:t>carbon</a:t>
            </a:r>
            <a:r>
              <a:rPr lang="en-US" sz="1200" dirty="0"/>
              <a:t>.</a:t>
            </a:r>
            <a:r>
              <a:rPr lang="en-US" sz="1200" baseline="30000" dirty="0">
                <a:hlinkClick r:id="rId2"/>
              </a:rPr>
              <a:t>[6]</a:t>
            </a:r>
            <a:endParaRPr lang="en-US" sz="1200" dirty="0"/>
          </a:p>
          <a:p>
            <a:r>
              <a:rPr lang="en-US" sz="1200" dirty="0"/>
              <a:t>The Jovian bands are bounded by zonal atmospheric flows (winds), called </a:t>
            </a:r>
            <a:r>
              <a:rPr lang="en-US" sz="1200" i="1" dirty="0"/>
              <a:t>jets</a:t>
            </a:r>
            <a:r>
              <a:rPr lang="en-US" sz="1200" dirty="0"/>
              <a:t>. The eastward (</a:t>
            </a:r>
            <a:r>
              <a:rPr lang="en-US" sz="1200" dirty="0">
                <a:hlinkClick r:id="rId10" tooltip="Direct motion"/>
              </a:rPr>
              <a:t>prograde</a:t>
            </a:r>
            <a:r>
              <a:rPr lang="en-US" sz="1200" dirty="0"/>
              <a:t>) jets are found at the transition from zones to belts (going away from the equator), whereas westward (</a:t>
            </a:r>
            <a:r>
              <a:rPr lang="en-US" sz="1200" dirty="0">
                <a:hlinkClick r:id="rId11" tooltip="Retrograde and direct motion"/>
              </a:rPr>
              <a:t>retrograde</a:t>
            </a:r>
            <a:r>
              <a:rPr lang="en-US" sz="1200" dirty="0"/>
              <a:t>) jets mark the transition from belts to zones.</a:t>
            </a:r>
            <a:r>
              <a:rPr lang="en-US" sz="1200" baseline="30000" dirty="0">
                <a:hlinkClick r:id="rId2"/>
              </a:rPr>
              <a:t>[6]</a:t>
            </a:r>
            <a:r>
              <a:rPr lang="en-US" sz="1200" dirty="0"/>
              <a:t> Such flow velocity patterns mean that the zonal winds decrease in belts and increase in zones from the equator to the pole. Therefore, </a:t>
            </a:r>
            <a:r>
              <a:rPr lang="en-US" sz="1200" dirty="0">
                <a:hlinkClick r:id="rId12" tooltip="Wind shear"/>
              </a:rPr>
              <a:t>wind shear</a:t>
            </a:r>
            <a:r>
              <a:rPr lang="en-US" sz="1200" dirty="0"/>
              <a:t> in belts is </a:t>
            </a:r>
            <a:r>
              <a:rPr lang="en-US" sz="1200" dirty="0">
                <a:hlinkClick r:id="rId13" tooltip="Cyclone"/>
              </a:rPr>
              <a:t>cyclonic</a:t>
            </a:r>
            <a:r>
              <a:rPr lang="en-US" sz="1200" dirty="0"/>
              <a:t>, while in zones it is </a:t>
            </a:r>
            <a:r>
              <a:rPr lang="en-US" sz="1200" dirty="0" err="1">
                <a:hlinkClick r:id="rId14" tooltip="Anticyclone"/>
              </a:rPr>
              <a:t>anticyclonic</a:t>
            </a:r>
            <a:r>
              <a:rPr lang="en-US" sz="1200" dirty="0"/>
              <a:t>.</a:t>
            </a:r>
            <a:r>
              <a:rPr lang="en-US" sz="1200" baseline="30000" dirty="0">
                <a:hlinkClick r:id="rId15"/>
              </a:rPr>
              <a:t>[22]</a:t>
            </a:r>
            <a:r>
              <a:rPr lang="en-US" sz="1200" dirty="0"/>
              <a:t> The EZ is an exception to this rule, showing a strong eastward (prograde) jet and has a local minimum of the wind speed exactly at the equator. The jet speeds are high on Jupiter, reaching more than 100 m/s.</a:t>
            </a:r>
            <a:r>
              <a:rPr lang="en-US" sz="1200" baseline="30000" dirty="0">
                <a:hlinkClick r:id="rId2"/>
              </a:rPr>
              <a:t>[6]</a:t>
            </a:r>
            <a:r>
              <a:rPr lang="en-US" sz="1200" dirty="0"/>
              <a:t> These speeds correspond to ammonia clouds located in the pressure range 0.7–1 bar. The prograde jets are generally more powerful than the retrograde jets.</a:t>
            </a:r>
            <a:r>
              <a:rPr lang="en-US" sz="1200" baseline="30000" dirty="0">
                <a:hlinkClick r:id="rId2"/>
              </a:rPr>
              <a:t>[6]</a:t>
            </a:r>
            <a:r>
              <a:rPr lang="en-US" sz="1200" dirty="0"/>
              <a:t> The vertical extent of jets is not known. They decay over two to three </a:t>
            </a:r>
            <a:r>
              <a:rPr lang="en-US" sz="1200" dirty="0">
                <a:hlinkClick r:id="rId16" tooltip="Scale height"/>
              </a:rPr>
              <a:t>scale heights</a:t>
            </a:r>
            <a:r>
              <a:rPr lang="en-US" sz="1200" baseline="30000" dirty="0">
                <a:hlinkClick r:id="rId17"/>
              </a:rPr>
              <a:t>[a]</a:t>
            </a:r>
            <a:r>
              <a:rPr lang="en-US" sz="1200" dirty="0"/>
              <a:t> above the clouds, while below the cloud level, winds increase slightly and then remain constant down to at least 22 bar—the maximum operational depth reached by the </a:t>
            </a:r>
            <a:r>
              <a:rPr lang="en-US" sz="1200" dirty="0">
                <a:hlinkClick r:id="rId18" tooltip="Galileo Probe"/>
              </a:rPr>
              <a:t>Galileo Probe</a:t>
            </a:r>
            <a:r>
              <a:rPr lang="en-US" sz="1200" dirty="0"/>
              <a:t>.</a:t>
            </a:r>
            <a:r>
              <a:rPr lang="en-US" sz="1200" baseline="30000" dirty="0"/>
              <a:t>[17</a:t>
            </a:r>
            <a:r>
              <a:rPr lang="en-US" sz="1200" baseline="30000" dirty="0" smtClean="0"/>
              <a:t>]</a:t>
            </a:r>
            <a:endParaRPr lang="en-US" sz="1200" dirty="0"/>
          </a:p>
        </p:txBody>
      </p:sp>
    </p:spTree>
    <p:extLst>
      <p:ext uri="{BB962C8B-B14F-4D97-AF65-F5344CB8AC3E}">
        <p14:creationId xmlns:p14="http://schemas.microsoft.com/office/powerpoint/2010/main" val="1589551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00" y="76200"/>
            <a:ext cx="9144000" cy="3416320"/>
          </a:xfrm>
          <a:prstGeom prst="rect">
            <a:avLst/>
          </a:prstGeom>
        </p:spPr>
        <p:txBody>
          <a:bodyPr wrap="square">
            <a:spAutoFit/>
          </a:bodyPr>
          <a:lstStyle/>
          <a:p>
            <a:r>
              <a:rPr lang="en-US" dirty="0">
                <a:solidFill>
                  <a:srgbClr val="222222"/>
                </a:solidFill>
                <a:latin typeface="Arial" panose="020B0604020202020204" pitchFamily="34" charset="0"/>
              </a:rPr>
              <a:t>The origin of Jupiter's banded structure is not completely clear, though it may be similar to that driving the Earth's </a:t>
            </a:r>
            <a:r>
              <a:rPr lang="en-US" dirty="0">
                <a:solidFill>
                  <a:srgbClr val="0B0080"/>
                </a:solidFill>
                <a:latin typeface="Arial" panose="020B0604020202020204" pitchFamily="34" charset="0"/>
                <a:hlinkClick r:id="rId2" tooltip="Hadley cell"/>
              </a:rPr>
              <a:t>Hadley cells</a:t>
            </a:r>
            <a:r>
              <a:rPr lang="en-US" dirty="0">
                <a:solidFill>
                  <a:srgbClr val="222222"/>
                </a:solidFill>
                <a:latin typeface="Arial" panose="020B0604020202020204" pitchFamily="34" charset="0"/>
              </a:rPr>
              <a:t>. The simplest interpretation is that zones are sites of atmospheric </a:t>
            </a:r>
            <a:r>
              <a:rPr lang="en-US" dirty="0">
                <a:solidFill>
                  <a:srgbClr val="0B0080"/>
                </a:solidFill>
                <a:latin typeface="Arial" panose="020B0604020202020204" pitchFamily="34" charset="0"/>
                <a:hlinkClick r:id="rId3" tooltip="Upwelling"/>
              </a:rPr>
              <a:t>upwelling</a:t>
            </a:r>
            <a:r>
              <a:rPr lang="en-US" dirty="0">
                <a:solidFill>
                  <a:srgbClr val="222222"/>
                </a:solidFill>
                <a:latin typeface="Arial" panose="020B0604020202020204" pitchFamily="34" charset="0"/>
              </a:rPr>
              <a:t>, whereas belts are manifestations of </a:t>
            </a:r>
            <a:r>
              <a:rPr lang="en-US" dirty="0" err="1">
                <a:solidFill>
                  <a:srgbClr val="0B0080"/>
                </a:solidFill>
                <a:latin typeface="Arial" panose="020B0604020202020204" pitchFamily="34" charset="0"/>
                <a:hlinkClick r:id="rId4" tooltip="Downwelling"/>
              </a:rPr>
              <a:t>downwelling</a:t>
            </a:r>
            <a:r>
              <a:rPr lang="en-US" dirty="0">
                <a:solidFill>
                  <a:srgbClr val="222222"/>
                </a:solidFill>
                <a:latin typeface="Arial" panose="020B0604020202020204" pitchFamily="34" charset="0"/>
              </a:rPr>
              <a:t>.</a:t>
            </a:r>
            <a:r>
              <a:rPr lang="en-US" baseline="30000" dirty="0">
                <a:solidFill>
                  <a:srgbClr val="0B0080"/>
                </a:solidFill>
                <a:latin typeface="Arial" panose="020B0604020202020204" pitchFamily="34" charset="0"/>
                <a:hlinkClick r:id="rId5"/>
              </a:rPr>
              <a:t>[32]</a:t>
            </a:r>
            <a:r>
              <a:rPr lang="en-US" dirty="0">
                <a:solidFill>
                  <a:srgbClr val="222222"/>
                </a:solidFill>
                <a:latin typeface="Arial" panose="020B0604020202020204" pitchFamily="34" charset="0"/>
              </a:rPr>
              <a:t> When air enriched in ammonia rises in zones, it expands and cools, forming high and dense clouds. In belts, however, the air descends, warming </a:t>
            </a:r>
            <a:r>
              <a:rPr lang="en-US" dirty="0">
                <a:solidFill>
                  <a:srgbClr val="0B0080"/>
                </a:solidFill>
                <a:latin typeface="Arial" panose="020B0604020202020204" pitchFamily="34" charset="0"/>
                <a:hlinkClick r:id="rId6" tooltip="Adiabatic process"/>
              </a:rPr>
              <a:t>adiabatically</a:t>
            </a:r>
            <a:r>
              <a:rPr lang="en-US" dirty="0">
                <a:solidFill>
                  <a:srgbClr val="222222"/>
                </a:solidFill>
                <a:latin typeface="Arial" panose="020B0604020202020204" pitchFamily="34" charset="0"/>
              </a:rPr>
              <a:t> as in a </a:t>
            </a:r>
            <a:r>
              <a:rPr lang="en-US" dirty="0">
                <a:solidFill>
                  <a:srgbClr val="0B0080"/>
                </a:solidFill>
                <a:latin typeface="Arial" panose="020B0604020202020204" pitchFamily="34" charset="0"/>
                <a:hlinkClick r:id="rId7" tooltip="Convergence zone"/>
              </a:rPr>
              <a:t>convergence zone</a:t>
            </a:r>
            <a:r>
              <a:rPr lang="en-US" dirty="0">
                <a:solidFill>
                  <a:srgbClr val="222222"/>
                </a:solidFill>
                <a:latin typeface="Arial" panose="020B0604020202020204" pitchFamily="34" charset="0"/>
              </a:rPr>
              <a:t> on Earth, and white ammonia clouds evaporate, revealing lower, darker clouds. The location and width of bands, speed and location of jets on Jupiter are remarkably stable, having changed only slightly between 1980 and 2000. One example of change is a decrease of the speed of the strongest eastward jet located at the boundary between the North Tropical zone and North Temperate belts at 23°N.</a:t>
            </a:r>
            <a:r>
              <a:rPr lang="en-US" baseline="30000" dirty="0">
                <a:solidFill>
                  <a:srgbClr val="0B0080"/>
                </a:solidFill>
                <a:latin typeface="Arial" panose="020B0604020202020204" pitchFamily="34" charset="0"/>
                <a:hlinkClick r:id="rId8"/>
              </a:rPr>
              <a:t>[7]</a:t>
            </a:r>
            <a:r>
              <a:rPr lang="en-US" baseline="30000" dirty="0">
                <a:solidFill>
                  <a:srgbClr val="0B0080"/>
                </a:solidFill>
                <a:latin typeface="Arial" panose="020B0604020202020204" pitchFamily="34" charset="0"/>
                <a:hlinkClick r:id="rId5"/>
              </a:rPr>
              <a:t>[32]</a:t>
            </a:r>
            <a:r>
              <a:rPr lang="en-US" dirty="0">
                <a:solidFill>
                  <a:srgbClr val="222222"/>
                </a:solidFill>
                <a:latin typeface="Arial" panose="020B0604020202020204" pitchFamily="34" charset="0"/>
              </a:rPr>
              <a:t> However bands vary in coloration and intensity over time (see below). These variations were first observed in the early seventeenth century.</a:t>
            </a:r>
            <a:r>
              <a:rPr lang="en-US" baseline="30000" dirty="0">
                <a:solidFill>
                  <a:srgbClr val="0B0080"/>
                </a:solidFill>
                <a:latin typeface="Arial" panose="020B0604020202020204" pitchFamily="34" charset="0"/>
                <a:hlinkClick r:id="rId9"/>
              </a:rPr>
              <a:t>[33]</a:t>
            </a:r>
            <a:endParaRPr lang="en-US" dirty="0"/>
          </a:p>
        </p:txBody>
      </p:sp>
    </p:spTree>
    <p:extLst>
      <p:ext uri="{BB962C8B-B14F-4D97-AF65-F5344CB8AC3E}">
        <p14:creationId xmlns:p14="http://schemas.microsoft.com/office/powerpoint/2010/main" val="148650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aturn atmosphere band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2857500" cy="37814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505200" y="609600"/>
            <a:ext cx="1322798" cy="523220"/>
          </a:xfrm>
          <a:prstGeom prst="rect">
            <a:avLst/>
          </a:prstGeom>
          <a:noFill/>
        </p:spPr>
        <p:txBody>
          <a:bodyPr wrap="none" rtlCol="0">
            <a:spAutoFit/>
          </a:bodyPr>
          <a:lstStyle/>
          <a:p>
            <a:r>
              <a:rPr lang="es-MX" sz="2800" b="1" dirty="0" err="1" smtClean="0"/>
              <a:t>Saturn</a:t>
            </a:r>
            <a:endParaRPr lang="en-US" sz="2800" b="1" dirty="0"/>
          </a:p>
        </p:txBody>
      </p:sp>
    </p:spTree>
    <p:extLst>
      <p:ext uri="{BB962C8B-B14F-4D97-AF65-F5344CB8AC3E}">
        <p14:creationId xmlns:p14="http://schemas.microsoft.com/office/powerpoint/2010/main" val="83513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38600" y="990600"/>
            <a:ext cx="864404" cy="369332"/>
          </a:xfrm>
          <a:prstGeom prst="rect">
            <a:avLst/>
          </a:prstGeom>
        </p:spPr>
        <p:txBody>
          <a:bodyPr wrap="none">
            <a:spAutoFit/>
          </a:bodyPr>
          <a:lstStyle/>
          <a:p>
            <a:r>
              <a:rPr lang="es-MX" b="1" dirty="0" smtClean="0"/>
              <a:t>Venus</a:t>
            </a:r>
            <a:endParaRPr lang="en-US" b="1" dirty="0"/>
          </a:p>
        </p:txBody>
      </p:sp>
      <p:pic>
        <p:nvPicPr>
          <p:cNvPr id="12290" name="Picture 2" descr="https://upload.wikimedia.org/wikipedia/commons/2/24/Venus_circ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245" y="1752600"/>
            <a:ext cx="588111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32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751</Words>
  <Application>Microsoft Office PowerPoint</Application>
  <PresentationFormat>Presentación en pantalla (4:3)</PresentationFormat>
  <Paragraphs>103</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ＭＳ Ｐゴシック</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dc:creator>
  <cp:lastModifiedBy>Usuario de Windows</cp:lastModifiedBy>
  <cp:revision>208</cp:revision>
  <dcterms:created xsi:type="dcterms:W3CDTF">2012-08-23T12:35:40Z</dcterms:created>
  <dcterms:modified xsi:type="dcterms:W3CDTF">2020-01-28T01:05:03Z</dcterms:modified>
</cp:coreProperties>
</file>