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291" r:id="rId3"/>
    <p:sldId id="257" r:id="rId4"/>
    <p:sldId id="258" r:id="rId5"/>
    <p:sldId id="259" r:id="rId6"/>
    <p:sldId id="260" r:id="rId7"/>
    <p:sldId id="261" r:id="rId8"/>
    <p:sldId id="288" r:id="rId9"/>
    <p:sldId id="289" r:id="rId10"/>
    <p:sldId id="290" r:id="rId11"/>
    <p:sldId id="262" r:id="rId12"/>
    <p:sldId id="263" r:id="rId13"/>
    <p:sldId id="264" r:id="rId14"/>
    <p:sldId id="265" r:id="rId15"/>
    <p:sldId id="266" r:id="rId16"/>
    <p:sldId id="267" r:id="rId17"/>
    <p:sldId id="302" r:id="rId18"/>
    <p:sldId id="268" r:id="rId19"/>
    <p:sldId id="269" r:id="rId20"/>
    <p:sldId id="294" r:id="rId21"/>
    <p:sldId id="292" r:id="rId22"/>
    <p:sldId id="293" r:id="rId23"/>
    <p:sldId id="295" r:id="rId24"/>
    <p:sldId id="296" r:id="rId25"/>
    <p:sldId id="297" r:id="rId26"/>
    <p:sldId id="298" r:id="rId27"/>
    <p:sldId id="299" r:id="rId28"/>
    <p:sldId id="300" r:id="rId29"/>
    <p:sldId id="301" r:id="rId30"/>
    <p:sldId id="270" r:id="rId31"/>
    <p:sldId id="303" r:id="rId32"/>
    <p:sldId id="273" r:id="rId33"/>
    <p:sldId id="271" r:id="rId34"/>
    <p:sldId id="274" r:id="rId35"/>
    <p:sldId id="275" r:id="rId36"/>
    <p:sldId id="276" r:id="rId37"/>
    <p:sldId id="278" r:id="rId38"/>
    <p:sldId id="277" r:id="rId39"/>
    <p:sldId id="279" r:id="rId40"/>
    <p:sldId id="280" r:id="rId41"/>
    <p:sldId id="281" r:id="rId42"/>
    <p:sldId id="282" r:id="rId43"/>
    <p:sldId id="284" r:id="rId44"/>
    <p:sldId id="283" r:id="rId45"/>
    <p:sldId id="285" r:id="rId46"/>
    <p:sldId id="286" r:id="rId47"/>
    <p:sldId id="287" r:id="rId48"/>
    <p:sldId id="304" r:id="rId49"/>
    <p:sldId id="305" r:id="rId50"/>
    <p:sldId id="306" r:id="rId51"/>
    <p:sldId id="307" r:id="rId52"/>
    <p:sldId id="308" r:id="rId53"/>
    <p:sldId id="309" r:id="rId54"/>
    <p:sldId id="310" r:id="rId55"/>
    <p:sldId id="311" r:id="rId56"/>
    <p:sldId id="312" r:id="rId57"/>
    <p:sldId id="313" r:id="rId58"/>
    <p:sldId id="342" r:id="rId59"/>
    <p:sldId id="314" r:id="rId60"/>
    <p:sldId id="315" r:id="rId61"/>
    <p:sldId id="319" r:id="rId62"/>
    <p:sldId id="316" r:id="rId63"/>
    <p:sldId id="318" r:id="rId64"/>
    <p:sldId id="320" r:id="rId65"/>
    <p:sldId id="321" r:id="rId66"/>
    <p:sldId id="324" r:id="rId67"/>
    <p:sldId id="325" r:id="rId68"/>
    <p:sldId id="326" r:id="rId69"/>
    <p:sldId id="327" r:id="rId70"/>
    <p:sldId id="328" r:id="rId71"/>
    <p:sldId id="329" r:id="rId72"/>
    <p:sldId id="330" r:id="rId73"/>
    <p:sldId id="322" r:id="rId74"/>
    <p:sldId id="333" r:id="rId75"/>
    <p:sldId id="331" r:id="rId76"/>
    <p:sldId id="337" r:id="rId77"/>
    <p:sldId id="338" r:id="rId78"/>
    <p:sldId id="339" r:id="rId79"/>
    <p:sldId id="340" r:id="rId80"/>
    <p:sldId id="323" r:id="rId81"/>
    <p:sldId id="332" r:id="rId8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433D63-32BF-464B-9F64-7E5DBA374023}" type="datetimeFigureOut">
              <a:rPr lang="es-MX" smtClean="0"/>
              <a:t>11/03/2015</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5C0F2-269F-485B-B27D-8037824F3A3B}" type="slidenum">
              <a:rPr lang="es-MX" smtClean="0"/>
              <a:t>‹#›</a:t>
            </a:fld>
            <a:endParaRPr lang="es-MX"/>
          </a:p>
        </p:txBody>
      </p:sp>
    </p:spTree>
    <p:extLst>
      <p:ext uri="{BB962C8B-B14F-4D97-AF65-F5344CB8AC3E}">
        <p14:creationId xmlns:p14="http://schemas.microsoft.com/office/powerpoint/2010/main" val="67153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B28869B6-2930-40A4-B68D-00E3C9F9C1E6}" type="datetimeFigureOut">
              <a:rPr lang="es-MX" smtClean="0"/>
              <a:t>11/03/2015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F10CEE0-B521-4F15-B1DF-EBB44A21BC43}" type="slidenum">
              <a:rPr lang="es-MX" smtClean="0"/>
              <a:t>‹#›</a:t>
            </a:fld>
            <a:endParaRPr lang="es-MX"/>
          </a:p>
        </p:txBody>
      </p:sp>
    </p:spTree>
    <p:extLst>
      <p:ext uri="{BB962C8B-B14F-4D97-AF65-F5344CB8AC3E}">
        <p14:creationId xmlns:p14="http://schemas.microsoft.com/office/powerpoint/2010/main" val="764872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B28869B6-2930-40A4-B68D-00E3C9F9C1E6}" type="datetimeFigureOut">
              <a:rPr lang="es-MX" smtClean="0"/>
              <a:t>11/03/2015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F10CEE0-B521-4F15-B1DF-EBB44A21BC43}" type="slidenum">
              <a:rPr lang="es-MX" smtClean="0"/>
              <a:t>‹#›</a:t>
            </a:fld>
            <a:endParaRPr lang="es-MX"/>
          </a:p>
        </p:txBody>
      </p:sp>
    </p:spTree>
    <p:extLst>
      <p:ext uri="{BB962C8B-B14F-4D97-AF65-F5344CB8AC3E}">
        <p14:creationId xmlns:p14="http://schemas.microsoft.com/office/powerpoint/2010/main" val="1854866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B28869B6-2930-40A4-B68D-00E3C9F9C1E6}" type="datetimeFigureOut">
              <a:rPr lang="es-MX" smtClean="0"/>
              <a:t>11/03/2015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F10CEE0-B521-4F15-B1DF-EBB44A21BC43}" type="slidenum">
              <a:rPr lang="es-MX" smtClean="0"/>
              <a:t>‹#›</a:t>
            </a:fld>
            <a:endParaRPr lang="es-MX"/>
          </a:p>
        </p:txBody>
      </p:sp>
    </p:spTree>
    <p:extLst>
      <p:ext uri="{BB962C8B-B14F-4D97-AF65-F5344CB8AC3E}">
        <p14:creationId xmlns:p14="http://schemas.microsoft.com/office/powerpoint/2010/main" val="388681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B28869B6-2930-40A4-B68D-00E3C9F9C1E6}" type="datetimeFigureOut">
              <a:rPr lang="es-MX" smtClean="0"/>
              <a:t>11/03/2015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F10CEE0-B521-4F15-B1DF-EBB44A21BC43}" type="slidenum">
              <a:rPr lang="es-MX" smtClean="0"/>
              <a:t>‹#›</a:t>
            </a:fld>
            <a:endParaRPr lang="es-MX"/>
          </a:p>
        </p:txBody>
      </p:sp>
    </p:spTree>
    <p:extLst>
      <p:ext uri="{BB962C8B-B14F-4D97-AF65-F5344CB8AC3E}">
        <p14:creationId xmlns:p14="http://schemas.microsoft.com/office/powerpoint/2010/main" val="1235149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8869B6-2930-40A4-B68D-00E3C9F9C1E6}" type="datetimeFigureOut">
              <a:rPr lang="es-MX" smtClean="0"/>
              <a:t>11/03/2015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F10CEE0-B521-4F15-B1DF-EBB44A21BC43}" type="slidenum">
              <a:rPr lang="es-MX" smtClean="0"/>
              <a:t>‹#›</a:t>
            </a:fld>
            <a:endParaRPr lang="es-MX"/>
          </a:p>
        </p:txBody>
      </p:sp>
    </p:spTree>
    <p:extLst>
      <p:ext uri="{BB962C8B-B14F-4D97-AF65-F5344CB8AC3E}">
        <p14:creationId xmlns:p14="http://schemas.microsoft.com/office/powerpoint/2010/main" val="314343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B28869B6-2930-40A4-B68D-00E3C9F9C1E6}" type="datetimeFigureOut">
              <a:rPr lang="es-MX" smtClean="0"/>
              <a:t>11/03/2015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F10CEE0-B521-4F15-B1DF-EBB44A21BC43}" type="slidenum">
              <a:rPr lang="es-MX" smtClean="0"/>
              <a:t>‹#›</a:t>
            </a:fld>
            <a:endParaRPr lang="es-MX"/>
          </a:p>
        </p:txBody>
      </p:sp>
    </p:spTree>
    <p:extLst>
      <p:ext uri="{BB962C8B-B14F-4D97-AF65-F5344CB8AC3E}">
        <p14:creationId xmlns:p14="http://schemas.microsoft.com/office/powerpoint/2010/main" val="2141262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B28869B6-2930-40A4-B68D-00E3C9F9C1E6}" type="datetimeFigureOut">
              <a:rPr lang="es-MX" smtClean="0"/>
              <a:t>11/03/2015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F10CEE0-B521-4F15-B1DF-EBB44A21BC43}" type="slidenum">
              <a:rPr lang="es-MX" smtClean="0"/>
              <a:t>‹#›</a:t>
            </a:fld>
            <a:endParaRPr lang="es-MX"/>
          </a:p>
        </p:txBody>
      </p:sp>
    </p:spTree>
    <p:extLst>
      <p:ext uri="{BB962C8B-B14F-4D97-AF65-F5344CB8AC3E}">
        <p14:creationId xmlns:p14="http://schemas.microsoft.com/office/powerpoint/2010/main" val="160473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B28869B6-2930-40A4-B68D-00E3C9F9C1E6}" type="datetimeFigureOut">
              <a:rPr lang="es-MX" smtClean="0"/>
              <a:t>11/03/2015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F10CEE0-B521-4F15-B1DF-EBB44A21BC43}" type="slidenum">
              <a:rPr lang="es-MX" smtClean="0"/>
              <a:t>‹#›</a:t>
            </a:fld>
            <a:endParaRPr lang="es-MX"/>
          </a:p>
        </p:txBody>
      </p:sp>
    </p:spTree>
    <p:extLst>
      <p:ext uri="{BB962C8B-B14F-4D97-AF65-F5344CB8AC3E}">
        <p14:creationId xmlns:p14="http://schemas.microsoft.com/office/powerpoint/2010/main" val="3240180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869B6-2930-40A4-B68D-00E3C9F9C1E6}" type="datetimeFigureOut">
              <a:rPr lang="es-MX" smtClean="0"/>
              <a:t>11/03/2015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F10CEE0-B521-4F15-B1DF-EBB44A21BC43}" type="slidenum">
              <a:rPr lang="es-MX" smtClean="0"/>
              <a:t>‹#›</a:t>
            </a:fld>
            <a:endParaRPr lang="es-MX"/>
          </a:p>
        </p:txBody>
      </p:sp>
    </p:spTree>
    <p:extLst>
      <p:ext uri="{BB962C8B-B14F-4D97-AF65-F5344CB8AC3E}">
        <p14:creationId xmlns:p14="http://schemas.microsoft.com/office/powerpoint/2010/main" val="195122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8869B6-2930-40A4-B68D-00E3C9F9C1E6}" type="datetimeFigureOut">
              <a:rPr lang="es-MX" smtClean="0"/>
              <a:t>11/03/2015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F10CEE0-B521-4F15-B1DF-EBB44A21BC43}" type="slidenum">
              <a:rPr lang="es-MX" smtClean="0"/>
              <a:t>‹#›</a:t>
            </a:fld>
            <a:endParaRPr lang="es-MX"/>
          </a:p>
        </p:txBody>
      </p:sp>
    </p:spTree>
    <p:extLst>
      <p:ext uri="{BB962C8B-B14F-4D97-AF65-F5344CB8AC3E}">
        <p14:creationId xmlns:p14="http://schemas.microsoft.com/office/powerpoint/2010/main" val="375034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8869B6-2930-40A4-B68D-00E3C9F9C1E6}" type="datetimeFigureOut">
              <a:rPr lang="es-MX" smtClean="0"/>
              <a:t>11/03/2015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F10CEE0-B521-4F15-B1DF-EBB44A21BC43}" type="slidenum">
              <a:rPr lang="es-MX" smtClean="0"/>
              <a:t>‹#›</a:t>
            </a:fld>
            <a:endParaRPr lang="es-MX"/>
          </a:p>
        </p:txBody>
      </p:sp>
    </p:spTree>
    <p:extLst>
      <p:ext uri="{BB962C8B-B14F-4D97-AF65-F5344CB8AC3E}">
        <p14:creationId xmlns:p14="http://schemas.microsoft.com/office/powerpoint/2010/main" val="428876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8869B6-2930-40A4-B68D-00E3C9F9C1E6}" type="datetimeFigureOut">
              <a:rPr lang="es-MX" smtClean="0"/>
              <a:t>11/03/2015</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0CEE0-B521-4F15-B1DF-EBB44A21BC43}" type="slidenum">
              <a:rPr lang="es-MX" smtClean="0"/>
              <a:t>‹#›</a:t>
            </a:fld>
            <a:endParaRPr lang="es-MX"/>
          </a:p>
        </p:txBody>
      </p:sp>
    </p:spTree>
    <p:extLst>
      <p:ext uri="{BB962C8B-B14F-4D97-AF65-F5344CB8AC3E}">
        <p14:creationId xmlns:p14="http://schemas.microsoft.com/office/powerpoint/2010/main" val="219190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hyperlink" Target="https://www.bmdw.org/index.php?id=security" TargetMode="External"/><Relationship Id="rId13" Type="http://schemas.openxmlformats.org/officeDocument/2006/relationships/hyperlink" Target="https://www.bmdw.org/index.php?id=83" TargetMode="External"/><Relationship Id="rId18" Type="http://schemas.openxmlformats.org/officeDocument/2006/relationships/hyperlink" Target="https://www.bmdw.org/index.php?id=file_formats" TargetMode="External"/><Relationship Id="rId26" Type="http://schemas.openxmlformats.org/officeDocument/2006/relationships/hyperlink" Target="https://www.bmdw.org/index.php?id=addresses_other&amp;no_cache=1" TargetMode="External"/><Relationship Id="rId3" Type="http://schemas.openxmlformats.org/officeDocument/2006/relationships/hyperlink" Target="https://www.bmdw.org/index.php?id=new&amp;no_cache=1" TargetMode="External"/><Relationship Id="rId21" Type="http://schemas.openxmlformats.org/officeDocument/2006/relationships/hyperlink" Target="https://www.bmdw.org/index.php?id=hla_info" TargetMode="External"/><Relationship Id="rId34" Type="http://schemas.openxmlformats.org/officeDocument/2006/relationships/hyperlink" Target="https://www.bmdw.org/index.php?id=links" TargetMode="External"/><Relationship Id="rId7" Type="http://schemas.openxmlformats.org/officeDocument/2006/relationships/hyperlink" Target="https://www.bmdw.org/index.php?id=authorization" TargetMode="External"/><Relationship Id="rId12" Type="http://schemas.openxmlformats.org/officeDocument/2006/relationships/hyperlink" Target="https://www.bmdw.org/index.php?id=general_info" TargetMode="External"/><Relationship Id="rId17" Type="http://schemas.openxmlformats.org/officeDocument/2006/relationships/hyperlink" Target="https://www.bmdw.org/index.php?id=deadlines" TargetMode="External"/><Relationship Id="rId25" Type="http://schemas.openxmlformats.org/officeDocument/2006/relationships/hyperlink" Target="https://www.bmdw.org/index.php?id=addresses_members&amp;no_cache=1" TargetMode="External"/><Relationship Id="rId33" Type="http://schemas.openxmlformats.org/officeDocument/2006/relationships/hyperlink" Target="https://www.bmdw.org/index.php?id=statistics_road" TargetMode="External"/><Relationship Id="rId2" Type="http://schemas.openxmlformats.org/officeDocument/2006/relationships/hyperlink" Target="https://www.bmdw.org/index.php?id=97" TargetMode="External"/><Relationship Id="rId16" Type="http://schemas.openxmlformats.org/officeDocument/2006/relationships/hyperlink" Target="https://www.bmdw.org/index.php?id=registry_info" TargetMode="External"/><Relationship Id="rId20" Type="http://schemas.openxmlformats.org/officeDocument/2006/relationships/hyperlink" Target="https://www.bmdw.org/index.php?id=fees" TargetMode="External"/><Relationship Id="rId29" Type="http://schemas.openxmlformats.org/officeDocument/2006/relationships/hyperlink" Target="https://www.bmdw.org/index.php?id=statistics" TargetMode="External"/><Relationship Id="rId1" Type="http://schemas.openxmlformats.org/officeDocument/2006/relationships/slideLayout" Target="../slideLayouts/slideLayout7.xml"/><Relationship Id="rId6" Type="http://schemas.openxmlformats.org/officeDocument/2006/relationships/hyperlink" Target="https://www.bmdw.org/index.php?id=usermanual&amp;no_cache=1" TargetMode="External"/><Relationship Id="rId11" Type="http://schemas.openxmlformats.org/officeDocument/2006/relationships/hyperlink" Target="https://www.bmdw.org/index.php?id=bmdwdocs" TargetMode="External"/><Relationship Id="rId24" Type="http://schemas.openxmlformats.org/officeDocument/2006/relationships/hyperlink" Target="https://www.bmdw.org/index.php?id=addresses" TargetMode="External"/><Relationship Id="rId32" Type="http://schemas.openxmlformats.org/officeDocument/2006/relationships/hyperlink" Target="https://www.bmdw.org/index.php?id=statistics_cordblood" TargetMode="External"/><Relationship Id="rId37" Type="http://schemas.openxmlformats.org/officeDocument/2006/relationships/image" Target="../media/image39.gif"/><Relationship Id="rId5" Type="http://schemas.openxmlformats.org/officeDocument/2006/relationships/hyperlink" Target="https://www.bmdw.org/index.php?id=new_matches" TargetMode="External"/><Relationship Id="rId15" Type="http://schemas.openxmlformats.org/officeDocument/2006/relationships/hyperlink" Target="https://www.bmdw.org/index.php?id=for_patients" TargetMode="External"/><Relationship Id="rId23" Type="http://schemas.openxmlformats.org/officeDocument/2006/relationships/hyperlink" Target="https://www.bmdw.org/index.php?id=102" TargetMode="External"/><Relationship Id="rId28" Type="http://schemas.openxmlformats.org/officeDocument/2006/relationships/hyperlink" Target="https://www.bmdw.org/index.php?id=81&amp;no_cache=1" TargetMode="External"/><Relationship Id="rId36" Type="http://schemas.openxmlformats.org/officeDocument/2006/relationships/image" Target="../media/image38.gif"/><Relationship Id="rId10" Type="http://schemas.openxmlformats.org/officeDocument/2006/relationships/hyperlink" Target="https://www.bmdw.org/index.php?id=annualreport" TargetMode="External"/><Relationship Id="rId19" Type="http://schemas.openxmlformats.org/officeDocument/2006/relationships/hyperlink" Target="https://www.bmdw.org/index.php?id=processing_report" TargetMode="External"/><Relationship Id="rId31" Type="http://schemas.openxmlformats.org/officeDocument/2006/relationships/hyperlink" Target="https://www.bmdw.org/index.php?id=statistics_stemcell" TargetMode="External"/><Relationship Id="rId4" Type="http://schemas.openxmlformats.org/officeDocument/2006/relationships/hyperlink" Target="https://www.bmdw.org/index.php?id=mission" TargetMode="External"/><Relationship Id="rId9" Type="http://schemas.openxmlformats.org/officeDocument/2006/relationships/hyperlink" Target="https://www.bmdw.org/index.php?id=downloads&amp;no_cache=1" TargetMode="External"/><Relationship Id="rId14" Type="http://schemas.openxmlformats.org/officeDocument/2006/relationships/hyperlink" Target="https://www.bmdw.org/index.php?id=become_donor" TargetMode="External"/><Relationship Id="rId22" Type="http://schemas.openxmlformats.org/officeDocument/2006/relationships/hyperlink" Target="https://www.bmdw.org/index.php?id=hla_links" TargetMode="External"/><Relationship Id="rId27" Type="http://schemas.openxmlformats.org/officeDocument/2006/relationships/hyperlink" Target="https://www.bmdw.org/index.php?id=addresses_past&amp;no_cache=1" TargetMode="External"/><Relationship Id="rId30" Type="http://schemas.openxmlformats.org/officeDocument/2006/relationships/hyperlink" Target="https://www.bmdw.org/index.php?id=80&amp;no_cache=1" TargetMode="External"/><Relationship Id="rId35" Type="http://schemas.openxmlformats.org/officeDocument/2006/relationships/hyperlink" Target="https://www.bmdw.org/index.php?id=contact"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8" Type="http://schemas.openxmlformats.org/officeDocument/2006/relationships/hyperlink" Target="http://bioinformatics.istge.it/cldb/labs.html" TargetMode="External"/><Relationship Id="rId13" Type="http://schemas.openxmlformats.org/officeDocument/2006/relationships/hyperlink" Target="http://bioinformatics.istge.it/cldb/descat5.html" TargetMode="External"/><Relationship Id="rId3" Type="http://schemas.openxmlformats.org/officeDocument/2006/relationships/hyperlink" Target="http://bioinformatics.istge.it/cldb/tis58.html" TargetMode="External"/><Relationship Id="rId7" Type="http://schemas.openxmlformats.org/officeDocument/2006/relationships/hyperlink" Target="http://bioinformatics.istge.it/cldb/tumors.html" TargetMode="External"/><Relationship Id="rId12" Type="http://schemas.openxmlformats.org/officeDocument/2006/relationships/hyperlink" Target="http://bioinformatics.istge.it/cldb/descat6.html" TargetMode="External"/><Relationship Id="rId2" Type="http://schemas.openxmlformats.org/officeDocument/2006/relationships/hyperlink" Target="http://bioinformatics.istge.it/cldb/spe125.html" TargetMode="External"/><Relationship Id="rId1" Type="http://schemas.openxmlformats.org/officeDocument/2006/relationships/slideLayout" Target="../slideLayouts/slideLayout1.xml"/><Relationship Id="rId6" Type="http://schemas.openxmlformats.org/officeDocument/2006/relationships/hyperlink" Target="http://bioinformatics.istge.it/cldb/tissues.html" TargetMode="External"/><Relationship Id="rId11" Type="http://schemas.openxmlformats.org/officeDocument/2006/relationships/hyperlink" Target="http://bioinformatics.istge.it/cldb/descat1.html" TargetMode="External"/><Relationship Id="rId5" Type="http://schemas.openxmlformats.org/officeDocument/2006/relationships/hyperlink" Target="http://bioinformatics.istge.it/cldb/spestr.html" TargetMode="External"/><Relationship Id="rId15" Type="http://schemas.openxmlformats.org/officeDocument/2006/relationships/hyperlink" Target="http://bioinformatics.istge.it/cldb/descat16.html" TargetMode="External"/><Relationship Id="rId10" Type="http://schemas.openxmlformats.org/officeDocument/2006/relationships/hyperlink" Target="http://bioinformatics.istge.it/cldb/catalogs.html" TargetMode="External"/><Relationship Id="rId4" Type="http://schemas.openxmlformats.org/officeDocument/2006/relationships/hyperlink" Target="http://bioinformatics.istge.it/cldb/tum113.html" TargetMode="External"/><Relationship Id="rId9" Type="http://schemas.openxmlformats.org/officeDocument/2006/relationships/hyperlink" Target="http://bioinformatics.istge.it/cldb/lab82.html" TargetMode="External"/><Relationship Id="rId14" Type="http://schemas.openxmlformats.org/officeDocument/2006/relationships/hyperlink" Target="http://bioinformatics.istge.it/cldb/descat14.html"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stlr.org/author/claire-devine/" TargetMode="External"/><Relationship Id="rId2" Type="http://schemas.openxmlformats.org/officeDocument/2006/relationships/hyperlink" Target="http://www.stlr.org/2010/03/tissue-rights-and-ownership-is-a-cell-line-a-research-tool-or-a-person/" TargetMode="Externa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hyperlink" Target="http://www.google.com.mx/imgres?sa=X&amp;biw=1280&amp;bih=856&amp;tbm=isch&amp;tbnid=b12j1mlPf5nbXM:&amp;imgrefurl=http://en.wikipedia.org/wiki/HeLa&amp;docid=S4n3B_RkNRp88M&amp;imgurl=http://upload.wikimedia.org/wikipedia/commons/b/b3/HeLa-I.jpg&amp;w=2400&amp;h=1999&amp;ei=gV8eU8uPHe6E2wXDzYGgCQ&amp;zoom=1&amp;ved=0CF0QhBwwAQ"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www.nytimes.com/2010/02/02/health/02seco.html?ref=books"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en.wikipedia.org/wiki/Stem_cell" TargetMode="External"/><Relationship Id="rId2" Type="http://schemas.openxmlformats.org/officeDocument/2006/relationships/hyperlink" Target="http://en.wikipedia.org/wiki/Embryonic_stem_cells" TargetMode="External"/><Relationship Id="rId1" Type="http://schemas.openxmlformats.org/officeDocument/2006/relationships/slideLayout" Target="../slideLayouts/slideLayout7.xml"/><Relationship Id="rId6" Type="http://schemas.openxmlformats.org/officeDocument/2006/relationships/hyperlink" Target="http://en.wikipedia.org/wiki/Induced_pluripotent_stem_cells" TargetMode="External"/><Relationship Id="rId5" Type="http://schemas.openxmlformats.org/officeDocument/2006/relationships/hyperlink" Target="http://en.wikipedia.org/wiki/Amniotic_stem_cells" TargetMode="External"/><Relationship Id="rId4" Type="http://schemas.openxmlformats.org/officeDocument/2006/relationships/hyperlink" Target="http://en.wikipedia.org/wiki/Adult_stem_cel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en.wikipedia.org/wiki/Stem_cell_controversy#cite_note-1" TargetMode="External"/><Relationship Id="rId2" Type="http://schemas.openxmlformats.org/officeDocument/2006/relationships/hyperlink" Target="http://en.wikipedia.org/wiki/Gene_therapy" TargetMode="External"/><Relationship Id="rId1" Type="http://schemas.openxmlformats.org/officeDocument/2006/relationships/slideLayout" Target="../slideLayouts/slideLayout7.xml"/><Relationship Id="rId5" Type="http://schemas.openxmlformats.org/officeDocument/2006/relationships/hyperlink" Target="http://en.wikipedia.org/wiki/Nerve_cell" TargetMode="External"/><Relationship Id="rId4" Type="http://schemas.openxmlformats.org/officeDocument/2006/relationships/hyperlink" Target="http://en.wikipedia.org/wiki/Pluripotent"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en.wikipedia.org/wiki/Robert_Lanza" TargetMode="External"/><Relationship Id="rId13" Type="http://schemas.openxmlformats.org/officeDocument/2006/relationships/hyperlink" Target="http://en.wikipedia.org/wiki/Stem_cell_controversy#cite_note-6" TargetMode="External"/><Relationship Id="rId3" Type="http://schemas.openxmlformats.org/officeDocument/2006/relationships/hyperlink" Target="http://en.wikipedia.org/wiki/Kevin_Eggan" TargetMode="External"/><Relationship Id="rId7" Type="http://schemas.openxmlformats.org/officeDocument/2006/relationships/hyperlink" Target="http://en.wikipedia.org/wiki/Stem_cell_controversy#cite_note-4" TargetMode="External"/><Relationship Id="rId12" Type="http://schemas.openxmlformats.org/officeDocument/2006/relationships/hyperlink" Target="http://en.wikipedia.org/wiki/Stem_cell_controversy#cite_note-lanza-5" TargetMode="External"/><Relationship Id="rId2" Type="http://schemas.openxmlformats.org/officeDocument/2006/relationships/hyperlink" Target="http://en.wikipedia.org/wiki/Harvard_University" TargetMode="External"/><Relationship Id="rId1" Type="http://schemas.openxmlformats.org/officeDocument/2006/relationships/slideLayout" Target="../slideLayouts/slideLayout7.xml"/><Relationship Id="rId6" Type="http://schemas.openxmlformats.org/officeDocument/2006/relationships/hyperlink" Target="http://en.wikipedia.org/wiki/Stem_cell_controversy#cite_note-3" TargetMode="External"/><Relationship Id="rId11" Type="http://schemas.openxmlformats.org/officeDocument/2006/relationships/hyperlink" Target="http://en.wikipedia.org/wiki/Blastocyst" TargetMode="External"/><Relationship Id="rId5" Type="http://schemas.openxmlformats.org/officeDocument/2006/relationships/hyperlink" Target="http://en.wikipedia.org/wiki/Induced_pluripotent_stem_cell" TargetMode="External"/><Relationship Id="rId10" Type="http://schemas.openxmlformats.org/officeDocument/2006/relationships/hyperlink" Target="http://en.wikipedia.org/wiki/Blastomere" TargetMode="External"/><Relationship Id="rId4" Type="http://schemas.openxmlformats.org/officeDocument/2006/relationships/hyperlink" Target="http://en.wikipedia.org/wiki/Stem_cell_controversy#cite_note-eggan-2" TargetMode="External"/><Relationship Id="rId9" Type="http://schemas.openxmlformats.org/officeDocument/2006/relationships/hyperlink" Target="http://en.wikipedia.org/wiki/Preimplantation_genetic_diagnosis" TargetMode="External"/><Relationship Id="rId14" Type="http://schemas.openxmlformats.org/officeDocument/2006/relationships/hyperlink" Target="http://en.wikipedia.org/wiki/Stem_cell_controversy#cite_note-7"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en.wikipedia.org/wiki/Stem_cell_controversy#cite_note-8" TargetMode="External"/><Relationship Id="rId2" Type="http://schemas.openxmlformats.org/officeDocument/2006/relationships/hyperlink" Target="http://en.wikipedia.org/wiki/Wake_Forest_University"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423719"/>
            <a:ext cx="7399911" cy="1323439"/>
          </a:xfrm>
          <a:prstGeom prst="rect">
            <a:avLst/>
          </a:prstGeom>
          <a:noFill/>
        </p:spPr>
        <p:txBody>
          <a:bodyPr wrap="none" rtlCol="0">
            <a:spAutoFit/>
          </a:bodyPr>
          <a:lstStyle/>
          <a:p>
            <a:pPr algn="ctr"/>
            <a:r>
              <a:rPr lang="en-US" sz="4000" b="1" dirty="0" err="1" smtClean="0"/>
              <a:t>Problematicas</a:t>
            </a:r>
            <a:r>
              <a:rPr lang="en-US" sz="4000" b="1" dirty="0" smtClean="0"/>
              <a:t> </a:t>
            </a:r>
            <a:r>
              <a:rPr lang="en-US" sz="4000" b="1" dirty="0" err="1" smtClean="0"/>
              <a:t>relacionadas</a:t>
            </a:r>
            <a:r>
              <a:rPr lang="en-US" sz="4000" b="1" dirty="0" smtClean="0"/>
              <a:t> con el</a:t>
            </a:r>
          </a:p>
          <a:p>
            <a:pPr algn="ctr"/>
            <a:r>
              <a:rPr lang="en-US" sz="4000" b="1" dirty="0" err="1" smtClean="0"/>
              <a:t>Transplante</a:t>
            </a:r>
            <a:r>
              <a:rPr lang="en-US" sz="4000" b="1" dirty="0" smtClean="0"/>
              <a:t> de </a:t>
            </a:r>
            <a:r>
              <a:rPr lang="en-US" sz="4000" b="1" dirty="0" err="1" smtClean="0"/>
              <a:t>organos</a:t>
            </a:r>
            <a:endParaRPr lang="en-US" sz="4000" b="1" dirty="0" smtClean="0"/>
          </a:p>
        </p:txBody>
      </p:sp>
    </p:spTree>
    <p:extLst>
      <p:ext uri="{BB962C8B-B14F-4D97-AF65-F5344CB8AC3E}">
        <p14:creationId xmlns:p14="http://schemas.microsoft.com/office/powerpoint/2010/main" val="3444345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14400"/>
            <a:ext cx="8077200" cy="584775"/>
          </a:xfrm>
          <a:prstGeom prst="rect">
            <a:avLst/>
          </a:prstGeom>
          <a:noFill/>
        </p:spPr>
        <p:txBody>
          <a:bodyPr wrap="square" rtlCol="0">
            <a:spAutoFit/>
          </a:bodyPr>
          <a:lstStyle/>
          <a:p>
            <a:r>
              <a:rPr lang="en-US" sz="3200" b="1" dirty="0" err="1" smtClean="0"/>
              <a:t>Ultimos</a:t>
            </a:r>
            <a:r>
              <a:rPr lang="en-US" sz="3200" b="1" dirty="0" smtClean="0"/>
              <a:t> </a:t>
            </a:r>
            <a:r>
              <a:rPr lang="en-US" sz="3200" b="1" dirty="0" err="1" smtClean="0"/>
              <a:t>avances</a:t>
            </a:r>
            <a:r>
              <a:rPr lang="en-US" sz="3200" b="1" dirty="0" smtClean="0"/>
              <a:t> de </a:t>
            </a:r>
            <a:r>
              <a:rPr lang="en-US" sz="3200" b="1" dirty="0" err="1" smtClean="0"/>
              <a:t>tecnicas</a:t>
            </a:r>
            <a:r>
              <a:rPr lang="en-US" sz="3200" b="1" dirty="0" smtClean="0"/>
              <a:t> de </a:t>
            </a:r>
            <a:r>
              <a:rPr lang="en-US" sz="3200" b="1" dirty="0" err="1" smtClean="0"/>
              <a:t>transfusiones</a:t>
            </a:r>
            <a:endParaRPr lang="en-US" sz="3200" b="1"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057400"/>
            <a:ext cx="4810646" cy="3429990"/>
          </a:xfrm>
          <a:prstGeom prst="rect">
            <a:avLst/>
          </a:prstGeom>
        </p:spPr>
      </p:pic>
      <p:sp>
        <p:nvSpPr>
          <p:cNvPr id="4" name="Rectangle 3"/>
          <p:cNvSpPr/>
          <p:nvPr/>
        </p:nvSpPr>
        <p:spPr>
          <a:xfrm>
            <a:off x="685800" y="1828800"/>
            <a:ext cx="3657600" cy="4154984"/>
          </a:xfrm>
          <a:prstGeom prst="rect">
            <a:avLst/>
          </a:prstGeom>
        </p:spPr>
        <p:txBody>
          <a:bodyPr wrap="square">
            <a:spAutoFit/>
          </a:bodyPr>
          <a:lstStyle/>
          <a:p>
            <a:r>
              <a:rPr lang="en-US" sz="2400" b="1" dirty="0" smtClean="0"/>
              <a:t>En la </a:t>
            </a:r>
            <a:r>
              <a:rPr lang="en-US" sz="2400" b="1" dirty="0" err="1" smtClean="0"/>
              <a:t>decada</a:t>
            </a:r>
            <a:r>
              <a:rPr lang="en-US" sz="2400" b="1" dirty="0" smtClean="0"/>
              <a:t> de los ‘30 se </a:t>
            </a:r>
            <a:r>
              <a:rPr lang="en-US" sz="2400" b="1" dirty="0" err="1" smtClean="0"/>
              <a:t>descubrieron</a:t>
            </a:r>
            <a:endParaRPr lang="en-US" sz="2400" b="1" dirty="0" smtClean="0"/>
          </a:p>
          <a:p>
            <a:endParaRPr lang="en-US" sz="2400" b="1" dirty="0" smtClean="0"/>
          </a:p>
          <a:p>
            <a:pPr marL="285750" indent="-285750">
              <a:buFontTx/>
              <a:buChar char="-"/>
            </a:pPr>
            <a:r>
              <a:rPr lang="en-US" sz="2400" b="1" dirty="0" smtClean="0"/>
              <a:t>El </a:t>
            </a:r>
            <a:r>
              <a:rPr lang="en-US" sz="2400" b="1" dirty="0" err="1" smtClean="0"/>
              <a:t>grupo</a:t>
            </a:r>
            <a:r>
              <a:rPr lang="en-US" sz="2400" b="1" dirty="0" smtClean="0"/>
              <a:t> Rh</a:t>
            </a:r>
          </a:p>
          <a:p>
            <a:pPr marL="285750" indent="-285750">
              <a:buFontTx/>
              <a:buChar char="-"/>
            </a:pPr>
            <a:r>
              <a:rPr lang="en-US" sz="2400" b="1" dirty="0" smtClean="0"/>
              <a:t>La </a:t>
            </a:r>
            <a:r>
              <a:rPr lang="en-US" sz="2400" b="1" dirty="0" err="1" smtClean="0"/>
              <a:t>separacion</a:t>
            </a:r>
            <a:r>
              <a:rPr lang="en-US" sz="2400" b="1" dirty="0" smtClean="0"/>
              <a:t> de plasma de </a:t>
            </a:r>
            <a:r>
              <a:rPr lang="en-US" sz="2400" b="1" dirty="0" err="1" smtClean="0"/>
              <a:t>sangre</a:t>
            </a:r>
            <a:r>
              <a:rPr lang="en-US" sz="2400" b="1" dirty="0" smtClean="0"/>
              <a:t> (y la </a:t>
            </a:r>
            <a:r>
              <a:rPr lang="en-US" sz="2400" b="1" dirty="0" err="1" smtClean="0"/>
              <a:t>posibilidad</a:t>
            </a:r>
            <a:r>
              <a:rPr lang="en-US" sz="2400" b="1" dirty="0" smtClean="0"/>
              <a:t> de </a:t>
            </a:r>
            <a:r>
              <a:rPr lang="en-US" sz="2400" b="1" dirty="0" err="1" smtClean="0"/>
              <a:t>almacenar</a:t>
            </a:r>
            <a:r>
              <a:rPr lang="en-US" sz="2400" b="1" dirty="0" smtClean="0"/>
              <a:t> el material </a:t>
            </a:r>
            <a:r>
              <a:rPr lang="en-US" sz="2400" b="1" dirty="0" err="1" smtClean="0"/>
              <a:t>por</a:t>
            </a:r>
            <a:r>
              <a:rPr lang="en-US" sz="2400" b="1" dirty="0" smtClean="0"/>
              <a:t> mas </a:t>
            </a:r>
            <a:r>
              <a:rPr lang="en-US" sz="2400" b="1" dirty="0" err="1" smtClean="0"/>
              <a:t>tiempo</a:t>
            </a:r>
            <a:endParaRPr lang="en-US" sz="2400" b="1" dirty="0" smtClean="0"/>
          </a:p>
          <a:p>
            <a:pPr marL="285750" indent="-285750">
              <a:buFontTx/>
              <a:buChar char="-"/>
            </a:pPr>
            <a:r>
              <a:rPr lang="en-US" sz="2400" b="1" dirty="0" smtClean="0"/>
              <a:t>El </a:t>
            </a:r>
            <a:r>
              <a:rPr lang="en-US" sz="2400" b="1" dirty="0" err="1" smtClean="0"/>
              <a:t>efecto</a:t>
            </a:r>
            <a:r>
              <a:rPr lang="en-US" sz="2400" b="1" dirty="0" smtClean="0"/>
              <a:t> de los </a:t>
            </a:r>
            <a:r>
              <a:rPr lang="en-US" sz="2400" b="1" dirty="0" err="1" smtClean="0"/>
              <a:t>anticoagulantes</a:t>
            </a:r>
            <a:endParaRPr lang="en-US" sz="2400" b="1" dirty="0" smtClean="0"/>
          </a:p>
        </p:txBody>
      </p:sp>
    </p:spTree>
    <p:extLst>
      <p:ext uri="{BB962C8B-B14F-4D97-AF65-F5344CB8AC3E}">
        <p14:creationId xmlns:p14="http://schemas.microsoft.com/office/powerpoint/2010/main" val="2282430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901" y="2046683"/>
            <a:ext cx="4311854" cy="3046988"/>
          </a:xfrm>
          <a:prstGeom prst="rect">
            <a:avLst/>
          </a:prstGeom>
          <a:noFill/>
        </p:spPr>
        <p:txBody>
          <a:bodyPr wrap="square" rtlCol="0">
            <a:spAutoFit/>
          </a:bodyPr>
          <a:lstStyle/>
          <a:p>
            <a:r>
              <a:rPr lang="en-US" sz="2400" b="1" dirty="0" err="1" smtClean="0"/>
              <a:t>Por</a:t>
            </a:r>
            <a:r>
              <a:rPr lang="en-US" sz="2400" b="1" dirty="0" smtClean="0"/>
              <a:t> mas </a:t>
            </a:r>
            <a:r>
              <a:rPr lang="en-US" sz="2400" b="1" dirty="0" err="1" smtClean="0"/>
              <a:t>aceptada</a:t>
            </a:r>
            <a:r>
              <a:rPr lang="en-US" sz="2400" b="1" dirty="0" smtClean="0"/>
              <a:t> </a:t>
            </a:r>
            <a:r>
              <a:rPr lang="en-US" sz="2400" b="1" dirty="0" err="1" smtClean="0"/>
              <a:t>que</a:t>
            </a:r>
            <a:r>
              <a:rPr lang="en-US" sz="2400" b="1" dirty="0" smtClean="0"/>
              <a:t> </a:t>
            </a:r>
            <a:r>
              <a:rPr lang="en-US" sz="2400" b="1" dirty="0" err="1" smtClean="0"/>
              <a:t>este</a:t>
            </a:r>
            <a:r>
              <a:rPr lang="en-US" sz="2400" b="1" dirty="0" smtClean="0"/>
              <a:t>’ al </a:t>
            </a:r>
            <a:r>
              <a:rPr lang="en-US" sz="2400" b="1" dirty="0" err="1" smtClean="0"/>
              <a:t>dia</a:t>
            </a:r>
            <a:r>
              <a:rPr lang="en-US" sz="2400" b="1" dirty="0" smtClean="0"/>
              <a:t> de hoy la transfusion de </a:t>
            </a:r>
            <a:r>
              <a:rPr lang="en-US" sz="2400" b="1" dirty="0" err="1" smtClean="0"/>
              <a:t>sangre</a:t>
            </a:r>
            <a:r>
              <a:rPr lang="en-US" sz="2400" b="1" dirty="0" smtClean="0"/>
              <a:t>, </a:t>
            </a:r>
            <a:r>
              <a:rPr lang="en-US" sz="2400" b="1" dirty="0" err="1" smtClean="0"/>
              <a:t>algunos</a:t>
            </a:r>
            <a:r>
              <a:rPr lang="en-US" sz="2400" b="1" dirty="0" smtClean="0"/>
              <a:t> </a:t>
            </a:r>
            <a:r>
              <a:rPr lang="en-US" sz="2400" b="1" dirty="0" err="1" smtClean="0"/>
              <a:t>grupos</a:t>
            </a:r>
            <a:r>
              <a:rPr lang="en-US" sz="2400" b="1" dirty="0" smtClean="0"/>
              <a:t> </a:t>
            </a:r>
            <a:r>
              <a:rPr lang="en-US" sz="2400" b="1" dirty="0" err="1" smtClean="0"/>
              <a:t>religiosos</a:t>
            </a:r>
            <a:r>
              <a:rPr lang="en-US" sz="2400" b="1" dirty="0" smtClean="0"/>
              <a:t>, en especial los </a:t>
            </a:r>
            <a:r>
              <a:rPr lang="en-US" sz="2400" b="1" dirty="0" err="1" smtClean="0"/>
              <a:t>Testigos</a:t>
            </a:r>
            <a:r>
              <a:rPr lang="en-US" sz="2400" b="1" dirty="0" smtClean="0"/>
              <a:t> de </a:t>
            </a:r>
            <a:r>
              <a:rPr lang="en-US" sz="2400" b="1" dirty="0" err="1" smtClean="0"/>
              <a:t>Geova</a:t>
            </a:r>
            <a:r>
              <a:rPr lang="en-US" sz="2400" b="1" dirty="0" smtClean="0"/>
              <a:t>’, no </a:t>
            </a:r>
            <a:r>
              <a:rPr lang="en-US" sz="2400" b="1" dirty="0" err="1" smtClean="0"/>
              <a:t>permiten</a:t>
            </a:r>
            <a:r>
              <a:rPr lang="en-US" sz="2400" b="1" dirty="0" smtClean="0"/>
              <a:t> la transfusion de </a:t>
            </a:r>
            <a:r>
              <a:rPr lang="en-US" sz="2400" b="1" dirty="0" err="1" smtClean="0"/>
              <a:t>sangre</a:t>
            </a:r>
            <a:r>
              <a:rPr lang="en-US" sz="2400" b="1" dirty="0" smtClean="0"/>
              <a:t> entre </a:t>
            </a:r>
            <a:r>
              <a:rPr lang="en-US" sz="2400" b="1" dirty="0" err="1" smtClean="0"/>
              <a:t>sus</a:t>
            </a:r>
            <a:r>
              <a:rPr lang="en-US" sz="2400" b="1" dirty="0" smtClean="0"/>
              <a:t> </a:t>
            </a:r>
            <a:r>
              <a:rPr lang="en-US" sz="2400" b="1" dirty="0" err="1" smtClean="0"/>
              <a:t>acolitos</a:t>
            </a:r>
            <a:r>
              <a:rPr lang="en-US" sz="2400" b="1" dirty="0" smtClean="0"/>
              <a:t>, </a:t>
            </a:r>
            <a:r>
              <a:rPr lang="en-US" sz="2400" b="1" dirty="0" err="1" smtClean="0"/>
              <a:t>incluso</a:t>
            </a:r>
            <a:r>
              <a:rPr lang="en-US" sz="2400" b="1" dirty="0" smtClean="0"/>
              <a:t> en </a:t>
            </a:r>
            <a:r>
              <a:rPr lang="en-US" sz="2400" b="1" dirty="0" err="1" smtClean="0"/>
              <a:t>menores</a:t>
            </a:r>
            <a:r>
              <a:rPr lang="en-US" sz="2400" b="1" dirty="0" smtClean="0"/>
              <a:t>.</a:t>
            </a:r>
            <a:endParaRPr lang="es-MX" sz="2400" b="1" dirty="0"/>
          </a:p>
        </p:txBody>
      </p:sp>
      <p:sp>
        <p:nvSpPr>
          <p:cNvPr id="3" name="AutoShape 2" descr="http://www.google.com.mx/url?sa=i&amp;source=images&amp;cd=&amp;docid=12eGK2Ii6M_aoM&amp;tbnid=fVYPAroKWk6TEM:&amp;ved=0CAUQjBw&amp;url=http%3A%2F%2Farthuride.files.wordpress.com%2F2011%2F09%2Fjw-no-blood-transfusion-metal.jpg&amp;ei=YVMSU8jaLsbnoASNlYEQ&amp;psig=AFQjCNGpGUF-7aFFJgG77RR7VfM2pwcDQA&amp;ust=1393796321823675"/>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400" y="2133600"/>
            <a:ext cx="3860800" cy="2895600"/>
          </a:xfrm>
          <a:prstGeom prst="rect">
            <a:avLst/>
          </a:prstGeom>
        </p:spPr>
      </p:pic>
      <p:sp>
        <p:nvSpPr>
          <p:cNvPr id="5" name="Rectangle 4"/>
          <p:cNvSpPr/>
          <p:nvPr/>
        </p:nvSpPr>
        <p:spPr>
          <a:xfrm>
            <a:off x="533400" y="406135"/>
            <a:ext cx="8305800" cy="1077218"/>
          </a:xfrm>
          <a:prstGeom prst="rect">
            <a:avLst/>
          </a:prstGeom>
        </p:spPr>
        <p:txBody>
          <a:bodyPr wrap="square">
            <a:spAutoFit/>
          </a:bodyPr>
          <a:lstStyle/>
          <a:p>
            <a:r>
              <a:rPr lang="en-US" sz="3200" b="1" dirty="0" err="1" smtClean="0"/>
              <a:t>Controversia</a:t>
            </a:r>
            <a:r>
              <a:rPr lang="en-US" sz="3200" b="1" dirty="0" smtClean="0"/>
              <a:t> </a:t>
            </a:r>
            <a:r>
              <a:rPr lang="en-US" sz="3200" b="1" dirty="0" err="1" smtClean="0"/>
              <a:t>sobre</a:t>
            </a:r>
            <a:r>
              <a:rPr lang="en-US" sz="3200" b="1" dirty="0" smtClean="0"/>
              <a:t> </a:t>
            </a:r>
            <a:r>
              <a:rPr lang="en-US" sz="3200" b="1" dirty="0" err="1" smtClean="0"/>
              <a:t>las</a:t>
            </a:r>
            <a:r>
              <a:rPr lang="en-US" sz="3200" b="1" dirty="0" smtClean="0"/>
              <a:t> </a:t>
            </a:r>
            <a:r>
              <a:rPr lang="en-US" sz="3200" b="1" dirty="0" err="1" smtClean="0"/>
              <a:t>transfusiones</a:t>
            </a:r>
            <a:r>
              <a:rPr lang="en-US" sz="3200" b="1" dirty="0" smtClean="0"/>
              <a:t> de </a:t>
            </a:r>
            <a:r>
              <a:rPr lang="en-US" sz="3200" b="1" dirty="0" err="1" smtClean="0"/>
              <a:t>sangre</a:t>
            </a:r>
            <a:r>
              <a:rPr lang="en-US" sz="3200" b="1" dirty="0" smtClean="0"/>
              <a:t>: </a:t>
            </a:r>
            <a:r>
              <a:rPr lang="en-US" sz="3200" b="1" dirty="0" err="1" smtClean="0"/>
              <a:t>Testigos</a:t>
            </a:r>
            <a:r>
              <a:rPr lang="en-US" sz="3200" b="1" dirty="0" smtClean="0"/>
              <a:t> de </a:t>
            </a:r>
            <a:r>
              <a:rPr lang="en-US" sz="3200" b="1" dirty="0" err="1" smtClean="0"/>
              <a:t>Geova</a:t>
            </a:r>
            <a:r>
              <a:rPr lang="en-US" sz="3200" b="1" dirty="0" smtClean="0"/>
              <a:t>’</a:t>
            </a:r>
          </a:p>
        </p:txBody>
      </p:sp>
      <p:sp>
        <p:nvSpPr>
          <p:cNvPr id="6" name="Rectangle 5"/>
          <p:cNvSpPr/>
          <p:nvPr/>
        </p:nvSpPr>
        <p:spPr>
          <a:xfrm>
            <a:off x="215901" y="5093671"/>
            <a:ext cx="8775699" cy="1569660"/>
          </a:xfrm>
          <a:prstGeom prst="rect">
            <a:avLst/>
          </a:prstGeom>
        </p:spPr>
        <p:txBody>
          <a:bodyPr wrap="square">
            <a:spAutoFit/>
          </a:bodyPr>
          <a:lstStyle/>
          <a:p>
            <a:r>
              <a:rPr lang="en-US" sz="2400" b="1" dirty="0" err="1" smtClean="0"/>
              <a:t>Esta</a:t>
            </a:r>
            <a:r>
              <a:rPr lang="en-US" sz="2400" b="1" dirty="0" smtClean="0"/>
              <a:t> </a:t>
            </a:r>
            <a:r>
              <a:rPr lang="en-US" sz="2400" b="1" dirty="0" err="1" smtClean="0"/>
              <a:t>posicion</a:t>
            </a:r>
            <a:r>
              <a:rPr lang="en-US" sz="2400" b="1" dirty="0" smtClean="0"/>
              <a:t> </a:t>
            </a:r>
            <a:r>
              <a:rPr lang="en-US" sz="2400" b="1" dirty="0" err="1" smtClean="0"/>
              <a:t>es</a:t>
            </a:r>
            <a:r>
              <a:rPr lang="en-US" sz="2400" b="1" dirty="0" smtClean="0"/>
              <a:t> </a:t>
            </a:r>
            <a:r>
              <a:rPr lang="en-US" sz="2400" b="1" dirty="0" err="1" smtClean="0"/>
              <a:t>muy</a:t>
            </a:r>
            <a:r>
              <a:rPr lang="en-US" sz="2400" b="1" dirty="0" smtClean="0"/>
              <a:t> controversial, en </a:t>
            </a:r>
            <a:r>
              <a:rPr lang="en-US" sz="2400" b="1" dirty="0" err="1" smtClean="0"/>
              <a:t>cuanto</a:t>
            </a:r>
            <a:r>
              <a:rPr lang="en-US" sz="2400" b="1" dirty="0" smtClean="0"/>
              <a:t> </a:t>
            </a:r>
            <a:r>
              <a:rPr lang="en-US" sz="2400" b="1" dirty="0" err="1" smtClean="0"/>
              <a:t>garantiza</a:t>
            </a:r>
            <a:r>
              <a:rPr lang="en-US" sz="2400" b="1" dirty="0" smtClean="0"/>
              <a:t> </a:t>
            </a:r>
            <a:r>
              <a:rPr lang="en-US" sz="2400" b="1" dirty="0" err="1" smtClean="0"/>
              <a:t>muerte</a:t>
            </a:r>
            <a:r>
              <a:rPr lang="en-US" sz="2400" b="1" dirty="0" smtClean="0"/>
              <a:t> </a:t>
            </a:r>
            <a:r>
              <a:rPr lang="en-US" sz="2400" b="1" dirty="0" err="1" smtClean="0"/>
              <a:t>segura</a:t>
            </a:r>
            <a:r>
              <a:rPr lang="en-US" sz="2400" b="1" dirty="0" smtClean="0"/>
              <a:t> en </a:t>
            </a:r>
            <a:r>
              <a:rPr lang="en-US" sz="2400" b="1" dirty="0" err="1" smtClean="0"/>
              <a:t>casos</a:t>
            </a:r>
            <a:r>
              <a:rPr lang="en-US" sz="2400" b="1" dirty="0" smtClean="0"/>
              <a:t> de </a:t>
            </a:r>
            <a:r>
              <a:rPr lang="en-US" sz="2400" b="1" dirty="0" err="1" smtClean="0"/>
              <a:t>eschock</a:t>
            </a:r>
            <a:r>
              <a:rPr lang="en-US" sz="2400" b="1" dirty="0" smtClean="0"/>
              <a:t> </a:t>
            </a:r>
            <a:r>
              <a:rPr lang="en-US" sz="2400" b="1" dirty="0" err="1" smtClean="0"/>
              <a:t>hipovolemico</a:t>
            </a:r>
            <a:r>
              <a:rPr lang="en-US" sz="2400" b="1" dirty="0" smtClean="0"/>
              <a:t> grave, y no </a:t>
            </a:r>
            <a:r>
              <a:rPr lang="en-US" sz="2400" b="1" dirty="0" err="1" smtClean="0"/>
              <a:t>permite</a:t>
            </a:r>
            <a:r>
              <a:rPr lang="en-US" sz="2400" b="1" dirty="0" smtClean="0"/>
              <a:t> </a:t>
            </a:r>
            <a:r>
              <a:rPr lang="en-US" sz="2400" b="1" dirty="0" err="1" smtClean="0"/>
              <a:t>poder</a:t>
            </a:r>
            <a:r>
              <a:rPr lang="en-US" sz="2400" b="1" dirty="0" smtClean="0"/>
              <a:t> </a:t>
            </a:r>
            <a:r>
              <a:rPr lang="en-US" sz="2400" b="1" dirty="0" err="1" smtClean="0"/>
              <a:t>efectuar</a:t>
            </a:r>
            <a:r>
              <a:rPr lang="en-US" sz="2400" b="1" dirty="0" smtClean="0"/>
              <a:t> hasta </a:t>
            </a:r>
            <a:r>
              <a:rPr lang="en-US" sz="2400" b="1" dirty="0" err="1" smtClean="0"/>
              <a:t>cirugias</a:t>
            </a:r>
            <a:r>
              <a:rPr lang="en-US" sz="2400" b="1" dirty="0" smtClean="0"/>
              <a:t> </a:t>
            </a:r>
            <a:r>
              <a:rPr lang="en-US" sz="2400" b="1" dirty="0" err="1" smtClean="0"/>
              <a:t>sencillas</a:t>
            </a:r>
            <a:r>
              <a:rPr lang="en-US" sz="2400" b="1" dirty="0" smtClean="0"/>
              <a:t>, </a:t>
            </a:r>
            <a:r>
              <a:rPr lang="en-US" sz="2400" b="1" dirty="0" err="1" smtClean="0"/>
              <a:t>por</a:t>
            </a:r>
            <a:r>
              <a:rPr lang="en-US" sz="2400" b="1" dirty="0" smtClean="0"/>
              <a:t> el </a:t>
            </a:r>
            <a:r>
              <a:rPr lang="en-US" sz="2400" b="1" dirty="0" err="1" smtClean="0"/>
              <a:t>riesgo</a:t>
            </a:r>
            <a:r>
              <a:rPr lang="en-US" sz="2400" b="1" dirty="0" smtClean="0"/>
              <a:t> </a:t>
            </a:r>
            <a:r>
              <a:rPr lang="en-US" sz="2400" b="1" dirty="0" err="1" smtClean="0"/>
              <a:t>asociado</a:t>
            </a:r>
            <a:r>
              <a:rPr lang="en-US" sz="2400" b="1" dirty="0" smtClean="0"/>
              <a:t> con la </a:t>
            </a:r>
            <a:r>
              <a:rPr lang="en-US" sz="2400" b="1" dirty="0" err="1" smtClean="0"/>
              <a:t>emorragia</a:t>
            </a:r>
            <a:r>
              <a:rPr lang="en-US" sz="2400" b="1" dirty="0" smtClean="0"/>
              <a:t>.</a:t>
            </a:r>
            <a:endParaRPr lang="es-MX" sz="2400" b="1" dirty="0"/>
          </a:p>
        </p:txBody>
      </p:sp>
    </p:spTree>
    <p:extLst>
      <p:ext uri="{BB962C8B-B14F-4D97-AF65-F5344CB8AC3E}">
        <p14:creationId xmlns:p14="http://schemas.microsoft.com/office/powerpoint/2010/main" val="523660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7104" y="545812"/>
            <a:ext cx="4112857" cy="584775"/>
          </a:xfrm>
          <a:prstGeom prst="rect">
            <a:avLst/>
          </a:prstGeom>
          <a:noFill/>
        </p:spPr>
        <p:txBody>
          <a:bodyPr wrap="none" rtlCol="0">
            <a:spAutoFit/>
          </a:bodyPr>
          <a:lstStyle/>
          <a:p>
            <a:r>
              <a:rPr lang="en-US" sz="3200" b="1" dirty="0" err="1" smtClean="0"/>
              <a:t>Transplantes</a:t>
            </a:r>
            <a:r>
              <a:rPr lang="en-US" sz="3200" b="1" dirty="0" smtClean="0"/>
              <a:t> de cornea</a:t>
            </a:r>
            <a:endParaRPr lang="es-MX"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4961" y="1828800"/>
            <a:ext cx="3810000" cy="2762250"/>
          </a:xfrm>
          <a:prstGeom prst="rect">
            <a:avLst/>
          </a:prstGeom>
        </p:spPr>
      </p:pic>
      <p:sp>
        <p:nvSpPr>
          <p:cNvPr id="5" name="TextBox 4"/>
          <p:cNvSpPr txBox="1"/>
          <p:nvPr/>
        </p:nvSpPr>
        <p:spPr>
          <a:xfrm>
            <a:off x="228600" y="1295400"/>
            <a:ext cx="3810001" cy="3785652"/>
          </a:xfrm>
          <a:prstGeom prst="rect">
            <a:avLst/>
          </a:prstGeom>
          <a:noFill/>
        </p:spPr>
        <p:txBody>
          <a:bodyPr wrap="square" rtlCol="0">
            <a:spAutoFit/>
          </a:bodyPr>
          <a:lstStyle/>
          <a:p>
            <a:r>
              <a:rPr lang="en-US" sz="2400" b="1" dirty="0" smtClean="0"/>
              <a:t>La cornea </a:t>
            </a:r>
            <a:r>
              <a:rPr lang="en-US" sz="2400" b="1" dirty="0" err="1" smtClean="0"/>
              <a:t>es</a:t>
            </a:r>
            <a:r>
              <a:rPr lang="en-US" sz="2400" b="1" dirty="0" smtClean="0"/>
              <a:t> la parte </a:t>
            </a:r>
            <a:r>
              <a:rPr lang="en-US" sz="2400" b="1" dirty="0" err="1" smtClean="0"/>
              <a:t>externa</a:t>
            </a:r>
            <a:r>
              <a:rPr lang="en-US" sz="2400" b="1" dirty="0" smtClean="0"/>
              <a:t> del </a:t>
            </a:r>
            <a:r>
              <a:rPr lang="en-US" sz="2400" b="1" dirty="0" err="1" smtClean="0"/>
              <a:t>globo</a:t>
            </a:r>
            <a:r>
              <a:rPr lang="en-US" sz="2400" b="1" dirty="0" smtClean="0"/>
              <a:t> ocular. E </a:t>
            </a:r>
            <a:r>
              <a:rPr lang="en-US" sz="2400" b="1" dirty="0" err="1" smtClean="0"/>
              <a:t>una</a:t>
            </a:r>
            <a:r>
              <a:rPr lang="en-US" sz="2400" b="1" dirty="0" smtClean="0"/>
              <a:t> parte </a:t>
            </a:r>
            <a:r>
              <a:rPr lang="en-US" sz="2400" b="1" dirty="0" err="1" smtClean="0"/>
              <a:t>importante</a:t>
            </a:r>
            <a:r>
              <a:rPr lang="en-US" sz="2400" b="1" dirty="0" smtClean="0"/>
              <a:t> de la </a:t>
            </a:r>
            <a:r>
              <a:rPr lang="en-US" sz="2400" b="1" dirty="0" err="1" smtClean="0"/>
              <a:t>imagen</a:t>
            </a:r>
            <a:r>
              <a:rPr lang="en-US" sz="2400" b="1" dirty="0" smtClean="0"/>
              <a:t> </a:t>
            </a:r>
            <a:r>
              <a:rPr lang="en-US" sz="2400" b="1" dirty="0" err="1" smtClean="0"/>
              <a:t>que</a:t>
            </a:r>
            <a:r>
              <a:rPr lang="en-US" sz="2400" b="1" dirty="0" smtClean="0"/>
              <a:t> </a:t>
            </a:r>
            <a:r>
              <a:rPr lang="en-US" sz="2400" b="1" dirty="0" err="1" smtClean="0"/>
              <a:t>lelga</a:t>
            </a:r>
            <a:r>
              <a:rPr lang="en-US" sz="2400" b="1" dirty="0" smtClean="0"/>
              <a:t> al </a:t>
            </a:r>
            <a:r>
              <a:rPr lang="en-US" sz="2400" b="1" dirty="0" err="1" smtClean="0"/>
              <a:t>ojo</a:t>
            </a:r>
            <a:r>
              <a:rPr lang="en-US" sz="2400" b="1" dirty="0" smtClean="0"/>
              <a:t>. Hay </a:t>
            </a:r>
            <a:r>
              <a:rPr lang="en-US" sz="2400" b="1" dirty="0" err="1" smtClean="0"/>
              <a:t>enfermedades</a:t>
            </a:r>
            <a:r>
              <a:rPr lang="en-US" sz="2400" b="1" dirty="0" smtClean="0"/>
              <a:t> en </a:t>
            </a:r>
            <a:r>
              <a:rPr lang="en-US" sz="2400" b="1" dirty="0" err="1" smtClean="0"/>
              <a:t>las</a:t>
            </a:r>
            <a:r>
              <a:rPr lang="en-US" sz="2400" b="1" dirty="0" smtClean="0"/>
              <a:t> </a:t>
            </a:r>
            <a:r>
              <a:rPr lang="en-US" sz="2400" b="1" dirty="0" err="1" smtClean="0"/>
              <a:t>cuales</a:t>
            </a:r>
            <a:r>
              <a:rPr lang="en-US" sz="2400" b="1" dirty="0" smtClean="0"/>
              <a:t> la forma de la cornea se </a:t>
            </a:r>
            <a:r>
              <a:rPr lang="en-US" sz="2400" b="1" dirty="0" err="1" smtClean="0"/>
              <a:t>modifica</a:t>
            </a:r>
            <a:r>
              <a:rPr lang="en-US" sz="2400" b="1" dirty="0" smtClean="0"/>
              <a:t> </a:t>
            </a:r>
            <a:r>
              <a:rPr lang="en-US" sz="2400" b="1" dirty="0" err="1" smtClean="0"/>
              <a:t>perjudicando</a:t>
            </a:r>
            <a:r>
              <a:rPr lang="en-US" sz="2400" b="1" dirty="0" smtClean="0"/>
              <a:t> la </a:t>
            </a:r>
            <a:r>
              <a:rPr lang="en-US" sz="2400" b="1" dirty="0" err="1" smtClean="0"/>
              <a:t>imagen</a:t>
            </a:r>
            <a:r>
              <a:rPr lang="en-US" sz="2400" b="1" dirty="0" smtClean="0"/>
              <a:t> </a:t>
            </a:r>
            <a:r>
              <a:rPr lang="en-US" sz="2400" b="1" dirty="0" err="1" smtClean="0"/>
              <a:t>que</a:t>
            </a:r>
            <a:r>
              <a:rPr lang="en-US" sz="2400" b="1" dirty="0" smtClean="0"/>
              <a:t> se forma en la retina.</a:t>
            </a:r>
          </a:p>
          <a:p>
            <a:endParaRPr lang="en-US" sz="2400" b="1" dirty="0" smtClean="0"/>
          </a:p>
        </p:txBody>
      </p:sp>
    </p:spTree>
    <p:extLst>
      <p:ext uri="{BB962C8B-B14F-4D97-AF65-F5344CB8AC3E}">
        <p14:creationId xmlns:p14="http://schemas.microsoft.com/office/powerpoint/2010/main" val="523660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7" y="711726"/>
            <a:ext cx="4340203" cy="3429000"/>
          </a:xfrm>
          <a:prstGeom prst="rect">
            <a:avLst/>
          </a:prstGeom>
        </p:spPr>
      </p:pic>
      <p:sp>
        <p:nvSpPr>
          <p:cNvPr id="3" name="TextBox 2"/>
          <p:cNvSpPr txBox="1"/>
          <p:nvPr/>
        </p:nvSpPr>
        <p:spPr>
          <a:xfrm>
            <a:off x="413568" y="533400"/>
            <a:ext cx="4158429" cy="3785652"/>
          </a:xfrm>
          <a:prstGeom prst="rect">
            <a:avLst/>
          </a:prstGeom>
          <a:noFill/>
        </p:spPr>
        <p:txBody>
          <a:bodyPr wrap="square" rtlCol="0">
            <a:spAutoFit/>
          </a:bodyPr>
          <a:lstStyle/>
          <a:p>
            <a:r>
              <a:rPr lang="en-US" sz="2400" b="1" dirty="0" smtClean="0"/>
              <a:t>En los </a:t>
            </a:r>
            <a:r>
              <a:rPr lang="en-US" sz="2400" b="1" dirty="0" err="1" smtClean="0"/>
              <a:t>transplantes</a:t>
            </a:r>
            <a:r>
              <a:rPr lang="en-US" sz="2400" b="1" dirty="0" smtClean="0"/>
              <a:t> de cornea se </a:t>
            </a:r>
            <a:r>
              <a:rPr lang="en-US" sz="2400" b="1" dirty="0" err="1" smtClean="0"/>
              <a:t>corta</a:t>
            </a:r>
            <a:r>
              <a:rPr lang="en-US" sz="2400" b="1" dirty="0" smtClean="0"/>
              <a:t> la cornea de un cadaver, se </a:t>
            </a:r>
            <a:r>
              <a:rPr lang="en-US" sz="2400" b="1" dirty="0" err="1" smtClean="0"/>
              <a:t>quita</a:t>
            </a:r>
            <a:r>
              <a:rPr lang="en-US" sz="2400" b="1" dirty="0" smtClean="0"/>
              <a:t> la cornea del </a:t>
            </a:r>
            <a:r>
              <a:rPr lang="en-US" sz="2400" b="1" dirty="0" err="1" smtClean="0"/>
              <a:t>paciente</a:t>
            </a:r>
            <a:r>
              <a:rPr lang="en-US" sz="2400" b="1" dirty="0" smtClean="0"/>
              <a:t>,  y se </a:t>
            </a:r>
            <a:r>
              <a:rPr lang="en-US" sz="2400" b="1" dirty="0" err="1" smtClean="0"/>
              <a:t>coce</a:t>
            </a:r>
            <a:r>
              <a:rPr lang="en-US" sz="2400" b="1" dirty="0" smtClean="0"/>
              <a:t> la </a:t>
            </a:r>
            <a:r>
              <a:rPr lang="en-US" sz="2400" b="1" dirty="0" err="1" smtClean="0"/>
              <a:t>nueva</a:t>
            </a:r>
            <a:r>
              <a:rPr lang="en-US" sz="2400" b="1" dirty="0" smtClean="0"/>
              <a:t> cornea </a:t>
            </a:r>
            <a:r>
              <a:rPr lang="en-US" sz="2400" b="1" dirty="0" err="1" smtClean="0"/>
              <a:t>que</a:t>
            </a:r>
            <a:r>
              <a:rPr lang="en-US" sz="2400" b="1" dirty="0" smtClean="0"/>
              <a:t> </a:t>
            </a:r>
            <a:r>
              <a:rPr lang="en-US" sz="2400" b="1" dirty="0" err="1" smtClean="0"/>
              <a:t>queda</a:t>
            </a:r>
            <a:r>
              <a:rPr lang="en-US" sz="2400" b="1" dirty="0" smtClean="0"/>
              <a:t> </a:t>
            </a:r>
            <a:r>
              <a:rPr lang="en-US" sz="2400" b="1" dirty="0" err="1" smtClean="0"/>
              <a:t>engrapada</a:t>
            </a:r>
            <a:r>
              <a:rPr lang="en-US" sz="2400" b="1" dirty="0" smtClean="0"/>
              <a:t> </a:t>
            </a:r>
            <a:r>
              <a:rPr lang="en-US" sz="2400" b="1" dirty="0" err="1" smtClean="0"/>
              <a:t>por</a:t>
            </a:r>
            <a:r>
              <a:rPr lang="en-US" sz="2400" b="1" dirty="0" smtClean="0"/>
              <a:t> un </a:t>
            </a:r>
            <a:r>
              <a:rPr lang="en-US" sz="2400" b="1" dirty="0" err="1" smtClean="0"/>
              <a:t>tiempo</a:t>
            </a:r>
            <a:r>
              <a:rPr lang="en-US" sz="2400" b="1" dirty="0" smtClean="0"/>
              <a:t>. </a:t>
            </a:r>
            <a:r>
              <a:rPr lang="en-US" sz="2400" b="1" dirty="0" err="1" smtClean="0"/>
              <a:t>Siendo</a:t>
            </a:r>
            <a:r>
              <a:rPr lang="en-US" sz="2400" b="1" dirty="0" smtClean="0"/>
              <a:t> la cornea un </a:t>
            </a:r>
            <a:r>
              <a:rPr lang="en-US" sz="2400" b="1" dirty="0" err="1" smtClean="0"/>
              <a:t>tejido</a:t>
            </a:r>
            <a:r>
              <a:rPr lang="en-US" sz="2400" b="1" dirty="0" smtClean="0"/>
              <a:t> no </a:t>
            </a:r>
            <a:r>
              <a:rPr lang="en-US" sz="2400" b="1" dirty="0" err="1" smtClean="0"/>
              <a:t>irrorado</a:t>
            </a:r>
            <a:r>
              <a:rPr lang="en-US" sz="2400" b="1" dirty="0" smtClean="0"/>
              <a:t>, la </a:t>
            </a:r>
            <a:r>
              <a:rPr lang="en-US" sz="2400" b="1" dirty="0" err="1" smtClean="0"/>
              <a:t>probabilidad</a:t>
            </a:r>
            <a:r>
              <a:rPr lang="en-US" sz="2400" b="1" dirty="0" smtClean="0"/>
              <a:t> de </a:t>
            </a:r>
            <a:r>
              <a:rPr lang="en-US" sz="2400" b="1" dirty="0" err="1" smtClean="0"/>
              <a:t>rechaso</a:t>
            </a:r>
            <a:r>
              <a:rPr lang="en-US" sz="2400" b="1" dirty="0" smtClean="0"/>
              <a:t> </a:t>
            </a:r>
            <a:r>
              <a:rPr lang="en-US" sz="2400" b="1" dirty="0" err="1" smtClean="0"/>
              <a:t>por</a:t>
            </a:r>
            <a:r>
              <a:rPr lang="en-US" sz="2400" b="1" dirty="0" smtClean="0"/>
              <a:t> parte del </a:t>
            </a:r>
            <a:r>
              <a:rPr lang="en-US" sz="2400" b="1" dirty="0" err="1" smtClean="0"/>
              <a:t>sistema</a:t>
            </a:r>
            <a:r>
              <a:rPr lang="en-US" sz="2400" b="1" dirty="0" smtClean="0"/>
              <a:t> immune </a:t>
            </a:r>
            <a:r>
              <a:rPr lang="en-US" sz="2400" b="1" dirty="0" err="1" smtClean="0"/>
              <a:t>es</a:t>
            </a:r>
            <a:r>
              <a:rPr lang="en-US" sz="2400" b="1" dirty="0" smtClean="0"/>
              <a:t> </a:t>
            </a:r>
            <a:r>
              <a:rPr lang="en-US" sz="2400" b="1" dirty="0" err="1" smtClean="0"/>
              <a:t>relativamente</a:t>
            </a:r>
            <a:r>
              <a:rPr lang="en-US" sz="2400" b="1" dirty="0" smtClean="0"/>
              <a:t> </a:t>
            </a:r>
            <a:r>
              <a:rPr lang="en-US" sz="2400" b="1" dirty="0" err="1" smtClean="0"/>
              <a:t>baja</a:t>
            </a:r>
            <a:r>
              <a:rPr lang="en-US" sz="2400" b="1" dirty="0" smtClean="0"/>
              <a:t>.</a:t>
            </a:r>
          </a:p>
        </p:txBody>
      </p:sp>
    </p:spTree>
    <p:extLst>
      <p:ext uri="{BB962C8B-B14F-4D97-AF65-F5344CB8AC3E}">
        <p14:creationId xmlns:p14="http://schemas.microsoft.com/office/powerpoint/2010/main" val="523660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42564"/>
            <a:ext cx="2667000" cy="1200329"/>
          </a:xfrm>
          <a:prstGeom prst="rect">
            <a:avLst/>
          </a:prstGeom>
          <a:noFill/>
        </p:spPr>
        <p:txBody>
          <a:bodyPr wrap="square" rtlCol="0">
            <a:spAutoFit/>
          </a:bodyPr>
          <a:lstStyle/>
          <a:p>
            <a:r>
              <a:rPr lang="en-US" sz="3600" b="1" dirty="0" err="1" smtClean="0"/>
              <a:t>Transplante</a:t>
            </a:r>
            <a:r>
              <a:rPr lang="en-US" sz="3600" b="1" dirty="0" smtClean="0"/>
              <a:t> de </a:t>
            </a:r>
            <a:r>
              <a:rPr lang="en-US" sz="3600" b="1" dirty="0" err="1" smtClean="0"/>
              <a:t>riñon</a:t>
            </a:r>
            <a:endParaRPr lang="en-US" sz="3600" b="1" dirty="0" smtClean="0"/>
          </a:p>
        </p:txBody>
      </p:sp>
      <p:sp>
        <p:nvSpPr>
          <p:cNvPr id="3" name="AutoShape 2" descr="http://www.google.com.mx/url?sa=i&amp;source=images&amp;cd=&amp;docid=4Y-ubyW6H1d0DM&amp;tbnid=VCoXUQL7Y6ojKM:&amp;ved=0CAUQjBw&amp;url=http%3A%2F%2Fwww.kidney.org.au%2FPortals%2F0%2Fassets%2FImages%2Fkidney%2520transplant.gif&amp;ei=L5sSU-olyoWiBJzAgbgK&amp;psig=AFQjCNE9b0Q02lj7gk14IWaFLV1NvxwjWA&amp;ust=1393814703066856"/>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39" y="1537977"/>
            <a:ext cx="4648200" cy="3916109"/>
          </a:xfrm>
          <a:prstGeom prst="rect">
            <a:avLst/>
          </a:prstGeom>
        </p:spPr>
      </p:pic>
      <p:sp>
        <p:nvSpPr>
          <p:cNvPr id="5" name="Rectangle 4"/>
          <p:cNvSpPr/>
          <p:nvPr/>
        </p:nvSpPr>
        <p:spPr>
          <a:xfrm>
            <a:off x="5125065" y="533400"/>
            <a:ext cx="3866535" cy="4893647"/>
          </a:xfrm>
          <a:prstGeom prst="rect">
            <a:avLst/>
          </a:prstGeom>
        </p:spPr>
        <p:txBody>
          <a:bodyPr wrap="square">
            <a:spAutoFit/>
          </a:bodyPr>
          <a:lstStyle/>
          <a:p>
            <a:r>
              <a:rPr lang="en-US" sz="2400" b="1" dirty="0" smtClean="0"/>
              <a:t>Los </a:t>
            </a:r>
            <a:r>
              <a:rPr lang="en-US" sz="2400" b="1" dirty="0" err="1" smtClean="0"/>
              <a:t>primero</a:t>
            </a:r>
            <a:r>
              <a:rPr lang="en-US" sz="2400" b="1" dirty="0" smtClean="0"/>
              <a:t> </a:t>
            </a:r>
            <a:r>
              <a:rPr lang="en-US" sz="2400" b="1" dirty="0" err="1" smtClean="0"/>
              <a:t>transplantes</a:t>
            </a:r>
            <a:r>
              <a:rPr lang="en-US" sz="2400" b="1" dirty="0" smtClean="0"/>
              <a:t> de </a:t>
            </a:r>
            <a:r>
              <a:rPr lang="en-US" sz="2400" b="1" dirty="0" err="1" smtClean="0"/>
              <a:t>riñon</a:t>
            </a:r>
            <a:r>
              <a:rPr lang="en-US" sz="2400" b="1" dirty="0" smtClean="0"/>
              <a:t> de la era </a:t>
            </a:r>
            <a:r>
              <a:rPr lang="en-US" sz="2400" b="1" dirty="0" err="1" smtClean="0"/>
              <a:t>moderna</a:t>
            </a:r>
            <a:r>
              <a:rPr lang="en-US" sz="2400" b="1" dirty="0" smtClean="0"/>
              <a:t> se </a:t>
            </a:r>
            <a:r>
              <a:rPr lang="en-US" sz="2400" b="1" dirty="0" err="1" smtClean="0"/>
              <a:t>efectuaron</a:t>
            </a:r>
            <a:r>
              <a:rPr lang="en-US" sz="2400" b="1" dirty="0" smtClean="0"/>
              <a:t> a principio de la </a:t>
            </a:r>
            <a:r>
              <a:rPr lang="en-US" sz="2400" b="1" dirty="0" err="1" smtClean="0"/>
              <a:t>segunda</a:t>
            </a:r>
            <a:r>
              <a:rPr lang="en-US" sz="2400" b="1" dirty="0" smtClean="0"/>
              <a:t> </a:t>
            </a:r>
            <a:r>
              <a:rPr lang="en-US" sz="2400" b="1" dirty="0" err="1" smtClean="0"/>
              <a:t>mitad</a:t>
            </a:r>
            <a:r>
              <a:rPr lang="en-US" sz="2400" b="1" dirty="0" smtClean="0"/>
              <a:t> del </a:t>
            </a:r>
            <a:r>
              <a:rPr lang="en-US" sz="2400" b="1" dirty="0" err="1" smtClean="0"/>
              <a:t>siglo</a:t>
            </a:r>
            <a:r>
              <a:rPr lang="en-US" sz="2400" b="1" dirty="0" smtClean="0"/>
              <a:t> XX. La </a:t>
            </a:r>
            <a:r>
              <a:rPr lang="en-US" sz="2400" b="1" dirty="0" err="1" smtClean="0"/>
              <a:t>vida</a:t>
            </a:r>
            <a:r>
              <a:rPr lang="en-US" sz="2400" b="1" dirty="0" smtClean="0"/>
              <a:t> de los </a:t>
            </a:r>
            <a:r>
              <a:rPr lang="en-US" sz="2400" b="1" dirty="0" err="1" smtClean="0"/>
              <a:t>transplantados</a:t>
            </a:r>
            <a:r>
              <a:rPr lang="en-US" sz="2400" b="1" dirty="0" smtClean="0"/>
              <a:t> no </a:t>
            </a:r>
            <a:r>
              <a:rPr lang="en-US" sz="2400" b="1" dirty="0" err="1" smtClean="0"/>
              <a:t>duraba</a:t>
            </a:r>
            <a:r>
              <a:rPr lang="en-US" sz="2400" b="1" dirty="0" smtClean="0"/>
              <a:t> mas de 3 o 4 </a:t>
            </a:r>
            <a:r>
              <a:rPr lang="en-US" sz="2400" b="1" dirty="0" err="1" smtClean="0"/>
              <a:t>meses</a:t>
            </a:r>
            <a:r>
              <a:rPr lang="en-US" sz="2400" b="1" dirty="0" smtClean="0"/>
              <a:t> </a:t>
            </a:r>
            <a:r>
              <a:rPr lang="en-US" sz="2400" b="1" dirty="0" err="1" smtClean="0"/>
              <a:t>por</a:t>
            </a:r>
            <a:r>
              <a:rPr lang="en-US" sz="2400" b="1" dirty="0" smtClean="0"/>
              <a:t> el </a:t>
            </a:r>
            <a:r>
              <a:rPr lang="en-US" sz="2400" b="1" dirty="0" err="1" smtClean="0"/>
              <a:t>rechaso</a:t>
            </a:r>
            <a:r>
              <a:rPr lang="en-US" sz="2400" b="1" dirty="0" smtClean="0"/>
              <a:t>. En los </a:t>
            </a:r>
            <a:r>
              <a:rPr lang="en-US" sz="2400" b="1" dirty="0" err="1" smtClean="0"/>
              <a:t>tiempos</a:t>
            </a:r>
            <a:r>
              <a:rPr lang="en-US" sz="2400" b="1" dirty="0" smtClean="0"/>
              <a:t> mas </a:t>
            </a:r>
            <a:r>
              <a:rPr lang="en-US" sz="2400" b="1" dirty="0" err="1" smtClean="0"/>
              <a:t>recientes</a:t>
            </a:r>
            <a:r>
              <a:rPr lang="en-US" sz="2400" b="1" dirty="0" smtClean="0"/>
              <a:t> el </a:t>
            </a:r>
            <a:r>
              <a:rPr lang="en-US" sz="2400" b="1" dirty="0" err="1" smtClean="0"/>
              <a:t>numero</a:t>
            </a:r>
            <a:r>
              <a:rPr lang="en-US" sz="2400" b="1" dirty="0" smtClean="0"/>
              <a:t> de </a:t>
            </a:r>
            <a:r>
              <a:rPr lang="en-US" sz="2400" b="1" dirty="0" err="1" smtClean="0"/>
              <a:t>transplantados</a:t>
            </a:r>
            <a:r>
              <a:rPr lang="en-US" sz="2400" b="1" dirty="0" smtClean="0"/>
              <a:t> del </a:t>
            </a:r>
            <a:r>
              <a:rPr lang="en-US" sz="2400" b="1" dirty="0" err="1" smtClean="0"/>
              <a:t>riñon</a:t>
            </a:r>
            <a:r>
              <a:rPr lang="en-US" sz="2400" b="1" dirty="0" smtClean="0"/>
              <a:t> se </a:t>
            </a:r>
            <a:r>
              <a:rPr lang="en-US" sz="2400" b="1" dirty="0" err="1" smtClean="0"/>
              <a:t>cuenta</a:t>
            </a:r>
            <a:r>
              <a:rPr lang="en-US" sz="2400" b="1" dirty="0" smtClean="0"/>
              <a:t> en los </a:t>
            </a:r>
            <a:r>
              <a:rPr lang="en-US" sz="2400" b="1" dirty="0" err="1" smtClean="0"/>
              <a:t>cientos</a:t>
            </a:r>
            <a:r>
              <a:rPr lang="en-US" sz="2400" b="1" dirty="0" smtClean="0"/>
              <a:t> de miles, </a:t>
            </a:r>
            <a:r>
              <a:rPr lang="en-US" sz="2400" b="1" dirty="0" err="1" smtClean="0"/>
              <a:t>siendo</a:t>
            </a:r>
            <a:r>
              <a:rPr lang="en-US" sz="2400" b="1" dirty="0" smtClean="0"/>
              <a:t> el </a:t>
            </a:r>
            <a:r>
              <a:rPr lang="en-US" sz="2400" b="1" dirty="0" err="1" smtClean="0"/>
              <a:t>transplante</a:t>
            </a:r>
            <a:r>
              <a:rPr lang="en-US" sz="2400" b="1" dirty="0" smtClean="0"/>
              <a:t> </a:t>
            </a:r>
            <a:r>
              <a:rPr lang="en-US" sz="2400" b="1" dirty="0" err="1" smtClean="0"/>
              <a:t>una</a:t>
            </a:r>
            <a:r>
              <a:rPr lang="en-US" sz="2400" b="1" dirty="0" smtClean="0"/>
              <a:t> </a:t>
            </a:r>
            <a:r>
              <a:rPr lang="en-US" sz="2400" b="1" dirty="0" err="1" smtClean="0"/>
              <a:t>cirugia</a:t>
            </a:r>
            <a:r>
              <a:rPr lang="en-US" sz="2400" b="1" dirty="0" smtClean="0"/>
              <a:t> de </a:t>
            </a:r>
            <a:r>
              <a:rPr lang="en-US" sz="2400" b="1" dirty="0" err="1" smtClean="0"/>
              <a:t>rutina</a:t>
            </a:r>
            <a:r>
              <a:rPr lang="en-US" sz="2400" b="1" dirty="0" smtClean="0"/>
              <a:t>.</a:t>
            </a:r>
            <a:endParaRPr lang="es-MX" sz="2400" b="1" dirty="0"/>
          </a:p>
        </p:txBody>
      </p:sp>
    </p:spTree>
    <p:extLst>
      <p:ext uri="{BB962C8B-B14F-4D97-AF65-F5344CB8AC3E}">
        <p14:creationId xmlns:p14="http://schemas.microsoft.com/office/powerpoint/2010/main" val="523660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0100" y="1147762"/>
            <a:ext cx="3733800" cy="4340996"/>
          </a:xfrm>
          <a:prstGeom prst="rect">
            <a:avLst/>
          </a:prstGeom>
        </p:spPr>
      </p:pic>
      <p:sp>
        <p:nvSpPr>
          <p:cNvPr id="3" name="TextBox 2"/>
          <p:cNvSpPr txBox="1"/>
          <p:nvPr/>
        </p:nvSpPr>
        <p:spPr>
          <a:xfrm>
            <a:off x="2386360" y="304800"/>
            <a:ext cx="4413068" cy="646331"/>
          </a:xfrm>
          <a:prstGeom prst="rect">
            <a:avLst/>
          </a:prstGeom>
          <a:noFill/>
        </p:spPr>
        <p:txBody>
          <a:bodyPr wrap="none" rtlCol="0">
            <a:spAutoFit/>
          </a:bodyPr>
          <a:lstStyle/>
          <a:p>
            <a:r>
              <a:rPr lang="en-US" sz="3600" b="1" dirty="0" err="1" smtClean="0"/>
              <a:t>Transplante</a:t>
            </a:r>
            <a:r>
              <a:rPr lang="en-US" sz="3600" b="1" dirty="0" smtClean="0"/>
              <a:t> de </a:t>
            </a:r>
            <a:r>
              <a:rPr lang="en-US" sz="3600" b="1" dirty="0" err="1" smtClean="0"/>
              <a:t>higado</a:t>
            </a:r>
            <a:endParaRPr lang="es-MX" sz="3600" b="1" dirty="0"/>
          </a:p>
        </p:txBody>
      </p:sp>
      <p:sp>
        <p:nvSpPr>
          <p:cNvPr id="4" name="TextBox 3"/>
          <p:cNvSpPr txBox="1"/>
          <p:nvPr/>
        </p:nvSpPr>
        <p:spPr>
          <a:xfrm>
            <a:off x="457200" y="1308080"/>
            <a:ext cx="3885358" cy="3416320"/>
          </a:xfrm>
          <a:prstGeom prst="rect">
            <a:avLst/>
          </a:prstGeom>
          <a:noFill/>
        </p:spPr>
        <p:txBody>
          <a:bodyPr wrap="square" rtlCol="0">
            <a:spAutoFit/>
          </a:bodyPr>
          <a:lstStyle/>
          <a:p>
            <a:r>
              <a:rPr lang="en-US" sz="2400" b="1" dirty="0" smtClean="0"/>
              <a:t>El </a:t>
            </a:r>
            <a:r>
              <a:rPr lang="en-US" sz="2400" b="1" dirty="0" err="1" smtClean="0"/>
              <a:t>origen</a:t>
            </a:r>
            <a:r>
              <a:rPr lang="en-US" sz="2400" b="1" dirty="0" smtClean="0"/>
              <a:t> </a:t>
            </a:r>
            <a:r>
              <a:rPr lang="en-US" sz="2400" b="1" dirty="0" err="1" smtClean="0"/>
              <a:t>puede</a:t>
            </a:r>
            <a:r>
              <a:rPr lang="en-US" sz="2400" b="1" dirty="0" smtClean="0"/>
              <a:t> </a:t>
            </a:r>
            <a:r>
              <a:rPr lang="en-US" sz="2400" b="1" dirty="0" err="1" smtClean="0"/>
              <a:t>ser</a:t>
            </a:r>
            <a:r>
              <a:rPr lang="en-US" sz="2400" b="1" dirty="0" smtClean="0"/>
              <a:t> el cadaver de </a:t>
            </a:r>
            <a:r>
              <a:rPr lang="en-US" sz="2400" b="1" dirty="0" err="1" smtClean="0"/>
              <a:t>una</a:t>
            </a:r>
            <a:r>
              <a:rPr lang="en-US" sz="2400" b="1" dirty="0" smtClean="0"/>
              <a:t> persona </a:t>
            </a:r>
            <a:r>
              <a:rPr lang="en-US" sz="2400" b="1" dirty="0" err="1" smtClean="0"/>
              <a:t>muerta</a:t>
            </a:r>
            <a:r>
              <a:rPr lang="en-US" sz="2400" b="1" dirty="0" smtClean="0"/>
              <a:t> </a:t>
            </a:r>
            <a:r>
              <a:rPr lang="en-US" sz="2400" b="1" dirty="0" err="1" smtClean="0"/>
              <a:t>recientemente</a:t>
            </a:r>
            <a:r>
              <a:rPr lang="en-US" sz="2400" b="1" dirty="0" smtClean="0"/>
              <a:t>, o </a:t>
            </a:r>
            <a:r>
              <a:rPr lang="en-US" sz="2400" b="1" dirty="0" err="1" smtClean="0"/>
              <a:t>una</a:t>
            </a:r>
            <a:r>
              <a:rPr lang="en-US" sz="2400" b="1" dirty="0" smtClean="0"/>
              <a:t> persona viva. A la persona viva se le </a:t>
            </a:r>
            <a:r>
              <a:rPr lang="en-US" sz="2400" b="1" dirty="0" err="1" smtClean="0"/>
              <a:t>quita</a:t>
            </a:r>
            <a:r>
              <a:rPr lang="en-US" sz="2400" b="1" dirty="0" smtClean="0"/>
              <a:t> la </a:t>
            </a:r>
            <a:r>
              <a:rPr lang="en-US" sz="2400" b="1" dirty="0" err="1" smtClean="0"/>
              <a:t>mitad</a:t>
            </a:r>
            <a:r>
              <a:rPr lang="en-US" sz="2400" b="1" dirty="0" smtClean="0"/>
              <a:t> </a:t>
            </a:r>
            <a:r>
              <a:rPr lang="en-US" sz="2400" b="1" dirty="0" err="1" smtClean="0"/>
              <a:t>derecha</a:t>
            </a:r>
            <a:r>
              <a:rPr lang="en-US" sz="2400" b="1" dirty="0" smtClean="0"/>
              <a:t> y solo les </a:t>
            </a:r>
            <a:r>
              <a:rPr lang="en-US" sz="2400" b="1" dirty="0" err="1" smtClean="0"/>
              <a:t>queda</a:t>
            </a:r>
            <a:r>
              <a:rPr lang="en-US" sz="2400" b="1" dirty="0" smtClean="0"/>
              <a:t> la </a:t>
            </a:r>
            <a:r>
              <a:rPr lang="en-US" sz="2400" b="1" dirty="0" err="1" smtClean="0"/>
              <a:t>mitad</a:t>
            </a:r>
            <a:r>
              <a:rPr lang="en-US" sz="2400" b="1" dirty="0" smtClean="0"/>
              <a:t> </a:t>
            </a:r>
            <a:r>
              <a:rPr lang="en-US" sz="2400" b="1" dirty="0" err="1" smtClean="0"/>
              <a:t>izquierda</a:t>
            </a:r>
            <a:r>
              <a:rPr lang="en-US" sz="2400" b="1" dirty="0" smtClean="0"/>
              <a:t>. El </a:t>
            </a:r>
            <a:r>
              <a:rPr lang="en-US" sz="2400" b="1" dirty="0" err="1" smtClean="0"/>
              <a:t>higado</a:t>
            </a:r>
            <a:r>
              <a:rPr lang="en-US" sz="2400" b="1" dirty="0" smtClean="0"/>
              <a:t> del </a:t>
            </a:r>
            <a:r>
              <a:rPr lang="en-US" sz="2400" b="1" dirty="0" err="1" smtClean="0"/>
              <a:t>donador</a:t>
            </a:r>
            <a:r>
              <a:rPr lang="en-US" sz="2400" b="1" dirty="0"/>
              <a:t> </a:t>
            </a:r>
            <a:r>
              <a:rPr lang="en-US" sz="2400" b="1" dirty="0" smtClean="0"/>
              <a:t>se </a:t>
            </a:r>
            <a:r>
              <a:rPr lang="en-US" sz="2400" b="1" dirty="0" err="1" smtClean="0"/>
              <a:t>regenera</a:t>
            </a:r>
            <a:r>
              <a:rPr lang="en-US" sz="2400" b="1" dirty="0" smtClean="0"/>
              <a:t>, al </a:t>
            </a:r>
            <a:r>
              <a:rPr lang="en-US" sz="2400" b="1" dirty="0" err="1" smtClean="0"/>
              <a:t>menos</a:t>
            </a:r>
            <a:r>
              <a:rPr lang="en-US" sz="2400" b="1" dirty="0" smtClean="0"/>
              <a:t> en parte.</a:t>
            </a:r>
          </a:p>
        </p:txBody>
      </p:sp>
      <p:sp>
        <p:nvSpPr>
          <p:cNvPr id="5" name="Rectangle 4"/>
          <p:cNvSpPr/>
          <p:nvPr/>
        </p:nvSpPr>
        <p:spPr>
          <a:xfrm>
            <a:off x="439994" y="4703928"/>
            <a:ext cx="8305800" cy="1569660"/>
          </a:xfrm>
          <a:prstGeom prst="rect">
            <a:avLst/>
          </a:prstGeom>
        </p:spPr>
        <p:txBody>
          <a:bodyPr wrap="square">
            <a:spAutoFit/>
          </a:bodyPr>
          <a:lstStyle/>
          <a:p>
            <a:r>
              <a:rPr lang="en-US" sz="2400" b="1" dirty="0" smtClean="0">
                <a:solidFill>
                  <a:srgbClr val="FF0000"/>
                </a:solidFill>
              </a:rPr>
              <a:t>La </a:t>
            </a:r>
            <a:r>
              <a:rPr lang="en-US" sz="2400" b="1" dirty="0" err="1" smtClean="0">
                <a:solidFill>
                  <a:srgbClr val="FF0000"/>
                </a:solidFill>
              </a:rPr>
              <a:t>donacion</a:t>
            </a:r>
            <a:r>
              <a:rPr lang="en-US" sz="2400" b="1" dirty="0" smtClean="0">
                <a:solidFill>
                  <a:srgbClr val="FF0000"/>
                </a:solidFill>
              </a:rPr>
              <a:t> de </a:t>
            </a:r>
            <a:r>
              <a:rPr lang="en-US" sz="2400" b="1" dirty="0" err="1" smtClean="0">
                <a:solidFill>
                  <a:srgbClr val="FF0000"/>
                </a:solidFill>
              </a:rPr>
              <a:t>higado</a:t>
            </a:r>
            <a:r>
              <a:rPr lang="en-US" sz="2400" b="1" dirty="0" smtClean="0">
                <a:solidFill>
                  <a:srgbClr val="FF0000"/>
                </a:solidFill>
              </a:rPr>
              <a:t> </a:t>
            </a:r>
            <a:r>
              <a:rPr lang="en-US" sz="2400" b="1" dirty="0" err="1" smtClean="0">
                <a:solidFill>
                  <a:srgbClr val="FF0000"/>
                </a:solidFill>
              </a:rPr>
              <a:t>por</a:t>
            </a:r>
            <a:r>
              <a:rPr lang="en-US" sz="2400" b="1" dirty="0" smtClean="0">
                <a:solidFill>
                  <a:srgbClr val="FF0000"/>
                </a:solidFill>
              </a:rPr>
              <a:t> </a:t>
            </a:r>
          </a:p>
          <a:p>
            <a:r>
              <a:rPr lang="en-US" sz="2400" b="1" dirty="0" smtClean="0">
                <a:solidFill>
                  <a:srgbClr val="FF0000"/>
                </a:solidFill>
              </a:rPr>
              <a:t>parte de </a:t>
            </a:r>
            <a:r>
              <a:rPr lang="en-US" sz="2400" b="1" dirty="0" err="1" smtClean="0">
                <a:solidFill>
                  <a:srgbClr val="FF0000"/>
                </a:solidFill>
              </a:rPr>
              <a:t>una</a:t>
            </a:r>
            <a:r>
              <a:rPr lang="en-US" sz="2400" b="1" dirty="0" smtClean="0">
                <a:solidFill>
                  <a:srgbClr val="FF0000"/>
                </a:solidFill>
              </a:rPr>
              <a:t> persona viva </a:t>
            </a:r>
          </a:p>
          <a:p>
            <a:r>
              <a:rPr lang="en-US" sz="2400" b="1" dirty="0" smtClean="0">
                <a:solidFill>
                  <a:srgbClr val="FF0000"/>
                </a:solidFill>
              </a:rPr>
              <a:t>no </a:t>
            </a:r>
            <a:r>
              <a:rPr lang="en-US" sz="2400" b="1" dirty="0" err="1" smtClean="0">
                <a:solidFill>
                  <a:srgbClr val="FF0000"/>
                </a:solidFill>
              </a:rPr>
              <a:t>es</a:t>
            </a:r>
            <a:r>
              <a:rPr lang="en-US" sz="2400" b="1" dirty="0" smtClean="0">
                <a:solidFill>
                  <a:srgbClr val="FF0000"/>
                </a:solidFill>
              </a:rPr>
              <a:t> </a:t>
            </a:r>
            <a:r>
              <a:rPr lang="en-US" sz="2400" b="1" dirty="0" err="1" smtClean="0">
                <a:solidFill>
                  <a:srgbClr val="FF0000"/>
                </a:solidFill>
              </a:rPr>
              <a:t>ajena</a:t>
            </a:r>
            <a:r>
              <a:rPr lang="en-US" sz="2400" b="1" dirty="0" smtClean="0">
                <a:solidFill>
                  <a:srgbClr val="FF0000"/>
                </a:solidFill>
              </a:rPr>
              <a:t> de </a:t>
            </a:r>
            <a:r>
              <a:rPr lang="en-US" sz="2400" b="1" dirty="0" err="1" smtClean="0">
                <a:solidFill>
                  <a:srgbClr val="FF0000"/>
                </a:solidFill>
              </a:rPr>
              <a:t>potenciales</a:t>
            </a:r>
            <a:r>
              <a:rPr lang="en-US" sz="2400" b="1" dirty="0" smtClean="0">
                <a:solidFill>
                  <a:srgbClr val="FF0000"/>
                </a:solidFill>
              </a:rPr>
              <a:t> </a:t>
            </a:r>
            <a:r>
              <a:rPr lang="en-US" sz="2400" b="1" dirty="0" err="1" smtClean="0">
                <a:solidFill>
                  <a:srgbClr val="FF0000"/>
                </a:solidFill>
              </a:rPr>
              <a:t>daños</a:t>
            </a:r>
            <a:r>
              <a:rPr lang="en-US" sz="2400" b="1" dirty="0" smtClean="0">
                <a:solidFill>
                  <a:srgbClr val="FF0000"/>
                </a:solidFill>
              </a:rPr>
              <a:t> graves (34%) </a:t>
            </a:r>
            <a:r>
              <a:rPr lang="en-US" sz="2400" b="1" dirty="0" err="1" smtClean="0">
                <a:solidFill>
                  <a:srgbClr val="FF0000"/>
                </a:solidFill>
              </a:rPr>
              <a:t>incluso</a:t>
            </a:r>
            <a:r>
              <a:rPr lang="en-US" sz="2400" b="1" dirty="0" smtClean="0">
                <a:solidFill>
                  <a:srgbClr val="FF0000"/>
                </a:solidFill>
              </a:rPr>
              <a:t> la </a:t>
            </a:r>
            <a:r>
              <a:rPr lang="en-US" sz="2400" b="1" dirty="0" err="1" smtClean="0">
                <a:solidFill>
                  <a:srgbClr val="FF0000"/>
                </a:solidFill>
              </a:rPr>
              <a:t>muerte</a:t>
            </a:r>
            <a:r>
              <a:rPr lang="en-US" sz="2400" b="1" dirty="0" smtClean="0">
                <a:solidFill>
                  <a:srgbClr val="FF0000"/>
                </a:solidFill>
              </a:rPr>
              <a:t> del </a:t>
            </a:r>
            <a:r>
              <a:rPr lang="en-US" sz="2400" b="1" dirty="0" err="1" smtClean="0">
                <a:solidFill>
                  <a:srgbClr val="FF0000"/>
                </a:solidFill>
              </a:rPr>
              <a:t>donador</a:t>
            </a:r>
            <a:r>
              <a:rPr lang="en-US" sz="2400" b="1" dirty="0" smtClean="0">
                <a:solidFill>
                  <a:srgbClr val="FF0000"/>
                </a:solidFill>
              </a:rPr>
              <a:t> (0.5 – 1% de los </a:t>
            </a:r>
            <a:r>
              <a:rPr lang="en-US" sz="2400" b="1" dirty="0" err="1" smtClean="0">
                <a:solidFill>
                  <a:srgbClr val="FF0000"/>
                </a:solidFill>
              </a:rPr>
              <a:t>casos</a:t>
            </a:r>
            <a:r>
              <a:rPr lang="en-US" sz="2400" b="1" dirty="0" smtClean="0">
                <a:solidFill>
                  <a:srgbClr val="FF0000"/>
                </a:solidFill>
              </a:rPr>
              <a:t>).</a:t>
            </a:r>
            <a:endParaRPr lang="es-MX" sz="2400" b="1" dirty="0">
              <a:solidFill>
                <a:srgbClr val="FF0000"/>
              </a:solidFill>
            </a:endParaRPr>
          </a:p>
        </p:txBody>
      </p:sp>
    </p:spTree>
    <p:extLst>
      <p:ext uri="{BB962C8B-B14F-4D97-AF65-F5344CB8AC3E}">
        <p14:creationId xmlns:p14="http://schemas.microsoft.com/office/powerpoint/2010/main" val="523660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347990"/>
            <a:ext cx="3624647" cy="523220"/>
          </a:xfrm>
          <a:prstGeom prst="rect">
            <a:avLst/>
          </a:prstGeom>
          <a:noFill/>
        </p:spPr>
        <p:txBody>
          <a:bodyPr wrap="none" rtlCol="0">
            <a:spAutoFit/>
          </a:bodyPr>
          <a:lstStyle/>
          <a:p>
            <a:r>
              <a:rPr lang="en-US" sz="2800" b="1" dirty="0" err="1" smtClean="0"/>
              <a:t>Transplante</a:t>
            </a:r>
            <a:r>
              <a:rPr lang="en-US" sz="2800" b="1" dirty="0" smtClean="0"/>
              <a:t> de </a:t>
            </a:r>
            <a:r>
              <a:rPr lang="en-US" sz="2800" b="1" dirty="0" err="1" smtClean="0"/>
              <a:t>corazon</a:t>
            </a:r>
            <a:endParaRPr lang="es-MX" sz="2800" b="1" dirty="0"/>
          </a:p>
        </p:txBody>
      </p:sp>
      <p:sp>
        <p:nvSpPr>
          <p:cNvPr id="4" name="TextBox 3"/>
          <p:cNvSpPr txBox="1"/>
          <p:nvPr/>
        </p:nvSpPr>
        <p:spPr>
          <a:xfrm>
            <a:off x="304801" y="1143000"/>
            <a:ext cx="4648200" cy="5262979"/>
          </a:xfrm>
          <a:prstGeom prst="rect">
            <a:avLst/>
          </a:prstGeom>
          <a:noFill/>
        </p:spPr>
        <p:txBody>
          <a:bodyPr wrap="square" rtlCol="0">
            <a:spAutoFit/>
          </a:bodyPr>
          <a:lstStyle/>
          <a:p>
            <a:r>
              <a:rPr lang="en-US" sz="2400" b="1" dirty="0" smtClean="0"/>
              <a:t>En 1967 David </a:t>
            </a:r>
            <a:r>
              <a:rPr lang="en-US" sz="2400" b="1" dirty="0" err="1" smtClean="0"/>
              <a:t>Washansky</a:t>
            </a:r>
            <a:r>
              <a:rPr lang="en-US" sz="2400" b="1" dirty="0" smtClean="0"/>
              <a:t>, un </a:t>
            </a:r>
            <a:r>
              <a:rPr lang="en-US" sz="2400" b="1" dirty="0" err="1" smtClean="0"/>
              <a:t>vendedor</a:t>
            </a:r>
            <a:r>
              <a:rPr lang="en-US" sz="2400" b="1" dirty="0" smtClean="0"/>
              <a:t> </a:t>
            </a:r>
            <a:r>
              <a:rPr lang="en-US" sz="2400" b="1" dirty="0" err="1" smtClean="0"/>
              <a:t>que</a:t>
            </a:r>
            <a:r>
              <a:rPr lang="en-US" sz="2400" b="1" dirty="0" smtClean="0"/>
              <a:t> </a:t>
            </a:r>
            <a:r>
              <a:rPr lang="en-US" sz="2400" b="1" dirty="0" err="1" smtClean="0"/>
              <a:t>estava</a:t>
            </a:r>
            <a:r>
              <a:rPr lang="en-US" sz="2400" b="1" dirty="0" smtClean="0"/>
              <a:t> </a:t>
            </a:r>
            <a:r>
              <a:rPr lang="en-US" sz="2400" b="1" dirty="0" err="1" smtClean="0"/>
              <a:t>muriendose</a:t>
            </a:r>
            <a:r>
              <a:rPr lang="en-US" sz="2400" b="1" dirty="0" smtClean="0"/>
              <a:t> de  </a:t>
            </a:r>
            <a:r>
              <a:rPr lang="en-US" sz="2400" b="1" dirty="0" err="1" smtClean="0"/>
              <a:t>una</a:t>
            </a:r>
            <a:r>
              <a:rPr lang="en-US" sz="2400" b="1" dirty="0" smtClean="0"/>
              <a:t> </a:t>
            </a:r>
            <a:r>
              <a:rPr lang="en-US" sz="2400" b="1" dirty="0" err="1" smtClean="0"/>
              <a:t>enfermedad</a:t>
            </a:r>
            <a:r>
              <a:rPr lang="en-US" sz="2400" b="1" dirty="0" smtClean="0"/>
              <a:t> </a:t>
            </a:r>
            <a:r>
              <a:rPr lang="en-US" sz="2400" b="1" dirty="0" err="1" smtClean="0"/>
              <a:t>cronica</a:t>
            </a:r>
            <a:r>
              <a:rPr lang="en-US" sz="2400" b="1" dirty="0" smtClean="0"/>
              <a:t> del </a:t>
            </a:r>
            <a:r>
              <a:rPr lang="en-US" sz="2400" b="1" dirty="0" err="1" smtClean="0"/>
              <a:t>corazon</a:t>
            </a:r>
            <a:r>
              <a:rPr lang="en-US" sz="2400" b="1" dirty="0" smtClean="0"/>
              <a:t> </a:t>
            </a:r>
            <a:r>
              <a:rPr lang="en-US" sz="2400" b="1" dirty="0" err="1" smtClean="0"/>
              <a:t>fue</a:t>
            </a:r>
            <a:r>
              <a:rPr lang="en-US" sz="2400" b="1" dirty="0" smtClean="0"/>
              <a:t>’ la </a:t>
            </a:r>
            <a:r>
              <a:rPr lang="en-US" sz="2400" b="1" dirty="0" err="1" smtClean="0"/>
              <a:t>primera</a:t>
            </a:r>
            <a:r>
              <a:rPr lang="en-US" sz="2400" b="1" dirty="0" smtClean="0"/>
              <a:t> persona a </a:t>
            </a:r>
            <a:r>
              <a:rPr lang="en-US" sz="2400" b="1" dirty="0" err="1" smtClean="0"/>
              <a:t>recibir</a:t>
            </a:r>
            <a:r>
              <a:rPr lang="en-US" sz="2400" b="1" dirty="0" smtClean="0"/>
              <a:t> un </a:t>
            </a:r>
            <a:r>
              <a:rPr lang="en-US" sz="2400" b="1" dirty="0" err="1" smtClean="0"/>
              <a:t>transplante</a:t>
            </a:r>
            <a:r>
              <a:rPr lang="en-US" sz="2400" b="1" dirty="0" smtClean="0"/>
              <a:t> de </a:t>
            </a:r>
            <a:r>
              <a:rPr lang="en-US" sz="2400" b="1" dirty="0" err="1" smtClean="0"/>
              <a:t>corazon</a:t>
            </a:r>
            <a:r>
              <a:rPr lang="en-US" sz="2400" b="1" dirty="0" smtClean="0"/>
              <a:t>. El medico </a:t>
            </a:r>
            <a:r>
              <a:rPr lang="en-US" sz="2400" b="1" dirty="0" err="1" smtClean="0"/>
              <a:t>que</a:t>
            </a:r>
            <a:r>
              <a:rPr lang="en-US" sz="2400" b="1" dirty="0" smtClean="0"/>
              <a:t> </a:t>
            </a:r>
            <a:r>
              <a:rPr lang="en-US" sz="2400" b="1" dirty="0" err="1" smtClean="0"/>
              <a:t>realizo</a:t>
            </a:r>
            <a:r>
              <a:rPr lang="en-US" sz="2400" b="1" dirty="0" smtClean="0"/>
              <a:t>’ el </a:t>
            </a:r>
            <a:r>
              <a:rPr lang="en-US" sz="2400" b="1" dirty="0" err="1" smtClean="0"/>
              <a:t>transplante</a:t>
            </a:r>
            <a:r>
              <a:rPr lang="en-US" sz="2400" b="1" dirty="0" smtClean="0"/>
              <a:t> </a:t>
            </a:r>
            <a:r>
              <a:rPr lang="en-US" sz="2400" b="1" dirty="0" err="1" smtClean="0"/>
              <a:t>fue</a:t>
            </a:r>
            <a:r>
              <a:rPr lang="en-US" sz="2400" b="1" dirty="0" smtClean="0"/>
              <a:t> el Dr. </a:t>
            </a:r>
            <a:r>
              <a:rPr lang="en-US" sz="2400" b="1" dirty="0" err="1" smtClean="0"/>
              <a:t>Christiaan</a:t>
            </a:r>
            <a:r>
              <a:rPr lang="en-US" sz="2400" b="1" dirty="0" smtClean="0"/>
              <a:t> Barnard, en la ciudad </a:t>
            </a:r>
            <a:r>
              <a:rPr lang="en-US" sz="2400" b="1" dirty="0" err="1" smtClean="0"/>
              <a:t>sudafricana</a:t>
            </a:r>
            <a:r>
              <a:rPr lang="en-US" sz="2400" b="1" dirty="0" smtClean="0"/>
              <a:t> de Cape Town. El </a:t>
            </a:r>
            <a:r>
              <a:rPr lang="en-US" sz="2400" b="1" dirty="0" err="1" smtClean="0"/>
              <a:t>paciente</a:t>
            </a:r>
            <a:r>
              <a:rPr lang="en-US" sz="2400" b="1" dirty="0" smtClean="0"/>
              <a:t> solo </a:t>
            </a:r>
            <a:r>
              <a:rPr lang="en-US" sz="2400" b="1" dirty="0" err="1" smtClean="0"/>
              <a:t>duro</a:t>
            </a:r>
            <a:r>
              <a:rPr lang="en-US" sz="2400" b="1" dirty="0" smtClean="0"/>
              <a:t>’ 18 </a:t>
            </a:r>
            <a:r>
              <a:rPr lang="en-US" sz="2400" b="1" dirty="0" err="1" smtClean="0"/>
              <a:t>dias</a:t>
            </a:r>
            <a:r>
              <a:rPr lang="en-US" sz="2400" b="1" dirty="0" smtClean="0"/>
              <a:t> </a:t>
            </a:r>
            <a:r>
              <a:rPr lang="en-US" sz="2400" b="1" dirty="0" err="1" smtClean="0"/>
              <a:t>despues</a:t>
            </a:r>
            <a:r>
              <a:rPr lang="en-US" sz="2400" b="1" dirty="0" smtClean="0"/>
              <a:t> de la </a:t>
            </a:r>
            <a:r>
              <a:rPr lang="en-US" sz="2400" b="1" dirty="0" err="1" smtClean="0"/>
              <a:t>cirugia</a:t>
            </a:r>
            <a:r>
              <a:rPr lang="en-US" sz="2400" b="1" dirty="0" smtClean="0"/>
              <a:t>. Sin embargo se </a:t>
            </a:r>
            <a:r>
              <a:rPr lang="en-US" sz="2400" b="1" dirty="0" err="1" smtClean="0"/>
              <a:t>abrio</a:t>
            </a:r>
            <a:r>
              <a:rPr lang="en-US" sz="2400" b="1" dirty="0" smtClean="0"/>
              <a:t>’ el </a:t>
            </a:r>
            <a:r>
              <a:rPr lang="en-US" sz="2400" b="1" dirty="0" err="1" smtClean="0"/>
              <a:t>camino</a:t>
            </a:r>
            <a:r>
              <a:rPr lang="en-US" sz="2400" b="1" dirty="0" smtClean="0"/>
              <a:t> para lo </a:t>
            </a:r>
            <a:r>
              <a:rPr lang="en-US" sz="2400" b="1" dirty="0" err="1" smtClean="0"/>
              <a:t>que</a:t>
            </a:r>
            <a:r>
              <a:rPr lang="en-US" sz="2400" b="1" dirty="0" smtClean="0"/>
              <a:t> sera’ </a:t>
            </a:r>
            <a:r>
              <a:rPr lang="en-US" sz="2400" b="1" dirty="0" err="1" smtClean="0"/>
              <a:t>una</a:t>
            </a:r>
            <a:r>
              <a:rPr lang="en-US" sz="2400" b="1" dirty="0" smtClean="0"/>
              <a:t> </a:t>
            </a:r>
            <a:r>
              <a:rPr lang="en-US" sz="2400" b="1" dirty="0" err="1" smtClean="0"/>
              <a:t>exitosa</a:t>
            </a:r>
            <a:r>
              <a:rPr lang="en-US" sz="2400" b="1" dirty="0" smtClean="0"/>
              <a:t> </a:t>
            </a:r>
            <a:r>
              <a:rPr lang="en-US" sz="2400" b="1" dirty="0" err="1" smtClean="0"/>
              <a:t>rama</a:t>
            </a:r>
            <a:r>
              <a:rPr lang="en-US" sz="2400" b="1" dirty="0" smtClean="0"/>
              <a:t> de la </a:t>
            </a:r>
            <a:r>
              <a:rPr lang="en-US" sz="2400" b="1" dirty="0" err="1" smtClean="0"/>
              <a:t>medicina</a:t>
            </a:r>
            <a:r>
              <a:rPr lang="en-US" sz="2400" b="1" dirty="0" smtClean="0"/>
              <a:t>, con la </a:t>
            </a:r>
            <a:r>
              <a:rPr lang="en-US" sz="2400" b="1" dirty="0" err="1" smtClean="0"/>
              <a:t>ayuda</a:t>
            </a:r>
            <a:r>
              <a:rPr lang="en-US" sz="2400" b="1" dirty="0" smtClean="0"/>
              <a:t> de </a:t>
            </a:r>
            <a:r>
              <a:rPr lang="en-US" sz="2400" b="1" dirty="0" err="1" smtClean="0"/>
              <a:t>farmacos</a:t>
            </a:r>
            <a:r>
              <a:rPr lang="en-US" sz="2400" b="1" dirty="0" smtClean="0"/>
              <a:t> </a:t>
            </a:r>
            <a:r>
              <a:rPr lang="en-US" sz="2400" b="1" dirty="0" err="1" smtClean="0"/>
              <a:t>imunosupresores</a:t>
            </a:r>
            <a:r>
              <a:rPr lang="en-US" sz="2400" b="1" dirty="0" smtClean="0"/>
              <a:t>.</a:t>
            </a:r>
            <a:endParaRPr lang="es-MX"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209368"/>
            <a:ext cx="3632842" cy="23720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9672" y="3581400"/>
            <a:ext cx="2371344" cy="2926080"/>
          </a:xfrm>
          <a:prstGeom prst="rect">
            <a:avLst/>
          </a:prstGeom>
        </p:spPr>
      </p:pic>
    </p:spTree>
    <p:extLst>
      <p:ext uri="{BB962C8B-B14F-4D97-AF65-F5344CB8AC3E}">
        <p14:creationId xmlns:p14="http://schemas.microsoft.com/office/powerpoint/2010/main" val="523660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2324"/>
            <a:ext cx="2770909" cy="6586418"/>
          </a:xfrm>
          <a:prstGeom prst="rect">
            <a:avLst/>
          </a:prstGeom>
        </p:spPr>
        <p:txBody>
          <a:bodyPr wrap="square">
            <a:spAutoFit/>
          </a:bodyPr>
          <a:lstStyle/>
          <a:p>
            <a:r>
              <a:rPr lang="es-MX" sz="2800" b="1" dirty="0" smtClean="0"/>
              <a:t>Causas de necesidad de </a:t>
            </a:r>
            <a:r>
              <a:rPr lang="es-MX" sz="2800" b="1" dirty="0" err="1" smtClean="0"/>
              <a:t>transplante</a:t>
            </a:r>
            <a:r>
              <a:rPr lang="es-MX" sz="2800" b="1" dirty="0" smtClean="0"/>
              <a:t> de medula </a:t>
            </a:r>
            <a:r>
              <a:rPr lang="es-MX" sz="2800" b="1" dirty="0" err="1" smtClean="0"/>
              <a:t>osea</a:t>
            </a:r>
            <a:r>
              <a:rPr lang="es-MX" sz="2800" b="1" dirty="0" smtClean="0"/>
              <a:t>:</a:t>
            </a:r>
          </a:p>
          <a:p>
            <a:endParaRPr lang="en-US" sz="2800" b="1" dirty="0" smtClean="0"/>
          </a:p>
          <a:p>
            <a:endParaRPr lang="en-US" sz="2800" b="1" dirty="0"/>
          </a:p>
          <a:p>
            <a:endParaRPr lang="en-US" sz="2800" b="1" dirty="0" smtClean="0"/>
          </a:p>
          <a:p>
            <a:endParaRPr lang="en-US" sz="2800" b="1" dirty="0" smtClean="0"/>
          </a:p>
          <a:p>
            <a:r>
              <a:rPr lang="es-MX" b="1" dirty="0" smtClean="0"/>
              <a:t>La </a:t>
            </a:r>
            <a:r>
              <a:rPr lang="es-MX" b="1" dirty="0"/>
              <a:t>medula </a:t>
            </a:r>
            <a:r>
              <a:rPr lang="es-MX" b="1" dirty="0" err="1"/>
              <a:t>osea</a:t>
            </a:r>
            <a:r>
              <a:rPr lang="es-MX" b="1" dirty="0"/>
              <a:t> es el tejido que forma todas las componentes de la sangre, incluso las </a:t>
            </a:r>
            <a:r>
              <a:rPr lang="es-MX" b="1" dirty="0" err="1"/>
              <a:t>celulas</a:t>
            </a:r>
            <a:r>
              <a:rPr lang="es-MX" b="1" dirty="0"/>
              <a:t> </a:t>
            </a:r>
            <a:r>
              <a:rPr lang="es-MX" b="1" dirty="0" err="1"/>
              <a:t>linfaticas</a:t>
            </a:r>
            <a:r>
              <a:rPr lang="es-MX" b="1" dirty="0" smtClean="0"/>
              <a:t>. </a:t>
            </a:r>
            <a:r>
              <a:rPr lang="es-MX" b="1" dirty="0"/>
              <a:t>En ocasión de algunas formas de </a:t>
            </a:r>
            <a:r>
              <a:rPr lang="es-MX" b="1" dirty="0" err="1"/>
              <a:t>cancer</a:t>
            </a:r>
            <a:r>
              <a:rPr lang="es-MX" b="1" dirty="0"/>
              <a:t>, como leucemia, linfoma, </a:t>
            </a:r>
            <a:r>
              <a:rPr lang="es-MX" b="1" dirty="0" err="1"/>
              <a:t>muliple</a:t>
            </a:r>
            <a:r>
              <a:rPr lang="es-MX" b="1" dirty="0"/>
              <a:t> mieloma, o </a:t>
            </a:r>
            <a:r>
              <a:rPr lang="es-MX" b="1" dirty="0" err="1"/>
              <a:t>enutropenia</a:t>
            </a:r>
            <a:r>
              <a:rPr lang="es-MX" b="1" dirty="0"/>
              <a:t>, </a:t>
            </a:r>
            <a:r>
              <a:rPr lang="es-MX" b="1" dirty="0" err="1"/>
              <a:t>sindromes</a:t>
            </a:r>
            <a:r>
              <a:rPr lang="es-MX" b="1" dirty="0"/>
              <a:t> de inmunodeficiencia, anemia falciforme, </a:t>
            </a:r>
            <a:r>
              <a:rPr lang="es-MX" b="1" dirty="0" err="1"/>
              <a:t>talassemia</a:t>
            </a:r>
            <a:r>
              <a:rPr lang="es-MX" b="1"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77801"/>
            <a:ext cx="5537200" cy="5413428"/>
          </a:xfrm>
          <a:prstGeom prst="rect">
            <a:avLst/>
          </a:prstGeom>
        </p:spPr>
      </p:pic>
      <p:sp>
        <p:nvSpPr>
          <p:cNvPr id="4" name="Rectangle 3"/>
          <p:cNvSpPr/>
          <p:nvPr/>
        </p:nvSpPr>
        <p:spPr>
          <a:xfrm>
            <a:off x="2847109" y="5418413"/>
            <a:ext cx="6271491" cy="1200329"/>
          </a:xfrm>
          <a:prstGeom prst="rect">
            <a:avLst/>
          </a:prstGeom>
        </p:spPr>
        <p:txBody>
          <a:bodyPr wrap="square">
            <a:spAutoFit/>
          </a:bodyPr>
          <a:lstStyle/>
          <a:p>
            <a:r>
              <a:rPr lang="es-MX" b="1" dirty="0" smtClean="0"/>
              <a:t>o </a:t>
            </a:r>
            <a:r>
              <a:rPr lang="es-MX" b="1" dirty="0"/>
              <a:t>en casos en que la </a:t>
            </a:r>
            <a:r>
              <a:rPr lang="es-MX" b="1" dirty="0" err="1"/>
              <a:t>quemioterapia</a:t>
            </a:r>
            <a:r>
              <a:rPr lang="es-MX" b="1" dirty="0"/>
              <a:t> –que perjudica la </a:t>
            </a:r>
            <a:r>
              <a:rPr lang="es-MX" b="1" dirty="0" err="1"/>
              <a:t>reproduccion</a:t>
            </a:r>
            <a:r>
              <a:rPr lang="es-MX" b="1" dirty="0"/>
              <a:t> (mitosis) de toda clase celular que se reproduzca- haya destruido la medula </a:t>
            </a:r>
            <a:r>
              <a:rPr lang="es-MX" b="1" dirty="0" err="1"/>
              <a:t>osea</a:t>
            </a:r>
            <a:r>
              <a:rPr lang="es-MX" b="1" dirty="0"/>
              <a:t>, este tejido tiene que ser </a:t>
            </a:r>
            <a:r>
              <a:rPr lang="es-MX" b="1" dirty="0" err="1"/>
              <a:t>transplantado</a:t>
            </a:r>
            <a:r>
              <a:rPr lang="es-MX" b="1" dirty="0"/>
              <a:t>.</a:t>
            </a:r>
          </a:p>
        </p:txBody>
      </p:sp>
    </p:spTree>
    <p:extLst>
      <p:ext uri="{BB962C8B-B14F-4D97-AF65-F5344CB8AC3E}">
        <p14:creationId xmlns:p14="http://schemas.microsoft.com/office/powerpoint/2010/main" val="330170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620000" cy="5139869"/>
          </a:xfrm>
          <a:prstGeom prst="rect">
            <a:avLst/>
          </a:prstGeom>
          <a:noFill/>
        </p:spPr>
        <p:txBody>
          <a:bodyPr wrap="square" rtlCol="0">
            <a:spAutoFit/>
          </a:bodyPr>
          <a:lstStyle/>
          <a:p>
            <a:pPr algn="ctr"/>
            <a:r>
              <a:rPr lang="en-US" sz="3200" b="1" dirty="0" err="1" smtClean="0"/>
              <a:t>Rechaso</a:t>
            </a:r>
            <a:endParaRPr lang="en-US" sz="3200" b="1" dirty="0" smtClean="0"/>
          </a:p>
          <a:p>
            <a:endParaRPr lang="en-US" sz="2400" b="1" dirty="0" smtClean="0"/>
          </a:p>
          <a:p>
            <a:r>
              <a:rPr lang="en-US" sz="2400" b="1" dirty="0" smtClean="0"/>
              <a:t>La mayor parte de </a:t>
            </a:r>
            <a:r>
              <a:rPr lang="en-US" sz="2400" b="1" dirty="0" err="1" smtClean="0"/>
              <a:t>transplantes</a:t>
            </a:r>
            <a:r>
              <a:rPr lang="en-US" sz="2400" b="1" dirty="0" smtClean="0"/>
              <a:t> son </a:t>
            </a:r>
            <a:r>
              <a:rPr lang="en-US" sz="2400" b="1" dirty="0" err="1" smtClean="0"/>
              <a:t>homologos</a:t>
            </a:r>
            <a:r>
              <a:rPr lang="en-US" sz="2400" b="1" dirty="0" smtClean="0"/>
              <a:t>. La mayor </a:t>
            </a:r>
            <a:r>
              <a:rPr lang="en-US" sz="2400" b="1" dirty="0" err="1" smtClean="0"/>
              <a:t>causa</a:t>
            </a:r>
            <a:r>
              <a:rPr lang="en-US" sz="2400" b="1" dirty="0" smtClean="0"/>
              <a:t> de </a:t>
            </a:r>
            <a:r>
              <a:rPr lang="en-US" sz="2400" b="1" dirty="0" err="1" smtClean="0"/>
              <a:t>fracaso</a:t>
            </a:r>
            <a:r>
              <a:rPr lang="en-US" sz="2400" b="1" dirty="0" smtClean="0"/>
              <a:t> de </a:t>
            </a:r>
            <a:r>
              <a:rPr lang="en-US" sz="2400" b="1" dirty="0" err="1" smtClean="0"/>
              <a:t>transplantes</a:t>
            </a:r>
            <a:r>
              <a:rPr lang="en-US" sz="2400" b="1" dirty="0" smtClean="0"/>
              <a:t> </a:t>
            </a:r>
            <a:r>
              <a:rPr lang="en-US" sz="2400" b="1" dirty="0" err="1" smtClean="0"/>
              <a:t>homologos</a:t>
            </a:r>
            <a:r>
              <a:rPr lang="en-US" sz="2400" b="1" dirty="0" smtClean="0"/>
              <a:t> y </a:t>
            </a:r>
            <a:r>
              <a:rPr lang="en-US" sz="2400" b="1" dirty="0" err="1" smtClean="0"/>
              <a:t>heterologos</a:t>
            </a:r>
            <a:r>
              <a:rPr lang="en-US" sz="2400" b="1" dirty="0" smtClean="0"/>
              <a:t> </a:t>
            </a:r>
            <a:r>
              <a:rPr lang="en-US" sz="2400" b="1" dirty="0" err="1" smtClean="0"/>
              <a:t>es</a:t>
            </a:r>
            <a:r>
              <a:rPr lang="en-US" sz="2400" b="1" dirty="0" smtClean="0"/>
              <a:t> el </a:t>
            </a:r>
            <a:r>
              <a:rPr lang="en-US" sz="2400" b="1" dirty="0" err="1" smtClean="0"/>
              <a:t>rechaso</a:t>
            </a:r>
            <a:r>
              <a:rPr lang="en-US" sz="2400" b="1" dirty="0"/>
              <a:t> </a:t>
            </a:r>
            <a:r>
              <a:rPr lang="en-US" sz="2400" b="1" dirty="0" err="1" smtClean="0"/>
              <a:t>inmunologico</a:t>
            </a:r>
            <a:r>
              <a:rPr lang="en-US" sz="2400" b="1" dirty="0" smtClean="0"/>
              <a:t>.</a:t>
            </a:r>
          </a:p>
          <a:p>
            <a:endParaRPr lang="en-US" sz="2400" b="1" dirty="0"/>
          </a:p>
          <a:p>
            <a:r>
              <a:rPr lang="en-US" sz="2400" b="1" dirty="0" smtClean="0"/>
              <a:t>La </a:t>
            </a:r>
            <a:r>
              <a:rPr lang="en-US" sz="2400" b="1" dirty="0" err="1" smtClean="0"/>
              <a:t>identificacion</a:t>
            </a:r>
            <a:r>
              <a:rPr lang="en-US" sz="2400" b="1" dirty="0" smtClean="0"/>
              <a:t> de </a:t>
            </a:r>
            <a:r>
              <a:rPr lang="en-US" sz="2400" b="1" dirty="0" err="1" smtClean="0"/>
              <a:t>las</a:t>
            </a:r>
            <a:r>
              <a:rPr lang="en-US" sz="2400" b="1" dirty="0" smtClean="0"/>
              <a:t> </a:t>
            </a:r>
            <a:r>
              <a:rPr lang="en-US" sz="2400" b="1" dirty="0" err="1" smtClean="0"/>
              <a:t>causas</a:t>
            </a:r>
            <a:r>
              <a:rPr lang="en-US" sz="2400" b="1" dirty="0" smtClean="0"/>
              <a:t> del </a:t>
            </a:r>
            <a:r>
              <a:rPr lang="en-US" sz="2400" b="1" dirty="0" err="1" smtClean="0"/>
              <a:t>rechaso</a:t>
            </a:r>
            <a:r>
              <a:rPr lang="en-US" sz="2400" b="1" dirty="0" smtClean="0"/>
              <a:t> ha </a:t>
            </a:r>
            <a:r>
              <a:rPr lang="en-US" sz="2400" b="1" dirty="0" err="1" smtClean="0"/>
              <a:t>avanzado</a:t>
            </a:r>
            <a:r>
              <a:rPr lang="en-US" sz="2400" b="1" dirty="0" smtClean="0"/>
              <a:t> no </a:t>
            </a:r>
            <a:r>
              <a:rPr lang="en-US" sz="2400" b="1" dirty="0" err="1" smtClean="0"/>
              <a:t>solamente</a:t>
            </a:r>
            <a:r>
              <a:rPr lang="en-US" sz="2400" b="1" dirty="0" smtClean="0"/>
              <a:t> el campo de los </a:t>
            </a:r>
            <a:r>
              <a:rPr lang="en-US" sz="2400" b="1" dirty="0" err="1" smtClean="0"/>
              <a:t>transplantes</a:t>
            </a:r>
            <a:r>
              <a:rPr lang="en-US" sz="2400" b="1" dirty="0" smtClean="0"/>
              <a:t>, </a:t>
            </a:r>
            <a:r>
              <a:rPr lang="en-US" sz="2400" b="1" dirty="0" err="1" smtClean="0"/>
              <a:t>sino</a:t>
            </a:r>
            <a:r>
              <a:rPr lang="en-US" sz="2400" b="1" dirty="0" smtClean="0"/>
              <a:t> </a:t>
            </a:r>
            <a:r>
              <a:rPr lang="en-US" sz="2400" b="1" dirty="0" err="1" smtClean="0"/>
              <a:t>nos</a:t>
            </a:r>
            <a:r>
              <a:rPr lang="en-US" sz="2400" b="1" dirty="0" smtClean="0"/>
              <a:t> ha </a:t>
            </a:r>
            <a:r>
              <a:rPr lang="en-US" sz="2400" b="1" dirty="0" err="1" smtClean="0"/>
              <a:t>llevado</a:t>
            </a:r>
            <a:r>
              <a:rPr lang="en-US" sz="2400" b="1" dirty="0" smtClean="0"/>
              <a:t> a </a:t>
            </a:r>
            <a:r>
              <a:rPr lang="en-US" sz="2400" b="1" dirty="0" err="1" smtClean="0"/>
              <a:t>una</a:t>
            </a:r>
            <a:r>
              <a:rPr lang="en-US" sz="2400" b="1" dirty="0" smtClean="0"/>
              <a:t> </a:t>
            </a:r>
            <a:r>
              <a:rPr lang="en-US" sz="2400" b="1" dirty="0" err="1" smtClean="0"/>
              <a:t>comprension</a:t>
            </a:r>
            <a:r>
              <a:rPr lang="en-US" sz="2400" b="1" dirty="0" smtClean="0"/>
              <a:t> </a:t>
            </a:r>
            <a:r>
              <a:rPr lang="en-US" sz="2400" b="1" dirty="0" err="1" smtClean="0"/>
              <a:t>profunda</a:t>
            </a:r>
            <a:r>
              <a:rPr lang="en-US" sz="2400" b="1" dirty="0" smtClean="0"/>
              <a:t> de los </a:t>
            </a:r>
            <a:r>
              <a:rPr lang="en-US" sz="2400" b="1" dirty="0" err="1" smtClean="0"/>
              <a:t>complicados</a:t>
            </a:r>
            <a:r>
              <a:rPr lang="en-US" sz="2400" b="1" dirty="0" smtClean="0"/>
              <a:t> </a:t>
            </a:r>
            <a:r>
              <a:rPr lang="en-US" sz="2400" b="1" dirty="0" err="1" smtClean="0"/>
              <a:t>mecanismos</a:t>
            </a:r>
            <a:r>
              <a:rPr lang="en-US" sz="2400" b="1" dirty="0" smtClean="0"/>
              <a:t> de </a:t>
            </a:r>
            <a:r>
              <a:rPr lang="en-US" sz="2400" b="1" dirty="0" err="1" smtClean="0"/>
              <a:t>funcionamiento</a:t>
            </a:r>
            <a:r>
              <a:rPr lang="en-US" sz="2400" b="1" dirty="0" smtClean="0"/>
              <a:t> y la </a:t>
            </a:r>
            <a:r>
              <a:rPr lang="en-US" sz="2400" b="1" dirty="0" err="1" smtClean="0"/>
              <a:t>genetica</a:t>
            </a:r>
            <a:r>
              <a:rPr lang="en-US" sz="2400" b="1" dirty="0" smtClean="0"/>
              <a:t> del </a:t>
            </a:r>
            <a:r>
              <a:rPr lang="en-US" sz="2400" b="1" dirty="0" err="1" smtClean="0"/>
              <a:t>sistema</a:t>
            </a:r>
            <a:r>
              <a:rPr lang="en-US" sz="2400" b="1" dirty="0" smtClean="0"/>
              <a:t> </a:t>
            </a:r>
            <a:r>
              <a:rPr lang="en-US" sz="2400" b="1" dirty="0" err="1" smtClean="0"/>
              <a:t>inmunologico</a:t>
            </a:r>
            <a:r>
              <a:rPr lang="en-US" sz="2400" b="1" dirty="0" smtClean="0"/>
              <a:t> del </a:t>
            </a:r>
            <a:r>
              <a:rPr lang="en-US" sz="2400" b="1" dirty="0" err="1" smtClean="0"/>
              <a:t>mamifero</a:t>
            </a:r>
            <a:r>
              <a:rPr lang="en-US" sz="2400" b="1" dirty="0" smtClean="0"/>
              <a:t>.</a:t>
            </a:r>
          </a:p>
          <a:p>
            <a:endParaRPr lang="en-US" sz="2400" b="1" dirty="0"/>
          </a:p>
          <a:p>
            <a:pPr algn="ctr"/>
            <a:r>
              <a:rPr lang="en-US" sz="3200" b="1" dirty="0" err="1" smtClean="0">
                <a:solidFill>
                  <a:srgbClr val="FF0000"/>
                </a:solidFill>
              </a:rPr>
              <a:t>Que</a:t>
            </a:r>
            <a:r>
              <a:rPr lang="en-US" sz="3200" b="1" dirty="0" smtClean="0">
                <a:solidFill>
                  <a:srgbClr val="FF0000"/>
                </a:solidFill>
              </a:rPr>
              <a:t> </a:t>
            </a:r>
            <a:r>
              <a:rPr lang="en-US" sz="3200" b="1" dirty="0" err="1" smtClean="0">
                <a:solidFill>
                  <a:srgbClr val="FF0000"/>
                </a:solidFill>
              </a:rPr>
              <a:t>es</a:t>
            </a:r>
            <a:r>
              <a:rPr lang="en-US" sz="3200" b="1" dirty="0" smtClean="0">
                <a:solidFill>
                  <a:srgbClr val="FF0000"/>
                </a:solidFill>
              </a:rPr>
              <a:t> el </a:t>
            </a:r>
            <a:r>
              <a:rPr lang="en-US" sz="3200" b="1" dirty="0" err="1" smtClean="0">
                <a:solidFill>
                  <a:srgbClr val="FF0000"/>
                </a:solidFill>
              </a:rPr>
              <a:t>rechaso</a:t>
            </a:r>
            <a:r>
              <a:rPr lang="en-US" sz="3200" b="1" dirty="0" smtClean="0">
                <a:solidFill>
                  <a:srgbClr val="FF0000"/>
                </a:solidFill>
              </a:rPr>
              <a:t> </a:t>
            </a:r>
            <a:r>
              <a:rPr lang="en-US" sz="3200" b="1" dirty="0" err="1" smtClean="0">
                <a:solidFill>
                  <a:srgbClr val="FF0000"/>
                </a:solidFill>
              </a:rPr>
              <a:t>inmunologico</a:t>
            </a:r>
            <a:r>
              <a:rPr lang="en-US" sz="3200" b="1" dirty="0" smtClean="0">
                <a:solidFill>
                  <a:srgbClr val="FF0000"/>
                </a:solidFill>
              </a:rPr>
              <a:t>?</a:t>
            </a:r>
            <a:endParaRPr lang="es-MX" sz="3200" b="1" dirty="0">
              <a:solidFill>
                <a:srgbClr val="FF0000"/>
              </a:solidFill>
            </a:endParaRPr>
          </a:p>
        </p:txBody>
      </p:sp>
    </p:spTree>
    <p:extLst>
      <p:ext uri="{BB962C8B-B14F-4D97-AF65-F5344CB8AC3E}">
        <p14:creationId xmlns:p14="http://schemas.microsoft.com/office/powerpoint/2010/main" val="523660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rco\Desktop\classes\Neuroendocrinology\2009-11-19\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914400"/>
            <a:ext cx="411480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66800" y="413303"/>
            <a:ext cx="6301469" cy="523220"/>
          </a:xfrm>
          <a:prstGeom prst="rect">
            <a:avLst/>
          </a:prstGeom>
          <a:noFill/>
        </p:spPr>
        <p:txBody>
          <a:bodyPr wrap="none" rtlCol="0">
            <a:spAutoFit/>
          </a:bodyPr>
          <a:lstStyle/>
          <a:p>
            <a:r>
              <a:rPr lang="en-US" sz="2800" b="1" dirty="0" err="1" smtClean="0"/>
              <a:t>Respuesta</a:t>
            </a:r>
            <a:r>
              <a:rPr lang="en-US" sz="2800" b="1" dirty="0" smtClean="0"/>
              <a:t> del </a:t>
            </a:r>
            <a:r>
              <a:rPr lang="en-US" sz="2800" b="1" dirty="0" err="1" smtClean="0"/>
              <a:t>organismo</a:t>
            </a:r>
            <a:r>
              <a:rPr lang="en-US" sz="2800" b="1" dirty="0" smtClean="0"/>
              <a:t> a los </a:t>
            </a:r>
            <a:r>
              <a:rPr lang="en-US" sz="2800" b="1" dirty="0" err="1" smtClean="0"/>
              <a:t>patogenos</a:t>
            </a:r>
            <a:endParaRPr lang="es-MX" sz="2800" b="1" dirty="0"/>
          </a:p>
        </p:txBody>
      </p:sp>
      <p:sp>
        <p:nvSpPr>
          <p:cNvPr id="4" name="TextBox 3"/>
          <p:cNvSpPr txBox="1"/>
          <p:nvPr/>
        </p:nvSpPr>
        <p:spPr>
          <a:xfrm>
            <a:off x="304800" y="1600201"/>
            <a:ext cx="3733801" cy="4524315"/>
          </a:xfrm>
          <a:prstGeom prst="rect">
            <a:avLst/>
          </a:prstGeom>
          <a:noFill/>
        </p:spPr>
        <p:txBody>
          <a:bodyPr wrap="square" rtlCol="0">
            <a:spAutoFit/>
          </a:bodyPr>
          <a:lstStyle/>
          <a:p>
            <a:r>
              <a:rPr lang="en-US" sz="2400" b="1" dirty="0" smtClean="0"/>
              <a:t>Hay dos </a:t>
            </a:r>
            <a:r>
              <a:rPr lang="en-US" sz="2400" b="1" dirty="0" err="1" smtClean="0"/>
              <a:t>tipos</a:t>
            </a:r>
            <a:r>
              <a:rPr lang="en-US" sz="2400" b="1" dirty="0" smtClean="0"/>
              <a:t> de </a:t>
            </a:r>
            <a:r>
              <a:rPr lang="en-US" sz="2400" b="1" dirty="0" err="1" smtClean="0"/>
              <a:t>respuestas</a:t>
            </a:r>
            <a:r>
              <a:rPr lang="en-US" sz="2400" b="1" dirty="0" smtClean="0"/>
              <a:t> del </a:t>
            </a:r>
            <a:r>
              <a:rPr lang="en-US" sz="2400" b="1" dirty="0" err="1" smtClean="0"/>
              <a:t>organismo</a:t>
            </a:r>
            <a:r>
              <a:rPr lang="en-US" sz="2400" b="1" dirty="0" smtClean="0"/>
              <a:t> a los </a:t>
            </a:r>
            <a:r>
              <a:rPr lang="en-US" sz="2400" b="1" dirty="0" err="1" smtClean="0"/>
              <a:t>patogenos</a:t>
            </a:r>
            <a:r>
              <a:rPr lang="en-US" sz="2400" b="1" dirty="0" smtClean="0"/>
              <a:t>, </a:t>
            </a:r>
            <a:r>
              <a:rPr lang="en-US" sz="2400" b="1" dirty="0" err="1" smtClean="0"/>
              <a:t>denominadas</a:t>
            </a:r>
            <a:endParaRPr lang="en-US" sz="2400" b="1" dirty="0" smtClean="0"/>
          </a:p>
          <a:p>
            <a:endParaRPr lang="en-US" sz="2400" b="1" dirty="0"/>
          </a:p>
          <a:p>
            <a:r>
              <a:rPr lang="en-US" sz="2400" b="1" dirty="0" err="1" smtClean="0"/>
              <a:t>Respuestas</a:t>
            </a:r>
            <a:r>
              <a:rPr lang="en-US" sz="2400" b="1" dirty="0" smtClean="0"/>
              <a:t> </a:t>
            </a:r>
            <a:r>
              <a:rPr lang="en-US" sz="2400" b="1" u="sng" dirty="0" err="1" smtClean="0">
                <a:solidFill>
                  <a:srgbClr val="FF0000"/>
                </a:solidFill>
              </a:rPr>
              <a:t>inata</a:t>
            </a:r>
            <a:endParaRPr lang="en-US" sz="2400" b="1" u="sng" dirty="0" smtClean="0">
              <a:solidFill>
                <a:srgbClr val="FF0000"/>
              </a:solidFill>
            </a:endParaRPr>
          </a:p>
          <a:p>
            <a:r>
              <a:rPr lang="en-US" sz="2400" b="1" dirty="0" smtClean="0"/>
              <a:t>(no-</a:t>
            </a:r>
            <a:r>
              <a:rPr lang="en-US" sz="2400" b="1" dirty="0" err="1" smtClean="0"/>
              <a:t>especifica</a:t>
            </a:r>
            <a:r>
              <a:rPr lang="en-US" sz="2400" b="1" dirty="0" smtClean="0"/>
              <a:t>, se </a:t>
            </a:r>
            <a:r>
              <a:rPr lang="en-US" sz="2400" b="1" dirty="0" err="1" smtClean="0"/>
              <a:t>desarrolla</a:t>
            </a:r>
            <a:r>
              <a:rPr lang="en-US" sz="2400" b="1" dirty="0" smtClean="0"/>
              <a:t> en </a:t>
            </a:r>
            <a:r>
              <a:rPr lang="en-US" sz="2400" b="1" dirty="0" err="1" smtClean="0"/>
              <a:t>minutos</a:t>
            </a:r>
            <a:r>
              <a:rPr lang="en-US" sz="2400" b="1" dirty="0" smtClean="0"/>
              <a:t> o </a:t>
            </a:r>
            <a:r>
              <a:rPr lang="en-US" sz="2400" b="1" dirty="0" err="1" smtClean="0"/>
              <a:t>horas</a:t>
            </a:r>
            <a:r>
              <a:rPr lang="en-US" sz="2400" b="1" dirty="0" smtClean="0"/>
              <a:t>)</a:t>
            </a:r>
          </a:p>
          <a:p>
            <a:endParaRPr lang="en-US" sz="2400" b="1" dirty="0"/>
          </a:p>
          <a:p>
            <a:r>
              <a:rPr lang="en-US" sz="2400" b="1" dirty="0" err="1" smtClean="0"/>
              <a:t>Respuesta</a:t>
            </a:r>
            <a:r>
              <a:rPr lang="en-US" sz="2400" b="1" dirty="0" smtClean="0"/>
              <a:t> </a:t>
            </a:r>
            <a:r>
              <a:rPr lang="en-US" sz="2400" b="1" u="sng" dirty="0" err="1" smtClean="0">
                <a:solidFill>
                  <a:srgbClr val="FF0000"/>
                </a:solidFill>
              </a:rPr>
              <a:t>adaptativa</a:t>
            </a:r>
            <a:endParaRPr lang="en-US" sz="2400" b="1" u="sng" dirty="0" smtClean="0">
              <a:solidFill>
                <a:srgbClr val="FF0000"/>
              </a:solidFill>
            </a:endParaRPr>
          </a:p>
          <a:p>
            <a:r>
              <a:rPr lang="en-US" sz="2400" b="1" dirty="0" smtClean="0"/>
              <a:t>(</a:t>
            </a:r>
            <a:r>
              <a:rPr lang="en-US" sz="2400" b="1" dirty="0" err="1" smtClean="0"/>
              <a:t>muy</a:t>
            </a:r>
            <a:r>
              <a:rPr lang="en-US" sz="2400" b="1" dirty="0" smtClean="0"/>
              <a:t> </a:t>
            </a:r>
            <a:r>
              <a:rPr lang="en-US" sz="2400" b="1" dirty="0" err="1" smtClean="0"/>
              <a:t>especifica</a:t>
            </a:r>
            <a:r>
              <a:rPr lang="en-US" sz="2400" b="1" dirty="0" smtClean="0"/>
              <a:t>, se </a:t>
            </a:r>
            <a:r>
              <a:rPr lang="en-US" sz="2400" b="1" dirty="0" err="1" smtClean="0"/>
              <a:t>desarrolla</a:t>
            </a:r>
            <a:r>
              <a:rPr lang="en-US" sz="2400" b="1" dirty="0" smtClean="0"/>
              <a:t> en </a:t>
            </a:r>
            <a:r>
              <a:rPr lang="en-US" sz="2400" b="1" dirty="0" err="1" smtClean="0"/>
              <a:t>dias</a:t>
            </a:r>
            <a:r>
              <a:rPr lang="en-US" sz="2400" b="1" dirty="0" smtClean="0"/>
              <a:t> o </a:t>
            </a:r>
            <a:r>
              <a:rPr lang="en-US" sz="2400" b="1" dirty="0" err="1" smtClean="0"/>
              <a:t>semanas</a:t>
            </a:r>
            <a:r>
              <a:rPr lang="en-US" sz="2400" b="1" dirty="0" smtClean="0"/>
              <a:t>)</a:t>
            </a:r>
            <a:endParaRPr lang="es-MX" sz="2400" b="1" dirty="0"/>
          </a:p>
        </p:txBody>
      </p:sp>
    </p:spTree>
    <p:extLst>
      <p:ext uri="{BB962C8B-B14F-4D97-AF65-F5344CB8AC3E}">
        <p14:creationId xmlns:p14="http://schemas.microsoft.com/office/powerpoint/2010/main" val="523660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8153400" cy="4647426"/>
          </a:xfrm>
          <a:prstGeom prst="rect">
            <a:avLst/>
          </a:prstGeom>
          <a:noFill/>
        </p:spPr>
        <p:txBody>
          <a:bodyPr wrap="square" rtlCol="0">
            <a:spAutoFit/>
          </a:bodyPr>
          <a:lstStyle/>
          <a:p>
            <a:r>
              <a:rPr lang="en-US" sz="3200" b="1" dirty="0" err="1" smtClean="0"/>
              <a:t>Tipos</a:t>
            </a:r>
            <a:r>
              <a:rPr lang="en-US" sz="3200" b="1" dirty="0" smtClean="0"/>
              <a:t> de </a:t>
            </a:r>
            <a:r>
              <a:rPr lang="en-US" sz="3200" b="1" dirty="0" err="1" smtClean="0"/>
              <a:t>transplantes</a:t>
            </a:r>
            <a:endParaRPr lang="en-US" sz="3200" b="1" dirty="0" smtClean="0"/>
          </a:p>
          <a:p>
            <a:endParaRPr lang="en-US" sz="2400" b="1" dirty="0" smtClean="0"/>
          </a:p>
          <a:p>
            <a:endParaRPr lang="en-US" sz="2400" b="1" dirty="0"/>
          </a:p>
          <a:p>
            <a:pPr marL="285750" indent="-285750">
              <a:buFontTx/>
              <a:buChar char="-"/>
            </a:pPr>
            <a:r>
              <a:rPr lang="en-US" sz="2400" b="1" dirty="0" err="1" smtClean="0"/>
              <a:t>autologo</a:t>
            </a:r>
            <a:r>
              <a:rPr lang="en-US" sz="2400" b="1" dirty="0" smtClean="0"/>
              <a:t>: </a:t>
            </a:r>
            <a:r>
              <a:rPr lang="en-US" sz="2400" b="1" dirty="0" err="1" smtClean="0"/>
              <a:t>transplante</a:t>
            </a:r>
            <a:r>
              <a:rPr lang="en-US" sz="2400" b="1" dirty="0" smtClean="0"/>
              <a:t> de un </a:t>
            </a:r>
            <a:r>
              <a:rPr lang="en-US" sz="2400" b="1" dirty="0" err="1" smtClean="0"/>
              <a:t>organismo</a:t>
            </a:r>
            <a:r>
              <a:rPr lang="en-US" sz="2400" b="1" dirty="0" smtClean="0"/>
              <a:t> a </a:t>
            </a:r>
            <a:r>
              <a:rPr lang="en-US" sz="2400" b="1" dirty="0" err="1" smtClean="0"/>
              <a:t>si</a:t>
            </a:r>
            <a:r>
              <a:rPr lang="en-US" sz="2400" b="1" dirty="0" smtClean="0"/>
              <a:t> </a:t>
            </a:r>
            <a:r>
              <a:rPr lang="en-US" sz="2400" b="1" dirty="0" err="1" smtClean="0"/>
              <a:t>mismo</a:t>
            </a:r>
            <a:r>
              <a:rPr lang="en-US" sz="2400" b="1" dirty="0" smtClean="0"/>
              <a:t> (en </a:t>
            </a:r>
            <a:r>
              <a:rPr lang="en-US" sz="2400" b="1" dirty="0" err="1" smtClean="0"/>
              <a:t>otra</a:t>
            </a:r>
            <a:r>
              <a:rPr lang="en-US" sz="2400" b="1" dirty="0" smtClean="0"/>
              <a:t> </a:t>
            </a:r>
            <a:r>
              <a:rPr lang="en-US" sz="2400" b="1" dirty="0" err="1" smtClean="0"/>
              <a:t>posicion</a:t>
            </a:r>
            <a:r>
              <a:rPr lang="en-US" sz="2400" b="1" dirty="0" smtClean="0"/>
              <a:t>)</a:t>
            </a:r>
          </a:p>
          <a:p>
            <a:pPr marL="285750" indent="-285750">
              <a:buFontTx/>
              <a:buChar char="-"/>
            </a:pPr>
            <a:endParaRPr lang="en-US" sz="2400" b="1" dirty="0" smtClean="0"/>
          </a:p>
          <a:p>
            <a:pPr marL="285750" indent="-285750">
              <a:buFontTx/>
              <a:buChar char="-"/>
            </a:pPr>
            <a:r>
              <a:rPr lang="en-US" sz="2400" b="1" dirty="0" err="1" smtClean="0"/>
              <a:t>Isologo</a:t>
            </a:r>
            <a:r>
              <a:rPr lang="en-US" sz="2400" b="1" dirty="0" smtClean="0"/>
              <a:t>: de un </a:t>
            </a:r>
            <a:r>
              <a:rPr lang="en-US" sz="2400" b="1" dirty="0" err="1" smtClean="0"/>
              <a:t>gemelo</a:t>
            </a:r>
            <a:r>
              <a:rPr lang="en-US" sz="2400" b="1" dirty="0" smtClean="0"/>
              <a:t> </a:t>
            </a:r>
            <a:r>
              <a:rPr lang="en-US" sz="2400" b="1" dirty="0" err="1" smtClean="0"/>
              <a:t>identico</a:t>
            </a:r>
            <a:r>
              <a:rPr lang="en-US" sz="2400" b="1" dirty="0" smtClean="0"/>
              <a:t> a </a:t>
            </a:r>
            <a:r>
              <a:rPr lang="en-US" sz="2400" b="1" dirty="0" err="1" smtClean="0"/>
              <a:t>otro</a:t>
            </a:r>
            <a:endParaRPr lang="en-US" sz="2400" b="1" dirty="0" smtClean="0"/>
          </a:p>
          <a:p>
            <a:pPr marL="285750" indent="-285750">
              <a:buFontTx/>
              <a:buChar char="-"/>
            </a:pPr>
            <a:endParaRPr lang="en-US" sz="2400" b="1" dirty="0" smtClean="0"/>
          </a:p>
          <a:p>
            <a:pPr marL="285750" indent="-285750">
              <a:buFontTx/>
              <a:buChar char="-"/>
            </a:pPr>
            <a:r>
              <a:rPr lang="en-US" sz="2400" b="1" dirty="0" err="1" smtClean="0"/>
              <a:t>Homologo</a:t>
            </a:r>
            <a:r>
              <a:rPr lang="en-US" sz="2400" b="1" dirty="0" smtClean="0"/>
              <a:t>: de un </a:t>
            </a:r>
            <a:r>
              <a:rPr lang="en-US" sz="2400" b="1" dirty="0" err="1" smtClean="0"/>
              <a:t>individuo</a:t>
            </a:r>
            <a:r>
              <a:rPr lang="en-US" sz="2400" b="1" dirty="0" smtClean="0"/>
              <a:t> a </a:t>
            </a:r>
            <a:r>
              <a:rPr lang="en-US" sz="2400" b="1" dirty="0" err="1" smtClean="0"/>
              <a:t>otro</a:t>
            </a:r>
            <a:r>
              <a:rPr lang="en-US" sz="2400" b="1" dirty="0" smtClean="0"/>
              <a:t> de la </a:t>
            </a:r>
            <a:r>
              <a:rPr lang="en-US" sz="2400" b="1" dirty="0" err="1" smtClean="0"/>
              <a:t>misma</a:t>
            </a:r>
            <a:r>
              <a:rPr lang="en-US" sz="2400" b="1" dirty="0" smtClean="0"/>
              <a:t> </a:t>
            </a:r>
            <a:r>
              <a:rPr lang="en-US" sz="2400" b="1" dirty="0" err="1" smtClean="0"/>
              <a:t>especie</a:t>
            </a:r>
            <a:endParaRPr lang="en-US" sz="2400" b="1" dirty="0" smtClean="0"/>
          </a:p>
          <a:p>
            <a:pPr marL="285750" indent="-285750">
              <a:buFontTx/>
              <a:buChar char="-"/>
            </a:pPr>
            <a:endParaRPr lang="en-US" sz="2400" b="1" dirty="0" smtClean="0"/>
          </a:p>
          <a:p>
            <a:pPr marL="285750" indent="-285750">
              <a:buFontTx/>
              <a:buChar char="-"/>
            </a:pPr>
            <a:r>
              <a:rPr lang="en-US" sz="2400" b="1" dirty="0" err="1" smtClean="0"/>
              <a:t>Heterologo</a:t>
            </a:r>
            <a:r>
              <a:rPr lang="en-US" sz="2400" b="1" dirty="0" smtClean="0"/>
              <a:t>: de un </a:t>
            </a:r>
            <a:r>
              <a:rPr lang="en-US" sz="2400" b="1" dirty="0" err="1" smtClean="0"/>
              <a:t>organismo</a:t>
            </a:r>
            <a:r>
              <a:rPr lang="en-US" sz="2400" b="1" dirty="0" smtClean="0"/>
              <a:t> de </a:t>
            </a:r>
            <a:r>
              <a:rPr lang="en-US" sz="2400" b="1" dirty="0" err="1" smtClean="0"/>
              <a:t>una</a:t>
            </a:r>
            <a:r>
              <a:rPr lang="en-US" sz="2400" b="1" dirty="0" smtClean="0"/>
              <a:t> </a:t>
            </a:r>
            <a:r>
              <a:rPr lang="en-US" sz="2400" b="1" dirty="0" err="1" smtClean="0"/>
              <a:t>especie</a:t>
            </a:r>
            <a:r>
              <a:rPr lang="en-US" sz="2400" b="1" dirty="0" smtClean="0"/>
              <a:t> a </a:t>
            </a:r>
            <a:r>
              <a:rPr lang="en-US" sz="2400" b="1" dirty="0" err="1" smtClean="0"/>
              <a:t>otro</a:t>
            </a:r>
            <a:r>
              <a:rPr lang="en-US" sz="2400" b="1" dirty="0" smtClean="0"/>
              <a:t> de </a:t>
            </a:r>
            <a:r>
              <a:rPr lang="en-US" sz="2400" b="1" dirty="0" err="1" smtClean="0"/>
              <a:t>especie</a:t>
            </a:r>
            <a:r>
              <a:rPr lang="en-US" sz="2400" b="1" dirty="0" smtClean="0"/>
              <a:t> </a:t>
            </a:r>
            <a:r>
              <a:rPr lang="en-US" sz="2400" b="1" dirty="0" err="1" smtClean="0"/>
              <a:t>diferente</a:t>
            </a:r>
            <a:endParaRPr lang="es-MX" sz="2400" b="1" dirty="0"/>
          </a:p>
        </p:txBody>
      </p:sp>
    </p:spTree>
    <p:extLst>
      <p:ext uri="{BB962C8B-B14F-4D97-AF65-F5344CB8AC3E}">
        <p14:creationId xmlns:p14="http://schemas.microsoft.com/office/powerpoint/2010/main" val="2683755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Marco\Desktop\classes\Neuroendocrinology\2009-11-19\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1450"/>
            <a:ext cx="6042025" cy="735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457200" y="533400"/>
            <a:ext cx="2514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sz="2800" b="1" dirty="0" err="1" smtClean="0"/>
              <a:t>Funcion</a:t>
            </a:r>
            <a:r>
              <a:rPr lang="en-US" altLang="es-MX" sz="2800" b="1" dirty="0" smtClean="0"/>
              <a:t> de los </a:t>
            </a:r>
            <a:r>
              <a:rPr lang="en-US" altLang="es-MX" sz="2800" b="1" dirty="0" err="1" smtClean="0"/>
              <a:t>diferentes</a:t>
            </a:r>
            <a:r>
              <a:rPr lang="en-US" altLang="es-MX" sz="2800" b="1" dirty="0" smtClean="0"/>
              <a:t> </a:t>
            </a:r>
            <a:r>
              <a:rPr lang="en-US" altLang="es-MX" sz="2800" b="1" dirty="0" err="1" smtClean="0"/>
              <a:t>tipos</a:t>
            </a:r>
            <a:r>
              <a:rPr lang="en-US" altLang="es-MX" sz="2800" b="1" dirty="0" smtClean="0"/>
              <a:t> de </a:t>
            </a:r>
            <a:r>
              <a:rPr lang="en-US" altLang="es-MX" sz="2800" b="1" dirty="0" err="1" smtClean="0"/>
              <a:t>celulas</a:t>
            </a:r>
            <a:r>
              <a:rPr lang="en-US" altLang="es-MX" sz="2800" b="1" dirty="0" smtClean="0"/>
              <a:t> de la </a:t>
            </a:r>
            <a:r>
              <a:rPr lang="en-US" altLang="es-MX" sz="2800" b="1" dirty="0" err="1" smtClean="0"/>
              <a:t>sangre</a:t>
            </a:r>
            <a:endParaRPr lang="en-US" altLang="es-MX" sz="2800" b="1" dirty="0"/>
          </a:p>
        </p:txBody>
      </p:sp>
    </p:spTree>
    <p:extLst>
      <p:ext uri="{BB962C8B-B14F-4D97-AF65-F5344CB8AC3E}">
        <p14:creationId xmlns:p14="http://schemas.microsoft.com/office/powerpoint/2010/main" val="642297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arco\Desktop\classes\Neuroendocrinology\2009-11-19\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6629400" cy="789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2"/>
          <p:cNvSpPr txBox="1">
            <a:spLocks noChangeArrowheads="1"/>
          </p:cNvSpPr>
          <p:nvPr/>
        </p:nvSpPr>
        <p:spPr bwMode="auto">
          <a:xfrm>
            <a:off x="1295400" y="0"/>
            <a:ext cx="5938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sz="2400" b="1" dirty="0" err="1" smtClean="0"/>
              <a:t>Tipos</a:t>
            </a:r>
            <a:r>
              <a:rPr lang="en-US" altLang="es-MX" sz="2400" b="1" dirty="0" smtClean="0"/>
              <a:t> de </a:t>
            </a:r>
            <a:r>
              <a:rPr lang="en-US" altLang="es-MX" sz="2400" b="1" dirty="0" err="1" smtClean="0"/>
              <a:t>celulas</a:t>
            </a:r>
            <a:r>
              <a:rPr lang="en-US" altLang="es-MX" sz="2400" b="1" dirty="0" smtClean="0"/>
              <a:t> </a:t>
            </a:r>
            <a:r>
              <a:rPr lang="en-US" altLang="es-MX" sz="2400" b="1" dirty="0" err="1" smtClean="0"/>
              <a:t>inmunes</a:t>
            </a:r>
            <a:r>
              <a:rPr lang="en-US" altLang="es-MX" sz="2400" b="1" dirty="0" smtClean="0"/>
              <a:t> y </a:t>
            </a:r>
            <a:r>
              <a:rPr lang="en-US" altLang="es-MX" sz="2400" b="1" dirty="0" err="1" smtClean="0"/>
              <a:t>eritrocitos</a:t>
            </a:r>
            <a:endParaRPr lang="en-US" altLang="es-MX" sz="2400" b="1" dirty="0"/>
          </a:p>
        </p:txBody>
      </p:sp>
      <p:sp>
        <p:nvSpPr>
          <p:cNvPr id="4" name="Rectangle 3"/>
          <p:cNvSpPr/>
          <p:nvPr/>
        </p:nvSpPr>
        <p:spPr>
          <a:xfrm>
            <a:off x="5029200" y="1295400"/>
            <a:ext cx="6096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3" name="TextBox 4"/>
          <p:cNvSpPr txBox="1">
            <a:spLocks noChangeArrowheads="1"/>
          </p:cNvSpPr>
          <p:nvPr/>
        </p:nvSpPr>
        <p:spPr bwMode="auto">
          <a:xfrm>
            <a:off x="6781800" y="533400"/>
            <a:ext cx="2438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b="1" dirty="0" err="1" smtClean="0"/>
              <a:t>Linfocitos</a:t>
            </a:r>
            <a:r>
              <a:rPr lang="en-US" altLang="es-MX" b="1" dirty="0"/>
              <a:t>:</a:t>
            </a:r>
          </a:p>
          <a:p>
            <a:pPr eaLnBrk="1" hangingPunct="1"/>
            <a:endParaRPr lang="en-US" altLang="es-MX" b="1" dirty="0"/>
          </a:p>
          <a:p>
            <a:pPr eaLnBrk="1" hangingPunct="1"/>
            <a:r>
              <a:rPr lang="en-US" altLang="es-MX" b="1" u="sng" dirty="0" err="1" smtClean="0"/>
              <a:t>Celulas</a:t>
            </a:r>
            <a:r>
              <a:rPr lang="en-US" altLang="es-MX" b="1" u="sng" dirty="0" smtClean="0"/>
              <a:t> T </a:t>
            </a:r>
            <a:r>
              <a:rPr lang="en-US" altLang="es-MX" b="1" u="sng" dirty="0"/>
              <a:t>and B </a:t>
            </a:r>
            <a:r>
              <a:rPr lang="en-US" altLang="es-MX" b="1" u="sng" dirty="0" smtClean="0"/>
              <a:t>son</a:t>
            </a:r>
            <a:r>
              <a:rPr lang="en-US" altLang="es-MX" b="1" dirty="0" smtClean="0"/>
              <a:t> </a:t>
            </a:r>
            <a:r>
              <a:rPr lang="en-US" altLang="es-MX" b="1" dirty="0" err="1" smtClean="0"/>
              <a:t>capaces</a:t>
            </a:r>
            <a:r>
              <a:rPr lang="en-US" altLang="es-MX" b="1" dirty="0" smtClean="0"/>
              <a:t> de expansion clonal en </a:t>
            </a:r>
            <a:r>
              <a:rPr lang="en-US" altLang="es-MX" b="1" dirty="0" err="1" smtClean="0"/>
              <a:t>respuesta</a:t>
            </a:r>
            <a:r>
              <a:rPr lang="en-US" altLang="es-MX" b="1" dirty="0" smtClean="0"/>
              <a:t> a </a:t>
            </a:r>
            <a:r>
              <a:rPr lang="en-US" altLang="es-MX" b="1" dirty="0" err="1" smtClean="0"/>
              <a:t>antigenes</a:t>
            </a:r>
            <a:r>
              <a:rPr lang="en-US" altLang="es-MX" b="1" dirty="0" smtClean="0"/>
              <a:t> </a:t>
            </a:r>
            <a:r>
              <a:rPr lang="en-US" altLang="es-MX" b="1" dirty="0" err="1" smtClean="0"/>
              <a:t>especificos</a:t>
            </a:r>
            <a:endParaRPr lang="en-US" altLang="es-MX" b="1" dirty="0"/>
          </a:p>
        </p:txBody>
      </p:sp>
      <p:cxnSp>
        <p:nvCxnSpPr>
          <p:cNvPr id="7" name="Straight Arrow Connector 6"/>
          <p:cNvCxnSpPr/>
          <p:nvPr/>
        </p:nvCxnSpPr>
        <p:spPr>
          <a:xfrm rot="10800000">
            <a:off x="5715000" y="1600200"/>
            <a:ext cx="762000" cy="158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6629400" y="3122613"/>
            <a:ext cx="381000" cy="1587"/>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6629400" y="3470275"/>
            <a:ext cx="3810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6629400" y="4114800"/>
            <a:ext cx="381000" cy="1588"/>
          </a:xfrm>
          <a:prstGeom prst="straightConnector1">
            <a:avLst/>
          </a:prstGeom>
          <a:ln w="317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298" name="TextBox 11"/>
          <p:cNvSpPr txBox="1">
            <a:spLocks noChangeArrowheads="1"/>
          </p:cNvSpPr>
          <p:nvPr/>
        </p:nvSpPr>
        <p:spPr bwMode="auto">
          <a:xfrm>
            <a:off x="6819900" y="2971800"/>
            <a:ext cx="23241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sz="1600" b="1" u="sng" dirty="0" err="1" smtClean="0"/>
              <a:t>Celulas</a:t>
            </a:r>
            <a:r>
              <a:rPr lang="en-US" altLang="es-MX" sz="1600" b="1" u="sng" dirty="0" smtClean="0"/>
              <a:t> </a:t>
            </a:r>
            <a:r>
              <a:rPr lang="en-US" altLang="es-MX" sz="1600" b="1" u="sng" dirty="0" err="1" smtClean="0"/>
              <a:t>dendriticas</a:t>
            </a:r>
            <a:r>
              <a:rPr lang="en-US" altLang="es-MX" sz="1600" b="1" u="sng" dirty="0" smtClean="0"/>
              <a:t>  </a:t>
            </a:r>
            <a:r>
              <a:rPr lang="en-US" altLang="es-MX" sz="1600" b="1" u="sng" dirty="0" err="1" smtClean="0"/>
              <a:t>Monocitos</a:t>
            </a:r>
            <a:r>
              <a:rPr lang="en-US" altLang="es-MX" sz="1600" b="1" dirty="0" smtClean="0"/>
              <a:t> </a:t>
            </a:r>
            <a:r>
              <a:rPr lang="en-US" altLang="es-MX" sz="1600" b="1" dirty="0" err="1" smtClean="0"/>
              <a:t>maduros</a:t>
            </a:r>
            <a:endParaRPr lang="en-US" altLang="es-MX" sz="1600" b="1" dirty="0"/>
          </a:p>
          <a:p>
            <a:pPr eaLnBrk="1" hangingPunct="1"/>
            <a:endParaRPr lang="en-US" altLang="es-MX" sz="1600" b="1" dirty="0"/>
          </a:p>
          <a:p>
            <a:pPr eaLnBrk="1" hangingPunct="1"/>
            <a:r>
              <a:rPr lang="en-US" altLang="es-MX" sz="1600" b="1" dirty="0" smtClean="0"/>
              <a:t>y </a:t>
            </a:r>
            <a:endParaRPr lang="en-US" altLang="es-MX" sz="1600" b="1" dirty="0"/>
          </a:p>
          <a:p>
            <a:pPr eaLnBrk="1" hangingPunct="1"/>
            <a:r>
              <a:rPr lang="en-US" altLang="es-MX" sz="1600" b="1" u="sng" dirty="0" err="1" smtClean="0"/>
              <a:t>Neutrofilos</a:t>
            </a:r>
            <a:r>
              <a:rPr lang="en-US" altLang="es-MX" sz="1600" b="1" dirty="0" smtClean="0"/>
              <a:t> </a:t>
            </a:r>
            <a:endParaRPr lang="en-US" altLang="es-MX" sz="1600" b="1" dirty="0"/>
          </a:p>
          <a:p>
            <a:pPr eaLnBrk="1" hangingPunct="1"/>
            <a:endParaRPr lang="en-US" altLang="es-MX" sz="1400" b="1" u="sng" dirty="0"/>
          </a:p>
          <a:p>
            <a:pPr eaLnBrk="1" hangingPunct="1"/>
            <a:endParaRPr lang="en-US" altLang="es-MX" sz="1400" b="1" u="sng" dirty="0"/>
          </a:p>
          <a:p>
            <a:pPr eaLnBrk="1" hangingPunct="1"/>
            <a:r>
              <a:rPr lang="en-US" altLang="es-MX" sz="1400" b="1" u="sng" dirty="0" err="1" smtClean="0"/>
              <a:t>Todos</a:t>
            </a:r>
            <a:r>
              <a:rPr lang="en-US" altLang="es-MX" sz="1400" b="1" u="sng" dirty="0" smtClean="0"/>
              <a:t> son MACROFAGOS</a:t>
            </a:r>
            <a:r>
              <a:rPr lang="en-US" altLang="es-MX" sz="1400" b="1" dirty="0"/>
              <a:t>, </a:t>
            </a:r>
            <a:r>
              <a:rPr lang="en-US" altLang="es-MX" sz="1400" b="1" dirty="0" err="1" smtClean="0"/>
              <a:t>fagocitan</a:t>
            </a:r>
            <a:r>
              <a:rPr lang="en-US" altLang="es-MX" sz="1400" b="1" dirty="0" smtClean="0"/>
              <a:t> y </a:t>
            </a:r>
            <a:r>
              <a:rPr lang="en-US" altLang="es-MX" sz="1400" b="1" dirty="0" err="1" smtClean="0"/>
              <a:t>digieren</a:t>
            </a:r>
            <a:r>
              <a:rPr lang="en-US" altLang="es-MX" sz="1400" b="1" dirty="0" smtClean="0"/>
              <a:t> </a:t>
            </a:r>
            <a:r>
              <a:rPr lang="en-US" altLang="es-MX" sz="1400" b="1" dirty="0" err="1" smtClean="0"/>
              <a:t>cuerpos</a:t>
            </a:r>
            <a:r>
              <a:rPr lang="en-US" altLang="es-MX" sz="1400" b="1" dirty="0" smtClean="0"/>
              <a:t> </a:t>
            </a:r>
            <a:r>
              <a:rPr lang="en-US" altLang="es-MX" sz="1400" b="1" dirty="0" err="1" smtClean="0"/>
              <a:t>ajenos</a:t>
            </a:r>
            <a:r>
              <a:rPr lang="en-US" altLang="es-MX" sz="1400" b="1" dirty="0" smtClean="0"/>
              <a:t> </a:t>
            </a:r>
            <a:r>
              <a:rPr lang="en-US" altLang="es-MX" sz="1400" b="1" dirty="0"/>
              <a:t>bodies </a:t>
            </a:r>
            <a:r>
              <a:rPr lang="en-US" altLang="es-MX" sz="1400" b="1" dirty="0" smtClean="0"/>
              <a:t>y </a:t>
            </a:r>
            <a:r>
              <a:rPr lang="en-US" altLang="es-MX" sz="1400" b="1" dirty="0" err="1" smtClean="0">
                <a:solidFill>
                  <a:srgbClr val="FF0000"/>
                </a:solidFill>
              </a:rPr>
              <a:t>presentan</a:t>
            </a:r>
            <a:r>
              <a:rPr lang="en-US" altLang="es-MX" sz="1400" b="1" dirty="0" smtClean="0">
                <a:solidFill>
                  <a:srgbClr val="FF0000"/>
                </a:solidFill>
              </a:rPr>
              <a:t> </a:t>
            </a:r>
            <a:r>
              <a:rPr lang="en-US" altLang="es-MX" sz="1400" b="1" dirty="0" err="1" smtClean="0">
                <a:solidFill>
                  <a:srgbClr val="FF0000"/>
                </a:solidFill>
              </a:rPr>
              <a:t>las</a:t>
            </a:r>
            <a:r>
              <a:rPr lang="en-US" altLang="es-MX" sz="1400" b="1" dirty="0" smtClean="0">
                <a:solidFill>
                  <a:srgbClr val="FF0000"/>
                </a:solidFill>
              </a:rPr>
              <a:t> </a:t>
            </a:r>
            <a:r>
              <a:rPr lang="en-US" altLang="es-MX" sz="1400" b="1" dirty="0" err="1" smtClean="0">
                <a:solidFill>
                  <a:srgbClr val="FF0000"/>
                </a:solidFill>
              </a:rPr>
              <a:t>particulas</a:t>
            </a:r>
            <a:r>
              <a:rPr lang="en-US" altLang="es-MX" sz="1400" b="1" dirty="0" smtClean="0">
                <a:solidFill>
                  <a:srgbClr val="FF0000"/>
                </a:solidFill>
              </a:rPr>
              <a:t> </a:t>
            </a:r>
            <a:r>
              <a:rPr lang="en-US" altLang="es-MX" sz="1400" b="1" dirty="0" err="1" smtClean="0">
                <a:solidFill>
                  <a:srgbClr val="FF0000"/>
                </a:solidFill>
              </a:rPr>
              <a:t>digeridas</a:t>
            </a:r>
            <a:r>
              <a:rPr lang="en-US" altLang="es-MX" sz="1400" b="1" dirty="0" smtClean="0">
                <a:solidFill>
                  <a:srgbClr val="FF0000"/>
                </a:solidFill>
              </a:rPr>
              <a:t> (</a:t>
            </a:r>
            <a:r>
              <a:rPr lang="en-US" altLang="es-MX" sz="1400" b="1" dirty="0" err="1" smtClean="0">
                <a:solidFill>
                  <a:srgbClr val="FF0000"/>
                </a:solidFill>
              </a:rPr>
              <a:t>antigenos</a:t>
            </a:r>
            <a:r>
              <a:rPr lang="en-US" altLang="es-MX" sz="1400" b="1" dirty="0">
                <a:solidFill>
                  <a:srgbClr val="FF0000"/>
                </a:solidFill>
              </a:rPr>
              <a:t>) </a:t>
            </a:r>
            <a:r>
              <a:rPr lang="en-US" altLang="es-MX" sz="1400" b="1" dirty="0" smtClean="0">
                <a:solidFill>
                  <a:srgbClr val="FF0000"/>
                </a:solidFill>
              </a:rPr>
              <a:t>de los </a:t>
            </a:r>
            <a:r>
              <a:rPr lang="en-US" altLang="es-MX" sz="1400" b="1" dirty="0" err="1" smtClean="0">
                <a:solidFill>
                  <a:srgbClr val="FF0000"/>
                </a:solidFill>
              </a:rPr>
              <a:t>invasores</a:t>
            </a:r>
            <a:r>
              <a:rPr lang="en-US" altLang="es-MX" sz="1400" b="1" dirty="0" smtClean="0">
                <a:solidFill>
                  <a:srgbClr val="FF0000"/>
                </a:solidFill>
              </a:rPr>
              <a:t> a </a:t>
            </a:r>
            <a:r>
              <a:rPr lang="en-US" altLang="es-MX" sz="1400" b="1" dirty="0" err="1" smtClean="0">
                <a:solidFill>
                  <a:srgbClr val="FF0000"/>
                </a:solidFill>
              </a:rPr>
              <a:t>las</a:t>
            </a:r>
            <a:r>
              <a:rPr lang="en-US" altLang="es-MX" sz="1400" b="1" dirty="0" smtClean="0">
                <a:solidFill>
                  <a:srgbClr val="FF0000"/>
                </a:solidFill>
              </a:rPr>
              <a:t> </a:t>
            </a:r>
            <a:r>
              <a:rPr lang="en-US" altLang="es-MX" sz="1400" b="1" dirty="0" err="1" smtClean="0">
                <a:solidFill>
                  <a:srgbClr val="FF0000"/>
                </a:solidFill>
              </a:rPr>
              <a:t>celulas</a:t>
            </a:r>
            <a:r>
              <a:rPr lang="en-US" altLang="es-MX" sz="1400" b="1" dirty="0" smtClean="0">
                <a:solidFill>
                  <a:srgbClr val="FF0000"/>
                </a:solidFill>
              </a:rPr>
              <a:t> T y </a:t>
            </a:r>
            <a:r>
              <a:rPr lang="en-US" altLang="es-MX" sz="1400" b="1" dirty="0">
                <a:solidFill>
                  <a:srgbClr val="FF0000"/>
                </a:solidFill>
              </a:rPr>
              <a:t>B </a:t>
            </a:r>
            <a:r>
              <a:rPr lang="en-US" altLang="es-MX" sz="1400" b="1" dirty="0" smtClean="0">
                <a:solidFill>
                  <a:srgbClr val="FF0000"/>
                </a:solidFill>
              </a:rPr>
              <a:t>para </a:t>
            </a:r>
            <a:r>
              <a:rPr lang="en-US" altLang="es-MX" sz="1400" b="1" dirty="0" err="1" smtClean="0">
                <a:solidFill>
                  <a:srgbClr val="FF0000"/>
                </a:solidFill>
              </a:rPr>
              <a:t>iniciar</a:t>
            </a:r>
            <a:r>
              <a:rPr lang="en-US" altLang="es-MX" sz="1400" b="1" dirty="0" smtClean="0">
                <a:solidFill>
                  <a:srgbClr val="FF0000"/>
                </a:solidFill>
              </a:rPr>
              <a:t> la </a:t>
            </a:r>
            <a:r>
              <a:rPr lang="en-US" altLang="es-MX" sz="1400" b="1" dirty="0" err="1" smtClean="0">
                <a:solidFill>
                  <a:srgbClr val="FF0000"/>
                </a:solidFill>
              </a:rPr>
              <a:t>respuestas</a:t>
            </a:r>
            <a:r>
              <a:rPr lang="en-US" altLang="es-MX" sz="1400" b="1" dirty="0" smtClean="0">
                <a:solidFill>
                  <a:srgbClr val="FF0000"/>
                </a:solidFill>
              </a:rPr>
              <a:t> </a:t>
            </a:r>
            <a:r>
              <a:rPr lang="en-US" altLang="es-MX" sz="1400" b="1" dirty="0" err="1" smtClean="0">
                <a:solidFill>
                  <a:srgbClr val="FF0000"/>
                </a:solidFill>
              </a:rPr>
              <a:t>adaptiva</a:t>
            </a:r>
            <a:endParaRPr lang="en-US" altLang="es-MX" dirty="0">
              <a:solidFill>
                <a:srgbClr val="FF0000"/>
              </a:solidFill>
            </a:endParaRPr>
          </a:p>
        </p:txBody>
      </p:sp>
      <p:cxnSp>
        <p:nvCxnSpPr>
          <p:cNvPr id="13" name="Straight Arrow Connector 12"/>
          <p:cNvCxnSpPr/>
          <p:nvPr/>
        </p:nvCxnSpPr>
        <p:spPr>
          <a:xfrm rot="10800000">
            <a:off x="5638800" y="2208213"/>
            <a:ext cx="762000" cy="15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404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arco\Desktop\classes\Neuroendocrinology\2009-11-19\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6126163"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2"/>
          <p:cNvSpPr txBox="1">
            <a:spLocks noChangeArrowheads="1"/>
          </p:cNvSpPr>
          <p:nvPr/>
        </p:nvSpPr>
        <p:spPr bwMode="auto">
          <a:xfrm>
            <a:off x="1143000" y="457200"/>
            <a:ext cx="6437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sz="2400" b="1" dirty="0" err="1" smtClean="0"/>
              <a:t>Papel</a:t>
            </a:r>
            <a:r>
              <a:rPr lang="en-US" altLang="es-MX" sz="2400" b="1" dirty="0" smtClean="0"/>
              <a:t> </a:t>
            </a:r>
            <a:r>
              <a:rPr lang="en-US" altLang="es-MX" sz="2400" b="1" dirty="0" err="1" smtClean="0"/>
              <a:t>inmune</a:t>
            </a:r>
            <a:r>
              <a:rPr lang="en-US" altLang="es-MX" sz="2400" b="1" dirty="0" smtClean="0"/>
              <a:t> de la </a:t>
            </a:r>
            <a:r>
              <a:rPr lang="en-US" altLang="es-MX" sz="2400" b="1" dirty="0" err="1" smtClean="0"/>
              <a:t>medula</a:t>
            </a:r>
            <a:r>
              <a:rPr lang="en-US" altLang="es-MX" sz="2400" b="1" dirty="0" smtClean="0"/>
              <a:t> </a:t>
            </a:r>
            <a:r>
              <a:rPr lang="en-US" altLang="es-MX" sz="2400" b="1" dirty="0" err="1" smtClean="0"/>
              <a:t>osea</a:t>
            </a:r>
            <a:r>
              <a:rPr lang="en-US" altLang="es-MX" sz="2400" b="1" dirty="0" smtClean="0"/>
              <a:t> y del </a:t>
            </a:r>
            <a:r>
              <a:rPr lang="en-US" altLang="es-MX" sz="2400" b="1" dirty="0" err="1" smtClean="0"/>
              <a:t>timo</a:t>
            </a:r>
            <a:endParaRPr lang="en-US" altLang="es-MX" sz="2400" b="1" dirty="0"/>
          </a:p>
        </p:txBody>
      </p:sp>
      <p:sp>
        <p:nvSpPr>
          <p:cNvPr id="13316" name="TextBox 3"/>
          <p:cNvSpPr txBox="1">
            <a:spLocks noChangeArrowheads="1"/>
          </p:cNvSpPr>
          <p:nvPr/>
        </p:nvSpPr>
        <p:spPr bwMode="auto">
          <a:xfrm>
            <a:off x="762000" y="5105400"/>
            <a:ext cx="7467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sz="2000" dirty="0" smtClean="0"/>
              <a:t>La </a:t>
            </a:r>
            <a:r>
              <a:rPr lang="en-US" altLang="es-MX" sz="2000" dirty="0" err="1" smtClean="0"/>
              <a:t>medula</a:t>
            </a:r>
            <a:r>
              <a:rPr lang="en-US" altLang="es-MX" sz="2000" dirty="0" smtClean="0"/>
              <a:t> </a:t>
            </a:r>
            <a:r>
              <a:rPr lang="en-US" altLang="es-MX" sz="2000" dirty="0" err="1" smtClean="0"/>
              <a:t>osea</a:t>
            </a:r>
            <a:r>
              <a:rPr lang="en-US" altLang="es-MX" sz="2000" dirty="0" smtClean="0"/>
              <a:t> </a:t>
            </a:r>
            <a:r>
              <a:rPr lang="en-US" altLang="es-MX" sz="2000" dirty="0" err="1" smtClean="0"/>
              <a:t>es</a:t>
            </a:r>
            <a:r>
              <a:rPr lang="en-US" altLang="es-MX" sz="2000" dirty="0" smtClean="0"/>
              <a:t> la </a:t>
            </a:r>
            <a:r>
              <a:rPr lang="en-US" altLang="es-MX" sz="2000" dirty="0" err="1" smtClean="0"/>
              <a:t>fuente</a:t>
            </a:r>
            <a:r>
              <a:rPr lang="en-US" altLang="es-MX" sz="2000" dirty="0" smtClean="0"/>
              <a:t> de </a:t>
            </a:r>
            <a:r>
              <a:rPr lang="en-US" altLang="es-MX" sz="2000" dirty="0" err="1" smtClean="0"/>
              <a:t>todas</a:t>
            </a:r>
            <a:r>
              <a:rPr lang="en-US" altLang="es-MX" sz="2000" dirty="0" smtClean="0"/>
              <a:t> </a:t>
            </a:r>
            <a:r>
              <a:rPr lang="en-US" altLang="es-MX" sz="2000" dirty="0" err="1" smtClean="0"/>
              <a:t>las</a:t>
            </a:r>
            <a:r>
              <a:rPr lang="en-US" altLang="es-MX" sz="2000" dirty="0" smtClean="0"/>
              <a:t> </a:t>
            </a:r>
            <a:r>
              <a:rPr lang="en-US" altLang="es-MX" sz="2000" dirty="0" err="1" smtClean="0"/>
              <a:t>celulas</a:t>
            </a:r>
            <a:r>
              <a:rPr lang="en-US" altLang="es-MX" sz="2000" dirty="0" smtClean="0"/>
              <a:t> de la </a:t>
            </a:r>
            <a:r>
              <a:rPr lang="en-US" altLang="es-MX" sz="2000" dirty="0" err="1" smtClean="0"/>
              <a:t>sangre</a:t>
            </a:r>
            <a:r>
              <a:rPr lang="en-US" altLang="es-MX" sz="2000" dirty="0" smtClean="0"/>
              <a:t>, </a:t>
            </a:r>
            <a:r>
              <a:rPr lang="en-US" altLang="es-MX" sz="2000" dirty="0" err="1" smtClean="0"/>
              <a:t>incluso</a:t>
            </a:r>
            <a:r>
              <a:rPr lang="en-US" altLang="es-MX" sz="2000" dirty="0" smtClean="0"/>
              <a:t> </a:t>
            </a:r>
            <a:r>
              <a:rPr lang="en-US" altLang="es-MX" sz="2000" dirty="0" err="1" smtClean="0"/>
              <a:t>las</a:t>
            </a:r>
            <a:r>
              <a:rPr lang="en-US" altLang="es-MX" sz="2000" dirty="0" smtClean="0"/>
              <a:t> </a:t>
            </a:r>
            <a:r>
              <a:rPr lang="en-US" altLang="es-MX" sz="2000" dirty="0" err="1" smtClean="0"/>
              <a:t>celulas</a:t>
            </a:r>
            <a:r>
              <a:rPr lang="en-US" altLang="es-MX" sz="2000" dirty="0" smtClean="0"/>
              <a:t> </a:t>
            </a:r>
            <a:r>
              <a:rPr lang="en-US" altLang="es-MX" sz="2000" dirty="0"/>
              <a:t>T </a:t>
            </a:r>
            <a:r>
              <a:rPr lang="en-US" altLang="es-MX" sz="2000" dirty="0" smtClean="0"/>
              <a:t>y B. Las </a:t>
            </a:r>
            <a:r>
              <a:rPr lang="en-US" altLang="es-MX" sz="2000" dirty="0" err="1" smtClean="0"/>
              <a:t>celulas</a:t>
            </a:r>
            <a:r>
              <a:rPr lang="en-US" altLang="es-MX" sz="2000" dirty="0" smtClean="0"/>
              <a:t> T </a:t>
            </a:r>
            <a:r>
              <a:rPr lang="en-US" altLang="es-MX" sz="2000" dirty="0" err="1" smtClean="0"/>
              <a:t>migran</a:t>
            </a:r>
            <a:r>
              <a:rPr lang="en-US" altLang="es-MX" sz="2000" dirty="0" smtClean="0"/>
              <a:t> al </a:t>
            </a:r>
            <a:r>
              <a:rPr lang="en-US" altLang="es-MX" sz="2000" dirty="0" err="1" smtClean="0"/>
              <a:t>timo</a:t>
            </a:r>
            <a:r>
              <a:rPr lang="en-US" altLang="es-MX" sz="2000" dirty="0" smtClean="0"/>
              <a:t> </a:t>
            </a:r>
            <a:r>
              <a:rPr lang="en-US" altLang="es-MX" sz="2000" dirty="0" err="1" smtClean="0"/>
              <a:t>donde</a:t>
            </a:r>
            <a:r>
              <a:rPr lang="en-US" altLang="es-MX" sz="2000" dirty="0" smtClean="0"/>
              <a:t> </a:t>
            </a:r>
            <a:r>
              <a:rPr lang="en-US" altLang="es-MX" sz="2000" dirty="0" err="1" smtClean="0"/>
              <a:t>maduran</a:t>
            </a:r>
            <a:r>
              <a:rPr lang="en-US" altLang="es-MX" sz="2000" dirty="0" smtClean="0"/>
              <a:t> para </a:t>
            </a:r>
            <a:r>
              <a:rPr lang="en-US" altLang="es-MX" sz="2000" dirty="0" err="1" smtClean="0"/>
              <a:t>luego</a:t>
            </a:r>
            <a:r>
              <a:rPr lang="en-US" altLang="es-MX" sz="2000" dirty="0" smtClean="0"/>
              <a:t> </a:t>
            </a:r>
            <a:r>
              <a:rPr lang="en-US" altLang="es-MX" sz="2000" dirty="0" err="1" smtClean="0"/>
              <a:t>migrar</a:t>
            </a:r>
            <a:r>
              <a:rPr lang="en-US" altLang="es-MX" sz="2000" dirty="0" smtClean="0"/>
              <a:t> a los </a:t>
            </a:r>
            <a:r>
              <a:rPr lang="en-US" altLang="es-MX" sz="2000" dirty="0" err="1" smtClean="0"/>
              <a:t>organos</a:t>
            </a:r>
            <a:r>
              <a:rPr lang="en-US" altLang="es-MX" sz="2000" dirty="0" smtClean="0"/>
              <a:t> </a:t>
            </a:r>
            <a:r>
              <a:rPr lang="en-US" altLang="es-MX" sz="2000" dirty="0" err="1" smtClean="0"/>
              <a:t>perifericos</a:t>
            </a:r>
            <a:r>
              <a:rPr lang="en-US" altLang="es-MX" sz="2000" dirty="0" smtClean="0"/>
              <a:t>. Las </a:t>
            </a:r>
            <a:r>
              <a:rPr lang="en-US" altLang="es-MX" sz="2000" dirty="0" err="1" smtClean="0"/>
              <a:t>celulas</a:t>
            </a:r>
            <a:r>
              <a:rPr lang="en-US" altLang="es-MX" sz="2000" dirty="0" smtClean="0"/>
              <a:t> B </a:t>
            </a:r>
            <a:r>
              <a:rPr lang="en-US" altLang="es-MX" sz="2000" dirty="0" err="1" smtClean="0"/>
              <a:t>amduran</a:t>
            </a:r>
            <a:r>
              <a:rPr lang="en-US" altLang="es-MX" sz="2000" dirty="0" smtClean="0"/>
              <a:t> el </a:t>
            </a:r>
            <a:r>
              <a:rPr lang="en-US" altLang="es-MX" sz="2000" dirty="0" err="1" smtClean="0"/>
              <a:t>el</a:t>
            </a:r>
            <a:r>
              <a:rPr lang="en-US" altLang="es-MX" sz="2000" dirty="0" smtClean="0"/>
              <a:t> </a:t>
            </a:r>
            <a:r>
              <a:rPr lang="en-US" altLang="es-MX" sz="2000" dirty="0" err="1" smtClean="0"/>
              <a:t>meollo</a:t>
            </a:r>
            <a:r>
              <a:rPr lang="en-US" altLang="es-MX" sz="2000" dirty="0" smtClean="0"/>
              <a:t> </a:t>
            </a:r>
            <a:r>
              <a:rPr lang="en-US" altLang="es-MX" sz="2000" dirty="0" err="1" smtClean="0"/>
              <a:t>oseo</a:t>
            </a:r>
            <a:r>
              <a:rPr lang="en-US" altLang="es-MX" sz="2000" dirty="0" smtClean="0"/>
              <a:t> y </a:t>
            </a:r>
            <a:r>
              <a:rPr lang="en-US" altLang="es-MX" sz="2000" dirty="0" err="1" smtClean="0"/>
              <a:t>luego</a:t>
            </a:r>
            <a:r>
              <a:rPr lang="en-US" altLang="es-MX" sz="2000" dirty="0" smtClean="0"/>
              <a:t> </a:t>
            </a:r>
            <a:r>
              <a:rPr lang="en-US" altLang="es-MX" sz="2000" dirty="0" err="1" smtClean="0"/>
              <a:t>migran</a:t>
            </a:r>
            <a:r>
              <a:rPr lang="en-US" altLang="es-MX" sz="2000" dirty="0" smtClean="0"/>
              <a:t> a los </a:t>
            </a:r>
            <a:r>
              <a:rPr lang="en-US" altLang="es-MX" sz="2000" dirty="0" err="1" smtClean="0"/>
              <a:t>organos</a:t>
            </a:r>
            <a:r>
              <a:rPr lang="en-US" altLang="es-MX" sz="2000" dirty="0" smtClean="0"/>
              <a:t> </a:t>
            </a:r>
            <a:r>
              <a:rPr lang="en-US" altLang="es-MX" sz="2000" dirty="0" err="1" smtClean="0"/>
              <a:t>inmunes</a:t>
            </a:r>
            <a:endParaRPr lang="en-US" altLang="es-MX" sz="2000" dirty="0"/>
          </a:p>
        </p:txBody>
      </p:sp>
    </p:spTree>
    <p:extLst>
      <p:ext uri="{BB962C8B-B14F-4D97-AF65-F5344CB8AC3E}">
        <p14:creationId xmlns:p14="http://schemas.microsoft.com/office/powerpoint/2010/main" val="569253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arco\Desktop\classes\Neuroendocrinology\2009-11-19\0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1371600"/>
            <a:ext cx="71818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762000" y="350520"/>
            <a:ext cx="8117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sz="2800" b="1" dirty="0" err="1" smtClean="0"/>
              <a:t>Papel</a:t>
            </a:r>
            <a:r>
              <a:rPr lang="en-US" altLang="es-MX" sz="2800" b="1" dirty="0" smtClean="0"/>
              <a:t> de </a:t>
            </a:r>
            <a:r>
              <a:rPr lang="en-US" altLang="es-MX" sz="2800" b="1" dirty="0" err="1" smtClean="0"/>
              <a:t>las</a:t>
            </a:r>
            <a:r>
              <a:rPr lang="en-US" altLang="es-MX" sz="2800" b="1" dirty="0" smtClean="0"/>
              <a:t> </a:t>
            </a:r>
            <a:r>
              <a:rPr lang="en-US" altLang="es-MX" sz="2800" b="1" dirty="0" err="1" smtClean="0"/>
              <a:t>celulas</a:t>
            </a:r>
            <a:r>
              <a:rPr lang="en-US" altLang="es-MX" sz="2800" b="1" dirty="0" smtClean="0"/>
              <a:t> </a:t>
            </a:r>
            <a:r>
              <a:rPr lang="en-US" altLang="es-MX" sz="2800" b="1" dirty="0" err="1" smtClean="0"/>
              <a:t>que</a:t>
            </a:r>
            <a:r>
              <a:rPr lang="en-US" altLang="es-MX" sz="2800" b="1" dirty="0" smtClean="0"/>
              <a:t> </a:t>
            </a:r>
            <a:r>
              <a:rPr lang="en-US" altLang="es-MX" sz="2800" b="1" dirty="0" err="1" smtClean="0"/>
              <a:t>presentan</a:t>
            </a:r>
            <a:r>
              <a:rPr lang="en-US" altLang="es-MX" sz="2800" b="1" dirty="0" smtClean="0"/>
              <a:t> </a:t>
            </a:r>
            <a:r>
              <a:rPr lang="en-US" altLang="es-MX" sz="2800" b="1" dirty="0" err="1" smtClean="0"/>
              <a:t>antigenes</a:t>
            </a:r>
            <a:endParaRPr lang="en-US" altLang="es-MX" sz="2800" b="1" dirty="0"/>
          </a:p>
        </p:txBody>
      </p:sp>
      <p:sp>
        <p:nvSpPr>
          <p:cNvPr id="15364" name="Rectangle 3"/>
          <p:cNvSpPr>
            <a:spLocks noChangeArrowheads="1"/>
          </p:cNvSpPr>
          <p:nvPr/>
        </p:nvSpPr>
        <p:spPr bwMode="auto">
          <a:xfrm>
            <a:off x="0" y="1828800"/>
            <a:ext cx="19812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b="1" dirty="0" smtClean="0"/>
              <a:t>Las </a:t>
            </a:r>
            <a:r>
              <a:rPr lang="en-US" altLang="es-MX" b="1" dirty="0" err="1" smtClean="0"/>
              <a:t>celulas</a:t>
            </a:r>
            <a:r>
              <a:rPr lang="en-US" altLang="es-MX" b="1" dirty="0" smtClean="0"/>
              <a:t> </a:t>
            </a:r>
            <a:r>
              <a:rPr lang="en-US" altLang="es-MX" b="1" dirty="0" err="1" smtClean="0"/>
              <a:t>dendriticas</a:t>
            </a:r>
            <a:r>
              <a:rPr lang="en-US" altLang="es-MX" b="1" dirty="0" smtClean="0"/>
              <a:t>,</a:t>
            </a:r>
          </a:p>
          <a:p>
            <a:pPr eaLnBrk="1" hangingPunct="1"/>
            <a:r>
              <a:rPr lang="en-US" altLang="es-MX" b="1" dirty="0" smtClean="0"/>
              <a:t>los </a:t>
            </a:r>
            <a:r>
              <a:rPr lang="en-US" altLang="es-MX" b="1" dirty="0" err="1" smtClean="0"/>
              <a:t>Monocitos</a:t>
            </a:r>
            <a:r>
              <a:rPr lang="en-US" altLang="es-MX" b="1" dirty="0" smtClean="0"/>
              <a:t> </a:t>
            </a:r>
            <a:r>
              <a:rPr lang="en-US" altLang="es-MX" b="1" dirty="0" err="1" smtClean="0"/>
              <a:t>maduros</a:t>
            </a:r>
            <a:r>
              <a:rPr lang="en-US" altLang="es-MX" b="1" dirty="0" smtClean="0"/>
              <a:t>, y</a:t>
            </a:r>
          </a:p>
          <a:p>
            <a:pPr eaLnBrk="1" hangingPunct="1"/>
            <a:r>
              <a:rPr lang="en-US" altLang="es-MX" b="1" dirty="0" smtClean="0"/>
              <a:t>los </a:t>
            </a:r>
            <a:r>
              <a:rPr lang="en-US" altLang="es-MX" b="1" dirty="0" err="1" smtClean="0"/>
              <a:t>neutrofilos</a:t>
            </a:r>
            <a:r>
              <a:rPr lang="en-US" altLang="es-MX" b="1" dirty="0"/>
              <a:t>, </a:t>
            </a:r>
            <a:r>
              <a:rPr lang="en-US" altLang="es-MX" b="1" dirty="0" err="1" smtClean="0"/>
              <a:t>sirven</a:t>
            </a:r>
            <a:r>
              <a:rPr lang="en-US" altLang="es-MX" b="1" dirty="0" smtClean="0"/>
              <a:t> a </a:t>
            </a:r>
            <a:r>
              <a:rPr lang="en-US" altLang="es-MX" b="1" dirty="0" err="1" smtClean="0"/>
              <a:t>una</a:t>
            </a:r>
            <a:r>
              <a:rPr lang="en-US" altLang="es-MX" b="1" dirty="0" smtClean="0"/>
              <a:t> </a:t>
            </a:r>
            <a:r>
              <a:rPr lang="en-US" altLang="es-MX" b="1" dirty="0" err="1" smtClean="0"/>
              <a:t>funcion</a:t>
            </a:r>
            <a:r>
              <a:rPr lang="en-US" altLang="es-MX" b="1" dirty="0" smtClean="0"/>
              <a:t> </a:t>
            </a:r>
            <a:r>
              <a:rPr lang="en-US" altLang="es-MX" b="1" dirty="0" err="1" smtClean="0"/>
              <a:t>comun</a:t>
            </a:r>
            <a:r>
              <a:rPr lang="en-US" altLang="es-MX" b="1" dirty="0" smtClean="0"/>
              <a:t>: </a:t>
            </a:r>
          </a:p>
          <a:p>
            <a:pPr eaLnBrk="1" hangingPunct="1"/>
            <a:endParaRPr lang="en-US" altLang="es-MX" b="1" dirty="0"/>
          </a:p>
          <a:p>
            <a:pPr eaLnBrk="1" hangingPunct="1"/>
            <a:r>
              <a:rPr lang="en-US" altLang="es-MX" b="1" dirty="0" smtClean="0">
                <a:solidFill>
                  <a:srgbClr val="FF0000"/>
                </a:solidFill>
              </a:rPr>
              <a:t>a </a:t>
            </a:r>
            <a:r>
              <a:rPr lang="en-US" altLang="es-MX" b="1" dirty="0" err="1" smtClean="0">
                <a:solidFill>
                  <a:srgbClr val="FF0000"/>
                </a:solidFill>
              </a:rPr>
              <a:t>presentar</a:t>
            </a:r>
            <a:r>
              <a:rPr lang="en-US" altLang="es-MX" b="1" dirty="0" smtClean="0">
                <a:solidFill>
                  <a:srgbClr val="FF0000"/>
                </a:solidFill>
              </a:rPr>
              <a:t> </a:t>
            </a:r>
            <a:r>
              <a:rPr lang="en-US" altLang="es-MX" b="1" dirty="0" err="1" smtClean="0">
                <a:solidFill>
                  <a:srgbClr val="FF0000"/>
                </a:solidFill>
              </a:rPr>
              <a:t>antigenos</a:t>
            </a:r>
            <a:r>
              <a:rPr lang="en-US" altLang="es-MX" b="1" dirty="0" smtClean="0">
                <a:solidFill>
                  <a:srgbClr val="FF0000"/>
                </a:solidFill>
              </a:rPr>
              <a:t> a </a:t>
            </a:r>
            <a:r>
              <a:rPr lang="en-US" altLang="es-MX" b="1" dirty="0" err="1" smtClean="0">
                <a:solidFill>
                  <a:srgbClr val="FF0000"/>
                </a:solidFill>
              </a:rPr>
              <a:t>las</a:t>
            </a:r>
            <a:r>
              <a:rPr lang="en-US" altLang="es-MX" b="1" dirty="0" smtClean="0">
                <a:solidFill>
                  <a:srgbClr val="FF0000"/>
                </a:solidFill>
              </a:rPr>
              <a:t> </a:t>
            </a:r>
            <a:r>
              <a:rPr lang="en-US" altLang="es-MX" b="1" dirty="0" err="1" smtClean="0">
                <a:solidFill>
                  <a:srgbClr val="FF0000"/>
                </a:solidFill>
              </a:rPr>
              <a:t>celulas</a:t>
            </a:r>
            <a:r>
              <a:rPr lang="en-US" altLang="es-MX" b="1" dirty="0" smtClean="0">
                <a:solidFill>
                  <a:srgbClr val="FF0000"/>
                </a:solidFill>
              </a:rPr>
              <a:t> T y B</a:t>
            </a:r>
            <a:endParaRPr lang="en-US" altLang="es-MX" b="1" dirty="0">
              <a:solidFill>
                <a:srgbClr val="FF0000"/>
              </a:solidFill>
            </a:endParaRPr>
          </a:p>
        </p:txBody>
      </p:sp>
    </p:spTree>
    <p:extLst>
      <p:ext uri="{BB962C8B-B14F-4D97-AF65-F5344CB8AC3E}">
        <p14:creationId xmlns:p14="http://schemas.microsoft.com/office/powerpoint/2010/main" val="36176938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Marco\Desktop\classes\Neuroendocrinology\2009-11-19\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850" y="-7938"/>
            <a:ext cx="3638550" cy="683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2"/>
          <p:cNvSpPr txBox="1">
            <a:spLocks noChangeArrowheads="1"/>
          </p:cNvSpPr>
          <p:nvPr/>
        </p:nvSpPr>
        <p:spPr bwMode="auto">
          <a:xfrm>
            <a:off x="0" y="0"/>
            <a:ext cx="5715000"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sz="2400" b="1" dirty="0" err="1" smtClean="0"/>
              <a:t>Funcion</a:t>
            </a:r>
            <a:r>
              <a:rPr lang="en-US" altLang="es-MX" sz="2400" b="1" dirty="0" smtClean="0"/>
              <a:t> de </a:t>
            </a:r>
            <a:r>
              <a:rPr lang="en-US" altLang="es-MX" sz="2400" b="1" dirty="0" err="1" smtClean="0"/>
              <a:t>las</a:t>
            </a:r>
            <a:r>
              <a:rPr lang="en-US" altLang="es-MX" sz="2400" b="1" dirty="0" smtClean="0"/>
              <a:t> </a:t>
            </a:r>
            <a:r>
              <a:rPr lang="en-US" altLang="es-MX" sz="2400" b="1" dirty="0" err="1" smtClean="0"/>
              <a:t>celulas</a:t>
            </a:r>
            <a:r>
              <a:rPr lang="en-US" altLang="es-MX" sz="2400" b="1" dirty="0" smtClean="0"/>
              <a:t> B y T</a:t>
            </a:r>
            <a:endParaRPr lang="en-US" altLang="es-MX" sz="2400" b="1" dirty="0"/>
          </a:p>
          <a:p>
            <a:pPr eaLnBrk="1" hangingPunct="1"/>
            <a:endParaRPr lang="en-US" altLang="es-MX" dirty="0"/>
          </a:p>
          <a:p>
            <a:pPr eaLnBrk="1" hangingPunct="1"/>
            <a:r>
              <a:rPr lang="en-US" altLang="es-MX" b="1" dirty="0" err="1" smtClean="0"/>
              <a:t>Cada</a:t>
            </a:r>
            <a:r>
              <a:rPr lang="en-US" altLang="es-MX" b="1" dirty="0" smtClean="0"/>
              <a:t> </a:t>
            </a:r>
            <a:r>
              <a:rPr lang="en-US" altLang="es-MX" b="1" dirty="0" err="1" smtClean="0"/>
              <a:t>celula</a:t>
            </a:r>
            <a:r>
              <a:rPr lang="en-US" altLang="es-MX" b="1" dirty="0" smtClean="0"/>
              <a:t> B, </a:t>
            </a:r>
            <a:r>
              <a:rPr lang="en-US" altLang="es-MX" b="1" dirty="0" err="1" smtClean="0"/>
              <a:t>una</a:t>
            </a:r>
            <a:r>
              <a:rPr lang="en-US" altLang="es-MX" b="1" dirty="0" smtClean="0"/>
              <a:t> </a:t>
            </a:r>
            <a:r>
              <a:rPr lang="en-US" altLang="es-MX" b="1" dirty="0" err="1" smtClean="0"/>
              <a:t>vez</a:t>
            </a:r>
            <a:r>
              <a:rPr lang="en-US" altLang="es-MX" b="1" dirty="0" smtClean="0"/>
              <a:t> </a:t>
            </a:r>
            <a:r>
              <a:rPr lang="en-US" altLang="es-MX" b="1" dirty="0" err="1" smtClean="0"/>
              <a:t>activada</a:t>
            </a:r>
            <a:r>
              <a:rPr lang="en-US" altLang="es-MX" b="1" dirty="0" smtClean="0"/>
              <a:t>, </a:t>
            </a:r>
            <a:r>
              <a:rPr lang="en-US" altLang="es-MX" b="1" dirty="0" err="1" smtClean="0"/>
              <a:t>prolifera</a:t>
            </a:r>
            <a:r>
              <a:rPr lang="en-US" altLang="es-MX" b="1" dirty="0" smtClean="0"/>
              <a:t> y </a:t>
            </a:r>
            <a:r>
              <a:rPr lang="en-US" altLang="es-MX" b="1" dirty="0" err="1" smtClean="0"/>
              <a:t>puede</a:t>
            </a:r>
            <a:r>
              <a:rPr lang="en-US" altLang="es-MX" b="1" dirty="0" smtClean="0"/>
              <a:t> </a:t>
            </a:r>
            <a:r>
              <a:rPr lang="en-US" altLang="es-MX" b="1" dirty="0" err="1" smtClean="0"/>
              <a:t>producir</a:t>
            </a:r>
            <a:r>
              <a:rPr lang="en-US" altLang="es-MX" b="1" dirty="0" smtClean="0"/>
              <a:t> </a:t>
            </a:r>
            <a:r>
              <a:rPr lang="en-US" altLang="es-MX" b="1" dirty="0" err="1" smtClean="0"/>
              <a:t>anticuerpos</a:t>
            </a:r>
            <a:r>
              <a:rPr lang="en-US" altLang="es-MX" b="1" dirty="0" smtClean="0"/>
              <a:t> contra </a:t>
            </a:r>
            <a:r>
              <a:rPr lang="en-US" altLang="es-MX" b="1" dirty="0" err="1" smtClean="0"/>
              <a:t>antigenes</a:t>
            </a:r>
            <a:r>
              <a:rPr lang="en-US" altLang="es-MX" b="1" dirty="0" smtClean="0"/>
              <a:t> </a:t>
            </a:r>
            <a:r>
              <a:rPr lang="en-US" altLang="es-MX" b="1" dirty="0" err="1" smtClean="0"/>
              <a:t>especificos</a:t>
            </a:r>
            <a:r>
              <a:rPr lang="en-US" altLang="es-MX" b="1" dirty="0" smtClean="0"/>
              <a:t>: a </a:t>
            </a:r>
            <a:r>
              <a:rPr lang="en-US" altLang="es-MX" b="1" dirty="0" err="1" smtClean="0"/>
              <a:t>cada</a:t>
            </a:r>
            <a:r>
              <a:rPr lang="en-US" altLang="es-MX" b="1" dirty="0" smtClean="0"/>
              <a:t> </a:t>
            </a:r>
            <a:r>
              <a:rPr lang="en-US" altLang="es-MX" b="1" dirty="0" err="1" smtClean="0"/>
              <a:t>celula</a:t>
            </a:r>
            <a:r>
              <a:rPr lang="en-US" altLang="es-MX" b="1" dirty="0" smtClean="0"/>
              <a:t> B </a:t>
            </a:r>
            <a:r>
              <a:rPr lang="en-US" altLang="es-MX" b="1" dirty="0" err="1" smtClean="0"/>
              <a:t>corresponde</a:t>
            </a:r>
            <a:r>
              <a:rPr lang="en-US" altLang="es-MX" b="1" dirty="0" smtClean="0"/>
              <a:t> un </a:t>
            </a:r>
            <a:r>
              <a:rPr lang="en-US" altLang="es-MX" b="1" dirty="0" err="1" smtClean="0"/>
              <a:t>tipo</a:t>
            </a:r>
            <a:r>
              <a:rPr lang="en-US" altLang="es-MX" b="1" dirty="0" smtClean="0"/>
              <a:t> de </a:t>
            </a:r>
            <a:r>
              <a:rPr lang="en-US" altLang="es-MX" b="1" dirty="0" err="1" smtClean="0"/>
              <a:t>antigeno</a:t>
            </a:r>
            <a:r>
              <a:rPr lang="en-US" altLang="es-MX" b="1" dirty="0" smtClean="0"/>
              <a:t> (</a:t>
            </a:r>
            <a:r>
              <a:rPr lang="en-US" altLang="es-MX" b="1" dirty="0" err="1" smtClean="0"/>
              <a:t>respuesta</a:t>
            </a:r>
            <a:r>
              <a:rPr lang="en-US" altLang="es-MX" b="1" dirty="0" smtClean="0"/>
              <a:t> </a:t>
            </a:r>
            <a:r>
              <a:rPr lang="en-US" altLang="es-MX" b="1" i="1" u="sng" dirty="0" smtClean="0"/>
              <a:t>humoral</a:t>
            </a:r>
            <a:r>
              <a:rPr lang="en-US" altLang="es-MX" b="1" dirty="0" smtClean="0"/>
              <a:t>).</a:t>
            </a:r>
            <a:endParaRPr lang="en-US" altLang="es-MX" b="1" dirty="0"/>
          </a:p>
          <a:p>
            <a:pPr eaLnBrk="1" hangingPunct="1"/>
            <a:endParaRPr lang="en-US" altLang="es-MX" b="1" dirty="0"/>
          </a:p>
          <a:p>
            <a:pPr eaLnBrk="1" hangingPunct="1"/>
            <a:r>
              <a:rPr lang="en-US" altLang="es-MX" b="1" dirty="0" smtClean="0"/>
              <a:t>Los </a:t>
            </a:r>
            <a:r>
              <a:rPr lang="en-US" altLang="es-MX" b="1" dirty="0" err="1" smtClean="0"/>
              <a:t>anticuerpos</a:t>
            </a:r>
            <a:r>
              <a:rPr lang="en-US" altLang="es-MX" b="1" dirty="0" smtClean="0"/>
              <a:t> </a:t>
            </a:r>
            <a:r>
              <a:rPr lang="en-US" altLang="es-MX" b="1" dirty="0" err="1" smtClean="0"/>
              <a:t>tienen</a:t>
            </a:r>
            <a:r>
              <a:rPr lang="en-US" altLang="es-MX" b="1" dirty="0" smtClean="0"/>
              <a:t> multiples </a:t>
            </a:r>
            <a:r>
              <a:rPr lang="en-US" altLang="es-MX" b="1" dirty="0" err="1" smtClean="0"/>
              <a:t>funciones</a:t>
            </a:r>
            <a:r>
              <a:rPr lang="en-US" altLang="es-MX" b="1" dirty="0" smtClean="0"/>
              <a:t>:</a:t>
            </a:r>
            <a:endParaRPr lang="en-US" altLang="es-MX" b="1" dirty="0"/>
          </a:p>
          <a:p>
            <a:pPr eaLnBrk="1" hangingPunct="1"/>
            <a:endParaRPr lang="en-US" altLang="es-MX" b="1" dirty="0"/>
          </a:p>
          <a:p>
            <a:pPr eaLnBrk="1" hangingPunct="1">
              <a:buFontTx/>
              <a:buChar char="-"/>
            </a:pPr>
            <a:r>
              <a:rPr lang="en-US" altLang="es-MX" b="1" dirty="0" err="1" smtClean="0"/>
              <a:t>Neutralizar</a:t>
            </a:r>
            <a:r>
              <a:rPr lang="en-US" altLang="es-MX" b="1" dirty="0" smtClean="0"/>
              <a:t> </a:t>
            </a:r>
            <a:r>
              <a:rPr lang="en-US" altLang="es-MX" b="1" dirty="0" err="1" smtClean="0"/>
              <a:t>una</a:t>
            </a:r>
            <a:r>
              <a:rPr lang="en-US" altLang="es-MX" b="1" dirty="0" smtClean="0"/>
              <a:t> </a:t>
            </a:r>
            <a:r>
              <a:rPr lang="en-US" altLang="es-MX" b="1" dirty="0" err="1" smtClean="0"/>
              <a:t>toxina</a:t>
            </a:r>
            <a:r>
              <a:rPr lang="en-US" altLang="es-MX" b="1" dirty="0" smtClean="0"/>
              <a:t> o un </a:t>
            </a:r>
            <a:r>
              <a:rPr lang="en-US" altLang="es-MX" b="1" dirty="0" err="1" smtClean="0"/>
              <a:t>invasor</a:t>
            </a:r>
            <a:r>
              <a:rPr lang="en-US" altLang="es-MX" b="1" dirty="0" smtClean="0"/>
              <a:t> </a:t>
            </a:r>
            <a:r>
              <a:rPr lang="en-US" altLang="es-MX" b="1" dirty="0" err="1" smtClean="0"/>
              <a:t>completo</a:t>
            </a:r>
            <a:r>
              <a:rPr lang="en-US" altLang="es-MX" b="1" dirty="0" smtClean="0"/>
              <a:t> </a:t>
            </a:r>
            <a:r>
              <a:rPr lang="en-US" altLang="es-MX" b="1" dirty="0"/>
              <a:t>(virus </a:t>
            </a:r>
            <a:r>
              <a:rPr lang="en-US" altLang="es-MX" b="1" dirty="0" smtClean="0"/>
              <a:t>o bacteria)</a:t>
            </a:r>
            <a:endParaRPr lang="en-US" altLang="es-MX" b="1" dirty="0"/>
          </a:p>
          <a:p>
            <a:pPr eaLnBrk="1" hangingPunct="1">
              <a:buFontTx/>
              <a:buChar char="-"/>
            </a:pPr>
            <a:r>
              <a:rPr lang="en-US" altLang="es-MX" b="1" dirty="0"/>
              <a:t> </a:t>
            </a:r>
            <a:r>
              <a:rPr lang="en-US" altLang="es-MX" b="1" dirty="0" err="1" smtClean="0"/>
              <a:t>etiquetar</a:t>
            </a:r>
            <a:r>
              <a:rPr lang="en-US" altLang="es-MX" b="1" dirty="0" smtClean="0"/>
              <a:t> un </a:t>
            </a:r>
            <a:r>
              <a:rPr lang="en-US" altLang="es-MX" b="1" dirty="0" err="1" smtClean="0"/>
              <a:t>cuerpo</a:t>
            </a:r>
            <a:r>
              <a:rPr lang="en-US" altLang="es-MX" b="1" dirty="0" smtClean="0"/>
              <a:t> </a:t>
            </a:r>
            <a:r>
              <a:rPr lang="en-US" altLang="es-MX" b="1" dirty="0" err="1" smtClean="0"/>
              <a:t>invasor</a:t>
            </a:r>
            <a:r>
              <a:rPr lang="en-US" altLang="es-MX" b="1" dirty="0" smtClean="0"/>
              <a:t> </a:t>
            </a:r>
            <a:r>
              <a:rPr lang="en-US" altLang="es-MX" b="1" dirty="0"/>
              <a:t>(virus or bacteria) </a:t>
            </a:r>
            <a:r>
              <a:rPr lang="en-US" altLang="es-MX" b="1" dirty="0" smtClean="0"/>
              <a:t>para la </a:t>
            </a:r>
            <a:r>
              <a:rPr lang="en-US" altLang="es-MX" b="1" dirty="0" err="1" smtClean="0"/>
              <a:t>destruccion</a:t>
            </a:r>
            <a:r>
              <a:rPr lang="en-US" altLang="es-MX" b="1" dirty="0" smtClean="0"/>
              <a:t> </a:t>
            </a:r>
            <a:r>
              <a:rPr lang="en-US" altLang="es-MX" b="1" dirty="0" err="1" smtClean="0"/>
              <a:t>por</a:t>
            </a:r>
            <a:r>
              <a:rPr lang="en-US" altLang="es-MX" b="1" dirty="0" smtClean="0"/>
              <a:t> parte de los </a:t>
            </a:r>
            <a:r>
              <a:rPr lang="en-US" altLang="es-MX" b="1" dirty="0" err="1" smtClean="0"/>
              <a:t>macrofagos</a:t>
            </a:r>
            <a:r>
              <a:rPr lang="en-US" altLang="es-MX" b="1" dirty="0" smtClean="0"/>
              <a:t> y </a:t>
            </a:r>
            <a:r>
              <a:rPr lang="en-US" altLang="es-MX" b="1" dirty="0" err="1" smtClean="0"/>
              <a:t>las</a:t>
            </a:r>
            <a:r>
              <a:rPr lang="en-US" altLang="es-MX" b="1" dirty="0" smtClean="0"/>
              <a:t> </a:t>
            </a:r>
            <a:r>
              <a:rPr lang="en-US" altLang="es-MX" b="1" dirty="0" err="1" smtClean="0"/>
              <a:t>celulas</a:t>
            </a:r>
            <a:r>
              <a:rPr lang="en-US" altLang="es-MX" b="1" dirty="0" smtClean="0"/>
              <a:t> T</a:t>
            </a:r>
            <a:endParaRPr lang="en-US" altLang="es-MX" b="1" dirty="0"/>
          </a:p>
          <a:p>
            <a:pPr eaLnBrk="1" hangingPunct="1">
              <a:buFontTx/>
              <a:buChar char="-"/>
            </a:pPr>
            <a:endParaRPr lang="en-US" altLang="es-MX" b="1" dirty="0"/>
          </a:p>
          <a:p>
            <a:pPr eaLnBrk="1" hangingPunct="1"/>
            <a:r>
              <a:rPr lang="en-US" altLang="es-MX" b="1" dirty="0" err="1" smtClean="0"/>
              <a:t>Cada</a:t>
            </a:r>
            <a:r>
              <a:rPr lang="en-US" altLang="es-MX" b="1" dirty="0" smtClean="0"/>
              <a:t> </a:t>
            </a:r>
            <a:r>
              <a:rPr lang="en-US" altLang="es-MX" b="1" dirty="0" err="1" smtClean="0"/>
              <a:t>celula</a:t>
            </a:r>
            <a:r>
              <a:rPr lang="en-US" altLang="es-MX" b="1" dirty="0" smtClean="0"/>
              <a:t> T, </a:t>
            </a:r>
            <a:r>
              <a:rPr lang="en-US" altLang="es-MX" b="1" dirty="0" err="1" smtClean="0"/>
              <a:t>una</a:t>
            </a:r>
            <a:r>
              <a:rPr lang="en-US" altLang="es-MX" b="1" dirty="0" smtClean="0"/>
              <a:t> </a:t>
            </a:r>
            <a:r>
              <a:rPr lang="en-US" altLang="es-MX" b="1" dirty="0" err="1" smtClean="0"/>
              <a:t>vez</a:t>
            </a:r>
            <a:r>
              <a:rPr lang="en-US" altLang="es-MX" b="1" dirty="0" smtClean="0"/>
              <a:t> </a:t>
            </a:r>
            <a:r>
              <a:rPr lang="en-US" altLang="es-MX" b="1" dirty="0" err="1" smtClean="0"/>
              <a:t>activada</a:t>
            </a:r>
            <a:r>
              <a:rPr lang="en-US" altLang="es-MX" b="1" dirty="0" smtClean="0"/>
              <a:t>, </a:t>
            </a:r>
            <a:r>
              <a:rPr lang="en-US" altLang="es-MX" b="1" dirty="0" err="1" smtClean="0"/>
              <a:t>tambien</a:t>
            </a:r>
            <a:r>
              <a:rPr lang="en-US" altLang="es-MX" b="1" dirty="0" smtClean="0"/>
              <a:t> </a:t>
            </a:r>
            <a:r>
              <a:rPr lang="en-US" altLang="es-MX" b="1" dirty="0" err="1" smtClean="0"/>
              <a:t>puede</a:t>
            </a:r>
            <a:r>
              <a:rPr lang="en-US" altLang="es-MX" b="1" dirty="0" smtClean="0"/>
              <a:t> </a:t>
            </a:r>
            <a:r>
              <a:rPr lang="en-US" altLang="es-MX" b="1" dirty="0" err="1" smtClean="0"/>
              <a:t>proliferar</a:t>
            </a:r>
            <a:r>
              <a:rPr lang="en-US" altLang="es-MX" b="1" dirty="0" smtClean="0"/>
              <a:t> y </a:t>
            </a:r>
            <a:r>
              <a:rPr lang="en-US" altLang="es-MX" b="1" dirty="0" err="1" smtClean="0"/>
              <a:t>producir</a:t>
            </a:r>
            <a:r>
              <a:rPr lang="en-US" altLang="es-MX" b="1" dirty="0" smtClean="0"/>
              <a:t> dos </a:t>
            </a:r>
            <a:r>
              <a:rPr lang="en-US" altLang="es-MX" b="1" dirty="0" err="1" smtClean="0"/>
              <a:t>tipos</a:t>
            </a:r>
            <a:r>
              <a:rPr lang="en-US" altLang="es-MX" b="1" dirty="0" smtClean="0"/>
              <a:t> </a:t>
            </a:r>
            <a:r>
              <a:rPr lang="en-US" altLang="es-MX" b="1" dirty="0" err="1" smtClean="0"/>
              <a:t>diferentes</a:t>
            </a:r>
            <a:r>
              <a:rPr lang="en-US" altLang="es-MX" b="1" dirty="0" smtClean="0"/>
              <a:t>:</a:t>
            </a:r>
            <a:endParaRPr lang="en-US" altLang="es-MX" b="1" dirty="0"/>
          </a:p>
          <a:p>
            <a:pPr eaLnBrk="1" hangingPunct="1"/>
            <a:endParaRPr lang="en-US" altLang="es-MX" b="1" dirty="0"/>
          </a:p>
          <a:p>
            <a:pPr eaLnBrk="1" hangingPunct="1">
              <a:buFontTx/>
              <a:buChar char="-"/>
            </a:pPr>
            <a:r>
              <a:rPr lang="en-US" altLang="es-MX" b="1" dirty="0"/>
              <a:t>T </a:t>
            </a:r>
            <a:r>
              <a:rPr lang="en-US" altLang="es-MX" b="1" dirty="0" err="1" smtClean="0"/>
              <a:t>citotoxicas</a:t>
            </a:r>
            <a:r>
              <a:rPr lang="en-US" altLang="es-MX" b="1" dirty="0" smtClean="0"/>
              <a:t> </a:t>
            </a:r>
            <a:r>
              <a:rPr lang="en-US" altLang="es-MX" b="1" dirty="0"/>
              <a:t>(</a:t>
            </a:r>
            <a:r>
              <a:rPr lang="en-US" altLang="es-MX" b="1" dirty="0" err="1" smtClean="0"/>
              <a:t>reconocen</a:t>
            </a:r>
            <a:r>
              <a:rPr lang="en-US" altLang="es-MX" b="1" dirty="0" smtClean="0"/>
              <a:t> </a:t>
            </a:r>
            <a:r>
              <a:rPr lang="en-US" altLang="es-MX" b="1" dirty="0" err="1" smtClean="0"/>
              <a:t>invasores</a:t>
            </a:r>
            <a:r>
              <a:rPr lang="en-US" altLang="es-MX" b="1" dirty="0" smtClean="0"/>
              <a:t> o </a:t>
            </a:r>
            <a:r>
              <a:rPr lang="en-US" altLang="es-MX" b="1" dirty="0" err="1" smtClean="0"/>
              <a:t>celulas</a:t>
            </a:r>
            <a:r>
              <a:rPr lang="en-US" altLang="es-MX" b="1" dirty="0" smtClean="0"/>
              <a:t> </a:t>
            </a:r>
            <a:r>
              <a:rPr lang="en-US" altLang="es-MX" b="1" dirty="0" err="1" smtClean="0"/>
              <a:t>infectadas</a:t>
            </a:r>
            <a:r>
              <a:rPr lang="en-US" altLang="es-MX" b="1" dirty="0" smtClean="0"/>
              <a:t> y la </a:t>
            </a:r>
            <a:r>
              <a:rPr lang="en-US" altLang="es-MX" b="1" dirty="0" err="1" smtClean="0"/>
              <a:t>fagocitan</a:t>
            </a:r>
            <a:r>
              <a:rPr lang="en-US" altLang="es-MX" b="1" dirty="0" smtClean="0"/>
              <a:t> o </a:t>
            </a:r>
            <a:r>
              <a:rPr lang="en-US" altLang="es-MX" b="1" dirty="0" err="1" smtClean="0"/>
              <a:t>disparan</a:t>
            </a:r>
            <a:r>
              <a:rPr lang="en-US" altLang="es-MX" b="1" dirty="0" smtClean="0"/>
              <a:t> </a:t>
            </a:r>
            <a:r>
              <a:rPr lang="en-US" altLang="es-MX" b="1" dirty="0" err="1" smtClean="0"/>
              <a:t>su</a:t>
            </a:r>
            <a:r>
              <a:rPr lang="en-US" altLang="es-MX" b="1" dirty="0" smtClean="0"/>
              <a:t> </a:t>
            </a:r>
            <a:r>
              <a:rPr lang="en-US" altLang="es-MX" b="1" dirty="0" err="1" smtClean="0"/>
              <a:t>destruccion</a:t>
            </a:r>
            <a:r>
              <a:rPr lang="en-US" altLang="es-MX" b="1" dirty="0" smtClean="0"/>
              <a:t>)</a:t>
            </a:r>
            <a:endParaRPr lang="en-US" altLang="es-MX" b="1" dirty="0"/>
          </a:p>
          <a:p>
            <a:pPr eaLnBrk="1" hangingPunct="1">
              <a:buFontTx/>
              <a:buChar char="-"/>
            </a:pPr>
            <a:r>
              <a:rPr lang="en-US" altLang="es-MX" b="1" dirty="0"/>
              <a:t> T-helper (</a:t>
            </a:r>
            <a:r>
              <a:rPr lang="en-US" altLang="es-MX" b="1" dirty="0" err="1" smtClean="0"/>
              <a:t>producen</a:t>
            </a:r>
            <a:r>
              <a:rPr lang="en-US" altLang="es-MX" b="1" dirty="0" smtClean="0"/>
              <a:t> </a:t>
            </a:r>
            <a:r>
              <a:rPr lang="en-US" altLang="es-MX" b="1" dirty="0" err="1" smtClean="0"/>
              <a:t>una</a:t>
            </a:r>
            <a:r>
              <a:rPr lang="en-US" altLang="es-MX" b="1" dirty="0" smtClean="0"/>
              <a:t> </a:t>
            </a:r>
            <a:r>
              <a:rPr lang="en-US" altLang="es-MX" b="1" dirty="0" err="1" smtClean="0"/>
              <a:t>cascada</a:t>
            </a:r>
            <a:r>
              <a:rPr lang="en-US" altLang="es-MX" b="1" dirty="0" smtClean="0"/>
              <a:t> </a:t>
            </a:r>
            <a:r>
              <a:rPr lang="en-US" altLang="es-MX" b="1" dirty="0" err="1" smtClean="0"/>
              <a:t>bioquimica</a:t>
            </a:r>
            <a:r>
              <a:rPr lang="en-US" altLang="es-MX" b="1" dirty="0" smtClean="0"/>
              <a:t> </a:t>
            </a:r>
            <a:r>
              <a:rPr lang="en-US" altLang="es-MX" b="1" dirty="0" err="1" smtClean="0"/>
              <a:t>que</a:t>
            </a:r>
            <a:r>
              <a:rPr lang="en-US" altLang="es-MX" b="1" dirty="0" smtClean="0"/>
              <a:t> </a:t>
            </a:r>
            <a:r>
              <a:rPr lang="en-US" altLang="es-MX" b="1" dirty="0" err="1" smtClean="0"/>
              <a:t>aumenta</a:t>
            </a:r>
            <a:r>
              <a:rPr lang="en-US" altLang="es-MX" b="1" dirty="0" smtClean="0"/>
              <a:t> la </a:t>
            </a:r>
            <a:r>
              <a:rPr lang="en-US" altLang="es-MX" b="1" dirty="0" err="1" smtClean="0"/>
              <a:t>activacion</a:t>
            </a:r>
            <a:r>
              <a:rPr lang="en-US" altLang="es-MX" b="1" dirty="0" smtClean="0"/>
              <a:t> de </a:t>
            </a:r>
            <a:r>
              <a:rPr lang="en-US" altLang="es-MX" b="1" dirty="0" err="1" smtClean="0"/>
              <a:t>celulas</a:t>
            </a:r>
            <a:r>
              <a:rPr lang="en-US" altLang="es-MX" b="1" dirty="0" smtClean="0"/>
              <a:t> B o </a:t>
            </a:r>
            <a:r>
              <a:rPr lang="en-US" altLang="es-MX" b="1" dirty="0" err="1" smtClean="0"/>
              <a:t>aumentan</a:t>
            </a:r>
            <a:r>
              <a:rPr lang="en-US" altLang="es-MX" b="1" dirty="0" smtClean="0"/>
              <a:t> </a:t>
            </a:r>
            <a:r>
              <a:rPr lang="en-US" altLang="es-MX" b="1" dirty="0" err="1" smtClean="0"/>
              <a:t>las</a:t>
            </a:r>
            <a:r>
              <a:rPr lang="en-US" altLang="es-MX" b="1" dirty="0" smtClean="0"/>
              <a:t> </a:t>
            </a:r>
            <a:r>
              <a:rPr lang="en-US" altLang="es-MX" b="1" dirty="0" err="1" smtClean="0"/>
              <a:t>respuestas</a:t>
            </a:r>
            <a:r>
              <a:rPr lang="en-US" altLang="es-MX" b="1" dirty="0" smtClean="0"/>
              <a:t> </a:t>
            </a:r>
            <a:r>
              <a:rPr lang="en-US" altLang="es-MX" b="1" dirty="0" err="1" smtClean="0"/>
              <a:t>fagociticas</a:t>
            </a:r>
            <a:r>
              <a:rPr lang="en-US" altLang="es-MX" b="1" dirty="0" smtClean="0"/>
              <a:t> y </a:t>
            </a:r>
            <a:r>
              <a:rPr lang="en-US" altLang="es-MX" b="1" dirty="0" err="1" smtClean="0"/>
              <a:t>citotoxicas</a:t>
            </a:r>
            <a:r>
              <a:rPr lang="en-US" altLang="es-MX" b="1" dirty="0" smtClean="0"/>
              <a:t>)</a:t>
            </a:r>
            <a:endParaRPr lang="en-US" altLang="es-MX" b="1" dirty="0"/>
          </a:p>
        </p:txBody>
      </p:sp>
    </p:spTree>
    <p:extLst>
      <p:ext uri="{BB962C8B-B14F-4D97-AF65-F5344CB8AC3E}">
        <p14:creationId xmlns:p14="http://schemas.microsoft.com/office/powerpoint/2010/main" val="4053723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arco\Desktop\classes\Neuroendocrinology\2009-11-19\0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913745"/>
            <a:ext cx="54864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p:cNvSpPr txBox="1">
            <a:spLocks noChangeArrowheads="1"/>
          </p:cNvSpPr>
          <p:nvPr/>
        </p:nvSpPr>
        <p:spPr bwMode="auto">
          <a:xfrm>
            <a:off x="2667000" y="390525"/>
            <a:ext cx="30011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sz="2800" b="1" dirty="0" err="1" smtClean="0"/>
              <a:t>Seleccion</a:t>
            </a:r>
            <a:r>
              <a:rPr lang="en-US" altLang="es-MX" sz="2800" b="1" dirty="0" smtClean="0"/>
              <a:t> clonal</a:t>
            </a:r>
            <a:endParaRPr lang="en-US" altLang="es-MX" sz="2800" b="1" dirty="0"/>
          </a:p>
        </p:txBody>
      </p:sp>
      <p:sp>
        <p:nvSpPr>
          <p:cNvPr id="17412" name="TextBox 3"/>
          <p:cNvSpPr txBox="1">
            <a:spLocks noChangeArrowheads="1"/>
          </p:cNvSpPr>
          <p:nvPr/>
        </p:nvSpPr>
        <p:spPr bwMode="auto">
          <a:xfrm>
            <a:off x="0" y="913744"/>
            <a:ext cx="3352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sz="2000" b="1" dirty="0" smtClean="0"/>
              <a:t>El </a:t>
            </a:r>
            <a:r>
              <a:rPr lang="en-US" altLang="es-MX" sz="2000" b="1" dirty="0" err="1" smtClean="0"/>
              <a:t>cuerpo</a:t>
            </a:r>
            <a:r>
              <a:rPr lang="en-US" altLang="es-MX" sz="2000" b="1" dirty="0" smtClean="0"/>
              <a:t> produce </a:t>
            </a:r>
            <a:r>
              <a:rPr lang="en-US" altLang="es-MX" sz="2000" b="1" dirty="0" err="1" smtClean="0"/>
              <a:t>una</a:t>
            </a:r>
            <a:r>
              <a:rPr lang="en-US" altLang="es-MX" sz="2000" b="1" dirty="0" smtClean="0"/>
              <a:t> gran </a:t>
            </a:r>
            <a:r>
              <a:rPr lang="en-US" altLang="es-MX" sz="2000" b="1" dirty="0" err="1" smtClean="0"/>
              <a:t>variedad</a:t>
            </a:r>
            <a:r>
              <a:rPr lang="en-US" altLang="es-MX" sz="2000" b="1" dirty="0" smtClean="0"/>
              <a:t> </a:t>
            </a:r>
            <a:r>
              <a:rPr lang="en-US" altLang="es-MX" sz="2000" b="1" dirty="0" err="1" smtClean="0"/>
              <a:t>pero</a:t>
            </a:r>
            <a:r>
              <a:rPr lang="en-US" altLang="es-MX" sz="2000" b="1" dirty="0" smtClean="0"/>
              <a:t> un </a:t>
            </a:r>
            <a:r>
              <a:rPr lang="en-US" altLang="es-MX" sz="2000" b="1" dirty="0" err="1" smtClean="0"/>
              <a:t>pequeño</a:t>
            </a:r>
            <a:r>
              <a:rPr lang="en-US" altLang="es-MX" sz="2000" b="1" dirty="0" smtClean="0"/>
              <a:t> </a:t>
            </a:r>
            <a:r>
              <a:rPr lang="en-US" altLang="es-MX" sz="2000" b="1" dirty="0" err="1" smtClean="0"/>
              <a:t>numero</a:t>
            </a:r>
            <a:r>
              <a:rPr lang="en-US" altLang="es-MX" sz="2000" b="1" dirty="0" smtClean="0"/>
              <a:t> de </a:t>
            </a:r>
            <a:r>
              <a:rPr lang="en-US" altLang="es-MX" sz="2000" b="1" dirty="0" err="1" smtClean="0"/>
              <a:t>celulas</a:t>
            </a:r>
            <a:r>
              <a:rPr lang="en-US" altLang="es-MX" sz="2000" b="1" dirty="0" smtClean="0"/>
              <a:t> B no </a:t>
            </a:r>
            <a:r>
              <a:rPr lang="en-US" altLang="es-MX" sz="2000" b="1" dirty="0" err="1" smtClean="0"/>
              <a:t>activadas</a:t>
            </a:r>
            <a:r>
              <a:rPr lang="en-US" altLang="es-MX" sz="2000" b="1" dirty="0" smtClean="0"/>
              <a:t>. En el primer </a:t>
            </a:r>
            <a:r>
              <a:rPr lang="en-US" altLang="es-MX" sz="2000" b="1" dirty="0" err="1" smtClean="0"/>
              <a:t>encuentro</a:t>
            </a:r>
            <a:r>
              <a:rPr lang="en-US" altLang="es-MX" sz="2000" b="1" dirty="0" smtClean="0"/>
              <a:t> con </a:t>
            </a:r>
            <a:r>
              <a:rPr lang="en-US" altLang="es-MX" sz="2000" b="1" dirty="0" err="1" smtClean="0"/>
              <a:t>su</a:t>
            </a:r>
            <a:r>
              <a:rPr lang="en-US" altLang="es-MX" sz="2000" b="1" dirty="0" smtClean="0"/>
              <a:t> antigen </a:t>
            </a:r>
            <a:r>
              <a:rPr lang="en-US" altLang="es-MX" sz="2000" b="1" dirty="0" err="1" smtClean="0"/>
              <a:t>especifico</a:t>
            </a:r>
            <a:r>
              <a:rPr lang="en-US" altLang="es-MX" sz="2000" b="1" dirty="0" smtClean="0"/>
              <a:t>, </a:t>
            </a:r>
            <a:r>
              <a:rPr lang="en-US" altLang="es-MX" sz="2000" b="1" dirty="0" err="1" smtClean="0"/>
              <a:t>las</a:t>
            </a:r>
            <a:r>
              <a:rPr lang="en-US" altLang="es-MX" sz="2000" b="1" dirty="0" smtClean="0"/>
              <a:t> </a:t>
            </a:r>
            <a:r>
              <a:rPr lang="en-US" altLang="es-MX" sz="2000" b="1" dirty="0" err="1" smtClean="0"/>
              <a:t>celulas</a:t>
            </a:r>
            <a:r>
              <a:rPr lang="en-US" altLang="es-MX" sz="2000" b="1" dirty="0" smtClean="0"/>
              <a:t> B </a:t>
            </a:r>
            <a:r>
              <a:rPr lang="en-US" altLang="es-MX" sz="2000" b="1" dirty="0" err="1" smtClean="0"/>
              <a:t>especificas</a:t>
            </a:r>
            <a:r>
              <a:rPr lang="en-US" altLang="es-MX" sz="2000" b="1" dirty="0" smtClean="0"/>
              <a:t> </a:t>
            </a:r>
            <a:r>
              <a:rPr lang="en-US" altLang="es-MX" sz="2000" b="1" dirty="0" err="1" smtClean="0"/>
              <a:t>que</a:t>
            </a:r>
            <a:r>
              <a:rPr lang="en-US" altLang="es-MX" sz="2000" b="1" dirty="0" smtClean="0"/>
              <a:t> </a:t>
            </a:r>
            <a:r>
              <a:rPr lang="en-US" altLang="es-MX" sz="2000" b="1" dirty="0" err="1" smtClean="0"/>
              <a:t>han</a:t>
            </a:r>
            <a:r>
              <a:rPr lang="en-US" altLang="es-MX" sz="2000" b="1" dirty="0" smtClean="0"/>
              <a:t> </a:t>
            </a:r>
            <a:r>
              <a:rPr lang="en-US" altLang="es-MX" sz="2000" b="1" dirty="0" err="1" smtClean="0"/>
              <a:t>hallado</a:t>
            </a:r>
            <a:r>
              <a:rPr lang="en-US" altLang="es-MX" sz="2000" b="1" dirty="0" smtClean="0"/>
              <a:t> </a:t>
            </a:r>
            <a:r>
              <a:rPr lang="en-US" altLang="es-MX" sz="2000" b="1" dirty="0" err="1" smtClean="0"/>
              <a:t>su</a:t>
            </a:r>
            <a:r>
              <a:rPr lang="en-US" altLang="es-MX" sz="2000" b="1" dirty="0" smtClean="0"/>
              <a:t> antigen </a:t>
            </a:r>
            <a:r>
              <a:rPr lang="en-US" altLang="es-MX" sz="2000" b="1" dirty="0" err="1" smtClean="0"/>
              <a:t>especifico</a:t>
            </a:r>
            <a:r>
              <a:rPr lang="en-US" altLang="es-MX" sz="2000" b="1" dirty="0" smtClean="0"/>
              <a:t> (y solo </a:t>
            </a:r>
            <a:r>
              <a:rPr lang="en-US" altLang="es-MX" sz="2000" b="1" dirty="0" err="1" smtClean="0"/>
              <a:t>eso</a:t>
            </a:r>
            <a:r>
              <a:rPr lang="en-US" altLang="es-MX" sz="2000" b="1" dirty="0" smtClean="0"/>
              <a:t>), </a:t>
            </a:r>
            <a:r>
              <a:rPr lang="en-US" altLang="es-MX" sz="2000" b="1" dirty="0" err="1" smtClean="0"/>
              <a:t>inicia</a:t>
            </a:r>
            <a:r>
              <a:rPr lang="en-US" altLang="es-MX" sz="2000" b="1" dirty="0" smtClean="0"/>
              <a:t> </a:t>
            </a:r>
            <a:r>
              <a:rPr lang="en-US" altLang="es-MX" sz="2000" b="1" dirty="0" err="1" smtClean="0"/>
              <a:t>su</a:t>
            </a:r>
            <a:r>
              <a:rPr lang="en-US" altLang="es-MX" sz="2000" b="1" dirty="0" smtClean="0"/>
              <a:t> expansion clonal.  Un </a:t>
            </a:r>
            <a:r>
              <a:rPr lang="en-US" altLang="es-MX" sz="2000" b="1" dirty="0" err="1" smtClean="0"/>
              <a:t>proceso</a:t>
            </a:r>
            <a:r>
              <a:rPr lang="en-US" altLang="es-MX" sz="2000" b="1" dirty="0" smtClean="0"/>
              <a:t> </a:t>
            </a:r>
            <a:r>
              <a:rPr lang="en-US" altLang="es-MX" sz="2000" b="1" dirty="0" err="1" smtClean="0"/>
              <a:t>parecido</a:t>
            </a:r>
            <a:r>
              <a:rPr lang="en-US" altLang="es-MX" sz="2000" b="1" dirty="0" smtClean="0"/>
              <a:t> </a:t>
            </a:r>
            <a:r>
              <a:rPr lang="en-US" altLang="es-MX" sz="2000" b="1" dirty="0" err="1" smtClean="0"/>
              <a:t>ocurre</a:t>
            </a:r>
            <a:r>
              <a:rPr lang="en-US" altLang="es-MX" sz="2000" b="1" dirty="0" smtClean="0"/>
              <a:t> para la expansion clonal de </a:t>
            </a:r>
            <a:r>
              <a:rPr lang="en-US" altLang="es-MX" sz="2000" b="1" dirty="0" err="1" smtClean="0"/>
              <a:t>las</a:t>
            </a:r>
            <a:r>
              <a:rPr lang="en-US" altLang="es-MX" sz="2000" b="1" dirty="0" smtClean="0"/>
              <a:t> </a:t>
            </a:r>
            <a:r>
              <a:rPr lang="en-US" altLang="es-MX" sz="2000" b="1" dirty="0" err="1" smtClean="0"/>
              <a:t>celulas</a:t>
            </a:r>
            <a:r>
              <a:rPr lang="en-US" altLang="es-MX" sz="2000" b="1" dirty="0" smtClean="0"/>
              <a:t> T</a:t>
            </a:r>
            <a:r>
              <a:rPr lang="en-US" altLang="es-MX" sz="2000" dirty="0" smtClean="0"/>
              <a:t>.</a:t>
            </a:r>
            <a:endParaRPr lang="en-US" altLang="es-MX" sz="2000" dirty="0"/>
          </a:p>
        </p:txBody>
      </p:sp>
    </p:spTree>
    <p:extLst>
      <p:ext uri="{BB962C8B-B14F-4D97-AF65-F5344CB8AC3E}">
        <p14:creationId xmlns:p14="http://schemas.microsoft.com/office/powerpoint/2010/main" val="1245524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Marco\Desktop\classes\Neuroendocrinology\2009-11-19\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0"/>
            <a:ext cx="211613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C:\Users\Marco\Desktop\classes\Neuroendocrinology\2009-11-19\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8588" y="4362450"/>
            <a:ext cx="3455987"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609600" y="533400"/>
            <a:ext cx="58674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sz="2800" b="1" dirty="0" smtClean="0"/>
              <a:t>Expansion clonal</a:t>
            </a:r>
            <a:endParaRPr lang="en-US" altLang="es-MX" sz="2800" b="1" dirty="0"/>
          </a:p>
          <a:p>
            <a:pPr eaLnBrk="1" hangingPunct="1"/>
            <a:endParaRPr lang="en-US" altLang="es-MX" dirty="0"/>
          </a:p>
          <a:p>
            <a:pPr eaLnBrk="1" hangingPunct="1"/>
            <a:r>
              <a:rPr lang="en-US" altLang="es-MX" dirty="0" smtClean="0"/>
              <a:t>Las </a:t>
            </a:r>
            <a:r>
              <a:rPr lang="en-US" altLang="es-MX" dirty="0" err="1" smtClean="0"/>
              <a:t>celulas</a:t>
            </a:r>
            <a:r>
              <a:rPr lang="en-US" altLang="es-MX" dirty="0" smtClean="0"/>
              <a:t> B y T, </a:t>
            </a:r>
            <a:r>
              <a:rPr lang="en-US" altLang="es-MX" dirty="0" err="1" smtClean="0"/>
              <a:t>una</a:t>
            </a:r>
            <a:r>
              <a:rPr lang="en-US" altLang="es-MX" dirty="0" smtClean="0"/>
              <a:t> </a:t>
            </a:r>
            <a:r>
              <a:rPr lang="en-US" altLang="es-MX" dirty="0" err="1" smtClean="0"/>
              <a:t>vez</a:t>
            </a:r>
            <a:r>
              <a:rPr lang="en-US" altLang="es-MX" dirty="0" smtClean="0"/>
              <a:t> </a:t>
            </a:r>
            <a:r>
              <a:rPr lang="en-US" altLang="es-MX" dirty="0" err="1" smtClean="0"/>
              <a:t>que</a:t>
            </a:r>
            <a:r>
              <a:rPr lang="en-US" altLang="es-MX" dirty="0" smtClean="0"/>
              <a:t> </a:t>
            </a:r>
            <a:r>
              <a:rPr lang="en-US" altLang="es-MX" dirty="0" err="1" smtClean="0"/>
              <a:t>reconocen</a:t>
            </a:r>
            <a:r>
              <a:rPr lang="en-US" altLang="es-MX" dirty="0" smtClean="0"/>
              <a:t> la </a:t>
            </a:r>
            <a:r>
              <a:rPr lang="en-US" altLang="es-MX" dirty="0" err="1" smtClean="0"/>
              <a:t>presencia</a:t>
            </a:r>
            <a:r>
              <a:rPr lang="en-US" altLang="es-MX" dirty="0" smtClean="0"/>
              <a:t> de un </a:t>
            </a:r>
            <a:r>
              <a:rPr lang="en-US" altLang="es-MX" dirty="0" err="1" smtClean="0"/>
              <a:t>patogeno</a:t>
            </a:r>
            <a:r>
              <a:rPr lang="en-US" altLang="es-MX" dirty="0" smtClean="0"/>
              <a:t>, </a:t>
            </a:r>
            <a:r>
              <a:rPr lang="en-US" altLang="es-MX" dirty="0" err="1" smtClean="0"/>
              <a:t>pueden</a:t>
            </a:r>
            <a:r>
              <a:rPr lang="en-US" altLang="es-MX" dirty="0" smtClean="0"/>
              <a:t>:</a:t>
            </a:r>
            <a:endParaRPr lang="en-US" altLang="es-MX" dirty="0"/>
          </a:p>
          <a:p>
            <a:pPr eaLnBrk="1" hangingPunct="1"/>
            <a:endParaRPr lang="en-US" altLang="es-MX" dirty="0"/>
          </a:p>
          <a:p>
            <a:pPr eaLnBrk="1" hangingPunct="1">
              <a:buFontTx/>
              <a:buChar char="-"/>
            </a:pPr>
            <a:r>
              <a:rPr lang="en-US" altLang="es-MX" dirty="0" err="1" smtClean="0"/>
              <a:t>Iniciar</a:t>
            </a:r>
            <a:r>
              <a:rPr lang="en-US" altLang="es-MX" dirty="0" smtClean="0"/>
              <a:t> </a:t>
            </a:r>
            <a:r>
              <a:rPr lang="en-US" altLang="es-MX" dirty="0" err="1" smtClean="0"/>
              <a:t>una</a:t>
            </a:r>
            <a:r>
              <a:rPr lang="en-US" altLang="es-MX" dirty="0" smtClean="0"/>
              <a:t> expansion clonal (</a:t>
            </a:r>
            <a:r>
              <a:rPr lang="en-US" altLang="es-MX" dirty="0" err="1" smtClean="0"/>
              <a:t>permitiendo</a:t>
            </a:r>
            <a:r>
              <a:rPr lang="en-US" altLang="es-MX" dirty="0" smtClean="0"/>
              <a:t> </a:t>
            </a:r>
            <a:r>
              <a:rPr lang="en-US" altLang="es-MX" dirty="0" err="1" smtClean="0"/>
              <a:t>una</a:t>
            </a:r>
            <a:r>
              <a:rPr lang="en-US" altLang="es-MX" dirty="0" smtClean="0"/>
              <a:t> </a:t>
            </a:r>
            <a:r>
              <a:rPr lang="en-US" altLang="es-MX" dirty="0" err="1" smtClean="0"/>
              <a:t>lucha</a:t>
            </a:r>
            <a:r>
              <a:rPr lang="en-US" altLang="es-MX" dirty="0" smtClean="0"/>
              <a:t> </a:t>
            </a:r>
            <a:r>
              <a:rPr lang="en-US" altLang="es-MX" dirty="0" err="1" smtClean="0"/>
              <a:t>efectiva</a:t>
            </a:r>
            <a:r>
              <a:rPr lang="en-US" altLang="es-MX" dirty="0" smtClean="0"/>
              <a:t> contra </a:t>
            </a:r>
            <a:r>
              <a:rPr lang="en-US" altLang="es-MX" dirty="0" err="1" smtClean="0"/>
              <a:t>numerosos</a:t>
            </a:r>
            <a:r>
              <a:rPr lang="en-US" altLang="es-MX" dirty="0" smtClean="0"/>
              <a:t> </a:t>
            </a:r>
            <a:r>
              <a:rPr lang="en-US" altLang="es-MX" dirty="0" err="1" smtClean="0"/>
              <a:t>patogenos</a:t>
            </a:r>
            <a:r>
              <a:rPr lang="en-US" altLang="es-MX" dirty="0" smtClean="0"/>
              <a:t>)</a:t>
            </a:r>
            <a:endParaRPr lang="en-US" altLang="es-MX" dirty="0"/>
          </a:p>
          <a:p>
            <a:pPr eaLnBrk="1" hangingPunct="1">
              <a:buFontTx/>
              <a:buChar char="-"/>
            </a:pPr>
            <a:endParaRPr lang="en-US" altLang="es-MX" dirty="0"/>
          </a:p>
          <a:p>
            <a:pPr eaLnBrk="1" hangingPunct="1">
              <a:buFontTx/>
              <a:buChar char="-"/>
            </a:pPr>
            <a:r>
              <a:rPr lang="en-US" altLang="es-MX" dirty="0"/>
              <a:t> </a:t>
            </a:r>
            <a:r>
              <a:rPr lang="en-US" altLang="es-MX" dirty="0" err="1" smtClean="0"/>
              <a:t>producir</a:t>
            </a:r>
            <a:r>
              <a:rPr lang="en-US" altLang="es-MX" dirty="0" smtClean="0"/>
              <a:t> </a:t>
            </a:r>
            <a:r>
              <a:rPr lang="en-US" altLang="es-MX" dirty="0" err="1" smtClean="0"/>
              <a:t>celulas</a:t>
            </a:r>
            <a:r>
              <a:rPr lang="en-US" altLang="es-MX" dirty="0" smtClean="0"/>
              <a:t> de </a:t>
            </a:r>
            <a:r>
              <a:rPr lang="en-US" altLang="es-MX" dirty="0" err="1" smtClean="0"/>
              <a:t>memoria</a:t>
            </a:r>
            <a:r>
              <a:rPr lang="en-US" altLang="es-MX" dirty="0" smtClean="0"/>
              <a:t> </a:t>
            </a:r>
            <a:r>
              <a:rPr lang="en-US" altLang="es-MX" dirty="0"/>
              <a:t>(</a:t>
            </a:r>
            <a:r>
              <a:rPr lang="en-US" altLang="es-MX" dirty="0" err="1" smtClean="0"/>
              <a:t>produccion</a:t>
            </a:r>
            <a:r>
              <a:rPr lang="en-US" altLang="es-MX" dirty="0" smtClean="0"/>
              <a:t> de un </a:t>
            </a:r>
            <a:r>
              <a:rPr lang="en-US" altLang="es-MX" dirty="0" err="1" smtClean="0"/>
              <a:t>pequeño</a:t>
            </a:r>
            <a:r>
              <a:rPr lang="en-US" altLang="es-MX" dirty="0" smtClean="0"/>
              <a:t> </a:t>
            </a:r>
            <a:r>
              <a:rPr lang="en-US" altLang="es-MX" dirty="0" err="1" smtClean="0"/>
              <a:t>numero</a:t>
            </a:r>
            <a:r>
              <a:rPr lang="en-US" altLang="es-MX" dirty="0" smtClean="0"/>
              <a:t> de </a:t>
            </a:r>
            <a:r>
              <a:rPr lang="en-US" altLang="es-MX" dirty="0" err="1" smtClean="0"/>
              <a:t>celulas</a:t>
            </a:r>
            <a:r>
              <a:rPr lang="en-US" altLang="es-MX" dirty="0" smtClean="0"/>
              <a:t> </a:t>
            </a:r>
            <a:r>
              <a:rPr lang="en-US" altLang="es-MX" dirty="0" err="1" smtClean="0"/>
              <a:t>que</a:t>
            </a:r>
            <a:r>
              <a:rPr lang="en-US" altLang="es-MX" dirty="0" smtClean="0"/>
              <a:t> </a:t>
            </a:r>
            <a:r>
              <a:rPr lang="en-US" altLang="es-MX" dirty="0" err="1" smtClean="0"/>
              <a:t>permanecen</a:t>
            </a:r>
            <a:r>
              <a:rPr lang="en-US" altLang="es-MX" dirty="0" smtClean="0"/>
              <a:t> </a:t>
            </a:r>
            <a:r>
              <a:rPr lang="en-US" altLang="es-MX" dirty="0" err="1" smtClean="0"/>
              <a:t>despues</a:t>
            </a:r>
            <a:r>
              <a:rPr lang="en-US" altLang="es-MX" dirty="0" smtClean="0"/>
              <a:t> </a:t>
            </a:r>
            <a:r>
              <a:rPr lang="en-US" altLang="es-MX" dirty="0" err="1" smtClean="0"/>
              <a:t>que</a:t>
            </a:r>
            <a:r>
              <a:rPr lang="en-US" altLang="es-MX" dirty="0" smtClean="0"/>
              <a:t> la </a:t>
            </a:r>
            <a:r>
              <a:rPr lang="en-US" altLang="es-MX" dirty="0" err="1" smtClean="0"/>
              <a:t>infeccion</a:t>
            </a:r>
            <a:r>
              <a:rPr lang="en-US" altLang="es-MX" dirty="0" smtClean="0"/>
              <a:t> </a:t>
            </a:r>
            <a:r>
              <a:rPr lang="en-US" altLang="es-MX" dirty="0" err="1" smtClean="0"/>
              <a:t>desaparece</a:t>
            </a:r>
            <a:r>
              <a:rPr lang="en-US" altLang="es-MX" dirty="0" smtClean="0"/>
              <a:t>, y </a:t>
            </a:r>
            <a:r>
              <a:rPr lang="en-US" altLang="es-MX" dirty="0" err="1" smtClean="0"/>
              <a:t>cuya</a:t>
            </a:r>
            <a:r>
              <a:rPr lang="en-US" altLang="es-MX" dirty="0" smtClean="0"/>
              <a:t> </a:t>
            </a:r>
            <a:r>
              <a:rPr lang="en-US" altLang="es-MX" dirty="0" err="1" smtClean="0"/>
              <a:t>existencia</a:t>
            </a:r>
            <a:r>
              <a:rPr lang="en-US" altLang="es-MX" dirty="0" smtClean="0"/>
              <a:t> de largo </a:t>
            </a:r>
            <a:r>
              <a:rPr lang="en-US" altLang="es-MX" dirty="0" err="1" smtClean="0"/>
              <a:t>plazo</a:t>
            </a:r>
            <a:r>
              <a:rPr lang="en-US" altLang="es-MX" dirty="0" smtClean="0"/>
              <a:t> </a:t>
            </a:r>
            <a:r>
              <a:rPr lang="en-US" altLang="es-MX" dirty="0" err="1" smtClean="0"/>
              <a:t>garantiza</a:t>
            </a:r>
            <a:r>
              <a:rPr lang="en-US" altLang="es-MX" dirty="0" smtClean="0"/>
              <a:t> </a:t>
            </a:r>
            <a:r>
              <a:rPr lang="en-US" altLang="es-MX" dirty="0" err="1" smtClean="0"/>
              <a:t>una</a:t>
            </a:r>
            <a:r>
              <a:rPr lang="en-US" altLang="es-MX" dirty="0" smtClean="0"/>
              <a:t> </a:t>
            </a:r>
            <a:r>
              <a:rPr lang="en-US" altLang="es-MX" dirty="0" err="1" smtClean="0"/>
              <a:t>respuesta</a:t>
            </a:r>
            <a:r>
              <a:rPr lang="en-US" altLang="es-MX" dirty="0" smtClean="0"/>
              <a:t> mas </a:t>
            </a:r>
            <a:r>
              <a:rPr lang="en-US" altLang="es-MX" dirty="0" err="1" smtClean="0"/>
              <a:t>fuerte</a:t>
            </a:r>
            <a:r>
              <a:rPr lang="en-US" altLang="es-MX" dirty="0" smtClean="0"/>
              <a:t> y mas </a:t>
            </a:r>
            <a:r>
              <a:rPr lang="en-US" altLang="es-MX" dirty="0" err="1" smtClean="0"/>
              <a:t>rapida</a:t>
            </a:r>
            <a:r>
              <a:rPr lang="en-US" altLang="es-MX" dirty="0" smtClean="0"/>
              <a:t> con </a:t>
            </a:r>
            <a:r>
              <a:rPr lang="en-US" altLang="es-MX" dirty="0" err="1" smtClean="0"/>
              <a:t>otro</a:t>
            </a:r>
            <a:r>
              <a:rPr lang="en-US" altLang="es-MX" dirty="0" smtClean="0"/>
              <a:t> </a:t>
            </a:r>
            <a:r>
              <a:rPr lang="en-US" altLang="es-MX" dirty="0" err="1" smtClean="0"/>
              <a:t>encuentro</a:t>
            </a:r>
            <a:r>
              <a:rPr lang="en-US" altLang="es-MX" dirty="0" smtClean="0"/>
              <a:t> con el </a:t>
            </a:r>
            <a:r>
              <a:rPr lang="en-US" altLang="es-MX" dirty="0" err="1" smtClean="0"/>
              <a:t>patogeno</a:t>
            </a:r>
            <a:r>
              <a:rPr lang="en-US" altLang="es-MX" dirty="0" smtClean="0"/>
              <a:t> o </a:t>
            </a:r>
            <a:r>
              <a:rPr lang="en-US" altLang="es-MX" dirty="0" err="1" smtClean="0"/>
              <a:t>su</a:t>
            </a:r>
            <a:r>
              <a:rPr lang="en-US" altLang="es-MX" dirty="0" smtClean="0"/>
              <a:t> antigen </a:t>
            </a:r>
            <a:r>
              <a:rPr lang="en-US" altLang="es-MX" dirty="0" err="1" smtClean="0"/>
              <a:t>asociado</a:t>
            </a:r>
            <a:r>
              <a:rPr lang="en-US" altLang="es-MX" dirty="0" smtClean="0"/>
              <a:t>).</a:t>
            </a:r>
            <a:endParaRPr lang="en-US" altLang="es-MX" dirty="0"/>
          </a:p>
        </p:txBody>
      </p:sp>
      <p:sp>
        <p:nvSpPr>
          <p:cNvPr id="18437" name="TextBox 4"/>
          <p:cNvSpPr txBox="1">
            <a:spLocks noChangeArrowheads="1"/>
          </p:cNvSpPr>
          <p:nvPr/>
        </p:nvSpPr>
        <p:spPr bwMode="auto">
          <a:xfrm>
            <a:off x="0" y="4648200"/>
            <a:ext cx="51816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i="1" dirty="0" smtClean="0"/>
              <a:t>La plena </a:t>
            </a:r>
            <a:r>
              <a:rPr lang="en-US" altLang="es-MX" i="1" dirty="0" err="1" smtClean="0"/>
              <a:t>respuesta</a:t>
            </a:r>
            <a:r>
              <a:rPr lang="en-US" altLang="es-MX" i="1" dirty="0" smtClean="0"/>
              <a:t> a un </a:t>
            </a:r>
            <a:r>
              <a:rPr lang="en-US" altLang="es-MX" i="1" dirty="0" err="1" smtClean="0"/>
              <a:t>nuevo</a:t>
            </a:r>
            <a:r>
              <a:rPr lang="en-US" altLang="es-MX" i="1" dirty="0" smtClean="0"/>
              <a:t> </a:t>
            </a:r>
            <a:r>
              <a:rPr lang="en-US" altLang="es-MX" i="1" dirty="0" err="1" smtClean="0"/>
              <a:t>antigeno</a:t>
            </a:r>
            <a:r>
              <a:rPr lang="en-US" altLang="es-MX" i="1" dirty="0" smtClean="0"/>
              <a:t> </a:t>
            </a:r>
            <a:r>
              <a:rPr lang="en-US" altLang="es-MX" i="1" dirty="0" err="1" smtClean="0"/>
              <a:t>puede</a:t>
            </a:r>
            <a:r>
              <a:rPr lang="en-US" altLang="es-MX" i="1" dirty="0" smtClean="0"/>
              <a:t> </a:t>
            </a:r>
            <a:r>
              <a:rPr lang="en-US" altLang="es-MX" i="1" dirty="0" err="1" smtClean="0"/>
              <a:t>llevar</a:t>
            </a:r>
            <a:r>
              <a:rPr lang="en-US" altLang="es-MX" i="1" dirty="0" smtClean="0"/>
              <a:t> hasta dos </a:t>
            </a:r>
            <a:r>
              <a:rPr lang="en-US" altLang="es-MX" i="1" dirty="0" err="1" smtClean="0"/>
              <a:t>semanas</a:t>
            </a:r>
            <a:r>
              <a:rPr lang="en-US" altLang="es-MX" i="1" dirty="0" smtClean="0"/>
              <a:t>, </a:t>
            </a:r>
            <a:r>
              <a:rPr lang="en-US" altLang="es-MX" i="1" dirty="0" err="1" smtClean="0"/>
              <a:t>que</a:t>
            </a:r>
            <a:r>
              <a:rPr lang="en-US" altLang="es-MX" i="1" dirty="0" smtClean="0"/>
              <a:t> </a:t>
            </a:r>
            <a:r>
              <a:rPr lang="en-US" altLang="es-MX" i="1" dirty="0" err="1" smtClean="0"/>
              <a:t>es</a:t>
            </a:r>
            <a:r>
              <a:rPr lang="en-US" altLang="es-MX" i="1" dirty="0" smtClean="0"/>
              <a:t> </a:t>
            </a:r>
            <a:r>
              <a:rPr lang="en-US" altLang="es-MX" i="1" dirty="0" err="1" smtClean="0"/>
              <a:t>casi</a:t>
            </a:r>
            <a:r>
              <a:rPr lang="en-US" altLang="es-MX" i="1" dirty="0" smtClean="0"/>
              <a:t> </a:t>
            </a:r>
            <a:r>
              <a:rPr lang="en-US" altLang="es-MX" i="1" dirty="0" err="1" smtClean="0"/>
              <a:t>siempre</a:t>
            </a:r>
            <a:r>
              <a:rPr lang="en-US" altLang="es-MX" i="1" dirty="0" smtClean="0"/>
              <a:t> mas largo </a:t>
            </a:r>
            <a:r>
              <a:rPr lang="en-US" altLang="es-MX" i="1" dirty="0" err="1" smtClean="0"/>
              <a:t>que</a:t>
            </a:r>
            <a:r>
              <a:rPr lang="en-US" altLang="es-MX" i="1" dirty="0" smtClean="0"/>
              <a:t> el </a:t>
            </a:r>
            <a:r>
              <a:rPr lang="en-US" altLang="es-MX" i="1" dirty="0" err="1" smtClean="0"/>
              <a:t>tiempo</a:t>
            </a:r>
            <a:r>
              <a:rPr lang="en-US" altLang="es-MX" i="1" dirty="0" smtClean="0"/>
              <a:t> para </a:t>
            </a:r>
            <a:r>
              <a:rPr lang="en-US" altLang="es-MX" i="1" dirty="0" err="1" smtClean="0"/>
              <a:t>que</a:t>
            </a:r>
            <a:r>
              <a:rPr lang="en-US" altLang="es-MX" i="1" dirty="0" smtClean="0"/>
              <a:t> el </a:t>
            </a:r>
            <a:r>
              <a:rPr lang="en-US" altLang="es-MX" i="1" dirty="0" err="1" smtClean="0"/>
              <a:t>patogeno</a:t>
            </a:r>
            <a:r>
              <a:rPr lang="en-US" altLang="es-MX" i="1" dirty="0" smtClean="0"/>
              <a:t> </a:t>
            </a:r>
            <a:r>
              <a:rPr lang="en-US" altLang="es-MX" i="1" dirty="0" err="1" smtClean="0"/>
              <a:t>destruya</a:t>
            </a:r>
            <a:r>
              <a:rPr lang="en-US" altLang="es-MX" i="1" dirty="0" smtClean="0"/>
              <a:t> el </a:t>
            </a:r>
            <a:r>
              <a:rPr lang="en-US" altLang="es-MX" i="1" dirty="0" err="1" smtClean="0"/>
              <a:t>huesped</a:t>
            </a:r>
            <a:r>
              <a:rPr lang="en-US" altLang="es-MX" i="1" dirty="0" smtClean="0"/>
              <a:t>. </a:t>
            </a:r>
            <a:r>
              <a:rPr lang="en-US" altLang="es-MX" i="1" dirty="0" err="1" smtClean="0"/>
              <a:t>Una</a:t>
            </a:r>
            <a:r>
              <a:rPr lang="en-US" altLang="es-MX" i="1" dirty="0" smtClean="0"/>
              <a:t> </a:t>
            </a:r>
            <a:r>
              <a:rPr lang="en-US" altLang="es-MX" i="1" dirty="0" err="1" smtClean="0"/>
              <a:t>exposicion</a:t>
            </a:r>
            <a:r>
              <a:rPr lang="en-US" altLang="es-MX" i="1" dirty="0" smtClean="0"/>
              <a:t> </a:t>
            </a:r>
            <a:r>
              <a:rPr lang="en-US" altLang="es-MX" i="1" dirty="0" err="1" smtClean="0"/>
              <a:t>previa</a:t>
            </a:r>
            <a:r>
              <a:rPr lang="en-US" altLang="es-MX" i="1" dirty="0" smtClean="0"/>
              <a:t>  al </a:t>
            </a:r>
            <a:r>
              <a:rPr lang="en-US" altLang="es-MX" i="1" dirty="0" err="1" smtClean="0"/>
              <a:t>antigeno</a:t>
            </a:r>
            <a:r>
              <a:rPr lang="en-US" altLang="es-MX" i="1" dirty="0" smtClean="0"/>
              <a:t> produce </a:t>
            </a:r>
            <a:r>
              <a:rPr lang="en-US" altLang="es-MX" i="1" dirty="0" err="1" smtClean="0"/>
              <a:t>celulas</a:t>
            </a:r>
            <a:r>
              <a:rPr lang="en-US" altLang="es-MX" i="1" dirty="0" smtClean="0"/>
              <a:t> de </a:t>
            </a:r>
            <a:r>
              <a:rPr lang="en-US" altLang="es-MX" i="1" dirty="0" err="1" smtClean="0"/>
              <a:t>memoria</a:t>
            </a:r>
            <a:r>
              <a:rPr lang="en-US" altLang="es-MX" i="1" dirty="0" smtClean="0"/>
              <a:t>, </a:t>
            </a:r>
            <a:r>
              <a:rPr lang="en-US" altLang="es-MX" i="1" dirty="0" err="1" smtClean="0"/>
              <a:t>las</a:t>
            </a:r>
            <a:r>
              <a:rPr lang="en-US" altLang="es-MX" i="1" dirty="0" smtClean="0"/>
              <a:t> </a:t>
            </a:r>
            <a:r>
              <a:rPr lang="en-US" altLang="es-MX" i="1" dirty="0" err="1" smtClean="0"/>
              <a:t>cuales</a:t>
            </a:r>
            <a:r>
              <a:rPr lang="en-US" altLang="es-MX" i="1" dirty="0" smtClean="0"/>
              <a:t> </a:t>
            </a:r>
            <a:r>
              <a:rPr lang="en-US" altLang="es-MX" i="1" dirty="0" err="1" smtClean="0"/>
              <a:t>eventualmente</a:t>
            </a:r>
            <a:r>
              <a:rPr lang="en-US" altLang="es-MX" i="1" dirty="0" smtClean="0"/>
              <a:t> </a:t>
            </a:r>
            <a:r>
              <a:rPr lang="en-US" altLang="es-MX" i="1" dirty="0" err="1" smtClean="0"/>
              <a:t>inducen</a:t>
            </a:r>
            <a:r>
              <a:rPr lang="en-US" altLang="es-MX" i="1" dirty="0" smtClean="0"/>
              <a:t> </a:t>
            </a:r>
            <a:r>
              <a:rPr lang="en-US" altLang="es-MX" i="1" dirty="0" err="1" smtClean="0"/>
              <a:t>una</a:t>
            </a:r>
            <a:r>
              <a:rPr lang="en-US" altLang="es-MX" i="1" dirty="0" smtClean="0"/>
              <a:t> </a:t>
            </a:r>
            <a:r>
              <a:rPr lang="en-US" altLang="es-MX" i="1" dirty="0" err="1" smtClean="0"/>
              <a:t>respuesta</a:t>
            </a:r>
            <a:r>
              <a:rPr lang="en-US" altLang="es-MX" i="1" dirty="0" smtClean="0"/>
              <a:t> </a:t>
            </a:r>
            <a:r>
              <a:rPr lang="en-US" altLang="es-MX" i="1" dirty="0" err="1" smtClean="0"/>
              <a:t>rapida</a:t>
            </a:r>
            <a:r>
              <a:rPr lang="en-US" altLang="es-MX" i="1" dirty="0" smtClean="0"/>
              <a:t> al </a:t>
            </a:r>
            <a:r>
              <a:rPr lang="en-US" altLang="es-MX" i="1" dirty="0" err="1" smtClean="0"/>
              <a:t>antigeno</a:t>
            </a:r>
            <a:r>
              <a:rPr lang="en-US" altLang="es-MX" i="1" dirty="0" smtClean="0"/>
              <a:t> </a:t>
            </a:r>
            <a:r>
              <a:rPr lang="en-US" altLang="es-MX" i="1" dirty="0" err="1" smtClean="0"/>
              <a:t>ya</a:t>
            </a:r>
            <a:r>
              <a:rPr lang="en-US" altLang="es-MX" i="1" dirty="0" smtClean="0"/>
              <a:t> </a:t>
            </a:r>
            <a:r>
              <a:rPr lang="en-US" altLang="es-MX" i="1" dirty="0" err="1" smtClean="0"/>
              <a:t>conocido</a:t>
            </a:r>
            <a:r>
              <a:rPr lang="en-US" altLang="es-MX" i="1" dirty="0" smtClean="0"/>
              <a:t>.</a:t>
            </a:r>
            <a:endParaRPr lang="en-US" altLang="es-MX" i="1" dirty="0"/>
          </a:p>
        </p:txBody>
      </p:sp>
    </p:spTree>
    <p:extLst>
      <p:ext uri="{BB962C8B-B14F-4D97-AF65-F5344CB8AC3E}">
        <p14:creationId xmlns:p14="http://schemas.microsoft.com/office/powerpoint/2010/main" val="1032063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Marco\Desktop\classes\Neuroendocrinology\2009-11-19\0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2525713"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C:\Users\Marco\Desktop\classes\Neuroendocrinology\2009-11-19\0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713" y="0"/>
            <a:ext cx="534828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p:cNvSpPr txBox="1">
            <a:spLocks noChangeArrowheads="1"/>
          </p:cNvSpPr>
          <p:nvPr/>
        </p:nvSpPr>
        <p:spPr bwMode="auto">
          <a:xfrm>
            <a:off x="0" y="3581400"/>
            <a:ext cx="3276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sz="2800" b="1" dirty="0" err="1" smtClean="0"/>
              <a:t>Funcion</a:t>
            </a:r>
            <a:r>
              <a:rPr lang="en-US" altLang="es-MX" sz="2800" b="1" dirty="0" smtClean="0"/>
              <a:t> de los </a:t>
            </a:r>
            <a:r>
              <a:rPr lang="en-US" altLang="es-MX" sz="2800" b="1" dirty="0" err="1" smtClean="0"/>
              <a:t>anticuerpos</a:t>
            </a:r>
            <a:endParaRPr lang="en-US" altLang="es-MX" sz="2800" b="1" dirty="0"/>
          </a:p>
          <a:p>
            <a:pPr eaLnBrk="1" hangingPunct="1"/>
            <a:endParaRPr lang="en-US" altLang="es-MX" sz="2000" dirty="0"/>
          </a:p>
          <a:p>
            <a:pPr eaLnBrk="1" hangingPunct="1"/>
            <a:r>
              <a:rPr lang="en-US" altLang="es-MX" sz="2000" dirty="0" err="1" smtClean="0"/>
              <a:t>Una</a:t>
            </a:r>
            <a:r>
              <a:rPr lang="en-US" altLang="es-MX" sz="2000" dirty="0" smtClean="0"/>
              <a:t> </a:t>
            </a:r>
            <a:r>
              <a:rPr lang="en-US" altLang="es-MX" sz="2000" dirty="0" err="1" smtClean="0"/>
              <a:t>funcion</a:t>
            </a:r>
            <a:r>
              <a:rPr lang="en-US" altLang="es-MX" sz="2000" dirty="0" smtClean="0"/>
              <a:t> de </a:t>
            </a:r>
            <a:r>
              <a:rPr lang="en-US" altLang="es-MX" sz="2000" dirty="0" err="1" smtClean="0"/>
              <a:t>lso</a:t>
            </a:r>
            <a:r>
              <a:rPr lang="en-US" altLang="es-MX" sz="2000" dirty="0" smtClean="0"/>
              <a:t> </a:t>
            </a:r>
            <a:r>
              <a:rPr lang="en-US" altLang="es-MX" sz="2000" dirty="0" err="1" smtClean="0"/>
              <a:t>anticuerpos</a:t>
            </a:r>
            <a:r>
              <a:rPr lang="en-US" altLang="es-MX" sz="2000" dirty="0" smtClean="0"/>
              <a:t> </a:t>
            </a:r>
            <a:r>
              <a:rPr lang="en-US" altLang="es-MX" sz="2000" dirty="0" err="1" smtClean="0"/>
              <a:t>es</a:t>
            </a:r>
            <a:r>
              <a:rPr lang="en-US" altLang="es-MX" sz="2000" dirty="0" smtClean="0"/>
              <a:t> </a:t>
            </a:r>
            <a:r>
              <a:rPr lang="en-US" altLang="es-MX" sz="2000" dirty="0" err="1" smtClean="0"/>
              <a:t>promover</a:t>
            </a:r>
            <a:r>
              <a:rPr lang="en-US" altLang="es-MX" sz="2000" dirty="0" smtClean="0"/>
              <a:t>  la </a:t>
            </a:r>
            <a:r>
              <a:rPr lang="en-US" altLang="es-MX" sz="2000" dirty="0" err="1" smtClean="0"/>
              <a:t>fagocitosis</a:t>
            </a:r>
            <a:r>
              <a:rPr lang="en-US" altLang="es-MX" sz="2000" dirty="0" smtClean="0"/>
              <a:t> y </a:t>
            </a:r>
            <a:r>
              <a:rPr lang="en-US" altLang="es-MX" sz="2000" dirty="0" err="1" smtClean="0"/>
              <a:t>ecentualmente</a:t>
            </a:r>
            <a:r>
              <a:rPr lang="en-US" altLang="es-MX" sz="2000" dirty="0" smtClean="0"/>
              <a:t> la digestion (</a:t>
            </a:r>
            <a:r>
              <a:rPr lang="en-US" altLang="es-MX" sz="2000" dirty="0" err="1" smtClean="0"/>
              <a:t>destruccion</a:t>
            </a:r>
            <a:r>
              <a:rPr lang="en-US" altLang="es-MX" sz="2000" dirty="0" smtClean="0"/>
              <a:t>) de </a:t>
            </a:r>
            <a:r>
              <a:rPr lang="en-US" altLang="es-MX" sz="2000" dirty="0" err="1" smtClean="0"/>
              <a:t>cuerpos</a:t>
            </a:r>
            <a:r>
              <a:rPr lang="en-US" altLang="es-MX" sz="2000" dirty="0" smtClean="0"/>
              <a:t> </a:t>
            </a:r>
            <a:r>
              <a:rPr lang="en-US" altLang="es-MX" sz="2000" dirty="0" err="1" smtClean="0"/>
              <a:t>ajenos</a:t>
            </a:r>
            <a:endParaRPr lang="en-US" altLang="es-MX" sz="2000" dirty="0"/>
          </a:p>
        </p:txBody>
      </p:sp>
      <p:pic>
        <p:nvPicPr>
          <p:cNvPr id="19461" name="Picture 2" descr="C:\Users\Marco\Desktop\classes\Neuroendocrinology\2009-11-19\0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798763"/>
            <a:ext cx="5121275" cy="40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912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Marco\Desktop\classes\Neuroendocrinology\2009-11-19\0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610350"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1676400" y="381000"/>
            <a:ext cx="24416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sz="2800" b="1" dirty="0" err="1" smtClean="0"/>
              <a:t>Celulas</a:t>
            </a:r>
            <a:r>
              <a:rPr lang="en-US" altLang="es-MX" sz="2800" b="1" dirty="0" smtClean="0"/>
              <a:t> T y B</a:t>
            </a:r>
            <a:endParaRPr lang="en-US" altLang="es-MX" sz="2800" b="1" dirty="0"/>
          </a:p>
        </p:txBody>
      </p:sp>
      <p:sp>
        <p:nvSpPr>
          <p:cNvPr id="20484" name="TextBox 3"/>
          <p:cNvSpPr txBox="1">
            <a:spLocks noChangeArrowheads="1"/>
          </p:cNvSpPr>
          <p:nvPr/>
        </p:nvSpPr>
        <p:spPr bwMode="auto">
          <a:xfrm>
            <a:off x="304800" y="4724400"/>
            <a:ext cx="8686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sz="2000" dirty="0" smtClean="0"/>
              <a:t>Los </a:t>
            </a:r>
            <a:r>
              <a:rPr lang="en-US" altLang="es-MX" sz="2000" dirty="0" err="1" smtClean="0"/>
              <a:t>nucleos</a:t>
            </a:r>
            <a:r>
              <a:rPr lang="en-US" altLang="es-MX" sz="2000" dirty="0" smtClean="0"/>
              <a:t> de los </a:t>
            </a:r>
            <a:r>
              <a:rPr lang="en-US" altLang="es-MX" sz="2000" dirty="0" err="1" smtClean="0"/>
              <a:t>leucocitos</a:t>
            </a:r>
            <a:r>
              <a:rPr lang="en-US" altLang="es-MX" sz="2000" dirty="0" smtClean="0"/>
              <a:t> </a:t>
            </a:r>
            <a:r>
              <a:rPr lang="en-US" altLang="es-MX" sz="2000" dirty="0" err="1" smtClean="0"/>
              <a:t>es</a:t>
            </a:r>
            <a:r>
              <a:rPr lang="en-US" altLang="es-MX" sz="2000" dirty="0" smtClean="0"/>
              <a:t> mas </a:t>
            </a:r>
            <a:r>
              <a:rPr lang="en-US" altLang="es-MX" sz="2000" dirty="0" err="1" smtClean="0"/>
              <a:t>grande</a:t>
            </a:r>
            <a:r>
              <a:rPr lang="en-US" altLang="es-MX" sz="2000" dirty="0" smtClean="0"/>
              <a:t> </a:t>
            </a:r>
            <a:r>
              <a:rPr lang="en-US" altLang="es-MX" sz="2000" dirty="0" err="1" smtClean="0"/>
              <a:t>que</a:t>
            </a:r>
            <a:r>
              <a:rPr lang="en-US" altLang="es-MX" sz="2000" dirty="0" smtClean="0"/>
              <a:t> el </a:t>
            </a:r>
            <a:r>
              <a:rPr lang="en-US" altLang="es-MX" sz="2000" dirty="0" err="1" smtClean="0"/>
              <a:t>nucleo</a:t>
            </a:r>
            <a:r>
              <a:rPr lang="en-US" altLang="es-MX" sz="2000" dirty="0" smtClean="0"/>
              <a:t> de la </a:t>
            </a:r>
            <a:r>
              <a:rPr lang="en-US" altLang="es-MX" sz="2000" dirty="0" err="1" smtClean="0"/>
              <a:t>mayoria</a:t>
            </a:r>
            <a:r>
              <a:rPr lang="en-US" altLang="es-MX" sz="2000" dirty="0" smtClean="0"/>
              <a:t> de </a:t>
            </a:r>
            <a:r>
              <a:rPr lang="en-US" altLang="es-MX" sz="2000" dirty="0" err="1" smtClean="0"/>
              <a:t>las</a:t>
            </a:r>
            <a:r>
              <a:rPr lang="en-US" altLang="es-MX" sz="2000" dirty="0" smtClean="0"/>
              <a:t> </a:t>
            </a:r>
            <a:r>
              <a:rPr lang="en-US" altLang="es-MX" sz="2000" dirty="0" err="1" smtClean="0"/>
              <a:t>celulas</a:t>
            </a:r>
            <a:r>
              <a:rPr lang="en-US" altLang="es-MX" sz="2000" dirty="0" smtClean="0"/>
              <a:t>, lo </a:t>
            </a:r>
            <a:r>
              <a:rPr lang="en-US" altLang="es-MX" sz="2000" dirty="0" err="1" smtClean="0"/>
              <a:t>que</a:t>
            </a:r>
            <a:r>
              <a:rPr lang="en-US" altLang="es-MX" sz="2000" dirty="0" smtClean="0"/>
              <a:t> </a:t>
            </a:r>
            <a:r>
              <a:rPr lang="en-US" altLang="es-MX" sz="2000" dirty="0" err="1" smtClean="0"/>
              <a:t>indica</a:t>
            </a:r>
            <a:r>
              <a:rPr lang="en-US" altLang="es-MX" sz="2000" dirty="0" smtClean="0"/>
              <a:t> </a:t>
            </a:r>
            <a:r>
              <a:rPr lang="en-US" altLang="es-MX" sz="2000" dirty="0" err="1" smtClean="0"/>
              <a:t>una</a:t>
            </a:r>
            <a:r>
              <a:rPr lang="en-US" altLang="es-MX" sz="2000" dirty="0" smtClean="0"/>
              <a:t> </a:t>
            </a:r>
            <a:r>
              <a:rPr lang="en-US" altLang="es-MX" sz="2000" dirty="0" err="1" smtClean="0"/>
              <a:t>actividad</a:t>
            </a:r>
            <a:r>
              <a:rPr lang="en-US" altLang="es-MX" sz="2000" dirty="0" smtClean="0"/>
              <a:t> de </a:t>
            </a:r>
            <a:r>
              <a:rPr lang="en-US" altLang="es-MX" sz="2000" dirty="0" err="1" smtClean="0"/>
              <a:t>transcripcion</a:t>
            </a:r>
            <a:r>
              <a:rPr lang="en-US" altLang="es-MX" sz="2000" dirty="0" smtClean="0"/>
              <a:t> </a:t>
            </a:r>
            <a:r>
              <a:rPr lang="en-US" altLang="es-MX" sz="2000" dirty="0" err="1" smtClean="0"/>
              <a:t>muy</a:t>
            </a:r>
            <a:r>
              <a:rPr lang="en-US" altLang="es-MX" sz="2000" dirty="0" smtClean="0"/>
              <a:t> </a:t>
            </a:r>
            <a:r>
              <a:rPr lang="en-US" altLang="es-MX" sz="2000" dirty="0" err="1" smtClean="0"/>
              <a:t>elevada</a:t>
            </a:r>
            <a:r>
              <a:rPr lang="en-US" altLang="es-MX" sz="2000" dirty="0" smtClean="0"/>
              <a:t>.</a:t>
            </a:r>
            <a:endParaRPr lang="en-US" altLang="es-MX" sz="2000" dirty="0"/>
          </a:p>
          <a:p>
            <a:pPr eaLnBrk="1" hangingPunct="1"/>
            <a:r>
              <a:rPr lang="en-US" altLang="es-MX" sz="2000" dirty="0" err="1" smtClean="0"/>
              <a:t>Celulas</a:t>
            </a:r>
            <a:r>
              <a:rPr lang="en-US" altLang="es-MX" sz="2000" dirty="0" smtClean="0"/>
              <a:t> B </a:t>
            </a:r>
            <a:r>
              <a:rPr lang="en-US" altLang="es-MX" sz="2000" dirty="0" err="1" smtClean="0"/>
              <a:t>activadas</a:t>
            </a:r>
            <a:r>
              <a:rPr lang="en-US" altLang="es-MX" sz="2000" dirty="0" smtClean="0"/>
              <a:t> </a:t>
            </a:r>
            <a:r>
              <a:rPr lang="en-US" altLang="es-MX" sz="2000" dirty="0" err="1" smtClean="0"/>
              <a:t>tiene</a:t>
            </a:r>
            <a:r>
              <a:rPr lang="en-US" altLang="es-MX" sz="2000" dirty="0" smtClean="0"/>
              <a:t> un </a:t>
            </a:r>
            <a:r>
              <a:rPr lang="en-US" altLang="es-MX" sz="2000" dirty="0" err="1" smtClean="0"/>
              <a:t>enorme</a:t>
            </a:r>
            <a:r>
              <a:rPr lang="en-US" altLang="es-MX" sz="2000" dirty="0" smtClean="0"/>
              <a:t> </a:t>
            </a:r>
            <a:r>
              <a:rPr lang="en-US" altLang="es-MX" sz="2000" dirty="0" err="1" smtClean="0"/>
              <a:t>aparato</a:t>
            </a:r>
            <a:r>
              <a:rPr lang="en-US" altLang="es-MX" sz="2000" dirty="0" smtClean="0"/>
              <a:t> del Golgi, </a:t>
            </a:r>
            <a:r>
              <a:rPr lang="en-US" altLang="es-MX" sz="2000" dirty="0" err="1" smtClean="0"/>
              <a:t>que</a:t>
            </a:r>
            <a:r>
              <a:rPr lang="en-US" altLang="es-MX" sz="2000" dirty="0" smtClean="0"/>
              <a:t> </a:t>
            </a:r>
            <a:r>
              <a:rPr lang="en-US" altLang="es-MX" sz="2000" dirty="0" err="1" smtClean="0"/>
              <a:t>indica</a:t>
            </a:r>
            <a:r>
              <a:rPr lang="en-US" altLang="es-MX" sz="2000" dirty="0" smtClean="0"/>
              <a:t> </a:t>
            </a:r>
            <a:r>
              <a:rPr lang="en-US" altLang="es-MX" sz="2000" dirty="0" err="1" smtClean="0"/>
              <a:t>una</a:t>
            </a:r>
            <a:r>
              <a:rPr lang="en-US" altLang="es-MX" sz="2000" dirty="0" smtClean="0"/>
              <a:t> </a:t>
            </a:r>
            <a:r>
              <a:rPr lang="en-US" altLang="es-MX" sz="2000" dirty="0" err="1" smtClean="0"/>
              <a:t>intensa</a:t>
            </a:r>
            <a:r>
              <a:rPr lang="en-US" altLang="es-MX" sz="2000" dirty="0" smtClean="0"/>
              <a:t> </a:t>
            </a:r>
            <a:r>
              <a:rPr lang="en-US" altLang="es-MX" sz="2000" dirty="0" err="1" smtClean="0"/>
              <a:t>sintesis</a:t>
            </a:r>
            <a:r>
              <a:rPr lang="en-US" altLang="es-MX" sz="2000" dirty="0" smtClean="0"/>
              <a:t> de </a:t>
            </a:r>
            <a:r>
              <a:rPr lang="en-US" altLang="es-MX" sz="2000" dirty="0" err="1" smtClean="0"/>
              <a:t>proteinas</a:t>
            </a:r>
            <a:r>
              <a:rPr lang="en-US" altLang="es-MX" sz="2000" dirty="0" smtClean="0"/>
              <a:t> (</a:t>
            </a:r>
            <a:r>
              <a:rPr lang="en-US" altLang="es-MX" sz="2000" dirty="0" err="1" smtClean="0"/>
              <a:t>anticuerpos</a:t>
            </a:r>
            <a:r>
              <a:rPr lang="en-US" altLang="es-MX" sz="2000" dirty="0" smtClean="0"/>
              <a:t>). </a:t>
            </a:r>
            <a:r>
              <a:rPr lang="en-US" altLang="es-MX" sz="2000" dirty="0" err="1" smtClean="0"/>
              <a:t>Una</a:t>
            </a:r>
            <a:r>
              <a:rPr lang="en-US" altLang="es-MX" sz="2000" dirty="0" smtClean="0"/>
              <a:t> </a:t>
            </a:r>
            <a:r>
              <a:rPr lang="en-US" altLang="es-MX" sz="2000" dirty="0" err="1" smtClean="0"/>
              <a:t>celula</a:t>
            </a:r>
            <a:r>
              <a:rPr lang="en-US" altLang="es-MX" sz="2000" dirty="0" smtClean="0"/>
              <a:t> B </a:t>
            </a:r>
            <a:r>
              <a:rPr lang="en-US" altLang="es-MX" sz="2000" dirty="0" err="1" smtClean="0"/>
              <a:t>activatda</a:t>
            </a:r>
            <a:r>
              <a:rPr lang="en-US" altLang="es-MX" sz="2000" dirty="0" smtClean="0"/>
              <a:t> </a:t>
            </a:r>
            <a:r>
              <a:rPr lang="en-US" altLang="es-MX" sz="2000" dirty="0" err="1" smtClean="0"/>
              <a:t>puede</a:t>
            </a:r>
            <a:r>
              <a:rPr lang="en-US" altLang="es-MX" sz="2000" dirty="0" smtClean="0"/>
              <a:t> </a:t>
            </a:r>
            <a:r>
              <a:rPr lang="en-US" altLang="es-MX" sz="2000" dirty="0" err="1" smtClean="0"/>
              <a:t>liberar</a:t>
            </a:r>
            <a:r>
              <a:rPr lang="en-US" altLang="es-MX" sz="2000" dirty="0" smtClean="0"/>
              <a:t> </a:t>
            </a:r>
            <a:r>
              <a:rPr lang="en-US" altLang="es-MX" sz="2000" dirty="0" err="1" smtClean="0"/>
              <a:t>alrededor</a:t>
            </a:r>
            <a:r>
              <a:rPr lang="en-US" altLang="es-MX" sz="2000" dirty="0" smtClean="0"/>
              <a:t> de 2000 </a:t>
            </a:r>
            <a:r>
              <a:rPr lang="en-US" altLang="es-MX" sz="2000" dirty="0" err="1" smtClean="0"/>
              <a:t>anticuerpos</a:t>
            </a:r>
            <a:r>
              <a:rPr lang="en-US" altLang="es-MX" sz="2000" dirty="0" smtClean="0"/>
              <a:t> </a:t>
            </a:r>
            <a:r>
              <a:rPr lang="en-US" altLang="es-MX" sz="2000" dirty="0" err="1" smtClean="0"/>
              <a:t>por</a:t>
            </a:r>
            <a:r>
              <a:rPr lang="en-US" altLang="es-MX" sz="2000" dirty="0" smtClean="0"/>
              <a:t> </a:t>
            </a:r>
            <a:r>
              <a:rPr lang="en-US" altLang="es-MX" sz="2000" dirty="0" err="1" smtClean="0"/>
              <a:t>segundo</a:t>
            </a:r>
            <a:r>
              <a:rPr lang="en-US" altLang="es-MX" sz="2000" dirty="0" smtClean="0"/>
              <a:t> (lo </a:t>
            </a:r>
            <a:r>
              <a:rPr lang="en-US" altLang="es-MX" sz="2000" dirty="0" err="1" smtClean="0"/>
              <a:t>cual</a:t>
            </a:r>
            <a:r>
              <a:rPr lang="en-US" altLang="es-MX" sz="2000" dirty="0" smtClean="0"/>
              <a:t> </a:t>
            </a:r>
            <a:r>
              <a:rPr lang="en-US" altLang="es-MX" sz="2000" dirty="0" err="1" smtClean="0"/>
              <a:t>implica</a:t>
            </a:r>
            <a:r>
              <a:rPr lang="en-US" altLang="es-MX" sz="2000" dirty="0" smtClean="0"/>
              <a:t> un </a:t>
            </a:r>
            <a:r>
              <a:rPr lang="en-US" altLang="es-MX" sz="2000" dirty="0" err="1" smtClean="0"/>
              <a:t>enorme</a:t>
            </a:r>
            <a:r>
              <a:rPr lang="en-US" altLang="es-MX" sz="2000" dirty="0" smtClean="0"/>
              <a:t> </a:t>
            </a:r>
            <a:r>
              <a:rPr lang="en-US" altLang="es-MX" sz="2000" dirty="0" err="1" smtClean="0"/>
              <a:t>consumo</a:t>
            </a:r>
            <a:r>
              <a:rPr lang="en-US" altLang="es-MX" sz="2000" dirty="0" smtClean="0"/>
              <a:t> </a:t>
            </a:r>
            <a:r>
              <a:rPr lang="en-US" altLang="es-MX" sz="2000" dirty="0" err="1" smtClean="0"/>
              <a:t>metabolico</a:t>
            </a:r>
            <a:r>
              <a:rPr lang="en-US" altLang="es-MX" sz="2000" dirty="0" smtClean="0"/>
              <a:t>).</a:t>
            </a:r>
            <a:endParaRPr lang="en-US" altLang="es-MX" sz="2000" dirty="0"/>
          </a:p>
        </p:txBody>
      </p:sp>
    </p:spTree>
    <p:extLst>
      <p:ext uri="{BB962C8B-B14F-4D97-AF65-F5344CB8AC3E}">
        <p14:creationId xmlns:p14="http://schemas.microsoft.com/office/powerpoint/2010/main" val="3701326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Marco\Desktop\classes\Neuroendocrinology\2009-11-19\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84238"/>
            <a:ext cx="4618038"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C:\Users\Marco\Desktop\classes\Neuroendocrinology\2009-11-19\0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088" y="381000"/>
            <a:ext cx="23177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C:\Users\Marco\Desktop\classes\Neuroendocrinology\2009-11-19\0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3810000"/>
            <a:ext cx="6456363"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p:cNvSpPr txBox="1">
            <a:spLocks noChangeArrowheads="1"/>
          </p:cNvSpPr>
          <p:nvPr/>
        </p:nvSpPr>
        <p:spPr bwMode="auto">
          <a:xfrm>
            <a:off x="76200" y="57150"/>
            <a:ext cx="5623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sz="2000" b="1" dirty="0" err="1" smtClean="0"/>
              <a:t>Grupos</a:t>
            </a:r>
            <a:r>
              <a:rPr lang="en-US" altLang="es-MX" sz="2000" b="1" dirty="0" smtClean="0"/>
              <a:t> de </a:t>
            </a:r>
            <a:r>
              <a:rPr lang="en-US" altLang="es-MX" sz="2000" b="1" dirty="0" err="1" smtClean="0"/>
              <a:t>histocompatibilidad</a:t>
            </a:r>
            <a:r>
              <a:rPr lang="en-US" altLang="es-MX" sz="2000" b="1" dirty="0" smtClean="0"/>
              <a:t> mayor </a:t>
            </a:r>
            <a:r>
              <a:rPr lang="en-US" altLang="es-MX" sz="2000" b="1" dirty="0"/>
              <a:t>(MHC</a:t>
            </a:r>
            <a:r>
              <a:rPr lang="en-US" altLang="es-MX" sz="2000" b="1" dirty="0" smtClean="0"/>
              <a:t>)</a:t>
            </a:r>
            <a:endParaRPr lang="en-US" altLang="es-MX" sz="2000" b="1" dirty="0"/>
          </a:p>
        </p:txBody>
      </p:sp>
      <p:sp>
        <p:nvSpPr>
          <p:cNvPr id="21510" name="TextBox 5"/>
          <p:cNvSpPr txBox="1">
            <a:spLocks noChangeArrowheads="1"/>
          </p:cNvSpPr>
          <p:nvPr/>
        </p:nvSpPr>
        <p:spPr bwMode="auto">
          <a:xfrm>
            <a:off x="6477000" y="117475"/>
            <a:ext cx="2667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s-MX" sz="1600" b="1" dirty="0" smtClean="0"/>
              <a:t>El </a:t>
            </a:r>
            <a:r>
              <a:rPr lang="en-US" altLang="es-MX" sz="1600" b="1" dirty="0" err="1" smtClean="0"/>
              <a:t>reconocimiento</a:t>
            </a:r>
            <a:r>
              <a:rPr lang="en-US" altLang="es-MX" sz="1600" b="1" dirty="0" smtClean="0"/>
              <a:t> </a:t>
            </a:r>
            <a:r>
              <a:rPr lang="en-US" altLang="es-MX" sz="1600" b="1" dirty="0" err="1" smtClean="0"/>
              <a:t>por</a:t>
            </a:r>
            <a:r>
              <a:rPr lang="en-US" altLang="es-MX" sz="1600" b="1" dirty="0" smtClean="0"/>
              <a:t> parte de </a:t>
            </a:r>
            <a:r>
              <a:rPr lang="en-US" altLang="es-MX" sz="1600" b="1" dirty="0" err="1" smtClean="0"/>
              <a:t>las</a:t>
            </a:r>
            <a:r>
              <a:rPr lang="en-US" altLang="es-MX" sz="1600" b="1" dirty="0" smtClean="0"/>
              <a:t> </a:t>
            </a:r>
            <a:r>
              <a:rPr lang="en-US" altLang="es-MX" sz="1600" b="1" dirty="0" err="1" smtClean="0"/>
              <a:t>celulas</a:t>
            </a:r>
            <a:r>
              <a:rPr lang="en-US" altLang="es-MX" sz="1600" b="1" dirty="0" smtClean="0"/>
              <a:t> del </a:t>
            </a:r>
            <a:r>
              <a:rPr lang="en-US" altLang="es-MX" sz="1600" b="1" dirty="0" err="1" smtClean="0"/>
              <a:t>sistema</a:t>
            </a:r>
            <a:r>
              <a:rPr lang="en-US" altLang="es-MX" sz="1600" b="1" dirty="0" smtClean="0"/>
              <a:t> </a:t>
            </a:r>
            <a:r>
              <a:rPr lang="en-US" altLang="es-MX" sz="1600" b="1" dirty="0" err="1" smtClean="0"/>
              <a:t>inmune</a:t>
            </a:r>
            <a:r>
              <a:rPr lang="en-US" altLang="es-MX" sz="1600" b="1" dirty="0" smtClean="0"/>
              <a:t> </a:t>
            </a:r>
            <a:r>
              <a:rPr lang="en-US" altLang="es-MX" sz="1600" b="1" dirty="0" err="1" smtClean="0"/>
              <a:t>adaptativo</a:t>
            </a:r>
            <a:r>
              <a:rPr lang="en-US" altLang="es-MX" sz="1600" b="1" dirty="0" smtClean="0"/>
              <a:t> </a:t>
            </a:r>
            <a:r>
              <a:rPr lang="en-US" altLang="es-MX" sz="1600" b="1" dirty="0" err="1" smtClean="0"/>
              <a:t>es</a:t>
            </a:r>
            <a:r>
              <a:rPr lang="en-US" altLang="es-MX" sz="1600" b="1" dirty="0" smtClean="0"/>
              <a:t> </a:t>
            </a:r>
            <a:r>
              <a:rPr lang="en-US" altLang="es-MX" sz="1600" b="1" dirty="0" err="1" smtClean="0"/>
              <a:t>realizada</a:t>
            </a:r>
            <a:r>
              <a:rPr lang="en-US" altLang="es-MX" sz="1600" b="1" dirty="0" smtClean="0"/>
              <a:t> a </a:t>
            </a:r>
            <a:r>
              <a:rPr lang="en-US" altLang="es-MX" sz="1600" b="1" dirty="0" err="1" smtClean="0"/>
              <a:t>traves</a:t>
            </a:r>
            <a:r>
              <a:rPr lang="en-US" altLang="es-MX" sz="1600" b="1" dirty="0" smtClean="0"/>
              <a:t> de </a:t>
            </a:r>
            <a:r>
              <a:rPr lang="en-US" altLang="es-MX" sz="1600" b="1" dirty="0" err="1" smtClean="0"/>
              <a:t>proteinas</a:t>
            </a:r>
            <a:r>
              <a:rPr lang="en-US" altLang="es-MX" sz="1600" b="1" dirty="0" smtClean="0"/>
              <a:t> MHC.</a:t>
            </a:r>
            <a:endParaRPr lang="en-US" altLang="es-MX" sz="1600" b="1" dirty="0"/>
          </a:p>
          <a:p>
            <a:pPr eaLnBrk="1" hangingPunct="1"/>
            <a:endParaRPr lang="en-US" altLang="es-MX" sz="1600" b="1" dirty="0"/>
          </a:p>
          <a:p>
            <a:pPr eaLnBrk="1" hangingPunct="1"/>
            <a:r>
              <a:rPr lang="en-US" altLang="es-MX" sz="1600" b="1" dirty="0" smtClean="0"/>
              <a:t>Las MHC </a:t>
            </a:r>
            <a:r>
              <a:rPr lang="en-US" altLang="es-MX" sz="1600" b="1" dirty="0" err="1" smtClean="0"/>
              <a:t>exponen</a:t>
            </a:r>
            <a:r>
              <a:rPr lang="en-US" altLang="es-MX" sz="1600" b="1" dirty="0" smtClean="0"/>
              <a:t> en la </a:t>
            </a:r>
            <a:r>
              <a:rPr lang="en-US" altLang="es-MX" sz="1600" b="1" dirty="0" err="1" smtClean="0"/>
              <a:t>membrana</a:t>
            </a:r>
            <a:r>
              <a:rPr lang="en-US" altLang="es-MX" sz="1600" b="1" dirty="0" smtClean="0"/>
              <a:t> </a:t>
            </a:r>
            <a:r>
              <a:rPr lang="en-US" altLang="es-MX" sz="1600" b="1" dirty="0" err="1" smtClean="0"/>
              <a:t>externa</a:t>
            </a:r>
            <a:r>
              <a:rPr lang="en-US" altLang="es-MX" sz="1600" b="1" dirty="0" smtClean="0"/>
              <a:t> </a:t>
            </a:r>
            <a:r>
              <a:rPr lang="en-US" altLang="es-MX" sz="1600" b="1" dirty="0" err="1" smtClean="0"/>
              <a:t>fragmentos</a:t>
            </a:r>
            <a:r>
              <a:rPr lang="en-US" altLang="es-MX" sz="1600" b="1" dirty="0" smtClean="0"/>
              <a:t> </a:t>
            </a:r>
            <a:r>
              <a:rPr lang="en-US" altLang="es-MX" sz="1600" b="1" dirty="0" err="1" smtClean="0"/>
              <a:t>digeridos</a:t>
            </a:r>
            <a:r>
              <a:rPr lang="en-US" altLang="es-MX" sz="1600" b="1" dirty="0" smtClean="0"/>
              <a:t> de </a:t>
            </a:r>
            <a:r>
              <a:rPr lang="en-US" altLang="es-MX" sz="1600" b="1" dirty="0" err="1" smtClean="0"/>
              <a:t>patogenos</a:t>
            </a:r>
            <a:r>
              <a:rPr lang="en-US" altLang="es-MX" sz="1600" b="1" dirty="0" smtClean="0"/>
              <a:t> a </a:t>
            </a:r>
            <a:r>
              <a:rPr lang="en-US" altLang="es-MX" sz="1600" b="1" dirty="0" err="1" smtClean="0"/>
              <a:t>las</a:t>
            </a:r>
            <a:r>
              <a:rPr lang="en-US" altLang="es-MX" sz="1600" b="1" dirty="0" smtClean="0"/>
              <a:t> </a:t>
            </a:r>
            <a:r>
              <a:rPr lang="en-US" altLang="es-MX" sz="1600" b="1" dirty="0" err="1" smtClean="0"/>
              <a:t>celulas</a:t>
            </a:r>
            <a:r>
              <a:rPr lang="en-US" altLang="es-MX" sz="1600" b="1" dirty="0" smtClean="0"/>
              <a:t> B y </a:t>
            </a:r>
            <a:r>
              <a:rPr lang="en-US" altLang="es-MX" sz="1600" b="1" dirty="0"/>
              <a:t>T </a:t>
            </a:r>
            <a:r>
              <a:rPr lang="en-US" altLang="es-MX" sz="1600" b="1" dirty="0" smtClean="0"/>
              <a:t>para </a:t>
            </a:r>
            <a:r>
              <a:rPr lang="en-US" altLang="es-MX" sz="1600" b="1" dirty="0" err="1" smtClean="0"/>
              <a:t>inducir</a:t>
            </a:r>
            <a:r>
              <a:rPr lang="en-US" altLang="es-MX" sz="1600" b="1" dirty="0" smtClean="0"/>
              <a:t> </a:t>
            </a:r>
            <a:r>
              <a:rPr lang="en-US" altLang="es-MX" sz="1600" b="1" dirty="0" err="1" smtClean="0"/>
              <a:t>su</a:t>
            </a:r>
            <a:r>
              <a:rPr lang="en-US" altLang="es-MX" sz="1600" b="1" dirty="0" smtClean="0"/>
              <a:t> </a:t>
            </a:r>
            <a:r>
              <a:rPr lang="en-US" altLang="es-MX" sz="1600" b="1" dirty="0" err="1" smtClean="0"/>
              <a:t>activacion</a:t>
            </a:r>
            <a:endParaRPr lang="en-US" altLang="es-MX" sz="1600" b="1" dirty="0"/>
          </a:p>
          <a:p>
            <a:pPr eaLnBrk="1" hangingPunct="1"/>
            <a:endParaRPr lang="en-US" altLang="es-MX" sz="1600" b="1" dirty="0"/>
          </a:p>
          <a:p>
            <a:pPr eaLnBrk="1" hangingPunct="1"/>
            <a:r>
              <a:rPr lang="en-US" altLang="es-MX" sz="1600" b="1" dirty="0" smtClean="0"/>
              <a:t>Los MHC </a:t>
            </a:r>
            <a:r>
              <a:rPr lang="en-US" altLang="es-MX" sz="1600" b="1" dirty="0"/>
              <a:t>I </a:t>
            </a:r>
            <a:r>
              <a:rPr lang="en-US" altLang="es-MX" sz="1600" b="1" dirty="0" smtClean="0"/>
              <a:t>son </a:t>
            </a:r>
            <a:r>
              <a:rPr lang="en-US" altLang="es-MX" sz="1600" b="1" dirty="0" err="1" smtClean="0"/>
              <a:t>presentes</a:t>
            </a:r>
            <a:r>
              <a:rPr lang="en-US" altLang="es-MX" sz="1600" b="1" dirty="0" smtClean="0"/>
              <a:t> en </a:t>
            </a:r>
            <a:r>
              <a:rPr lang="en-US" altLang="es-MX" sz="1600" b="1" dirty="0" err="1" smtClean="0"/>
              <a:t>toda</a:t>
            </a:r>
            <a:r>
              <a:rPr lang="en-US" altLang="es-MX" sz="1600" b="1" dirty="0" smtClean="0"/>
              <a:t> </a:t>
            </a:r>
            <a:r>
              <a:rPr lang="en-US" altLang="es-MX" sz="1600" b="1" dirty="0" err="1" smtClean="0"/>
              <a:t>celula</a:t>
            </a:r>
            <a:r>
              <a:rPr lang="en-US" altLang="es-MX" sz="1600" b="1" dirty="0" smtClean="0"/>
              <a:t> </a:t>
            </a:r>
            <a:r>
              <a:rPr lang="en-US" altLang="es-MX" sz="1600" b="1" dirty="0" err="1" smtClean="0"/>
              <a:t>nucleada</a:t>
            </a:r>
            <a:r>
              <a:rPr lang="en-US" altLang="es-MX" sz="1600" b="1" dirty="0" smtClean="0"/>
              <a:t> y  dice a la </a:t>
            </a:r>
            <a:r>
              <a:rPr lang="en-US" altLang="es-MX" sz="1600" b="1" dirty="0" err="1" smtClean="0"/>
              <a:t>celula</a:t>
            </a:r>
            <a:r>
              <a:rPr lang="en-US" altLang="es-MX" sz="1600" b="1" dirty="0" smtClean="0"/>
              <a:t>  </a:t>
            </a:r>
            <a:r>
              <a:rPr lang="en-US" altLang="es-MX" sz="1600" b="1" dirty="0"/>
              <a:t>T </a:t>
            </a:r>
            <a:r>
              <a:rPr lang="en-US" altLang="es-MX" sz="1600" b="1" dirty="0" err="1" smtClean="0"/>
              <a:t>citotoxica</a:t>
            </a:r>
            <a:r>
              <a:rPr lang="en-US" altLang="es-MX" sz="1600" b="1" dirty="0" smtClean="0"/>
              <a:t> </a:t>
            </a:r>
            <a:r>
              <a:rPr lang="en-US" altLang="es-MX" sz="1600" b="1" dirty="0" err="1" smtClean="0"/>
              <a:t>que</a:t>
            </a:r>
            <a:r>
              <a:rPr lang="en-US" altLang="es-MX" sz="1600" b="1" dirty="0" smtClean="0"/>
              <a:t> la </a:t>
            </a:r>
            <a:r>
              <a:rPr lang="en-US" altLang="es-MX" sz="1600" b="1" dirty="0" err="1" smtClean="0"/>
              <a:t>celula</a:t>
            </a:r>
            <a:r>
              <a:rPr lang="en-US" altLang="es-MX" sz="1600" b="1" dirty="0" smtClean="0"/>
              <a:t> </a:t>
            </a:r>
            <a:r>
              <a:rPr lang="en-US" altLang="es-MX" sz="1600" b="1" dirty="0" err="1" smtClean="0"/>
              <a:t>que</a:t>
            </a:r>
            <a:r>
              <a:rPr lang="en-US" altLang="es-MX" sz="1600" b="1" dirty="0" smtClean="0"/>
              <a:t> los </a:t>
            </a:r>
            <a:r>
              <a:rPr lang="en-US" altLang="es-MX" sz="1600" b="1" dirty="0" err="1" smtClean="0"/>
              <a:t>esta</a:t>
            </a:r>
            <a:r>
              <a:rPr lang="en-US" altLang="es-MX" sz="1600" b="1" dirty="0" smtClean="0"/>
              <a:t>’ </a:t>
            </a:r>
            <a:r>
              <a:rPr lang="en-US" altLang="es-MX" sz="1600" b="1" dirty="0" err="1" smtClean="0"/>
              <a:t>presentando</a:t>
            </a:r>
            <a:r>
              <a:rPr lang="en-US" altLang="es-MX" sz="1600" b="1" dirty="0" smtClean="0"/>
              <a:t> ha </a:t>
            </a:r>
            <a:r>
              <a:rPr lang="en-US" altLang="es-MX" sz="1600" b="1" dirty="0" err="1" smtClean="0"/>
              <a:t>sido</a:t>
            </a:r>
            <a:r>
              <a:rPr lang="en-US" altLang="es-MX" sz="1600" b="1" dirty="0" smtClean="0"/>
              <a:t> </a:t>
            </a:r>
            <a:r>
              <a:rPr lang="en-US" altLang="es-MX" sz="1600" b="1" dirty="0" err="1" smtClean="0"/>
              <a:t>invadida</a:t>
            </a:r>
            <a:r>
              <a:rPr lang="en-US" altLang="es-MX" sz="1600" b="1" dirty="0" smtClean="0"/>
              <a:t> </a:t>
            </a:r>
            <a:r>
              <a:rPr lang="en-US" altLang="es-MX" sz="1600" b="1" dirty="0" err="1" smtClean="0"/>
              <a:t>por</a:t>
            </a:r>
            <a:r>
              <a:rPr lang="en-US" altLang="es-MX" sz="1600" b="1" dirty="0" smtClean="0"/>
              <a:t> el </a:t>
            </a:r>
            <a:r>
              <a:rPr lang="en-US" altLang="es-MX" sz="1600" b="1" dirty="0" err="1" smtClean="0"/>
              <a:t>patogeno</a:t>
            </a:r>
            <a:endParaRPr lang="en-US" altLang="es-MX" sz="1600" b="1" dirty="0"/>
          </a:p>
          <a:p>
            <a:pPr eaLnBrk="1" hangingPunct="1"/>
            <a:endParaRPr lang="en-US" altLang="es-MX" sz="1600" b="1" dirty="0"/>
          </a:p>
          <a:p>
            <a:pPr eaLnBrk="1" hangingPunct="1"/>
            <a:r>
              <a:rPr lang="en-US" altLang="es-MX" sz="1600" b="1" dirty="0" smtClean="0"/>
              <a:t>Las MHC </a:t>
            </a:r>
            <a:r>
              <a:rPr lang="en-US" altLang="es-MX" sz="1600" b="1" dirty="0"/>
              <a:t>II </a:t>
            </a:r>
            <a:r>
              <a:rPr lang="en-US" altLang="es-MX" sz="1600" b="1" dirty="0" smtClean="0"/>
              <a:t>solo son </a:t>
            </a:r>
            <a:r>
              <a:rPr lang="en-US" altLang="es-MX" sz="1600" b="1" dirty="0" err="1" smtClean="0"/>
              <a:t>presentes</a:t>
            </a:r>
            <a:r>
              <a:rPr lang="en-US" altLang="es-MX" sz="1600" b="1" dirty="0" smtClean="0"/>
              <a:t> en </a:t>
            </a:r>
            <a:r>
              <a:rPr lang="en-US" altLang="es-MX" sz="1600" b="1" dirty="0" err="1" smtClean="0"/>
              <a:t>las</a:t>
            </a:r>
            <a:r>
              <a:rPr lang="en-US" altLang="es-MX" sz="1600" b="1" dirty="0" smtClean="0"/>
              <a:t> </a:t>
            </a:r>
            <a:r>
              <a:rPr lang="en-US" altLang="es-MX" sz="1600" b="1" dirty="0" err="1" smtClean="0"/>
              <a:t>celulas</a:t>
            </a:r>
            <a:r>
              <a:rPr lang="en-US" altLang="es-MX" sz="1600" b="1" dirty="0" smtClean="0"/>
              <a:t> </a:t>
            </a:r>
            <a:r>
              <a:rPr lang="en-US" altLang="es-MX" sz="1600" b="1" dirty="0" err="1" smtClean="0"/>
              <a:t>que</a:t>
            </a:r>
            <a:r>
              <a:rPr lang="en-US" altLang="es-MX" sz="1600" b="1" dirty="0" smtClean="0"/>
              <a:t> </a:t>
            </a:r>
            <a:r>
              <a:rPr lang="en-US" altLang="es-MX" sz="1600" b="1" dirty="0" err="1" smtClean="0"/>
              <a:t>presentan</a:t>
            </a:r>
            <a:r>
              <a:rPr lang="en-US" altLang="es-MX" sz="1600" b="1" dirty="0" smtClean="0"/>
              <a:t> </a:t>
            </a:r>
            <a:r>
              <a:rPr lang="en-US" altLang="es-MX" sz="1600" b="1" dirty="0" err="1" smtClean="0"/>
              <a:t>antigenos</a:t>
            </a:r>
            <a:r>
              <a:rPr lang="en-US" altLang="es-MX" sz="1600" b="1" dirty="0" smtClean="0"/>
              <a:t>, y </a:t>
            </a:r>
            <a:r>
              <a:rPr lang="en-US" altLang="es-MX" sz="1600" b="1" dirty="0" err="1" smtClean="0"/>
              <a:t>dicen</a:t>
            </a:r>
            <a:r>
              <a:rPr lang="en-US" altLang="es-MX" sz="1600" b="1" dirty="0" smtClean="0"/>
              <a:t> a </a:t>
            </a:r>
            <a:r>
              <a:rPr lang="en-US" altLang="es-MX" sz="1600" b="1" dirty="0" err="1" smtClean="0"/>
              <a:t>las</a:t>
            </a:r>
            <a:r>
              <a:rPr lang="en-US" altLang="es-MX" sz="1600" b="1" dirty="0" smtClean="0"/>
              <a:t> </a:t>
            </a:r>
            <a:r>
              <a:rPr lang="en-US" altLang="es-MX" sz="1600" b="1" dirty="0" err="1" smtClean="0"/>
              <a:t>celulas</a:t>
            </a:r>
            <a:r>
              <a:rPr lang="en-US" altLang="es-MX" sz="1600" b="1" dirty="0" smtClean="0"/>
              <a:t> T helper </a:t>
            </a:r>
            <a:r>
              <a:rPr lang="en-US" altLang="es-MX" sz="1600" b="1" dirty="0" err="1" smtClean="0"/>
              <a:t>que</a:t>
            </a:r>
            <a:r>
              <a:rPr lang="en-US" altLang="es-MX" sz="1600" b="1" dirty="0" smtClean="0"/>
              <a:t> el  </a:t>
            </a:r>
            <a:r>
              <a:rPr lang="en-US" altLang="es-MX" sz="1600" b="1" dirty="0" err="1" smtClean="0"/>
              <a:t>macrofago</a:t>
            </a:r>
            <a:r>
              <a:rPr lang="en-US" altLang="es-MX" sz="1600" b="1" dirty="0" smtClean="0"/>
              <a:t> ha </a:t>
            </a:r>
            <a:r>
              <a:rPr lang="en-US" altLang="es-MX" sz="1600" b="1" dirty="0" err="1" smtClean="0"/>
              <a:t>reconocido</a:t>
            </a:r>
            <a:r>
              <a:rPr lang="en-US" altLang="es-MX" sz="1600" b="1" dirty="0" smtClean="0"/>
              <a:t> el </a:t>
            </a:r>
            <a:r>
              <a:rPr lang="en-US" altLang="es-MX" sz="1600" b="1" dirty="0" err="1" smtClean="0"/>
              <a:t>patogen</a:t>
            </a:r>
            <a:endParaRPr lang="en-US" altLang="es-MX" sz="1600" b="1" dirty="0"/>
          </a:p>
        </p:txBody>
      </p:sp>
    </p:spTree>
    <p:extLst>
      <p:ext uri="{BB962C8B-B14F-4D97-AF65-F5344CB8AC3E}">
        <p14:creationId xmlns:p14="http://schemas.microsoft.com/office/powerpoint/2010/main" val="25176398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1323439"/>
          </a:xfrm>
          <a:prstGeom prst="rect">
            <a:avLst/>
          </a:prstGeom>
          <a:noFill/>
        </p:spPr>
        <p:txBody>
          <a:bodyPr wrap="square" rtlCol="0">
            <a:spAutoFit/>
          </a:bodyPr>
          <a:lstStyle/>
          <a:p>
            <a:pPr algn="ctr"/>
            <a:r>
              <a:rPr lang="en-US" sz="3200" b="1" dirty="0" err="1" smtClean="0"/>
              <a:t>Historia</a:t>
            </a:r>
            <a:r>
              <a:rPr lang="en-US" sz="3200" b="1" dirty="0" smtClean="0"/>
              <a:t> de los </a:t>
            </a:r>
            <a:r>
              <a:rPr lang="en-US" sz="3200" b="1" dirty="0" err="1" smtClean="0"/>
              <a:t>tranplantes</a:t>
            </a:r>
            <a:r>
              <a:rPr lang="en-US" sz="3200" b="1" dirty="0" smtClean="0"/>
              <a:t> de </a:t>
            </a:r>
            <a:r>
              <a:rPr lang="en-US" sz="3200" b="1" dirty="0" err="1" smtClean="0"/>
              <a:t>organos</a:t>
            </a:r>
            <a:endParaRPr lang="en-US" sz="3200" b="1" dirty="0" smtClean="0"/>
          </a:p>
          <a:p>
            <a:endParaRPr lang="en-US" sz="2400" b="1" dirty="0" smtClean="0"/>
          </a:p>
          <a:p>
            <a:pPr algn="r"/>
            <a:r>
              <a:rPr lang="en-US" sz="2400" b="1" dirty="0" err="1" smtClean="0"/>
              <a:t>Cosme</a:t>
            </a:r>
            <a:r>
              <a:rPr lang="en-US" sz="2400" b="1" dirty="0" smtClean="0"/>
              <a:t> y Damian</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115" y="1878863"/>
            <a:ext cx="5614298" cy="4648201"/>
          </a:xfrm>
          <a:prstGeom prst="rect">
            <a:avLst/>
          </a:prstGeom>
        </p:spPr>
      </p:pic>
      <p:sp>
        <p:nvSpPr>
          <p:cNvPr id="4" name="Rectangle 3"/>
          <p:cNvSpPr/>
          <p:nvPr/>
        </p:nvSpPr>
        <p:spPr>
          <a:xfrm>
            <a:off x="0" y="1582341"/>
            <a:ext cx="3482999" cy="5241246"/>
          </a:xfrm>
          <a:prstGeom prst="rect">
            <a:avLst/>
          </a:prstGeom>
        </p:spPr>
        <p:txBody>
          <a:bodyPr wrap="square">
            <a:spAutoFit/>
          </a:bodyPr>
          <a:lstStyle/>
          <a:p>
            <a:r>
              <a:rPr lang="en-US" b="1" dirty="0" err="1" smtClean="0"/>
              <a:t>Narra</a:t>
            </a:r>
            <a:r>
              <a:rPr lang="en-US" b="1" dirty="0" smtClean="0"/>
              <a:t> la </a:t>
            </a:r>
            <a:r>
              <a:rPr lang="en-US" b="1" dirty="0" err="1" smtClean="0"/>
              <a:t>historia</a:t>
            </a:r>
            <a:r>
              <a:rPr lang="en-US" b="1" dirty="0" smtClean="0"/>
              <a:t> </a:t>
            </a:r>
            <a:r>
              <a:rPr lang="en-US" b="1" dirty="0" err="1" smtClean="0"/>
              <a:t>que</a:t>
            </a:r>
            <a:r>
              <a:rPr lang="en-US" b="1" dirty="0" smtClean="0"/>
              <a:t> </a:t>
            </a:r>
            <a:r>
              <a:rPr lang="en-US" b="1" dirty="0" err="1" smtClean="0"/>
              <a:t>Cosme</a:t>
            </a:r>
            <a:r>
              <a:rPr lang="en-US" b="1" dirty="0" smtClean="0"/>
              <a:t> y Damian </a:t>
            </a:r>
            <a:r>
              <a:rPr lang="en-US" b="1" dirty="0" err="1" smtClean="0"/>
              <a:t>eran</a:t>
            </a:r>
            <a:r>
              <a:rPr lang="en-US" b="1" dirty="0" smtClean="0"/>
              <a:t> dos </a:t>
            </a:r>
            <a:r>
              <a:rPr lang="en-US" b="1" dirty="0" err="1" smtClean="0"/>
              <a:t>hermanos</a:t>
            </a:r>
            <a:r>
              <a:rPr lang="en-US" b="1" dirty="0" smtClean="0"/>
              <a:t> </a:t>
            </a:r>
            <a:r>
              <a:rPr lang="en-US" b="1" dirty="0" err="1" smtClean="0"/>
              <a:t>originarios</a:t>
            </a:r>
            <a:r>
              <a:rPr lang="en-US" b="1" dirty="0" smtClean="0"/>
              <a:t> de Arabia, </a:t>
            </a:r>
            <a:r>
              <a:rPr lang="en-US" b="1" dirty="0" err="1" smtClean="0"/>
              <a:t>que</a:t>
            </a:r>
            <a:r>
              <a:rPr lang="en-US" b="1" dirty="0" smtClean="0"/>
              <a:t> </a:t>
            </a:r>
            <a:r>
              <a:rPr lang="en-US" b="1" dirty="0" err="1" smtClean="0"/>
              <a:t>practicaban</a:t>
            </a:r>
            <a:r>
              <a:rPr lang="en-US" b="1" dirty="0" smtClean="0"/>
              <a:t> –sin </a:t>
            </a:r>
            <a:r>
              <a:rPr lang="en-US" b="1" dirty="0" err="1" smtClean="0"/>
              <a:t>cobrar</a:t>
            </a:r>
            <a:r>
              <a:rPr lang="en-US" b="1" dirty="0" smtClean="0"/>
              <a:t>- la </a:t>
            </a:r>
            <a:r>
              <a:rPr lang="en-US" b="1" dirty="0" err="1" smtClean="0"/>
              <a:t>medicina</a:t>
            </a:r>
            <a:r>
              <a:rPr lang="en-US" b="1" dirty="0" smtClean="0"/>
              <a:t> en lo </a:t>
            </a:r>
            <a:r>
              <a:rPr lang="en-US" b="1" dirty="0" err="1" smtClean="0"/>
              <a:t>que</a:t>
            </a:r>
            <a:r>
              <a:rPr lang="en-US" b="1" dirty="0" smtClean="0"/>
              <a:t> </a:t>
            </a:r>
            <a:r>
              <a:rPr lang="en-US" b="1" dirty="0" err="1" smtClean="0"/>
              <a:t>es</a:t>
            </a:r>
            <a:r>
              <a:rPr lang="en-US" b="1" dirty="0" smtClean="0"/>
              <a:t> </a:t>
            </a:r>
            <a:r>
              <a:rPr lang="en-US" b="1" dirty="0" err="1" smtClean="0"/>
              <a:t>ahora</a:t>
            </a:r>
            <a:r>
              <a:rPr lang="en-US" b="1" dirty="0" smtClean="0"/>
              <a:t> la costa del </a:t>
            </a:r>
            <a:r>
              <a:rPr lang="en-US" b="1" dirty="0" err="1" smtClean="0"/>
              <a:t>Egipto</a:t>
            </a:r>
            <a:r>
              <a:rPr lang="en-US" b="1" dirty="0" smtClean="0"/>
              <a:t> </a:t>
            </a:r>
            <a:r>
              <a:rPr lang="en-US" b="1" dirty="0" err="1" smtClean="0"/>
              <a:t>setentrional</a:t>
            </a:r>
            <a:r>
              <a:rPr lang="en-US" b="1" dirty="0" smtClean="0"/>
              <a:t>, en los </a:t>
            </a:r>
            <a:r>
              <a:rPr lang="en-US" b="1" dirty="0" err="1" smtClean="0"/>
              <a:t>tiempos</a:t>
            </a:r>
            <a:r>
              <a:rPr lang="en-US" b="1" dirty="0" smtClean="0"/>
              <a:t> en </a:t>
            </a:r>
            <a:r>
              <a:rPr lang="en-US" b="1" dirty="0" err="1" smtClean="0"/>
              <a:t>que</a:t>
            </a:r>
            <a:r>
              <a:rPr lang="en-US" b="1" dirty="0" smtClean="0"/>
              <a:t> los </a:t>
            </a:r>
            <a:r>
              <a:rPr lang="en-US" b="1" dirty="0" err="1" smtClean="0"/>
              <a:t>Romanos</a:t>
            </a:r>
            <a:r>
              <a:rPr lang="en-US" b="1" dirty="0" smtClean="0"/>
              <a:t> </a:t>
            </a:r>
            <a:r>
              <a:rPr lang="en-US" b="1" dirty="0" err="1" smtClean="0"/>
              <a:t>eran</a:t>
            </a:r>
            <a:r>
              <a:rPr lang="en-US" b="1" dirty="0" smtClean="0"/>
              <a:t> los </a:t>
            </a:r>
            <a:r>
              <a:rPr lang="en-US" b="1" dirty="0" err="1" smtClean="0"/>
              <a:t>gobernadores</a:t>
            </a:r>
            <a:r>
              <a:rPr lang="en-US" b="1" dirty="0" smtClean="0"/>
              <a:t> (c.a. 300 D.C.).</a:t>
            </a:r>
          </a:p>
          <a:p>
            <a:endParaRPr lang="en-US" b="1" dirty="0" smtClean="0"/>
          </a:p>
          <a:p>
            <a:r>
              <a:rPr lang="en-US" b="1" dirty="0" smtClean="0"/>
              <a:t>Los dos </a:t>
            </a:r>
            <a:r>
              <a:rPr lang="en-US" b="1" dirty="0" err="1" smtClean="0"/>
              <a:t>fueron</a:t>
            </a:r>
            <a:r>
              <a:rPr lang="en-US" b="1" dirty="0" smtClean="0"/>
              <a:t> </a:t>
            </a:r>
            <a:r>
              <a:rPr lang="en-US" b="1" dirty="0" err="1" smtClean="0"/>
              <a:t>martirizados</a:t>
            </a:r>
            <a:r>
              <a:rPr lang="en-US" b="1" dirty="0" smtClean="0"/>
              <a:t> –</a:t>
            </a:r>
            <a:r>
              <a:rPr lang="en-US" b="1" dirty="0" err="1" smtClean="0"/>
              <a:t>torturados</a:t>
            </a:r>
            <a:r>
              <a:rPr lang="en-US" b="1" dirty="0" smtClean="0"/>
              <a:t> </a:t>
            </a:r>
            <a:r>
              <a:rPr lang="en-US" b="1" dirty="0" err="1" smtClean="0"/>
              <a:t>primero</a:t>
            </a:r>
            <a:r>
              <a:rPr lang="en-US" b="1" dirty="0" smtClean="0"/>
              <a:t>, hasta </a:t>
            </a:r>
            <a:r>
              <a:rPr lang="en-US" b="1" dirty="0" err="1" smtClean="0"/>
              <a:t>ser</a:t>
            </a:r>
            <a:r>
              <a:rPr lang="en-US" b="1" dirty="0" smtClean="0"/>
              <a:t> </a:t>
            </a:r>
            <a:r>
              <a:rPr lang="en-US" b="1" dirty="0" err="1" smtClean="0"/>
              <a:t>quemados</a:t>
            </a:r>
            <a:r>
              <a:rPr lang="en-US" b="1" dirty="0" smtClean="0"/>
              <a:t> </a:t>
            </a:r>
            <a:r>
              <a:rPr lang="en-US" b="1" dirty="0" err="1" smtClean="0"/>
              <a:t>vivos</a:t>
            </a:r>
            <a:r>
              <a:rPr lang="en-US" b="1" dirty="0" smtClean="0"/>
              <a:t>- </a:t>
            </a:r>
            <a:r>
              <a:rPr lang="en-US" b="1" dirty="0" err="1" smtClean="0"/>
              <a:t>pero</a:t>
            </a:r>
            <a:r>
              <a:rPr lang="en-US" b="1" dirty="0" smtClean="0"/>
              <a:t> </a:t>
            </a:r>
            <a:r>
              <a:rPr lang="en-US" b="1" dirty="0" err="1" smtClean="0"/>
              <a:t>sobrevivieron</a:t>
            </a:r>
            <a:r>
              <a:rPr lang="en-US" b="1" dirty="0" smtClean="0"/>
              <a:t> a la </a:t>
            </a:r>
            <a:r>
              <a:rPr lang="en-US" b="1" dirty="0" err="1" smtClean="0"/>
              <a:t>tortura</a:t>
            </a:r>
            <a:r>
              <a:rPr lang="en-US" b="1" dirty="0" smtClean="0"/>
              <a:t>, y </a:t>
            </a:r>
            <a:r>
              <a:rPr lang="en-US" b="1" dirty="0" err="1" smtClean="0"/>
              <a:t>fueron</a:t>
            </a:r>
            <a:r>
              <a:rPr lang="en-US" b="1" dirty="0" smtClean="0"/>
              <a:t> </a:t>
            </a:r>
            <a:r>
              <a:rPr lang="en-US" b="1" dirty="0" err="1" smtClean="0"/>
              <a:t>decapitados</a:t>
            </a:r>
            <a:r>
              <a:rPr lang="en-US" b="1" dirty="0" smtClean="0"/>
              <a:t>, </a:t>
            </a:r>
            <a:r>
              <a:rPr lang="en-US" b="1" dirty="0" err="1" smtClean="0"/>
              <a:t>segun</a:t>
            </a:r>
            <a:r>
              <a:rPr lang="en-US" b="1" dirty="0" smtClean="0"/>
              <a:t> la </a:t>
            </a:r>
            <a:r>
              <a:rPr lang="en-US" b="1" dirty="0" err="1" smtClean="0"/>
              <a:t>leyenda</a:t>
            </a:r>
            <a:r>
              <a:rPr lang="en-US" b="1" dirty="0" smtClean="0"/>
              <a:t>, con </a:t>
            </a:r>
            <a:r>
              <a:rPr lang="en-US" b="1" dirty="0" err="1" smtClean="0"/>
              <a:t>una</a:t>
            </a:r>
            <a:r>
              <a:rPr lang="en-US" b="1" dirty="0" smtClean="0"/>
              <a:t> </a:t>
            </a:r>
            <a:r>
              <a:rPr lang="en-US" b="1" dirty="0" err="1" smtClean="0"/>
              <a:t>espada</a:t>
            </a:r>
            <a:r>
              <a:rPr lang="en-US" b="1" dirty="0" smtClean="0"/>
              <a:t> </a:t>
            </a:r>
            <a:r>
              <a:rPr lang="en-US" b="1" dirty="0" err="1" smtClean="0"/>
              <a:t>que</a:t>
            </a:r>
            <a:r>
              <a:rPr lang="en-US" b="1" dirty="0" smtClean="0"/>
              <a:t> </a:t>
            </a:r>
            <a:r>
              <a:rPr lang="en-US" b="1" dirty="0" err="1" smtClean="0"/>
              <a:t>aun</a:t>
            </a:r>
            <a:r>
              <a:rPr lang="en-US" b="1" dirty="0" smtClean="0"/>
              <a:t> se </a:t>
            </a:r>
            <a:r>
              <a:rPr lang="en-US" b="1" dirty="0" err="1" smtClean="0"/>
              <a:t>encuentra</a:t>
            </a:r>
            <a:r>
              <a:rPr lang="en-US" b="1" dirty="0" smtClean="0"/>
              <a:t> </a:t>
            </a:r>
            <a:r>
              <a:rPr lang="en-US" b="1" dirty="0" err="1" smtClean="0"/>
              <a:t>expuesta</a:t>
            </a:r>
            <a:r>
              <a:rPr lang="en-US" b="1" dirty="0" smtClean="0"/>
              <a:t> en la </a:t>
            </a:r>
            <a:r>
              <a:rPr lang="en-US" b="1" dirty="0" err="1" smtClean="0"/>
              <a:t>catedral</a:t>
            </a:r>
            <a:r>
              <a:rPr lang="en-US" b="1" dirty="0" smtClean="0"/>
              <a:t> de Essen, en </a:t>
            </a:r>
            <a:r>
              <a:rPr lang="en-US" b="1" dirty="0" err="1" smtClean="0"/>
              <a:t>Alemania</a:t>
            </a:r>
            <a:r>
              <a:rPr lang="en-US" b="1" dirty="0" smtClean="0"/>
              <a:t>.</a:t>
            </a:r>
          </a:p>
        </p:txBody>
      </p:sp>
    </p:spTree>
    <p:extLst>
      <p:ext uri="{BB962C8B-B14F-4D97-AF65-F5344CB8AC3E}">
        <p14:creationId xmlns:p14="http://schemas.microsoft.com/office/powerpoint/2010/main" val="523660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04800"/>
            <a:ext cx="7908960" cy="523220"/>
          </a:xfrm>
          <a:prstGeom prst="rect">
            <a:avLst/>
          </a:prstGeom>
          <a:noFill/>
        </p:spPr>
        <p:txBody>
          <a:bodyPr wrap="none" rtlCol="0">
            <a:spAutoFit/>
          </a:bodyPr>
          <a:lstStyle/>
          <a:p>
            <a:r>
              <a:rPr lang="en-US" sz="2800" b="1" dirty="0" err="1" smtClean="0"/>
              <a:t>Variabilidad</a:t>
            </a:r>
            <a:r>
              <a:rPr lang="en-US" sz="2800" b="1" dirty="0" smtClean="0"/>
              <a:t> individual de los </a:t>
            </a:r>
            <a:r>
              <a:rPr lang="en-US" sz="2800" b="1" dirty="0" err="1" smtClean="0"/>
              <a:t>grupos</a:t>
            </a:r>
            <a:r>
              <a:rPr lang="en-US" sz="2800" b="1" dirty="0" smtClean="0"/>
              <a:t> MHC I y MHC II</a:t>
            </a:r>
            <a:endParaRPr lang="es-MX" sz="2800" b="1" dirty="0"/>
          </a:p>
        </p:txBody>
      </p:sp>
      <p:graphicFrame>
        <p:nvGraphicFramePr>
          <p:cNvPr id="5" name="Table 4"/>
          <p:cNvGraphicFramePr>
            <a:graphicFrameLocks noGrp="1"/>
          </p:cNvGraphicFramePr>
          <p:nvPr>
            <p:extLst>
              <p:ext uri="{D42A27DB-BD31-4B8C-83A1-F6EECF244321}">
                <p14:modId xmlns:p14="http://schemas.microsoft.com/office/powerpoint/2010/main" val="2698289543"/>
              </p:ext>
            </p:extLst>
          </p:nvPr>
        </p:nvGraphicFramePr>
        <p:xfrm>
          <a:off x="4267200" y="1143000"/>
          <a:ext cx="4937760" cy="1929384"/>
        </p:xfrm>
        <a:graphic>
          <a:graphicData uri="http://schemas.openxmlformats.org/drawingml/2006/table">
            <a:tbl>
              <a:tblPr firstRow="1" firstCol="1" bandRow="1">
                <a:tableStyleId>{5C22544A-7EE6-4342-B048-85BDC9FD1C3A}</a:tableStyleId>
              </a:tblPr>
              <a:tblGrid>
                <a:gridCol w="2468880"/>
                <a:gridCol w="2468880"/>
              </a:tblGrid>
              <a:tr h="0">
                <a:tc gridSpan="2">
                  <a:txBody>
                    <a:bodyPr/>
                    <a:lstStyle/>
                    <a:p>
                      <a:pPr marL="0" marR="0" algn="ctr">
                        <a:lnSpc>
                          <a:spcPct val="115000"/>
                        </a:lnSpc>
                        <a:spcBef>
                          <a:spcPts val="0"/>
                        </a:spcBef>
                        <a:spcAft>
                          <a:spcPts val="0"/>
                        </a:spcAft>
                      </a:pPr>
                      <a:r>
                        <a:rPr lang="en-US" sz="1200" dirty="0">
                          <a:effectLst/>
                        </a:rPr>
                        <a:t>Table 1. Polymorphism of class I MHC genes</a:t>
                      </a:r>
                      <a:endParaRPr lang="es-MX" sz="1100" dirty="0">
                        <a:effectLst/>
                        <a:latin typeface="Calibri"/>
                        <a:ea typeface="Calibri"/>
                        <a:cs typeface="Times New Roman"/>
                      </a:endParaRPr>
                    </a:p>
                  </a:txBody>
                  <a:tcPr marL="38100" marR="38100" marT="38100" marB="38100" anchor="ctr"/>
                </a:tc>
                <a:tc hMerge="1">
                  <a:txBody>
                    <a:bodyPr/>
                    <a:lstStyle/>
                    <a:p>
                      <a:endParaRPr lang="es-MX"/>
                    </a:p>
                  </a:txBody>
                  <a:tcPr/>
                </a:tc>
              </a:tr>
              <a:tr h="0">
                <a:tc>
                  <a:txBody>
                    <a:bodyPr/>
                    <a:lstStyle/>
                    <a:p>
                      <a:pPr marL="0" marR="0" algn="ctr">
                        <a:lnSpc>
                          <a:spcPct val="115000"/>
                        </a:lnSpc>
                        <a:spcBef>
                          <a:spcPts val="0"/>
                        </a:spcBef>
                        <a:spcAft>
                          <a:spcPts val="0"/>
                        </a:spcAft>
                      </a:pPr>
                      <a:r>
                        <a:rPr lang="es-MX" sz="1200" dirty="0">
                          <a:effectLst/>
                        </a:rPr>
                        <a:t>Locus</a:t>
                      </a:r>
                      <a:endParaRPr lang="es-MX" sz="1100" dirty="0">
                        <a:effectLst/>
                        <a:latin typeface="Calibri"/>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s-MX" sz="1200">
                          <a:effectLst/>
                        </a:rPr>
                        <a:t>Number of alleles</a:t>
                      </a:r>
                      <a:br>
                        <a:rPr lang="es-MX" sz="1200">
                          <a:effectLst/>
                        </a:rPr>
                      </a:br>
                      <a:r>
                        <a:rPr lang="es-MX" sz="1200">
                          <a:effectLst/>
                        </a:rPr>
                        <a:t>(allotypes)</a:t>
                      </a:r>
                      <a:endParaRPr lang="es-MX" sz="1100">
                        <a:effectLst/>
                        <a:latin typeface="Calibri"/>
                        <a:ea typeface="Calibri"/>
                        <a:cs typeface="Times New Roman"/>
                      </a:endParaRPr>
                    </a:p>
                  </a:txBody>
                  <a:tcPr marL="38100" marR="38100" marT="38100" marB="38100" anchor="ctr"/>
                </a:tc>
              </a:tr>
              <a:tr h="0">
                <a:tc>
                  <a:txBody>
                    <a:bodyPr/>
                    <a:lstStyle/>
                    <a:p>
                      <a:pPr marL="0" marR="0" algn="ctr">
                        <a:lnSpc>
                          <a:spcPct val="115000"/>
                        </a:lnSpc>
                        <a:spcBef>
                          <a:spcPts val="0"/>
                        </a:spcBef>
                        <a:spcAft>
                          <a:spcPts val="0"/>
                        </a:spcAft>
                      </a:pPr>
                      <a:r>
                        <a:rPr lang="es-MX" sz="1200">
                          <a:effectLst/>
                        </a:rPr>
                        <a:t>HLA-A</a:t>
                      </a:r>
                      <a:endParaRPr lang="es-MX" sz="1100">
                        <a:effectLst/>
                        <a:latin typeface="Calibri"/>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s-MX" sz="1200">
                          <a:effectLst/>
                        </a:rPr>
                        <a:t>218</a:t>
                      </a:r>
                      <a:endParaRPr lang="es-MX" sz="1100">
                        <a:effectLst/>
                        <a:latin typeface="Calibri"/>
                        <a:ea typeface="Calibri"/>
                        <a:cs typeface="Times New Roman"/>
                      </a:endParaRPr>
                    </a:p>
                  </a:txBody>
                  <a:tcPr marL="38100" marR="38100" marT="38100" marB="38100" anchor="ctr"/>
                </a:tc>
              </a:tr>
              <a:tr h="0">
                <a:tc>
                  <a:txBody>
                    <a:bodyPr/>
                    <a:lstStyle/>
                    <a:p>
                      <a:pPr marL="0" marR="0" algn="ctr">
                        <a:lnSpc>
                          <a:spcPct val="115000"/>
                        </a:lnSpc>
                        <a:spcBef>
                          <a:spcPts val="0"/>
                        </a:spcBef>
                        <a:spcAft>
                          <a:spcPts val="0"/>
                        </a:spcAft>
                      </a:pPr>
                      <a:r>
                        <a:rPr lang="es-MX" sz="1200">
                          <a:effectLst/>
                        </a:rPr>
                        <a:t>HLA-B</a:t>
                      </a:r>
                      <a:endParaRPr lang="es-MX" sz="1100">
                        <a:effectLst/>
                        <a:latin typeface="Calibri"/>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s-MX" sz="1200">
                          <a:effectLst/>
                        </a:rPr>
                        <a:t>439</a:t>
                      </a:r>
                      <a:endParaRPr lang="es-MX" sz="1100">
                        <a:effectLst/>
                        <a:latin typeface="Calibri"/>
                        <a:ea typeface="Calibri"/>
                        <a:cs typeface="Times New Roman"/>
                      </a:endParaRPr>
                    </a:p>
                  </a:txBody>
                  <a:tcPr marL="38100" marR="38100" marT="38100" marB="38100" anchor="ctr"/>
                </a:tc>
              </a:tr>
              <a:tr h="0">
                <a:tc>
                  <a:txBody>
                    <a:bodyPr/>
                    <a:lstStyle/>
                    <a:p>
                      <a:pPr marL="0" marR="0" algn="ctr">
                        <a:lnSpc>
                          <a:spcPct val="115000"/>
                        </a:lnSpc>
                        <a:spcBef>
                          <a:spcPts val="0"/>
                        </a:spcBef>
                        <a:spcAft>
                          <a:spcPts val="0"/>
                        </a:spcAft>
                      </a:pPr>
                      <a:r>
                        <a:rPr lang="es-MX" sz="1200">
                          <a:effectLst/>
                        </a:rPr>
                        <a:t>HLA-C</a:t>
                      </a:r>
                      <a:endParaRPr lang="es-MX" sz="1100">
                        <a:effectLst/>
                        <a:latin typeface="Calibri"/>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s-MX" sz="1200">
                          <a:effectLst/>
                        </a:rPr>
                        <a:t>96</a:t>
                      </a:r>
                      <a:endParaRPr lang="es-MX" sz="1100">
                        <a:effectLst/>
                        <a:latin typeface="Calibri"/>
                        <a:ea typeface="Calibri"/>
                        <a:cs typeface="Times New Roman"/>
                      </a:endParaRPr>
                    </a:p>
                  </a:txBody>
                  <a:tcPr marL="38100" marR="38100" marT="38100" marB="38100" anchor="ctr"/>
                </a:tc>
              </a:tr>
              <a:tr h="0">
                <a:tc>
                  <a:txBody>
                    <a:bodyPr/>
                    <a:lstStyle/>
                    <a:p>
                      <a:pPr marL="0" marR="0" algn="ctr">
                        <a:lnSpc>
                          <a:spcPct val="115000"/>
                        </a:lnSpc>
                        <a:spcBef>
                          <a:spcPts val="0"/>
                        </a:spcBef>
                        <a:spcAft>
                          <a:spcPts val="0"/>
                        </a:spcAft>
                      </a:pPr>
                      <a:r>
                        <a:rPr lang="es-MX" sz="1200">
                          <a:effectLst/>
                        </a:rPr>
                        <a:t>HLA-E, HLA-F and HLA-G</a:t>
                      </a:r>
                      <a:endParaRPr lang="es-MX" sz="1100">
                        <a:effectLst/>
                        <a:latin typeface="Calibri"/>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s-MX" sz="1200" dirty="0" err="1">
                          <a:effectLst/>
                        </a:rPr>
                        <a:t>Relatively</a:t>
                      </a:r>
                      <a:r>
                        <a:rPr lang="es-MX" sz="1200" dirty="0">
                          <a:effectLst/>
                        </a:rPr>
                        <a:t> </a:t>
                      </a:r>
                      <a:r>
                        <a:rPr lang="es-MX" sz="1200" dirty="0" err="1">
                          <a:effectLst/>
                        </a:rPr>
                        <a:t>few</a:t>
                      </a:r>
                      <a:r>
                        <a:rPr lang="es-MX" sz="1200" dirty="0">
                          <a:effectLst/>
                        </a:rPr>
                        <a:t> </a:t>
                      </a:r>
                      <a:r>
                        <a:rPr lang="es-MX" sz="1200" dirty="0" err="1">
                          <a:effectLst/>
                        </a:rPr>
                        <a:t>alleles</a:t>
                      </a:r>
                      <a:endParaRPr lang="es-MX" sz="1100" dirty="0">
                        <a:effectLst/>
                        <a:latin typeface="Calibri"/>
                        <a:ea typeface="Calibri"/>
                        <a:cs typeface="Times New Roman"/>
                      </a:endParaRPr>
                    </a:p>
                  </a:txBody>
                  <a:tcPr marL="38100" marR="38100" marT="38100" marB="3810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08392168"/>
              </p:ext>
            </p:extLst>
          </p:nvPr>
        </p:nvGraphicFramePr>
        <p:xfrm>
          <a:off x="4282440" y="3429000"/>
          <a:ext cx="4937760" cy="3191256"/>
        </p:xfrm>
        <a:graphic>
          <a:graphicData uri="http://schemas.openxmlformats.org/drawingml/2006/table">
            <a:tbl>
              <a:tblPr firstRow="1" firstCol="1" bandRow="1">
                <a:tableStyleId>{5C22544A-7EE6-4342-B048-85BDC9FD1C3A}</a:tableStyleId>
              </a:tblPr>
              <a:tblGrid>
                <a:gridCol w="2468880"/>
                <a:gridCol w="2468880"/>
              </a:tblGrid>
              <a:tr h="0">
                <a:tc gridSpan="2">
                  <a:txBody>
                    <a:bodyPr/>
                    <a:lstStyle/>
                    <a:p>
                      <a:pPr marL="0" marR="0" algn="ctr">
                        <a:lnSpc>
                          <a:spcPct val="115000"/>
                        </a:lnSpc>
                        <a:spcBef>
                          <a:spcPts val="0"/>
                        </a:spcBef>
                        <a:spcAft>
                          <a:spcPts val="0"/>
                        </a:spcAft>
                      </a:pPr>
                      <a:r>
                        <a:rPr lang="en-US" sz="1200">
                          <a:effectLst/>
                        </a:rPr>
                        <a:t>Table 2. Polymorphism of class II MHC genes</a:t>
                      </a:r>
                      <a:endParaRPr lang="es-MX" sz="1100">
                        <a:effectLst/>
                        <a:latin typeface="Calibri"/>
                        <a:ea typeface="Calibri"/>
                        <a:cs typeface="Times New Roman"/>
                      </a:endParaRPr>
                    </a:p>
                  </a:txBody>
                  <a:tcPr marL="38100" marR="38100" marT="38100" marB="38100" anchor="ctr"/>
                </a:tc>
                <a:tc hMerge="1">
                  <a:txBody>
                    <a:bodyPr/>
                    <a:lstStyle/>
                    <a:p>
                      <a:endParaRPr lang="es-MX"/>
                    </a:p>
                  </a:txBody>
                  <a:tcPr/>
                </a:tc>
              </a:tr>
              <a:tr h="0">
                <a:tc>
                  <a:txBody>
                    <a:bodyPr/>
                    <a:lstStyle/>
                    <a:p>
                      <a:pPr marL="0" marR="0" algn="ctr">
                        <a:lnSpc>
                          <a:spcPct val="115000"/>
                        </a:lnSpc>
                        <a:spcBef>
                          <a:spcPts val="0"/>
                        </a:spcBef>
                        <a:spcAft>
                          <a:spcPts val="0"/>
                        </a:spcAft>
                      </a:pPr>
                      <a:r>
                        <a:rPr lang="es-MX" sz="1200">
                          <a:effectLst/>
                        </a:rPr>
                        <a:t>Locus</a:t>
                      </a:r>
                      <a:endParaRPr lang="es-MX" sz="1100">
                        <a:effectLst/>
                        <a:latin typeface="Calibri"/>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s-MX" sz="1200">
                          <a:effectLst/>
                        </a:rPr>
                        <a:t>Number of alleles</a:t>
                      </a:r>
                      <a:br>
                        <a:rPr lang="es-MX" sz="1200">
                          <a:effectLst/>
                        </a:rPr>
                      </a:br>
                      <a:r>
                        <a:rPr lang="es-MX" sz="1200">
                          <a:effectLst/>
                        </a:rPr>
                        <a:t>(allotypes)</a:t>
                      </a:r>
                      <a:endParaRPr lang="es-MX" sz="1100">
                        <a:effectLst/>
                        <a:latin typeface="Calibri"/>
                        <a:ea typeface="Calibri"/>
                        <a:cs typeface="Times New Roman"/>
                      </a:endParaRPr>
                    </a:p>
                  </a:txBody>
                  <a:tcPr marL="38100" marR="38100" marT="38100" marB="38100" anchor="ctr"/>
                </a:tc>
              </a:tr>
              <a:tr h="0">
                <a:tc>
                  <a:txBody>
                    <a:bodyPr/>
                    <a:lstStyle/>
                    <a:p>
                      <a:pPr marL="0" marR="0" algn="ctr">
                        <a:lnSpc>
                          <a:spcPct val="115000"/>
                        </a:lnSpc>
                        <a:spcBef>
                          <a:spcPts val="0"/>
                        </a:spcBef>
                        <a:spcAft>
                          <a:spcPts val="0"/>
                        </a:spcAft>
                      </a:pPr>
                      <a:r>
                        <a:rPr lang="es-MX" sz="1200">
                          <a:effectLst/>
                        </a:rPr>
                        <a:t>HLA-DPA</a:t>
                      </a:r>
                      <a:br>
                        <a:rPr lang="es-MX" sz="1200">
                          <a:effectLst/>
                        </a:rPr>
                      </a:br>
                      <a:r>
                        <a:rPr lang="es-MX" sz="1200">
                          <a:effectLst/>
                        </a:rPr>
                        <a:t>HLA-DPB</a:t>
                      </a:r>
                      <a:endParaRPr lang="es-MX" sz="1100">
                        <a:effectLst/>
                        <a:latin typeface="Calibri"/>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s-MX" sz="1200">
                          <a:effectLst/>
                        </a:rPr>
                        <a:t>12</a:t>
                      </a:r>
                      <a:br>
                        <a:rPr lang="es-MX" sz="1200">
                          <a:effectLst/>
                        </a:rPr>
                      </a:br>
                      <a:r>
                        <a:rPr lang="es-MX" sz="1200">
                          <a:effectLst/>
                        </a:rPr>
                        <a:t>88</a:t>
                      </a:r>
                      <a:endParaRPr lang="es-MX" sz="1100">
                        <a:effectLst/>
                        <a:latin typeface="Calibri"/>
                        <a:ea typeface="Calibri"/>
                        <a:cs typeface="Times New Roman"/>
                      </a:endParaRPr>
                    </a:p>
                  </a:txBody>
                  <a:tcPr marL="38100" marR="38100" marT="38100" marB="38100" anchor="ctr"/>
                </a:tc>
              </a:tr>
              <a:tr h="0">
                <a:tc>
                  <a:txBody>
                    <a:bodyPr/>
                    <a:lstStyle/>
                    <a:p>
                      <a:pPr marL="0" marR="0" algn="ctr">
                        <a:lnSpc>
                          <a:spcPct val="115000"/>
                        </a:lnSpc>
                        <a:spcBef>
                          <a:spcPts val="0"/>
                        </a:spcBef>
                        <a:spcAft>
                          <a:spcPts val="0"/>
                        </a:spcAft>
                      </a:pPr>
                      <a:r>
                        <a:rPr lang="es-MX" sz="1200">
                          <a:effectLst/>
                        </a:rPr>
                        <a:t>HLA-DQA</a:t>
                      </a:r>
                      <a:br>
                        <a:rPr lang="es-MX" sz="1200">
                          <a:effectLst/>
                        </a:rPr>
                      </a:br>
                      <a:r>
                        <a:rPr lang="es-MX" sz="1200">
                          <a:effectLst/>
                        </a:rPr>
                        <a:t>HLA-DQB</a:t>
                      </a:r>
                      <a:endParaRPr lang="es-MX" sz="1100">
                        <a:effectLst/>
                        <a:latin typeface="Calibri"/>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s-MX" sz="1200">
                          <a:effectLst/>
                        </a:rPr>
                        <a:t>17</a:t>
                      </a:r>
                      <a:br>
                        <a:rPr lang="es-MX" sz="1200">
                          <a:effectLst/>
                        </a:rPr>
                      </a:br>
                      <a:r>
                        <a:rPr lang="es-MX" sz="1200">
                          <a:effectLst/>
                        </a:rPr>
                        <a:t>42</a:t>
                      </a:r>
                      <a:endParaRPr lang="es-MX" sz="1100">
                        <a:effectLst/>
                        <a:latin typeface="Calibri"/>
                        <a:ea typeface="Calibri"/>
                        <a:cs typeface="Times New Roman"/>
                      </a:endParaRPr>
                    </a:p>
                  </a:txBody>
                  <a:tcPr marL="38100" marR="38100" marT="38100" marB="38100" anchor="ctr"/>
                </a:tc>
              </a:tr>
              <a:tr h="0">
                <a:tc>
                  <a:txBody>
                    <a:bodyPr/>
                    <a:lstStyle/>
                    <a:p>
                      <a:pPr marL="0" marR="0" algn="ctr">
                        <a:lnSpc>
                          <a:spcPct val="115000"/>
                        </a:lnSpc>
                        <a:spcBef>
                          <a:spcPts val="0"/>
                        </a:spcBef>
                        <a:spcAft>
                          <a:spcPts val="0"/>
                        </a:spcAft>
                      </a:pPr>
                      <a:r>
                        <a:rPr lang="es-MX" sz="1200">
                          <a:effectLst/>
                        </a:rPr>
                        <a:t>HLA-DRA</a:t>
                      </a:r>
                      <a:br>
                        <a:rPr lang="es-MX" sz="1200">
                          <a:effectLst/>
                        </a:rPr>
                      </a:br>
                      <a:r>
                        <a:rPr lang="es-MX" sz="1200">
                          <a:effectLst/>
                        </a:rPr>
                        <a:t>HLA-DRB1</a:t>
                      </a:r>
                      <a:br>
                        <a:rPr lang="es-MX" sz="1200">
                          <a:effectLst/>
                        </a:rPr>
                      </a:br>
                      <a:r>
                        <a:rPr lang="es-MX" sz="1200">
                          <a:effectLst/>
                        </a:rPr>
                        <a:t>HLA-DRB3</a:t>
                      </a:r>
                      <a:br>
                        <a:rPr lang="es-MX" sz="1200">
                          <a:effectLst/>
                        </a:rPr>
                      </a:br>
                      <a:r>
                        <a:rPr lang="es-MX" sz="1200">
                          <a:effectLst/>
                        </a:rPr>
                        <a:t>HLA-DRB4</a:t>
                      </a:r>
                      <a:br>
                        <a:rPr lang="es-MX" sz="1200">
                          <a:effectLst/>
                        </a:rPr>
                      </a:br>
                      <a:r>
                        <a:rPr lang="es-MX" sz="1200">
                          <a:effectLst/>
                        </a:rPr>
                        <a:t>HLA-DRB5</a:t>
                      </a:r>
                      <a:endParaRPr lang="es-MX" sz="1100">
                        <a:effectLst/>
                        <a:latin typeface="Calibri"/>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s-MX" sz="1200">
                          <a:effectLst/>
                        </a:rPr>
                        <a:t>2</a:t>
                      </a:r>
                      <a:br>
                        <a:rPr lang="es-MX" sz="1200">
                          <a:effectLst/>
                        </a:rPr>
                      </a:br>
                      <a:r>
                        <a:rPr lang="es-MX" sz="1200">
                          <a:effectLst/>
                        </a:rPr>
                        <a:t>269</a:t>
                      </a:r>
                      <a:br>
                        <a:rPr lang="es-MX" sz="1200">
                          <a:effectLst/>
                        </a:rPr>
                      </a:br>
                      <a:r>
                        <a:rPr lang="es-MX" sz="1200">
                          <a:effectLst/>
                        </a:rPr>
                        <a:t>30</a:t>
                      </a:r>
                      <a:br>
                        <a:rPr lang="es-MX" sz="1200">
                          <a:effectLst/>
                        </a:rPr>
                      </a:br>
                      <a:r>
                        <a:rPr lang="es-MX" sz="1200">
                          <a:effectLst/>
                        </a:rPr>
                        <a:t>7</a:t>
                      </a:r>
                      <a:br>
                        <a:rPr lang="es-MX" sz="1200">
                          <a:effectLst/>
                        </a:rPr>
                      </a:br>
                      <a:r>
                        <a:rPr lang="es-MX" sz="1200">
                          <a:effectLst/>
                        </a:rPr>
                        <a:t>12</a:t>
                      </a:r>
                      <a:endParaRPr lang="es-MX" sz="1100">
                        <a:effectLst/>
                        <a:latin typeface="Calibri"/>
                        <a:ea typeface="Calibri"/>
                        <a:cs typeface="Times New Roman"/>
                      </a:endParaRPr>
                    </a:p>
                  </a:txBody>
                  <a:tcPr marL="38100" marR="38100" marT="38100" marB="38100" anchor="ctr"/>
                </a:tc>
              </a:tr>
              <a:tr h="0">
                <a:tc>
                  <a:txBody>
                    <a:bodyPr/>
                    <a:lstStyle/>
                    <a:p>
                      <a:pPr marL="0" marR="0" algn="ctr">
                        <a:lnSpc>
                          <a:spcPct val="115000"/>
                        </a:lnSpc>
                        <a:spcBef>
                          <a:spcPts val="0"/>
                        </a:spcBef>
                        <a:spcAft>
                          <a:spcPts val="0"/>
                        </a:spcAft>
                      </a:pPr>
                      <a:r>
                        <a:rPr lang="en-US" sz="1200">
                          <a:effectLst/>
                        </a:rPr>
                        <a:t>HLA-DM and HLA-DO</a:t>
                      </a:r>
                      <a:endParaRPr lang="es-MX" sz="1100">
                        <a:effectLst/>
                        <a:latin typeface="Calibri"/>
                        <a:ea typeface="Calibri"/>
                        <a:cs typeface="Times New Roman"/>
                      </a:endParaRPr>
                    </a:p>
                  </a:txBody>
                  <a:tcPr marL="38100" marR="38100" marT="38100" marB="38100" anchor="ctr"/>
                </a:tc>
                <a:tc>
                  <a:txBody>
                    <a:bodyPr/>
                    <a:lstStyle/>
                    <a:p>
                      <a:pPr marL="0" marR="0" algn="ctr">
                        <a:lnSpc>
                          <a:spcPct val="115000"/>
                        </a:lnSpc>
                        <a:spcBef>
                          <a:spcPts val="0"/>
                        </a:spcBef>
                        <a:spcAft>
                          <a:spcPts val="0"/>
                        </a:spcAft>
                      </a:pPr>
                      <a:r>
                        <a:rPr lang="es-MX" sz="1200" dirty="0" err="1">
                          <a:effectLst/>
                        </a:rPr>
                        <a:t>Relatively</a:t>
                      </a:r>
                      <a:r>
                        <a:rPr lang="es-MX" sz="1200" dirty="0">
                          <a:effectLst/>
                        </a:rPr>
                        <a:t> </a:t>
                      </a:r>
                      <a:r>
                        <a:rPr lang="es-MX" sz="1200" dirty="0" err="1">
                          <a:effectLst/>
                        </a:rPr>
                        <a:t>few</a:t>
                      </a:r>
                      <a:r>
                        <a:rPr lang="es-MX" sz="1200" dirty="0">
                          <a:effectLst/>
                        </a:rPr>
                        <a:t> </a:t>
                      </a:r>
                      <a:r>
                        <a:rPr lang="es-MX" sz="1200" dirty="0" err="1">
                          <a:effectLst/>
                        </a:rPr>
                        <a:t>alleles</a:t>
                      </a:r>
                      <a:endParaRPr lang="es-MX" sz="1100" dirty="0">
                        <a:effectLst/>
                        <a:latin typeface="Calibri"/>
                        <a:ea typeface="Calibri"/>
                        <a:cs typeface="Times New Roman"/>
                      </a:endParaRPr>
                    </a:p>
                  </a:txBody>
                  <a:tcPr marL="38100" marR="38100" marT="38100" marB="38100" anchor="ctr"/>
                </a:tc>
              </a:tr>
            </a:tbl>
          </a:graphicData>
        </a:graphic>
      </p:graphicFrame>
      <p:sp>
        <p:nvSpPr>
          <p:cNvPr id="7" name="Rectangle 1"/>
          <p:cNvSpPr>
            <a:spLocks noChangeArrowheads="1"/>
          </p:cNvSpPr>
          <p:nvPr/>
        </p:nvSpPr>
        <p:spPr bwMode="auto">
          <a:xfrm>
            <a:off x="2103438" y="22669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200" b="0" i="0" u="none" strike="noStrike" cap="none" normalizeH="0" baseline="0" smtClean="0">
                <a:ln>
                  <a:noFill/>
                </a:ln>
                <a:solidFill>
                  <a:srgbClr val="000000"/>
                </a:solidFill>
                <a:effectLst/>
                <a:latin typeface="Calibri" pitchFamily="34" charset="0"/>
                <a:ea typeface="Times New Roman" pitchFamily="18" charset="0"/>
                <a:cs typeface="Times New Roman" pitchFamily="18" charset="0"/>
              </a:rPr>
              <a:t> </a:t>
            </a:r>
            <a:endParaRPr kumimoji="0" lang="es-MX" alt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152400" y="1183481"/>
            <a:ext cx="4114800" cy="3693319"/>
          </a:xfrm>
          <a:prstGeom prst="rect">
            <a:avLst/>
          </a:prstGeom>
          <a:noFill/>
        </p:spPr>
        <p:txBody>
          <a:bodyPr wrap="square" rtlCol="0">
            <a:spAutoFit/>
          </a:bodyPr>
          <a:lstStyle/>
          <a:p>
            <a:pPr algn="just"/>
            <a:r>
              <a:rPr lang="en-US" sz="2400" b="1" dirty="0" smtClean="0"/>
              <a:t>La gran </a:t>
            </a:r>
            <a:r>
              <a:rPr lang="en-US" sz="2400" b="1" dirty="0" err="1" smtClean="0"/>
              <a:t>variabilidad</a:t>
            </a:r>
            <a:r>
              <a:rPr lang="en-US" sz="2400" b="1" dirty="0" smtClean="0"/>
              <a:t> </a:t>
            </a:r>
            <a:r>
              <a:rPr lang="en-US" sz="2400" b="1" dirty="0" err="1" smtClean="0"/>
              <a:t>genetica</a:t>
            </a:r>
            <a:r>
              <a:rPr lang="en-US" sz="2400" b="1" dirty="0" smtClean="0"/>
              <a:t> de los </a:t>
            </a:r>
            <a:r>
              <a:rPr lang="en-US" sz="2400" b="1" dirty="0" err="1" smtClean="0"/>
              <a:t>alelos</a:t>
            </a:r>
            <a:r>
              <a:rPr lang="en-US" sz="2400" b="1" dirty="0" smtClean="0"/>
              <a:t> </a:t>
            </a:r>
            <a:r>
              <a:rPr lang="en-US" sz="2400" b="1" dirty="0" err="1" smtClean="0"/>
              <a:t>correspondientes</a:t>
            </a:r>
            <a:r>
              <a:rPr lang="en-US" sz="2400" b="1" dirty="0" smtClean="0"/>
              <a:t> a </a:t>
            </a:r>
            <a:r>
              <a:rPr lang="en-US" sz="2400" b="1" dirty="0" err="1" smtClean="0"/>
              <a:t>las</a:t>
            </a:r>
            <a:r>
              <a:rPr lang="en-US" sz="2400" b="1" dirty="0" smtClean="0"/>
              <a:t> </a:t>
            </a:r>
            <a:r>
              <a:rPr lang="en-US" sz="2400" b="1" dirty="0" err="1" smtClean="0"/>
              <a:t>proteinas</a:t>
            </a:r>
            <a:r>
              <a:rPr lang="en-US" sz="2400" b="1" dirty="0" smtClean="0"/>
              <a:t> MHC I y MHC II </a:t>
            </a:r>
            <a:r>
              <a:rPr lang="en-US" sz="2400" b="1" dirty="0" err="1" smtClean="0"/>
              <a:t>es</a:t>
            </a:r>
            <a:r>
              <a:rPr lang="en-US" sz="2400" b="1" dirty="0" smtClean="0"/>
              <a:t> el </a:t>
            </a:r>
            <a:r>
              <a:rPr lang="en-US" sz="2400" b="1" dirty="0" err="1" smtClean="0"/>
              <a:t>motivo</a:t>
            </a:r>
            <a:r>
              <a:rPr lang="en-US" sz="2400" b="1" dirty="0" smtClean="0"/>
              <a:t> </a:t>
            </a:r>
            <a:r>
              <a:rPr lang="en-US" sz="2400" b="1" dirty="0" err="1" smtClean="0"/>
              <a:t>por</a:t>
            </a:r>
            <a:r>
              <a:rPr lang="en-US" sz="2400" b="1" dirty="0" smtClean="0"/>
              <a:t> el </a:t>
            </a:r>
            <a:r>
              <a:rPr lang="en-US" sz="2400" b="1" dirty="0" err="1" smtClean="0"/>
              <a:t>cual</a:t>
            </a:r>
            <a:r>
              <a:rPr lang="en-US" sz="2400" b="1" dirty="0" smtClean="0"/>
              <a:t> los </a:t>
            </a:r>
            <a:r>
              <a:rPr lang="en-US" sz="2400" b="1" dirty="0" err="1" smtClean="0"/>
              <a:t>transplantes</a:t>
            </a:r>
            <a:r>
              <a:rPr lang="en-US" sz="2400" b="1" dirty="0" smtClean="0"/>
              <a:t> </a:t>
            </a:r>
            <a:r>
              <a:rPr lang="en-US" sz="2400" b="1" dirty="0" err="1" smtClean="0"/>
              <a:t>pueden</a:t>
            </a:r>
            <a:r>
              <a:rPr lang="en-US" sz="2400" b="1" dirty="0" smtClean="0"/>
              <a:t> </a:t>
            </a:r>
            <a:r>
              <a:rPr lang="en-US" sz="2400" b="1" dirty="0" err="1" smtClean="0"/>
              <a:t>ser</a:t>
            </a:r>
            <a:r>
              <a:rPr lang="en-US" sz="2400" b="1" dirty="0" smtClean="0"/>
              <a:t> </a:t>
            </a:r>
            <a:r>
              <a:rPr lang="en-US" sz="2400" b="1" dirty="0" err="1" smtClean="0"/>
              <a:t>rechasados</a:t>
            </a:r>
            <a:r>
              <a:rPr lang="en-US" sz="2400" b="1" dirty="0" smtClean="0"/>
              <a:t>: solo </a:t>
            </a:r>
            <a:r>
              <a:rPr lang="en-US" sz="2400" b="1" dirty="0" err="1" smtClean="0"/>
              <a:t>una</a:t>
            </a:r>
            <a:r>
              <a:rPr lang="en-US" sz="2400" b="1" dirty="0" smtClean="0"/>
              <a:t> </a:t>
            </a:r>
            <a:r>
              <a:rPr lang="en-US" sz="2400" b="1" dirty="0" err="1" smtClean="0"/>
              <a:t>completa</a:t>
            </a:r>
            <a:r>
              <a:rPr lang="en-US" sz="2400" b="1" dirty="0" smtClean="0"/>
              <a:t> </a:t>
            </a:r>
            <a:r>
              <a:rPr lang="en-US" sz="2400" b="1" dirty="0" err="1" smtClean="0"/>
              <a:t>igualdad</a:t>
            </a:r>
            <a:r>
              <a:rPr lang="en-US" sz="2400" b="1" dirty="0" smtClean="0"/>
              <a:t> </a:t>
            </a:r>
            <a:r>
              <a:rPr lang="en-US" sz="2400" b="1" dirty="0" err="1" smtClean="0"/>
              <a:t>genetica</a:t>
            </a:r>
            <a:r>
              <a:rPr lang="en-US" sz="2400" b="1" dirty="0" smtClean="0"/>
              <a:t> de </a:t>
            </a:r>
            <a:r>
              <a:rPr lang="en-US" sz="2400" b="1" dirty="0" err="1" smtClean="0"/>
              <a:t>todos</a:t>
            </a:r>
            <a:r>
              <a:rPr lang="en-US" sz="2400" b="1" dirty="0" smtClean="0"/>
              <a:t> </a:t>
            </a:r>
            <a:r>
              <a:rPr lang="en-US" sz="2400" b="1" dirty="0" err="1" smtClean="0"/>
              <a:t>estos</a:t>
            </a:r>
            <a:r>
              <a:rPr lang="en-US" sz="2400" b="1" dirty="0" smtClean="0"/>
              <a:t> </a:t>
            </a:r>
            <a:r>
              <a:rPr lang="en-US" sz="2400" b="1" dirty="0" err="1" smtClean="0"/>
              <a:t>alelos</a:t>
            </a:r>
            <a:r>
              <a:rPr lang="en-US" sz="2400" b="1" dirty="0" smtClean="0"/>
              <a:t> no </a:t>
            </a:r>
            <a:r>
              <a:rPr lang="en-US" sz="2400" b="1" dirty="0" err="1" smtClean="0"/>
              <a:t>produciria</a:t>
            </a:r>
            <a:r>
              <a:rPr lang="en-US" sz="2400" b="1" dirty="0" smtClean="0"/>
              <a:t> </a:t>
            </a:r>
            <a:r>
              <a:rPr lang="en-US" sz="2400" b="1" dirty="0" err="1" smtClean="0"/>
              <a:t>rechaso</a:t>
            </a:r>
            <a:r>
              <a:rPr lang="en-US" sz="2400" b="1" dirty="0" smtClean="0"/>
              <a:t>.</a:t>
            </a:r>
          </a:p>
          <a:p>
            <a:endParaRPr lang="en-US" b="1" dirty="0"/>
          </a:p>
        </p:txBody>
      </p:sp>
    </p:spTree>
    <p:extLst>
      <p:ext uri="{BB962C8B-B14F-4D97-AF65-F5344CB8AC3E}">
        <p14:creationId xmlns:p14="http://schemas.microsoft.com/office/powerpoint/2010/main" val="523660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60741524"/>
              </p:ext>
            </p:extLst>
          </p:nvPr>
        </p:nvGraphicFramePr>
        <p:xfrm>
          <a:off x="3962400" y="-609600"/>
          <a:ext cx="5181600" cy="7637071"/>
        </p:xfrm>
        <a:graphic>
          <a:graphicData uri="http://schemas.openxmlformats.org/drawingml/2006/table">
            <a:tbl>
              <a:tblPr/>
              <a:tblGrid>
                <a:gridCol w="2590800"/>
                <a:gridCol w="2590800"/>
              </a:tblGrid>
              <a:tr h="506403">
                <a:tc gridSpan="2">
                  <a:txBody>
                    <a:bodyPr/>
                    <a:lstStyle/>
                    <a:p>
                      <a:endParaRPr lang="es-MX" sz="600" dirty="0"/>
                    </a:p>
                  </a:txBody>
                  <a:tcPr marL="0" marR="0" marT="0" marB="0" anchor="ctr">
                    <a:lnL>
                      <a:noFill/>
                    </a:lnL>
                    <a:lnR>
                      <a:noFill/>
                    </a:lnR>
                    <a:lnT>
                      <a:noFill/>
                    </a:lnT>
                    <a:lnB>
                      <a:noFill/>
                    </a:lnB>
                  </a:tcPr>
                </a:tc>
                <a:tc hMerge="1">
                  <a:txBody>
                    <a:bodyPr/>
                    <a:lstStyle/>
                    <a:p>
                      <a:endParaRPr lang="es-MX"/>
                    </a:p>
                  </a:txBody>
                  <a:tcPr/>
                </a:tc>
              </a:tr>
              <a:tr h="107445">
                <a:tc>
                  <a:txBody>
                    <a:bodyPr/>
                    <a:lstStyle/>
                    <a:p>
                      <a:endParaRPr lang="es-MX" sz="600"/>
                    </a:p>
                  </a:txBody>
                  <a:tcPr marL="0" marR="0" marT="0" marB="0">
                    <a:lnL>
                      <a:noFill/>
                    </a:lnL>
                    <a:lnR>
                      <a:noFill/>
                    </a:lnR>
                    <a:lnT>
                      <a:noFill/>
                    </a:lnT>
                    <a:lnB>
                      <a:noFill/>
                    </a:lnB>
                  </a:tcPr>
                </a:tc>
                <a:tc>
                  <a:txBody>
                    <a:bodyPr/>
                    <a:lstStyle/>
                    <a:p>
                      <a:endParaRPr lang="es-MX" sz="600"/>
                    </a:p>
                  </a:txBody>
                  <a:tcPr marL="28828" marR="28828" marT="14414" marB="14414">
                    <a:lnL>
                      <a:noFill/>
                    </a:lnL>
                    <a:lnT>
                      <a:noFill/>
                    </a:lnT>
                  </a:tcPr>
                </a:tc>
              </a:tr>
              <a:tr h="5309869">
                <a:tc>
                  <a:txBody>
                    <a:bodyPr/>
                    <a:lstStyle/>
                    <a:p>
                      <a:r>
                        <a:rPr lang="en-US" sz="1000" dirty="0">
                          <a:hlinkClick r:id="rId2"/>
                        </a:rPr>
                        <a:t>Home</a:t>
                      </a:r>
                      <a:endParaRPr lang="en-US" sz="1000" dirty="0"/>
                    </a:p>
                    <a:p>
                      <a:r>
                        <a:rPr lang="en-US" sz="1000" dirty="0">
                          <a:hlinkClick r:id="rId3"/>
                        </a:rPr>
                        <a:t>What's new?</a:t>
                      </a:r>
                      <a:endParaRPr lang="en-US" sz="1000" dirty="0"/>
                    </a:p>
                    <a:p>
                      <a:r>
                        <a:rPr lang="en-US" sz="1000" dirty="0">
                          <a:hlinkClick r:id="rId4"/>
                        </a:rPr>
                        <a:t>Mission Statement</a:t>
                      </a:r>
                      <a:endParaRPr lang="en-US" sz="1000" dirty="0"/>
                    </a:p>
                    <a:p>
                      <a:r>
                        <a:rPr lang="en-US" sz="1000" dirty="0">
                          <a:hlinkClick r:id="rId5"/>
                        </a:rPr>
                        <a:t>BMDW Match Programs</a:t>
                      </a:r>
                      <a:endParaRPr lang="en-US" sz="1000" dirty="0"/>
                    </a:p>
                    <a:p>
                      <a:r>
                        <a:rPr lang="en-US" sz="1000" dirty="0">
                          <a:hlinkClick r:id="rId6"/>
                        </a:rPr>
                        <a:t>User Guide</a:t>
                      </a:r>
                      <a:endParaRPr lang="en-US" sz="1000" dirty="0"/>
                    </a:p>
                    <a:p>
                      <a:r>
                        <a:rPr lang="en-US" sz="1000" dirty="0">
                          <a:hlinkClick r:id="rId7"/>
                        </a:rPr>
                        <a:t>Authorization</a:t>
                      </a:r>
                      <a:endParaRPr lang="en-US" sz="1000" dirty="0"/>
                    </a:p>
                    <a:p>
                      <a:r>
                        <a:rPr lang="en-US" sz="1000" dirty="0">
                          <a:hlinkClick r:id="rId8"/>
                        </a:rPr>
                        <a:t>Security</a:t>
                      </a:r>
                      <a:endParaRPr lang="en-US" sz="1000" dirty="0"/>
                    </a:p>
                    <a:p>
                      <a:r>
                        <a:rPr lang="en-US" sz="1000" dirty="0">
                          <a:hlinkClick r:id="rId9"/>
                        </a:rPr>
                        <a:t>Downloads</a:t>
                      </a:r>
                      <a:endParaRPr lang="en-US" sz="1000" dirty="0"/>
                    </a:p>
                    <a:p>
                      <a:r>
                        <a:rPr lang="en-US" sz="1000" dirty="0">
                          <a:hlinkClick r:id="rId10"/>
                        </a:rPr>
                        <a:t>Annual reports</a:t>
                      </a:r>
                      <a:endParaRPr lang="en-US" sz="1000" dirty="0"/>
                    </a:p>
                    <a:p>
                      <a:r>
                        <a:rPr lang="en-US" sz="1000" dirty="0" err="1">
                          <a:hlinkClick r:id="rId11"/>
                        </a:rPr>
                        <a:t>Editoral</a:t>
                      </a:r>
                      <a:r>
                        <a:rPr lang="en-US" sz="1000" dirty="0">
                          <a:hlinkClick r:id="rId11"/>
                        </a:rPr>
                        <a:t> Board Minutes</a:t>
                      </a:r>
                      <a:endParaRPr lang="en-US" sz="1000" dirty="0"/>
                    </a:p>
                    <a:p>
                      <a:r>
                        <a:rPr lang="en-US" sz="1000" dirty="0">
                          <a:hlinkClick r:id="rId12"/>
                        </a:rPr>
                        <a:t>General Information</a:t>
                      </a:r>
                      <a:endParaRPr lang="en-US" sz="1000" dirty="0"/>
                    </a:p>
                    <a:p>
                      <a:r>
                        <a:rPr lang="en-US" sz="1000" dirty="0">
                          <a:hlinkClick r:id="rId13"/>
                        </a:rPr>
                        <a:t>Documents</a:t>
                      </a:r>
                      <a:endParaRPr lang="en-US" sz="1000" dirty="0"/>
                    </a:p>
                    <a:p>
                      <a:r>
                        <a:rPr lang="en-US" sz="1000" dirty="0">
                          <a:hlinkClick r:id="rId14"/>
                        </a:rPr>
                        <a:t>Become a stem cell donor</a:t>
                      </a:r>
                      <a:endParaRPr lang="en-US" sz="1000" dirty="0"/>
                    </a:p>
                    <a:p>
                      <a:r>
                        <a:rPr lang="en-US" sz="1000" dirty="0">
                          <a:hlinkClick r:id="rId15"/>
                        </a:rPr>
                        <a:t>For Patients</a:t>
                      </a:r>
                      <a:endParaRPr lang="en-US" sz="1000" dirty="0"/>
                    </a:p>
                    <a:p>
                      <a:r>
                        <a:rPr lang="en-US" sz="1000" dirty="0">
                          <a:hlinkClick r:id="rId16"/>
                        </a:rPr>
                        <a:t>Registry Information</a:t>
                      </a:r>
                      <a:endParaRPr lang="en-US" sz="1000" dirty="0"/>
                    </a:p>
                    <a:p>
                      <a:r>
                        <a:rPr lang="en-US" sz="1000" dirty="0">
                          <a:hlinkClick r:id="rId17"/>
                        </a:rPr>
                        <a:t>Deadlines for data delivery</a:t>
                      </a:r>
                      <a:endParaRPr lang="en-US" sz="1000" dirty="0"/>
                    </a:p>
                    <a:p>
                      <a:r>
                        <a:rPr lang="en-US" sz="1000" dirty="0">
                          <a:hlinkClick r:id="rId18"/>
                        </a:rPr>
                        <a:t>File Format for Data Delivery</a:t>
                      </a:r>
                      <a:endParaRPr lang="en-US" sz="1000" dirty="0"/>
                    </a:p>
                    <a:p>
                      <a:r>
                        <a:rPr lang="en-US" sz="1000" dirty="0">
                          <a:hlinkClick r:id="rId19"/>
                        </a:rPr>
                        <a:t>Processing Report</a:t>
                      </a:r>
                      <a:endParaRPr lang="en-US" sz="1000" dirty="0"/>
                    </a:p>
                    <a:p>
                      <a:r>
                        <a:rPr lang="en-US" sz="1000" dirty="0">
                          <a:hlinkClick r:id="rId20"/>
                        </a:rPr>
                        <a:t>Registry Fees</a:t>
                      </a:r>
                      <a:endParaRPr lang="en-US" sz="1000" dirty="0"/>
                    </a:p>
                    <a:p>
                      <a:r>
                        <a:rPr lang="en-US" sz="1000" dirty="0">
                          <a:hlinkClick r:id="rId21"/>
                        </a:rPr>
                        <a:t>HLA Information</a:t>
                      </a:r>
                      <a:endParaRPr lang="en-US" sz="1000" dirty="0"/>
                    </a:p>
                    <a:p>
                      <a:r>
                        <a:rPr lang="en-US" sz="1000" dirty="0">
                          <a:hlinkClick r:id="rId22"/>
                        </a:rPr>
                        <a:t>HLA Links</a:t>
                      </a:r>
                      <a:endParaRPr lang="en-US" sz="1000" dirty="0"/>
                    </a:p>
                    <a:p>
                      <a:r>
                        <a:rPr lang="en-US" sz="1000" dirty="0">
                          <a:hlinkClick r:id="rId23"/>
                        </a:rPr>
                        <a:t>Haplotype Frequencies</a:t>
                      </a:r>
                      <a:endParaRPr lang="en-US" sz="1000" dirty="0"/>
                    </a:p>
                    <a:p>
                      <a:r>
                        <a:rPr lang="en-US" sz="1000" dirty="0">
                          <a:hlinkClick r:id="rId24"/>
                        </a:rPr>
                        <a:t>Addresses</a:t>
                      </a:r>
                      <a:endParaRPr lang="en-US" sz="1000" dirty="0"/>
                    </a:p>
                    <a:p>
                      <a:r>
                        <a:rPr lang="en-US" sz="1000" dirty="0">
                          <a:hlinkClick r:id="rId25"/>
                        </a:rPr>
                        <a:t>Participating Registries</a:t>
                      </a:r>
                      <a:endParaRPr lang="en-US" sz="1000" dirty="0"/>
                    </a:p>
                    <a:p>
                      <a:r>
                        <a:rPr lang="en-US" sz="1000" dirty="0">
                          <a:hlinkClick r:id="rId26"/>
                        </a:rPr>
                        <a:t>Not yet Participating</a:t>
                      </a:r>
                      <a:endParaRPr lang="en-US" sz="1000" dirty="0"/>
                    </a:p>
                    <a:p>
                      <a:r>
                        <a:rPr lang="en-US" sz="1000" dirty="0">
                          <a:hlinkClick r:id="rId27"/>
                        </a:rPr>
                        <a:t>Participated in the past</a:t>
                      </a:r>
                      <a:endParaRPr lang="en-US" sz="1000" dirty="0"/>
                    </a:p>
                    <a:p>
                      <a:r>
                        <a:rPr lang="en-US" sz="1000" dirty="0">
                          <a:hlinkClick r:id="rId28"/>
                        </a:rPr>
                        <a:t>Download</a:t>
                      </a:r>
                      <a:endParaRPr lang="en-US" sz="1000" dirty="0"/>
                    </a:p>
                    <a:p>
                      <a:r>
                        <a:rPr lang="en-US" sz="1000" dirty="0">
                          <a:hlinkClick r:id="rId29"/>
                        </a:rPr>
                        <a:t>Statistics</a:t>
                      </a:r>
                      <a:endParaRPr lang="en-US" sz="1000" dirty="0"/>
                    </a:p>
                    <a:p>
                      <a:r>
                        <a:rPr lang="en-US" sz="1000" dirty="0">
                          <a:hlinkClick r:id="rId30"/>
                        </a:rPr>
                        <a:t>Overview per registry</a:t>
                      </a:r>
                      <a:endParaRPr lang="en-US" sz="1000" dirty="0"/>
                    </a:p>
                    <a:p>
                      <a:r>
                        <a:rPr lang="en-US" sz="1000" dirty="0">
                          <a:hlinkClick r:id="rId31"/>
                        </a:rPr>
                        <a:t>Stem cell donor registries</a:t>
                      </a:r>
                      <a:endParaRPr lang="en-US" sz="1000" dirty="0"/>
                    </a:p>
                    <a:p>
                      <a:r>
                        <a:rPr lang="en-US" sz="1000" dirty="0">
                          <a:hlinkClick r:id="rId32"/>
                        </a:rPr>
                        <a:t>Cord blood registries</a:t>
                      </a:r>
                      <a:endParaRPr lang="en-US" sz="1000" dirty="0"/>
                    </a:p>
                    <a:p>
                      <a:r>
                        <a:rPr lang="en-US" sz="1000" dirty="0">
                          <a:hlinkClick r:id="rId33"/>
                        </a:rPr>
                        <a:t>The Road to 23 million</a:t>
                      </a:r>
                      <a:endParaRPr lang="en-US" sz="1000" dirty="0"/>
                    </a:p>
                    <a:p>
                      <a:r>
                        <a:rPr lang="en-US" sz="1000" dirty="0">
                          <a:hlinkClick r:id="rId34"/>
                        </a:rPr>
                        <a:t>External Links</a:t>
                      </a:r>
                      <a:endParaRPr lang="en-US" sz="1000" dirty="0"/>
                    </a:p>
                    <a:p>
                      <a:r>
                        <a:rPr lang="en-US" sz="1000" dirty="0">
                          <a:hlinkClick r:id="rId35"/>
                        </a:rPr>
                        <a:t>Contact us</a:t>
                      </a:r>
                      <a:endParaRPr lang="en-US" sz="1000" dirty="0"/>
                    </a:p>
                  </a:txBody>
                  <a:tcPr marL="0" marR="0" marT="0" marB="0" anchor="ctr">
                    <a:lnL>
                      <a:noFill/>
                    </a:lnL>
                    <a:lnR>
                      <a:noFill/>
                    </a:lnR>
                    <a:lnT>
                      <a:noFill/>
                    </a:lnT>
                    <a:lnB>
                      <a:noFill/>
                    </a:lnB>
                  </a:tcPr>
                </a:tc>
                <a:tc>
                  <a:txBody>
                    <a:bodyPr/>
                    <a:lstStyle/>
                    <a:p>
                      <a:r>
                        <a:rPr lang="en-US" sz="1000" b="1" dirty="0"/>
                        <a:t>BMDW</a:t>
                      </a:r>
                    </a:p>
                    <a:p>
                      <a:r>
                        <a:rPr lang="en-US" sz="1000" dirty="0"/>
                        <a:t>Started in 1988 with its office in Leiden (the Netherlands), the BMDW Editorial Board consists of one representative of each stem cell donor registry or cord blood bank participating in BMDW, and meets twice a year to discuss achievements and necessary improvements. </a:t>
                      </a:r>
                    </a:p>
                    <a:p>
                      <a:r>
                        <a:rPr lang="en-US" sz="1000" dirty="0"/>
                        <a:t>BMDW is a service provided and managed by </a:t>
                      </a:r>
                      <a:r>
                        <a:rPr lang="en-US" sz="1000" dirty="0" err="1"/>
                        <a:t>Europdonor</a:t>
                      </a:r>
                      <a:r>
                        <a:rPr lang="en-US" sz="1000" dirty="0"/>
                        <a:t> Foundation.</a:t>
                      </a:r>
                    </a:p>
                    <a:p>
                      <a:r>
                        <a:rPr lang="en-US" sz="1000" b="1" dirty="0"/>
                        <a:t>Mission Statement</a:t>
                      </a:r>
                    </a:p>
                    <a:p>
                      <a:r>
                        <a:rPr lang="en-US" sz="1000" dirty="0"/>
                        <a:t>BMDW is a voluntary collaborative effort of stem cell donor registries and cord blood banks whose goal is to provide </a:t>
                      </a:r>
                      <a:r>
                        <a:rPr lang="en-US" sz="1000" dirty="0" err="1"/>
                        <a:t>centralised</a:t>
                      </a:r>
                      <a:r>
                        <a:rPr lang="en-US" sz="1000" dirty="0"/>
                        <a:t> information on the HLA phenotypes and other relevant data of unrelated stem cell donors and cord blood units and to make this information easily accessible to the physicians of patients in need of a hematopoietic stem cell transplant.</a:t>
                      </a:r>
                    </a:p>
                    <a:p>
                      <a:r>
                        <a:rPr lang="en-US" sz="1000" b="1" dirty="0"/>
                        <a:t>Main Goals</a:t>
                      </a:r>
                    </a:p>
                    <a:p>
                      <a:r>
                        <a:rPr lang="en-US" sz="1000" dirty="0"/>
                        <a:t>The original goal to collect the HLA phenotypes of volunteer stem cell donors and cord blood units, and to co-ordinate their world-wide distribution remain our primary goals. But new initiatives have been added:</a:t>
                      </a:r>
                    </a:p>
                    <a:p>
                      <a:pPr>
                        <a:buFont typeface="Arial"/>
                        <a:buChar char="•"/>
                      </a:pPr>
                      <a:r>
                        <a:rPr lang="en-US" sz="1000" dirty="0"/>
                        <a:t>To </a:t>
                      </a:r>
                      <a:r>
                        <a:rPr lang="en-US" sz="1000" dirty="0" err="1"/>
                        <a:t>maximise</a:t>
                      </a:r>
                      <a:r>
                        <a:rPr lang="en-US" sz="1000" dirty="0"/>
                        <a:t> the chance of finding a stem cell donor or cord blood unit by providing access to all stem cell donors and cord blood units available in the world. </a:t>
                      </a:r>
                    </a:p>
                    <a:p>
                      <a:pPr>
                        <a:buFont typeface="Arial"/>
                        <a:buChar char="•"/>
                      </a:pPr>
                      <a:r>
                        <a:rPr lang="en-US" sz="1000" dirty="0"/>
                        <a:t>To </a:t>
                      </a:r>
                      <a:r>
                        <a:rPr lang="en-US" sz="1000" dirty="0" err="1"/>
                        <a:t>minimise</a:t>
                      </a:r>
                      <a:r>
                        <a:rPr lang="en-US" sz="1000" dirty="0"/>
                        <a:t> the effort required for stem cell donor or cord blood unit searches: only registries with potential stem cell donors or cord blood units need to be contacted. </a:t>
                      </a:r>
                    </a:p>
                    <a:p>
                      <a:pPr>
                        <a:buFont typeface="Arial"/>
                        <a:buChar char="•"/>
                      </a:pPr>
                      <a:r>
                        <a:rPr lang="en-US" sz="1000" dirty="0"/>
                        <a:t>To provide an estimate of the chance of finding a stem cell donor or cord blood unit for a given patient. </a:t>
                      </a:r>
                    </a:p>
                    <a:p>
                      <a:pPr>
                        <a:buFont typeface="Arial"/>
                        <a:buChar char="•"/>
                      </a:pPr>
                      <a:r>
                        <a:rPr lang="en-US" sz="1000" dirty="0"/>
                        <a:t>To provide advanced search programs to identify partially matched stem cell donors or cord blood units. </a:t>
                      </a:r>
                    </a:p>
                    <a:p>
                      <a:pPr>
                        <a:buFont typeface="Arial"/>
                        <a:buChar char="•"/>
                      </a:pPr>
                      <a:r>
                        <a:rPr lang="en-US" sz="1000" dirty="0"/>
                        <a:t>To facilitate search advice requests via the Internet. </a:t>
                      </a:r>
                    </a:p>
                    <a:p>
                      <a:pPr>
                        <a:buFont typeface="Arial"/>
                        <a:buChar char="•"/>
                      </a:pPr>
                      <a:r>
                        <a:rPr lang="en-US" sz="1000" dirty="0"/>
                        <a:t>To facilitate improvements in family search strategies. </a:t>
                      </a:r>
                    </a:p>
                    <a:p>
                      <a:pPr>
                        <a:buFont typeface="Arial"/>
                        <a:buChar char="•"/>
                      </a:pPr>
                      <a:r>
                        <a:rPr lang="en-US" sz="1000" dirty="0"/>
                        <a:t>To provide relevant general information for the benefit of the patient. </a:t>
                      </a:r>
                    </a:p>
                    <a:p>
                      <a:pPr>
                        <a:buFont typeface="Arial"/>
                        <a:buChar char="•"/>
                      </a:pPr>
                      <a:r>
                        <a:rPr lang="en-US" sz="1000" dirty="0"/>
                        <a:t>To provide statistics on the increase of different registries, the number of DNA typed donors, etc.</a:t>
                      </a:r>
                    </a:p>
                  </a:txBody>
                  <a:tcPr marL="0" marR="0" marT="0" marB="0" anchor="ctr">
                    <a:lnL>
                      <a:noFill/>
                    </a:lnL>
                    <a:lnR>
                      <a:noFill/>
                    </a:lnR>
                    <a:lnB>
                      <a:noFill/>
                    </a:lnB>
                  </a:tcPr>
                </a:tc>
              </a:tr>
            </a:tbl>
          </a:graphicData>
        </a:graphic>
      </p:graphicFrame>
      <p:pic>
        <p:nvPicPr>
          <p:cNvPr id="1025" name="Picture 1" descr="https://www.bmdw.org/fileadmin/templates/main/images/bmdwlheadertrns.gif"/>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4637" y="457200"/>
            <a:ext cx="4918364"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gin"/>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81264" y="1289050"/>
            <a:ext cx="1524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ogin"/>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81264" y="1289050"/>
            <a:ext cx="1524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in"/>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81264" y="1289050"/>
            <a:ext cx="1524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ogin"/>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81264" y="1289050"/>
            <a:ext cx="1524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in"/>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81264" y="1289050"/>
            <a:ext cx="1524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login"/>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81264" y="1289050"/>
            <a:ext cx="152400" cy="1238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13591" y="1685206"/>
            <a:ext cx="3701209" cy="3785652"/>
          </a:xfrm>
          <a:prstGeom prst="rect">
            <a:avLst/>
          </a:prstGeom>
          <a:noFill/>
        </p:spPr>
        <p:txBody>
          <a:bodyPr wrap="square" rtlCol="0">
            <a:spAutoFit/>
          </a:bodyPr>
          <a:lstStyle/>
          <a:p>
            <a:r>
              <a:rPr lang="en-US" sz="2000" b="1" dirty="0" err="1" smtClean="0"/>
              <a:t>Donadores</a:t>
            </a:r>
            <a:r>
              <a:rPr lang="en-US" sz="2000" b="1" dirty="0" smtClean="0"/>
              <a:t> compatibles</a:t>
            </a:r>
          </a:p>
          <a:p>
            <a:endParaRPr lang="en-US" sz="2000" b="1" dirty="0"/>
          </a:p>
          <a:p>
            <a:r>
              <a:rPr lang="en-US" sz="2000" b="1" dirty="0" smtClean="0"/>
              <a:t>La </a:t>
            </a:r>
            <a:r>
              <a:rPr lang="en-US" sz="2000" b="1" dirty="0" err="1" smtClean="0"/>
              <a:t>investigacion</a:t>
            </a:r>
            <a:r>
              <a:rPr lang="en-US" sz="2000" b="1" dirty="0" smtClean="0"/>
              <a:t> </a:t>
            </a:r>
            <a:r>
              <a:rPr lang="en-US" sz="2000" b="1" dirty="0" err="1" smtClean="0"/>
              <a:t>sobre</a:t>
            </a:r>
            <a:r>
              <a:rPr lang="en-US" sz="2000" b="1" dirty="0" smtClean="0"/>
              <a:t> la </a:t>
            </a:r>
            <a:r>
              <a:rPr lang="en-US" sz="2000" b="1" dirty="0" err="1" smtClean="0"/>
              <a:t>compatibilidad</a:t>
            </a:r>
            <a:r>
              <a:rPr lang="en-US" sz="2000" b="1" dirty="0" smtClean="0"/>
              <a:t> </a:t>
            </a:r>
            <a:r>
              <a:rPr lang="en-US" sz="2000" b="1" dirty="0" err="1" smtClean="0"/>
              <a:t>immunologia</a:t>
            </a:r>
            <a:r>
              <a:rPr lang="en-US" sz="2000" b="1" dirty="0" smtClean="0"/>
              <a:t> entre </a:t>
            </a:r>
            <a:r>
              <a:rPr lang="en-US" sz="2000" b="1" dirty="0" err="1" smtClean="0"/>
              <a:t>donador</a:t>
            </a:r>
            <a:r>
              <a:rPr lang="en-US" sz="2000" b="1" dirty="0" smtClean="0"/>
              <a:t> y </a:t>
            </a:r>
            <a:r>
              <a:rPr lang="en-US" sz="2000" b="1" dirty="0" err="1" smtClean="0"/>
              <a:t>recibidor</a:t>
            </a:r>
            <a:r>
              <a:rPr lang="en-US" sz="2000" b="1" dirty="0" smtClean="0"/>
              <a:t> </a:t>
            </a:r>
            <a:r>
              <a:rPr lang="en-US" sz="2000" b="1" dirty="0" err="1" smtClean="0"/>
              <a:t>hecha</a:t>
            </a:r>
            <a:r>
              <a:rPr lang="en-US" sz="2000" b="1" dirty="0" smtClean="0"/>
              <a:t> </a:t>
            </a:r>
            <a:r>
              <a:rPr lang="en-US" sz="2000" b="1" dirty="0" err="1" smtClean="0"/>
              <a:t>previamente</a:t>
            </a:r>
            <a:r>
              <a:rPr lang="en-US" sz="2000" b="1" dirty="0" smtClean="0"/>
              <a:t> a la </a:t>
            </a:r>
            <a:r>
              <a:rPr lang="en-US" sz="2000" b="1" dirty="0" err="1" smtClean="0"/>
              <a:t>cirugia</a:t>
            </a:r>
            <a:r>
              <a:rPr lang="en-US" sz="2000" b="1" dirty="0" smtClean="0"/>
              <a:t> ha </a:t>
            </a:r>
            <a:r>
              <a:rPr lang="en-US" sz="2000" b="1" dirty="0" err="1" smtClean="0"/>
              <a:t>mejorado</a:t>
            </a:r>
            <a:r>
              <a:rPr lang="en-US" sz="2000" b="1" dirty="0" smtClean="0"/>
              <a:t> </a:t>
            </a:r>
            <a:r>
              <a:rPr lang="en-US" sz="2000" b="1" dirty="0" err="1" smtClean="0"/>
              <a:t>grandemente</a:t>
            </a:r>
            <a:r>
              <a:rPr lang="en-US" sz="2000" b="1" dirty="0" smtClean="0"/>
              <a:t> el </a:t>
            </a:r>
            <a:r>
              <a:rPr lang="en-US" sz="2000" b="1" dirty="0" err="1" smtClean="0"/>
              <a:t>exito</a:t>
            </a:r>
            <a:r>
              <a:rPr lang="en-US" sz="2000" b="1" dirty="0" smtClean="0"/>
              <a:t> de los </a:t>
            </a:r>
            <a:r>
              <a:rPr lang="en-US" sz="2000" b="1" dirty="0" err="1" smtClean="0"/>
              <a:t>transplantes</a:t>
            </a:r>
            <a:r>
              <a:rPr lang="en-US" sz="2000" b="1" dirty="0"/>
              <a:t> </a:t>
            </a:r>
            <a:r>
              <a:rPr lang="en-US" sz="2000" b="1" dirty="0" err="1" smtClean="0"/>
              <a:t>heterologos</a:t>
            </a:r>
            <a:r>
              <a:rPr lang="en-US" sz="2000" b="1" dirty="0" smtClean="0"/>
              <a:t>.</a:t>
            </a:r>
          </a:p>
          <a:p>
            <a:endParaRPr lang="en-US" sz="2000" b="1" dirty="0"/>
          </a:p>
          <a:p>
            <a:r>
              <a:rPr lang="en-US" sz="2000" b="1" dirty="0" smtClean="0"/>
              <a:t>Al </a:t>
            </a:r>
            <a:r>
              <a:rPr lang="en-US" sz="2000" b="1" dirty="0" err="1" smtClean="0"/>
              <a:t>dia</a:t>
            </a:r>
            <a:r>
              <a:rPr lang="en-US" sz="2000" b="1" dirty="0" smtClean="0"/>
              <a:t> de hoy hay </a:t>
            </a:r>
            <a:r>
              <a:rPr lang="en-US" sz="2000" b="1" dirty="0" err="1" smtClean="0"/>
              <a:t>bancos</a:t>
            </a:r>
            <a:r>
              <a:rPr lang="en-US" sz="2000" b="1" dirty="0" smtClean="0"/>
              <a:t> de </a:t>
            </a:r>
            <a:r>
              <a:rPr lang="en-US" sz="2000" b="1" dirty="0" err="1" smtClean="0"/>
              <a:t>datos</a:t>
            </a:r>
            <a:r>
              <a:rPr lang="en-US" sz="2000" b="1" dirty="0" smtClean="0"/>
              <a:t> </a:t>
            </a:r>
            <a:r>
              <a:rPr lang="en-US" sz="2000" b="1" dirty="0" err="1" smtClean="0"/>
              <a:t>por</a:t>
            </a:r>
            <a:r>
              <a:rPr lang="en-US" sz="2000" b="1" dirty="0" smtClean="0"/>
              <a:t> </a:t>
            </a:r>
            <a:r>
              <a:rPr lang="en-US" sz="2000" b="1" dirty="0" err="1" smtClean="0"/>
              <a:t>ejemplo</a:t>
            </a:r>
            <a:r>
              <a:rPr lang="en-US" sz="2000" b="1" dirty="0" smtClean="0"/>
              <a:t> </a:t>
            </a:r>
            <a:r>
              <a:rPr lang="en-US" sz="2000" b="1" dirty="0" err="1" smtClean="0"/>
              <a:t>sobre</a:t>
            </a:r>
            <a:r>
              <a:rPr lang="en-US" sz="2000" b="1" dirty="0" smtClean="0"/>
              <a:t> </a:t>
            </a:r>
            <a:r>
              <a:rPr lang="en-US" sz="2000" b="1" dirty="0" err="1" smtClean="0"/>
              <a:t>donadores</a:t>
            </a:r>
            <a:r>
              <a:rPr lang="en-US" sz="2000" b="1" dirty="0" smtClean="0"/>
              <a:t> de </a:t>
            </a:r>
            <a:r>
              <a:rPr lang="en-US" sz="2000" b="1" dirty="0" err="1" smtClean="0"/>
              <a:t>medula</a:t>
            </a:r>
            <a:r>
              <a:rPr lang="en-US" sz="2000" b="1" dirty="0" smtClean="0"/>
              <a:t> </a:t>
            </a:r>
            <a:r>
              <a:rPr lang="en-US" sz="2000" b="1" dirty="0" err="1" smtClean="0"/>
              <a:t>osea</a:t>
            </a:r>
            <a:r>
              <a:rPr lang="en-US" sz="2000" b="1" dirty="0" smtClean="0"/>
              <a:t>.</a:t>
            </a:r>
          </a:p>
        </p:txBody>
      </p:sp>
    </p:spTree>
    <p:extLst>
      <p:ext uri="{BB962C8B-B14F-4D97-AF65-F5344CB8AC3E}">
        <p14:creationId xmlns:p14="http://schemas.microsoft.com/office/powerpoint/2010/main" val="3661077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2062103"/>
          </a:xfrm>
          <a:prstGeom prst="rect">
            <a:avLst/>
          </a:prstGeom>
        </p:spPr>
        <p:txBody>
          <a:bodyPr wrap="square">
            <a:spAutoFit/>
          </a:bodyPr>
          <a:lstStyle/>
          <a:p>
            <a:r>
              <a:rPr lang="en-US" sz="2800" b="1" dirty="0" err="1" smtClean="0"/>
              <a:t>Incompatibilidad</a:t>
            </a:r>
            <a:r>
              <a:rPr lang="en-US" sz="2800" b="1" dirty="0" smtClean="0"/>
              <a:t> </a:t>
            </a:r>
            <a:r>
              <a:rPr lang="en-US" sz="2800" b="1" dirty="0" err="1" smtClean="0"/>
              <a:t>inmunologica</a:t>
            </a:r>
            <a:endParaRPr lang="en-US" sz="2800" b="1" dirty="0" smtClean="0"/>
          </a:p>
          <a:p>
            <a:endParaRPr lang="en-US" sz="2000" b="1" dirty="0"/>
          </a:p>
          <a:p>
            <a:r>
              <a:rPr lang="en-US" sz="2000" b="1" dirty="0" err="1" smtClean="0"/>
              <a:t>Aun</a:t>
            </a:r>
            <a:r>
              <a:rPr lang="en-US" sz="2000" b="1" dirty="0" smtClean="0"/>
              <a:t> </a:t>
            </a:r>
            <a:r>
              <a:rPr lang="en-US" sz="2000" b="1" dirty="0" err="1"/>
              <a:t>optimizando</a:t>
            </a:r>
            <a:r>
              <a:rPr lang="en-US" sz="2000" b="1" dirty="0"/>
              <a:t> la </a:t>
            </a:r>
            <a:r>
              <a:rPr lang="en-US" sz="2000" b="1" dirty="0" err="1"/>
              <a:t>compatibilidad</a:t>
            </a:r>
            <a:r>
              <a:rPr lang="en-US" sz="2000" b="1" dirty="0"/>
              <a:t>, solo los </a:t>
            </a:r>
            <a:r>
              <a:rPr lang="en-US" sz="2000" b="1" dirty="0" err="1"/>
              <a:t>gemelos</a:t>
            </a:r>
            <a:r>
              <a:rPr lang="en-US" sz="2000" b="1" dirty="0"/>
              <a:t> </a:t>
            </a:r>
            <a:r>
              <a:rPr lang="en-US" sz="2000" b="1" dirty="0" err="1"/>
              <a:t>identicos</a:t>
            </a:r>
            <a:r>
              <a:rPr lang="en-US" sz="2000" b="1" dirty="0"/>
              <a:t> son </a:t>
            </a:r>
            <a:r>
              <a:rPr lang="en-US" sz="2000" b="1" dirty="0" err="1"/>
              <a:t>portadores</a:t>
            </a:r>
            <a:r>
              <a:rPr lang="en-US" sz="2000" b="1" dirty="0"/>
              <a:t> de </a:t>
            </a:r>
            <a:r>
              <a:rPr lang="en-US" sz="2000" b="1" dirty="0" err="1"/>
              <a:t>exactamente</a:t>
            </a:r>
            <a:r>
              <a:rPr lang="en-US" sz="2000" b="1" dirty="0"/>
              <a:t> </a:t>
            </a:r>
            <a:r>
              <a:rPr lang="en-US" sz="2000" b="1" dirty="0" err="1"/>
              <a:t>las</a:t>
            </a:r>
            <a:r>
              <a:rPr lang="en-US" sz="2000" b="1" dirty="0"/>
              <a:t> </a:t>
            </a:r>
            <a:r>
              <a:rPr lang="en-US" sz="2000" b="1" dirty="0" err="1"/>
              <a:t>mismas</a:t>
            </a:r>
            <a:r>
              <a:rPr lang="en-US" sz="2000" b="1" dirty="0"/>
              <a:t> </a:t>
            </a:r>
            <a:r>
              <a:rPr lang="en-US" sz="2000" b="1" dirty="0" err="1"/>
              <a:t>proteinas</a:t>
            </a:r>
            <a:r>
              <a:rPr lang="en-US" sz="2000" b="1" dirty="0"/>
              <a:t>, y </a:t>
            </a:r>
            <a:r>
              <a:rPr lang="en-US" sz="2000" b="1" dirty="0" err="1"/>
              <a:t>todas</a:t>
            </a:r>
            <a:r>
              <a:rPr lang="en-US" sz="2000" b="1" dirty="0"/>
              <a:t> </a:t>
            </a:r>
            <a:r>
              <a:rPr lang="en-US" sz="2000" b="1" dirty="0" err="1"/>
              <a:t>las</a:t>
            </a:r>
            <a:r>
              <a:rPr lang="en-US" sz="2000" b="1" dirty="0"/>
              <a:t> </a:t>
            </a:r>
            <a:r>
              <a:rPr lang="en-US" sz="2000" b="1" dirty="0" err="1"/>
              <a:t>demas</a:t>
            </a:r>
            <a:r>
              <a:rPr lang="en-US" sz="2000" b="1" dirty="0"/>
              <a:t> </a:t>
            </a:r>
            <a:r>
              <a:rPr lang="en-US" sz="2000" b="1" dirty="0" err="1"/>
              <a:t>parejas</a:t>
            </a:r>
            <a:r>
              <a:rPr lang="en-US" sz="2000" b="1" dirty="0"/>
              <a:t> </a:t>
            </a:r>
            <a:r>
              <a:rPr lang="en-US" sz="2000" b="1" dirty="0" err="1"/>
              <a:t>donante-recibidor</a:t>
            </a:r>
            <a:r>
              <a:rPr lang="en-US" sz="2000" b="1" dirty="0"/>
              <a:t> </a:t>
            </a:r>
            <a:r>
              <a:rPr lang="en-US" sz="2000" b="1" dirty="0" err="1"/>
              <a:t>tienen</a:t>
            </a:r>
            <a:r>
              <a:rPr lang="en-US" sz="2000" b="1" dirty="0"/>
              <a:t> </a:t>
            </a:r>
            <a:r>
              <a:rPr lang="en-US" sz="2000" b="1" dirty="0" err="1"/>
              <a:t>algun</a:t>
            </a:r>
            <a:r>
              <a:rPr lang="en-US" sz="2000" b="1" dirty="0"/>
              <a:t> </a:t>
            </a:r>
            <a:r>
              <a:rPr lang="en-US" sz="2000" b="1" dirty="0" err="1"/>
              <a:t>nivel</a:t>
            </a:r>
            <a:r>
              <a:rPr lang="en-US" sz="2000" b="1" dirty="0"/>
              <a:t> de </a:t>
            </a:r>
            <a:r>
              <a:rPr lang="en-US" sz="2000" b="1" dirty="0" err="1"/>
              <a:t>incompatibilidad</a:t>
            </a:r>
            <a:r>
              <a:rPr lang="en-US" sz="2000" b="1" dirty="0" smtClean="0"/>
              <a:t>. Gran parte de la </a:t>
            </a:r>
            <a:r>
              <a:rPr lang="en-US" sz="2000" b="1" dirty="0" err="1" smtClean="0"/>
              <a:t>reaccion</a:t>
            </a:r>
            <a:r>
              <a:rPr lang="en-US" sz="2000" b="1" dirty="0" smtClean="0"/>
              <a:t> en contra de los </a:t>
            </a:r>
            <a:r>
              <a:rPr lang="en-US" sz="2000" b="1" dirty="0" err="1" smtClean="0"/>
              <a:t>antigenos</a:t>
            </a:r>
            <a:r>
              <a:rPr lang="en-US" sz="2000" b="1" dirty="0" smtClean="0"/>
              <a:t> no </a:t>
            </a:r>
            <a:r>
              <a:rPr lang="en-US" sz="2000" b="1" dirty="0" err="1" smtClean="0"/>
              <a:t>reconocidos</a:t>
            </a:r>
            <a:r>
              <a:rPr lang="en-US" sz="2000" b="1" dirty="0" smtClean="0"/>
              <a:t> </a:t>
            </a:r>
            <a:r>
              <a:rPr lang="en-US" sz="2000" b="1" dirty="0" err="1" smtClean="0"/>
              <a:t>como</a:t>
            </a:r>
            <a:r>
              <a:rPr lang="en-US" sz="2000" b="1" dirty="0" smtClean="0"/>
              <a:t> self </a:t>
            </a:r>
            <a:r>
              <a:rPr lang="en-US" sz="2000" b="1" dirty="0" err="1" smtClean="0"/>
              <a:t>es</a:t>
            </a:r>
            <a:r>
              <a:rPr lang="en-US" sz="2000" b="1" dirty="0" smtClean="0"/>
              <a:t> </a:t>
            </a:r>
            <a:r>
              <a:rPr lang="en-US" sz="2000" b="1" dirty="0" err="1" smtClean="0"/>
              <a:t>llevada</a:t>
            </a:r>
            <a:r>
              <a:rPr lang="en-US" sz="2000" b="1" dirty="0" smtClean="0"/>
              <a:t> a </a:t>
            </a:r>
            <a:r>
              <a:rPr lang="en-US" sz="2000" b="1" dirty="0" err="1" smtClean="0"/>
              <a:t>cabo</a:t>
            </a:r>
            <a:r>
              <a:rPr lang="en-US" sz="2000" b="1" dirty="0" smtClean="0"/>
              <a:t> </a:t>
            </a:r>
            <a:r>
              <a:rPr lang="en-US" sz="2000" b="1" dirty="0" err="1" smtClean="0"/>
              <a:t>por</a:t>
            </a:r>
            <a:r>
              <a:rPr lang="en-US" sz="2000" b="1" dirty="0" smtClean="0"/>
              <a:t> </a:t>
            </a:r>
            <a:r>
              <a:rPr lang="en-US" sz="2000" b="1" dirty="0" err="1" smtClean="0"/>
              <a:t>celulas</a:t>
            </a:r>
            <a:r>
              <a:rPr lang="en-US" sz="2000" b="1" dirty="0" smtClean="0"/>
              <a:t> T</a:t>
            </a:r>
            <a:endParaRPr lang="en-US" sz="20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3276600"/>
            <a:ext cx="4457700" cy="2952750"/>
          </a:xfrm>
          <a:prstGeom prst="rect">
            <a:avLst/>
          </a:prstGeom>
        </p:spPr>
      </p:pic>
    </p:spTree>
    <p:extLst>
      <p:ext uri="{BB962C8B-B14F-4D97-AF65-F5344CB8AC3E}">
        <p14:creationId xmlns:p14="http://schemas.microsoft.com/office/powerpoint/2010/main" val="523660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4572000" cy="3785652"/>
          </a:xfrm>
          <a:prstGeom prst="rect">
            <a:avLst/>
          </a:prstGeom>
        </p:spPr>
        <p:txBody>
          <a:bodyPr>
            <a:spAutoFit/>
          </a:bodyPr>
          <a:lstStyle/>
          <a:p>
            <a:r>
              <a:rPr lang="en-US" sz="2400" b="1" dirty="0" err="1" smtClean="0"/>
              <a:t>Descubrimiento</a:t>
            </a:r>
            <a:r>
              <a:rPr lang="en-US" sz="2400" b="1" dirty="0" smtClean="0"/>
              <a:t> de la </a:t>
            </a:r>
            <a:r>
              <a:rPr lang="en-US" sz="2400" b="1" dirty="0" err="1" smtClean="0"/>
              <a:t>ciclosporina</a:t>
            </a:r>
            <a:endParaRPr lang="en-US" sz="2400" b="1" dirty="0" smtClean="0"/>
          </a:p>
          <a:p>
            <a:endParaRPr lang="en-US" b="1" dirty="0"/>
          </a:p>
          <a:p>
            <a:endParaRPr lang="en-US" b="1" dirty="0" smtClean="0"/>
          </a:p>
          <a:p>
            <a:endParaRPr lang="en-US" dirty="0"/>
          </a:p>
          <a:p>
            <a:r>
              <a:rPr lang="en-US" b="1" dirty="0" err="1" smtClean="0"/>
              <a:t>Reducir</a:t>
            </a:r>
            <a:r>
              <a:rPr lang="en-US" b="1" dirty="0" smtClean="0"/>
              <a:t> la </a:t>
            </a:r>
            <a:r>
              <a:rPr lang="en-US" b="1" dirty="0" err="1" smtClean="0"/>
              <a:t>actividad</a:t>
            </a:r>
            <a:r>
              <a:rPr lang="en-US" b="1" dirty="0" smtClean="0"/>
              <a:t> de los </a:t>
            </a:r>
            <a:r>
              <a:rPr lang="en-US" b="1" dirty="0" err="1" smtClean="0"/>
              <a:t>linfocitos</a:t>
            </a:r>
            <a:r>
              <a:rPr lang="en-US" b="1" dirty="0" smtClean="0"/>
              <a:t> T reduce </a:t>
            </a:r>
            <a:r>
              <a:rPr lang="en-US" b="1" dirty="0"/>
              <a:t>la </a:t>
            </a:r>
            <a:r>
              <a:rPr lang="en-US" b="1" dirty="0" err="1"/>
              <a:t>probabilidad</a:t>
            </a:r>
            <a:r>
              <a:rPr lang="en-US" b="1" dirty="0"/>
              <a:t> de </a:t>
            </a:r>
            <a:r>
              <a:rPr lang="en-US" b="1" dirty="0" err="1"/>
              <a:t>rechaso</a:t>
            </a:r>
            <a:r>
              <a:rPr lang="en-US" b="1" dirty="0"/>
              <a:t> (</a:t>
            </a:r>
            <a:r>
              <a:rPr lang="en-US" b="1" dirty="0" err="1"/>
              <a:t>inmuno</a:t>
            </a:r>
            <a:r>
              <a:rPr lang="en-US" b="1" dirty="0"/>
              <a:t> </a:t>
            </a:r>
            <a:r>
              <a:rPr lang="en-US" b="1" dirty="0" err="1"/>
              <a:t>supresion</a:t>
            </a:r>
            <a:r>
              <a:rPr lang="en-US" b="1" dirty="0"/>
              <a:t>).</a:t>
            </a:r>
          </a:p>
          <a:p>
            <a:endParaRPr lang="en-US" b="1" dirty="0"/>
          </a:p>
          <a:p>
            <a:r>
              <a:rPr lang="en-US" b="1" dirty="0"/>
              <a:t>El </a:t>
            </a:r>
            <a:r>
              <a:rPr lang="en-US" b="1" dirty="0" err="1"/>
              <a:t>descubrimiento</a:t>
            </a:r>
            <a:r>
              <a:rPr lang="en-US" b="1" dirty="0"/>
              <a:t> del </a:t>
            </a:r>
            <a:r>
              <a:rPr lang="en-US" b="1" dirty="0" err="1"/>
              <a:t>inmunosupresos</a:t>
            </a:r>
            <a:r>
              <a:rPr lang="en-US" b="1" dirty="0"/>
              <a:t> </a:t>
            </a:r>
            <a:r>
              <a:rPr lang="en-US" b="1" dirty="0" err="1"/>
              <a:t>ciclosporina</a:t>
            </a:r>
            <a:r>
              <a:rPr lang="en-US" b="1" dirty="0"/>
              <a:t> ha </a:t>
            </a:r>
            <a:r>
              <a:rPr lang="en-US" b="1" dirty="0" err="1"/>
              <a:t>mejorado</a:t>
            </a:r>
            <a:r>
              <a:rPr lang="en-US" b="1" dirty="0"/>
              <a:t> </a:t>
            </a:r>
            <a:r>
              <a:rPr lang="en-US" b="1" dirty="0" err="1"/>
              <a:t>grandemente</a:t>
            </a:r>
            <a:r>
              <a:rPr lang="en-US" b="1" dirty="0"/>
              <a:t> el </a:t>
            </a:r>
            <a:r>
              <a:rPr lang="en-US" b="1" dirty="0" err="1"/>
              <a:t>exito</a:t>
            </a:r>
            <a:r>
              <a:rPr lang="en-US" b="1" dirty="0"/>
              <a:t> de los </a:t>
            </a:r>
            <a:r>
              <a:rPr lang="en-US" b="1" dirty="0" err="1"/>
              <a:t>transplantes</a:t>
            </a:r>
            <a:r>
              <a:rPr lang="en-US" b="1" dirty="0"/>
              <a:t>, a </a:t>
            </a:r>
            <a:r>
              <a:rPr lang="en-US" b="1" dirty="0" err="1"/>
              <a:t>pesar</a:t>
            </a:r>
            <a:r>
              <a:rPr lang="en-US" b="1" dirty="0"/>
              <a:t> de </a:t>
            </a:r>
            <a:r>
              <a:rPr lang="en-US" b="1" dirty="0" err="1"/>
              <a:t>que</a:t>
            </a:r>
            <a:r>
              <a:rPr lang="en-US" b="1" dirty="0"/>
              <a:t> a largo </a:t>
            </a:r>
            <a:r>
              <a:rPr lang="en-US" b="1" dirty="0" err="1"/>
              <a:t>plazo</a:t>
            </a:r>
            <a:r>
              <a:rPr lang="en-US" b="1" dirty="0"/>
              <a:t> el </a:t>
            </a:r>
            <a:r>
              <a:rPr lang="en-US" b="1" dirty="0" err="1"/>
              <a:t>problema</a:t>
            </a:r>
            <a:r>
              <a:rPr lang="en-US" b="1" dirty="0"/>
              <a:t> de </a:t>
            </a:r>
            <a:r>
              <a:rPr lang="en-US" b="1" dirty="0" err="1"/>
              <a:t>rechaso</a:t>
            </a:r>
            <a:r>
              <a:rPr lang="en-US" b="1" dirty="0"/>
              <a:t> </a:t>
            </a:r>
            <a:r>
              <a:rPr lang="en-US" b="1" dirty="0" err="1"/>
              <a:t>perdura</a:t>
            </a:r>
            <a:r>
              <a:rPr lang="en-US" b="1" dirty="0"/>
              <a:t> en </a:t>
            </a:r>
            <a:r>
              <a:rPr lang="en-US" b="1" dirty="0" err="1"/>
              <a:t>todos</a:t>
            </a:r>
            <a:r>
              <a:rPr lang="en-US" b="1" dirty="0"/>
              <a:t> los </a:t>
            </a:r>
            <a:r>
              <a:rPr lang="en-US" b="1" dirty="0" err="1"/>
              <a:t>individuos</a:t>
            </a:r>
            <a:r>
              <a:rPr lang="en-US" b="1" dirty="0"/>
              <a:t> </a:t>
            </a:r>
            <a:r>
              <a:rPr lang="en-US" b="1" dirty="0" err="1"/>
              <a:t>transplantados</a:t>
            </a:r>
            <a:endParaRPr lang="es-MX"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128798"/>
            <a:ext cx="3028950" cy="2520868"/>
          </a:xfrm>
          <a:prstGeom prst="rect">
            <a:avLst/>
          </a:prstGeom>
        </p:spPr>
      </p:pic>
      <p:pic>
        <p:nvPicPr>
          <p:cNvPr id="2050" name="Picture 2" descr="https://www.pharmgkb.org/views/pathway/PA1659861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36946"/>
            <a:ext cx="3873693" cy="6654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60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7391400" cy="4832092"/>
          </a:xfrm>
          <a:prstGeom prst="rect">
            <a:avLst/>
          </a:prstGeom>
          <a:noFill/>
        </p:spPr>
        <p:txBody>
          <a:bodyPr wrap="square" rtlCol="0">
            <a:spAutoFit/>
          </a:bodyPr>
          <a:lstStyle/>
          <a:p>
            <a:r>
              <a:rPr lang="en-US" sz="2800" b="1" dirty="0" err="1" smtClean="0"/>
              <a:t>Legislacion</a:t>
            </a:r>
            <a:endParaRPr lang="en-US" sz="2800" b="1" dirty="0" smtClean="0"/>
          </a:p>
          <a:p>
            <a:endParaRPr lang="en-US" sz="2000" b="1" dirty="0"/>
          </a:p>
          <a:p>
            <a:r>
              <a:rPr lang="en-US" sz="2000" b="1" dirty="0" err="1" smtClean="0"/>
              <a:t>Encubre</a:t>
            </a:r>
            <a:r>
              <a:rPr lang="en-US" sz="2000" b="1" dirty="0" smtClean="0"/>
              <a:t> </a:t>
            </a:r>
            <a:r>
              <a:rPr lang="en-US" sz="2000" b="1" dirty="0" err="1" smtClean="0"/>
              <a:t>varios</a:t>
            </a:r>
            <a:r>
              <a:rPr lang="en-US" sz="2000" b="1" dirty="0" smtClean="0"/>
              <a:t> </a:t>
            </a:r>
            <a:r>
              <a:rPr lang="en-US" sz="2000" b="1" dirty="0" err="1" smtClean="0"/>
              <a:t>aspectos</a:t>
            </a:r>
            <a:r>
              <a:rPr lang="en-US" sz="2000" b="1" dirty="0" smtClean="0"/>
              <a:t> del area:</a:t>
            </a:r>
          </a:p>
          <a:p>
            <a:endParaRPr lang="en-US" sz="2000" b="1" dirty="0"/>
          </a:p>
          <a:p>
            <a:pPr marL="285750" indent="-285750">
              <a:buFontTx/>
              <a:buChar char="-"/>
            </a:pPr>
            <a:r>
              <a:rPr lang="en-US" sz="2000" b="1" dirty="0" err="1" smtClean="0"/>
              <a:t>Consentimiento</a:t>
            </a:r>
            <a:r>
              <a:rPr lang="en-US" sz="2000" b="1" dirty="0" smtClean="0"/>
              <a:t> </a:t>
            </a:r>
            <a:r>
              <a:rPr lang="en-US" sz="2000" b="1" dirty="0" err="1" smtClean="0"/>
              <a:t>informado</a:t>
            </a:r>
            <a:r>
              <a:rPr lang="en-US" sz="2000" b="1" dirty="0" smtClean="0"/>
              <a:t> del </a:t>
            </a:r>
            <a:r>
              <a:rPr lang="en-US" sz="2000" b="1" dirty="0" err="1" smtClean="0"/>
              <a:t>donador</a:t>
            </a:r>
            <a:r>
              <a:rPr lang="en-US" sz="2000" b="1" dirty="0" smtClean="0"/>
              <a:t>, o</a:t>
            </a:r>
          </a:p>
          <a:p>
            <a:pPr marL="285750" indent="-285750">
              <a:buFontTx/>
              <a:buChar char="-"/>
            </a:pPr>
            <a:r>
              <a:rPr lang="en-US" sz="2000" b="1" dirty="0" err="1" smtClean="0"/>
              <a:t>Determinacion</a:t>
            </a:r>
            <a:r>
              <a:rPr lang="en-US" sz="2000" b="1" dirty="0" smtClean="0"/>
              <a:t> de la </a:t>
            </a:r>
            <a:r>
              <a:rPr lang="en-US" sz="2000" b="1" dirty="0" err="1" smtClean="0"/>
              <a:t>muerte</a:t>
            </a:r>
            <a:r>
              <a:rPr lang="en-US" sz="2000" b="1" dirty="0" smtClean="0"/>
              <a:t> del </a:t>
            </a:r>
            <a:r>
              <a:rPr lang="en-US" sz="2000" b="1" dirty="0" err="1" smtClean="0"/>
              <a:t>donador</a:t>
            </a:r>
            <a:endParaRPr lang="en-US" sz="2000" b="1" dirty="0" smtClean="0"/>
          </a:p>
          <a:p>
            <a:pPr marL="285750" indent="-285750">
              <a:buFontTx/>
              <a:buChar char="-"/>
            </a:pPr>
            <a:r>
              <a:rPr lang="en-US" sz="2000" b="1" dirty="0" err="1" smtClean="0"/>
              <a:t>Conflictos</a:t>
            </a:r>
            <a:r>
              <a:rPr lang="en-US" sz="2000" b="1" dirty="0" smtClean="0"/>
              <a:t> de </a:t>
            </a:r>
            <a:r>
              <a:rPr lang="en-US" sz="2000" b="1" dirty="0" err="1" smtClean="0"/>
              <a:t>interes</a:t>
            </a:r>
            <a:r>
              <a:rPr lang="en-US" sz="2000" b="1" dirty="0" smtClean="0"/>
              <a:t> entre personas </a:t>
            </a:r>
            <a:r>
              <a:rPr lang="en-US" sz="2000" b="1" dirty="0" err="1" smtClean="0"/>
              <a:t>interesadas</a:t>
            </a:r>
            <a:r>
              <a:rPr lang="en-US" sz="2000" b="1" dirty="0" smtClean="0"/>
              <a:t> en el </a:t>
            </a:r>
            <a:r>
              <a:rPr lang="en-US" sz="2000" b="1" dirty="0" err="1" smtClean="0"/>
              <a:t>caso</a:t>
            </a:r>
            <a:endParaRPr lang="en-US" sz="2000" b="1" dirty="0" smtClean="0"/>
          </a:p>
          <a:p>
            <a:pPr marL="285750" indent="-285750">
              <a:buFontTx/>
              <a:buChar char="-"/>
            </a:pPr>
            <a:endParaRPr lang="en-US" sz="2000" b="1" dirty="0"/>
          </a:p>
          <a:p>
            <a:r>
              <a:rPr lang="en-US" sz="2000" b="1" dirty="0" err="1" smtClean="0"/>
              <a:t>Donacion</a:t>
            </a:r>
            <a:r>
              <a:rPr lang="en-US" sz="2000" b="1" dirty="0" smtClean="0"/>
              <a:t> </a:t>
            </a:r>
            <a:r>
              <a:rPr lang="en-US" sz="2000" b="1" dirty="0" err="1" smtClean="0"/>
              <a:t>por</a:t>
            </a:r>
            <a:r>
              <a:rPr lang="en-US" sz="2000" b="1" dirty="0" smtClean="0"/>
              <a:t> </a:t>
            </a:r>
            <a:r>
              <a:rPr lang="en-US" sz="2000" b="1" dirty="0" err="1" smtClean="0"/>
              <a:t>testamento</a:t>
            </a:r>
            <a:r>
              <a:rPr lang="en-US" sz="2000" b="1" dirty="0" smtClean="0"/>
              <a:t> o </a:t>
            </a:r>
            <a:r>
              <a:rPr lang="en-US" sz="2000" b="1" dirty="0" err="1" smtClean="0"/>
              <a:t>por</a:t>
            </a:r>
            <a:r>
              <a:rPr lang="en-US" sz="2000" b="1" dirty="0" smtClean="0"/>
              <a:t> </a:t>
            </a:r>
            <a:r>
              <a:rPr lang="en-US" sz="2000" b="1" dirty="0" err="1" smtClean="0"/>
              <a:t>tarjeta</a:t>
            </a:r>
            <a:r>
              <a:rPr lang="en-US" sz="2000" b="1" dirty="0" smtClean="0"/>
              <a:t> (</a:t>
            </a:r>
            <a:r>
              <a:rPr lang="en-US" sz="2000" b="1" dirty="0" err="1" smtClean="0"/>
              <a:t>licencia</a:t>
            </a:r>
            <a:r>
              <a:rPr lang="en-US" sz="2000" b="1" dirty="0" smtClean="0"/>
              <a:t> u </a:t>
            </a:r>
            <a:r>
              <a:rPr lang="en-US" sz="2000" b="1" dirty="0" err="1" smtClean="0"/>
              <a:t>otro</a:t>
            </a:r>
            <a:r>
              <a:rPr lang="en-US" sz="2000" b="1" dirty="0" smtClean="0"/>
              <a:t> </a:t>
            </a:r>
            <a:r>
              <a:rPr lang="en-US" sz="2000" b="1" dirty="0" err="1" smtClean="0"/>
              <a:t>documento</a:t>
            </a:r>
            <a:r>
              <a:rPr lang="en-US" sz="2000" b="1" dirty="0" smtClean="0"/>
              <a:t> de </a:t>
            </a:r>
            <a:r>
              <a:rPr lang="en-US" sz="2000" b="1" dirty="0" err="1" smtClean="0"/>
              <a:t>identidad</a:t>
            </a:r>
            <a:endParaRPr lang="en-US" sz="2000" b="1" dirty="0" smtClean="0"/>
          </a:p>
          <a:p>
            <a:endParaRPr lang="en-US" sz="2000" b="1" dirty="0"/>
          </a:p>
          <a:p>
            <a:r>
              <a:rPr lang="en-US" sz="2000" b="1" dirty="0" err="1" smtClean="0"/>
              <a:t>Disposicion</a:t>
            </a:r>
            <a:r>
              <a:rPr lang="en-US" sz="2000" b="1" dirty="0" smtClean="0"/>
              <a:t> </a:t>
            </a:r>
            <a:r>
              <a:rPr lang="en-US" sz="2000" b="1" dirty="0" err="1" smtClean="0"/>
              <a:t>por</a:t>
            </a:r>
            <a:r>
              <a:rPr lang="en-US" sz="2000" b="1" dirty="0" smtClean="0"/>
              <a:t> </a:t>
            </a:r>
            <a:r>
              <a:rPr lang="en-US" sz="2000" b="1" dirty="0" err="1" smtClean="0"/>
              <a:t>muerte</a:t>
            </a:r>
            <a:r>
              <a:rPr lang="en-US" sz="2000" b="1" dirty="0" smtClean="0"/>
              <a:t> </a:t>
            </a:r>
            <a:r>
              <a:rPr lang="en-US" sz="2000" b="1" dirty="0" err="1" smtClean="0"/>
              <a:t>presunta</a:t>
            </a:r>
            <a:endParaRPr lang="en-US" sz="2000" b="1" dirty="0" smtClean="0"/>
          </a:p>
          <a:p>
            <a:endParaRPr lang="en-US" sz="2000" b="1" dirty="0"/>
          </a:p>
          <a:p>
            <a:r>
              <a:rPr lang="en-US" sz="2000" b="1" dirty="0" smtClean="0"/>
              <a:t>La </a:t>
            </a:r>
            <a:r>
              <a:rPr lang="en-US" sz="2000" b="1" dirty="0" err="1" smtClean="0"/>
              <a:t>familia</a:t>
            </a:r>
            <a:r>
              <a:rPr lang="en-US" sz="2000" b="1" dirty="0" smtClean="0"/>
              <a:t> </a:t>
            </a:r>
            <a:r>
              <a:rPr lang="en-US" sz="2000" b="1" dirty="0" err="1" smtClean="0"/>
              <a:t>puede</a:t>
            </a:r>
            <a:r>
              <a:rPr lang="en-US" sz="2000" b="1" dirty="0" smtClean="0"/>
              <a:t> </a:t>
            </a:r>
            <a:r>
              <a:rPr lang="en-US" sz="2000" b="1" dirty="0" err="1" smtClean="0"/>
              <a:t>disponer</a:t>
            </a:r>
            <a:r>
              <a:rPr lang="en-US" sz="2000" b="1" dirty="0" smtClean="0"/>
              <a:t> la </a:t>
            </a:r>
            <a:r>
              <a:rPr lang="en-US" sz="2000" b="1" dirty="0" err="1" smtClean="0"/>
              <a:t>donacion</a:t>
            </a:r>
            <a:r>
              <a:rPr lang="en-US" sz="2000" b="1" dirty="0" smtClean="0"/>
              <a:t> de </a:t>
            </a:r>
            <a:r>
              <a:rPr lang="en-US" sz="2000" b="1" dirty="0" err="1" smtClean="0"/>
              <a:t>organos</a:t>
            </a:r>
            <a:r>
              <a:rPr lang="en-US" sz="2000" b="1" dirty="0" smtClean="0"/>
              <a:t>. En </a:t>
            </a:r>
            <a:r>
              <a:rPr lang="en-US" sz="2000" b="1" dirty="0" err="1" smtClean="0"/>
              <a:t>caso</a:t>
            </a:r>
            <a:r>
              <a:rPr lang="en-US" sz="2000" b="1" dirty="0" smtClean="0"/>
              <a:t> de </a:t>
            </a:r>
            <a:r>
              <a:rPr lang="en-US" sz="2000" b="1" dirty="0" err="1" smtClean="0"/>
              <a:t>que</a:t>
            </a:r>
            <a:r>
              <a:rPr lang="en-US" sz="2000" b="1" dirty="0" smtClean="0"/>
              <a:t> no </a:t>
            </a:r>
            <a:r>
              <a:rPr lang="en-US" sz="2000" b="1" dirty="0" err="1" smtClean="0"/>
              <a:t>haya</a:t>
            </a:r>
            <a:r>
              <a:rPr lang="en-US" sz="2000" b="1" dirty="0" smtClean="0"/>
              <a:t> </a:t>
            </a:r>
            <a:r>
              <a:rPr lang="en-US" sz="2000" b="1" dirty="0" err="1" smtClean="0"/>
              <a:t>familia</a:t>
            </a:r>
            <a:r>
              <a:rPr lang="en-US" sz="2000" b="1" dirty="0" smtClean="0"/>
              <a:t>, los medicos </a:t>
            </a:r>
            <a:r>
              <a:rPr lang="en-US" sz="2000" b="1" dirty="0" err="1" smtClean="0"/>
              <a:t>pueden</a:t>
            </a:r>
            <a:r>
              <a:rPr lang="en-US" sz="2000" b="1" dirty="0" smtClean="0"/>
              <a:t> </a:t>
            </a:r>
            <a:r>
              <a:rPr lang="en-US" sz="2000" b="1" dirty="0" err="1" smtClean="0"/>
              <a:t>decidir</a:t>
            </a:r>
            <a:r>
              <a:rPr lang="en-US" sz="2000" b="1" dirty="0" smtClean="0"/>
              <a:t>, </a:t>
            </a:r>
            <a:r>
              <a:rPr lang="en-US" sz="2000" b="1" dirty="0" err="1" smtClean="0"/>
              <a:t>amparados</a:t>
            </a:r>
            <a:r>
              <a:rPr lang="en-US" sz="2000" b="1" dirty="0" smtClean="0"/>
              <a:t> </a:t>
            </a:r>
            <a:r>
              <a:rPr lang="en-US" sz="2000" b="1" dirty="0" err="1" smtClean="0"/>
              <a:t>por</a:t>
            </a:r>
            <a:r>
              <a:rPr lang="en-US" sz="2000" b="1" dirty="0" smtClean="0"/>
              <a:t> la ley</a:t>
            </a:r>
          </a:p>
        </p:txBody>
      </p:sp>
    </p:spTree>
    <p:extLst>
      <p:ext uri="{BB962C8B-B14F-4D97-AF65-F5344CB8AC3E}">
        <p14:creationId xmlns:p14="http://schemas.microsoft.com/office/powerpoint/2010/main" val="523660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619999" cy="4955203"/>
          </a:xfrm>
          <a:prstGeom prst="rect">
            <a:avLst/>
          </a:prstGeom>
          <a:noFill/>
        </p:spPr>
        <p:txBody>
          <a:bodyPr wrap="square" rtlCol="0">
            <a:spAutoFit/>
          </a:bodyPr>
          <a:lstStyle/>
          <a:p>
            <a:r>
              <a:rPr lang="en-US" sz="2400" b="1" dirty="0" err="1" smtClean="0"/>
              <a:t>Donadores</a:t>
            </a:r>
            <a:r>
              <a:rPr lang="en-US" sz="2400" b="1" dirty="0" smtClean="0"/>
              <a:t> en </a:t>
            </a:r>
            <a:r>
              <a:rPr lang="en-US" sz="2400" b="1" dirty="0" err="1" smtClean="0"/>
              <a:t>muerte</a:t>
            </a:r>
            <a:r>
              <a:rPr lang="en-US" sz="2400" b="1" dirty="0" smtClean="0"/>
              <a:t>:</a:t>
            </a:r>
          </a:p>
          <a:p>
            <a:r>
              <a:rPr lang="en-US" sz="2400" b="1" dirty="0" err="1" smtClean="0"/>
              <a:t>Mantenimiento</a:t>
            </a:r>
            <a:r>
              <a:rPr lang="en-US" sz="2400" b="1" dirty="0" smtClean="0"/>
              <a:t> de </a:t>
            </a:r>
            <a:r>
              <a:rPr lang="en-US" sz="2400" b="1" dirty="0" err="1" smtClean="0"/>
              <a:t>vida</a:t>
            </a:r>
            <a:r>
              <a:rPr lang="en-US" sz="2400" b="1" dirty="0" smtClean="0"/>
              <a:t> </a:t>
            </a:r>
            <a:r>
              <a:rPr lang="en-US" sz="2400" b="1" dirty="0" err="1" smtClean="0"/>
              <a:t>vegetativa</a:t>
            </a:r>
            <a:r>
              <a:rPr lang="en-US" sz="2400" b="1" dirty="0" smtClean="0"/>
              <a:t> del </a:t>
            </a:r>
            <a:r>
              <a:rPr lang="en-US" sz="2400" b="1" dirty="0" err="1" smtClean="0"/>
              <a:t>donador</a:t>
            </a:r>
            <a:endParaRPr lang="en-US" sz="2400" b="1" dirty="0" smtClean="0"/>
          </a:p>
          <a:p>
            <a:endParaRPr lang="en-US" sz="2000" b="1" dirty="0" smtClean="0"/>
          </a:p>
          <a:p>
            <a:r>
              <a:rPr lang="en-US" sz="2000" b="1" dirty="0" smtClean="0"/>
              <a:t>En </a:t>
            </a:r>
            <a:r>
              <a:rPr lang="en-US" sz="2000" b="1" dirty="0" err="1" smtClean="0"/>
              <a:t>casos</a:t>
            </a:r>
            <a:r>
              <a:rPr lang="en-US" sz="2000" b="1" dirty="0" smtClean="0"/>
              <a:t> de </a:t>
            </a:r>
            <a:r>
              <a:rPr lang="en-US" sz="2000" b="1" dirty="0" err="1" smtClean="0"/>
              <a:t>muerte</a:t>
            </a:r>
            <a:r>
              <a:rPr lang="en-US" sz="2000" b="1" dirty="0" smtClean="0"/>
              <a:t> cerebral, </a:t>
            </a:r>
            <a:r>
              <a:rPr lang="en-US" sz="2000" b="1" dirty="0" err="1" smtClean="0"/>
              <a:t>mantener</a:t>
            </a:r>
            <a:r>
              <a:rPr lang="en-US" sz="2000" b="1" dirty="0" smtClean="0"/>
              <a:t> el </a:t>
            </a:r>
            <a:r>
              <a:rPr lang="en-US" sz="2000" b="1" dirty="0" err="1" smtClean="0"/>
              <a:t>pulso</a:t>
            </a:r>
            <a:r>
              <a:rPr lang="en-US" sz="2000" b="1" dirty="0" smtClean="0"/>
              <a:t> </a:t>
            </a:r>
            <a:r>
              <a:rPr lang="en-US" sz="2000" b="1" dirty="0" err="1" smtClean="0"/>
              <a:t>cardiaco</a:t>
            </a:r>
            <a:r>
              <a:rPr lang="en-US" sz="2000" b="1" dirty="0" smtClean="0"/>
              <a:t> y la </a:t>
            </a:r>
            <a:r>
              <a:rPr lang="en-US" sz="2000" b="1" dirty="0" err="1" smtClean="0"/>
              <a:t>respiracion</a:t>
            </a:r>
            <a:r>
              <a:rPr lang="en-US" sz="2000" b="1" dirty="0" smtClean="0"/>
              <a:t> artificial son </a:t>
            </a:r>
            <a:r>
              <a:rPr lang="en-US" sz="2000" b="1" dirty="0" err="1" smtClean="0"/>
              <a:t>metodos</a:t>
            </a:r>
            <a:r>
              <a:rPr lang="en-US" sz="2000" b="1" dirty="0" smtClean="0"/>
              <a:t> para </a:t>
            </a:r>
            <a:r>
              <a:rPr lang="en-US" sz="2000" b="1" dirty="0" err="1" smtClean="0"/>
              <a:t>propiciar</a:t>
            </a:r>
            <a:r>
              <a:rPr lang="en-US" sz="2000" b="1" dirty="0" smtClean="0"/>
              <a:t> los </a:t>
            </a:r>
            <a:r>
              <a:rPr lang="en-US" sz="2000" b="1" dirty="0" err="1" smtClean="0"/>
              <a:t>examenes</a:t>
            </a:r>
            <a:r>
              <a:rPr lang="en-US" sz="2000" b="1" dirty="0" smtClean="0"/>
              <a:t> de </a:t>
            </a:r>
            <a:r>
              <a:rPr lang="en-US" sz="2000" b="1" dirty="0" err="1" smtClean="0"/>
              <a:t>histocompatibilidad</a:t>
            </a:r>
            <a:r>
              <a:rPr lang="en-US" sz="2000" b="1" dirty="0" smtClean="0"/>
              <a:t> </a:t>
            </a:r>
            <a:r>
              <a:rPr lang="en-US" sz="2000" b="1" dirty="0" err="1" smtClean="0"/>
              <a:t>necesarios</a:t>
            </a:r>
            <a:r>
              <a:rPr lang="en-US" sz="2000" b="1" dirty="0" smtClean="0"/>
              <a:t> para el </a:t>
            </a:r>
            <a:r>
              <a:rPr lang="en-US" sz="2000" b="1" dirty="0" err="1" smtClean="0"/>
              <a:t>caso</a:t>
            </a:r>
            <a:r>
              <a:rPr lang="en-US" sz="2000" b="1" dirty="0" smtClean="0"/>
              <a:t>, y </a:t>
            </a:r>
            <a:r>
              <a:rPr lang="en-US" sz="2000" b="1" dirty="0" err="1" smtClean="0"/>
              <a:t>tambien</a:t>
            </a:r>
            <a:r>
              <a:rPr lang="en-US" sz="2000" b="1" dirty="0" smtClean="0"/>
              <a:t> para </a:t>
            </a:r>
            <a:r>
              <a:rPr lang="en-US" sz="2000" b="1" dirty="0" err="1" smtClean="0"/>
              <a:t>preparar</a:t>
            </a:r>
            <a:r>
              <a:rPr lang="en-US" sz="2000" b="1" dirty="0" smtClean="0"/>
              <a:t> en la </a:t>
            </a:r>
            <a:r>
              <a:rPr lang="en-US" sz="2000" b="1" dirty="0" err="1" smtClean="0"/>
              <a:t>manera</a:t>
            </a:r>
            <a:r>
              <a:rPr lang="en-US" sz="2000" b="1" dirty="0" smtClean="0"/>
              <a:t> mas </a:t>
            </a:r>
            <a:r>
              <a:rPr lang="en-US" sz="2000" b="1" dirty="0" err="1" smtClean="0"/>
              <a:t>cuidadosa</a:t>
            </a:r>
            <a:r>
              <a:rPr lang="en-US" sz="2000" b="1" dirty="0" smtClean="0"/>
              <a:t> el </a:t>
            </a:r>
            <a:r>
              <a:rPr lang="en-US" sz="2000" b="1" dirty="0" err="1" smtClean="0"/>
              <a:t>explante</a:t>
            </a:r>
            <a:r>
              <a:rPr lang="en-US" sz="2000" b="1" dirty="0" smtClean="0"/>
              <a:t> </a:t>
            </a:r>
            <a:r>
              <a:rPr lang="en-US" sz="2000" b="1" dirty="0" err="1" smtClean="0"/>
              <a:t>que</a:t>
            </a:r>
            <a:r>
              <a:rPr lang="en-US" sz="2000" b="1" dirty="0" smtClean="0"/>
              <a:t>, de lo </a:t>
            </a:r>
            <a:r>
              <a:rPr lang="en-US" sz="2000" b="1" dirty="0" err="1" smtClean="0"/>
              <a:t>contrario</a:t>
            </a:r>
            <a:r>
              <a:rPr lang="en-US" sz="2000" b="1" dirty="0" smtClean="0"/>
              <a:t>, </a:t>
            </a:r>
            <a:r>
              <a:rPr lang="en-US" sz="2000" b="1" dirty="0" err="1" smtClean="0"/>
              <a:t>tendria</a:t>
            </a:r>
            <a:r>
              <a:rPr lang="en-US" sz="2000" b="1" dirty="0" smtClean="0"/>
              <a:t> </a:t>
            </a:r>
            <a:r>
              <a:rPr lang="en-US" sz="2000" b="1" dirty="0" err="1" smtClean="0"/>
              <a:t>que</a:t>
            </a:r>
            <a:r>
              <a:rPr lang="en-US" sz="2000" b="1" dirty="0" smtClean="0"/>
              <a:t> </a:t>
            </a:r>
            <a:r>
              <a:rPr lang="en-US" sz="2000" b="1" dirty="0" err="1" smtClean="0"/>
              <a:t>ser</a:t>
            </a:r>
            <a:r>
              <a:rPr lang="en-US" sz="2000" b="1" dirty="0" smtClean="0"/>
              <a:t> </a:t>
            </a:r>
            <a:r>
              <a:rPr lang="en-US" sz="2000" b="1" dirty="0" err="1" smtClean="0"/>
              <a:t>organizado</a:t>
            </a:r>
            <a:r>
              <a:rPr lang="en-US" sz="2000" b="1" dirty="0" smtClean="0"/>
              <a:t> </a:t>
            </a:r>
            <a:r>
              <a:rPr lang="en-US" sz="2000" b="1" dirty="0" err="1" smtClean="0"/>
              <a:t>precipitosamente</a:t>
            </a:r>
            <a:endParaRPr lang="en-US" sz="2000" b="1" dirty="0" smtClean="0"/>
          </a:p>
          <a:p>
            <a:endParaRPr lang="en-US" sz="2000" b="1" dirty="0"/>
          </a:p>
          <a:p>
            <a:r>
              <a:rPr lang="en-US" sz="2400" b="1" dirty="0" err="1" smtClean="0"/>
              <a:t>Donadores</a:t>
            </a:r>
            <a:r>
              <a:rPr lang="en-US" sz="2400" b="1" dirty="0" smtClean="0"/>
              <a:t> en </a:t>
            </a:r>
            <a:r>
              <a:rPr lang="en-US" sz="2400" b="1" dirty="0" err="1" smtClean="0"/>
              <a:t>vida</a:t>
            </a:r>
            <a:r>
              <a:rPr lang="en-US" sz="2400" b="1" dirty="0" smtClean="0"/>
              <a:t>:</a:t>
            </a:r>
          </a:p>
          <a:p>
            <a:r>
              <a:rPr lang="en-US" sz="2400" b="1" dirty="0" err="1" smtClean="0"/>
              <a:t>Posible</a:t>
            </a:r>
            <a:r>
              <a:rPr lang="en-US" sz="2400" b="1" dirty="0" smtClean="0"/>
              <a:t> coercion a </a:t>
            </a:r>
            <a:r>
              <a:rPr lang="en-US" sz="2400" b="1" dirty="0" err="1" smtClean="0"/>
              <a:t>donar</a:t>
            </a:r>
            <a:r>
              <a:rPr lang="en-US" sz="2400" b="1" dirty="0" smtClean="0"/>
              <a:t> </a:t>
            </a:r>
            <a:r>
              <a:rPr lang="en-US" sz="2400" b="1" dirty="0" err="1" smtClean="0"/>
              <a:t>organos</a:t>
            </a:r>
            <a:r>
              <a:rPr lang="en-US" sz="2400" b="1" dirty="0" smtClean="0"/>
              <a:t> para </a:t>
            </a:r>
            <a:r>
              <a:rPr lang="en-US" sz="2400" b="1" dirty="0" err="1" smtClean="0"/>
              <a:t>familiares</a:t>
            </a:r>
            <a:r>
              <a:rPr lang="en-US" sz="2400" b="1" dirty="0" smtClean="0"/>
              <a:t> o amigos</a:t>
            </a:r>
          </a:p>
          <a:p>
            <a:endParaRPr lang="en-US" sz="2000" b="1" dirty="0"/>
          </a:p>
          <a:p>
            <a:r>
              <a:rPr lang="en-US" sz="2000" b="1" dirty="0" smtClean="0"/>
              <a:t>Hay </a:t>
            </a:r>
            <a:r>
              <a:rPr lang="en-US" sz="2000" b="1" dirty="0" err="1" smtClean="0"/>
              <a:t>situaciones</a:t>
            </a:r>
            <a:r>
              <a:rPr lang="en-US" sz="2000" b="1" dirty="0" smtClean="0"/>
              <a:t> en </a:t>
            </a:r>
            <a:r>
              <a:rPr lang="en-US" sz="2000" b="1" dirty="0" err="1" smtClean="0"/>
              <a:t>las</a:t>
            </a:r>
            <a:r>
              <a:rPr lang="en-US" sz="2000" b="1" dirty="0" smtClean="0"/>
              <a:t> </a:t>
            </a:r>
            <a:r>
              <a:rPr lang="en-US" sz="2000" b="1" dirty="0" err="1" smtClean="0"/>
              <a:t>cuales</a:t>
            </a:r>
            <a:r>
              <a:rPr lang="en-US" sz="2000" b="1" dirty="0" smtClean="0"/>
              <a:t> </a:t>
            </a:r>
            <a:r>
              <a:rPr lang="en-US" sz="2000" b="1" dirty="0" err="1" smtClean="0"/>
              <a:t>una</a:t>
            </a:r>
            <a:r>
              <a:rPr lang="en-US" sz="2000" b="1" dirty="0" smtClean="0"/>
              <a:t> persona </a:t>
            </a:r>
            <a:r>
              <a:rPr lang="en-US" sz="2000" b="1" dirty="0" err="1" smtClean="0"/>
              <a:t>puede</a:t>
            </a:r>
            <a:r>
              <a:rPr lang="en-US" sz="2000" b="1" dirty="0" smtClean="0"/>
              <a:t> </a:t>
            </a:r>
            <a:r>
              <a:rPr lang="en-US" sz="2000" b="1" dirty="0" err="1" smtClean="0"/>
              <a:t>ser</a:t>
            </a:r>
            <a:r>
              <a:rPr lang="en-US" sz="2000" b="1" dirty="0" smtClean="0"/>
              <a:t> </a:t>
            </a:r>
            <a:r>
              <a:rPr lang="en-US" sz="2000" b="1" dirty="0" err="1" smtClean="0"/>
              <a:t>presionado</a:t>
            </a:r>
            <a:r>
              <a:rPr lang="en-US" sz="2000" b="1" dirty="0" smtClean="0"/>
              <a:t> </a:t>
            </a:r>
            <a:r>
              <a:rPr lang="en-US" sz="2000" b="1" dirty="0" err="1" smtClean="0"/>
              <a:t>por</a:t>
            </a:r>
            <a:r>
              <a:rPr lang="en-US" sz="2000" b="1" dirty="0" smtClean="0"/>
              <a:t> la </a:t>
            </a:r>
            <a:r>
              <a:rPr lang="en-US" sz="2000" b="1" dirty="0" err="1" smtClean="0"/>
              <a:t>familia</a:t>
            </a:r>
            <a:r>
              <a:rPr lang="en-US" sz="2000" b="1" dirty="0" smtClean="0"/>
              <a:t> a </a:t>
            </a:r>
            <a:r>
              <a:rPr lang="en-US" sz="2000" b="1" dirty="0" err="1" smtClean="0"/>
              <a:t>donar</a:t>
            </a:r>
            <a:r>
              <a:rPr lang="en-US" sz="2000" b="1" dirty="0" smtClean="0"/>
              <a:t> un </a:t>
            </a:r>
            <a:r>
              <a:rPr lang="en-US" sz="2000" b="1" dirty="0" err="1" smtClean="0"/>
              <a:t>organo</a:t>
            </a:r>
            <a:r>
              <a:rPr lang="en-US" sz="2000" b="1" dirty="0" smtClean="0"/>
              <a:t> (</a:t>
            </a:r>
            <a:r>
              <a:rPr lang="en-US" sz="2000" b="1" dirty="0" err="1" smtClean="0"/>
              <a:t>riñon</a:t>
            </a:r>
            <a:r>
              <a:rPr lang="en-US" sz="2000" b="1" dirty="0" smtClean="0"/>
              <a:t>, </a:t>
            </a:r>
            <a:r>
              <a:rPr lang="en-US" sz="2000" b="1" dirty="0" err="1" smtClean="0"/>
              <a:t>por</a:t>
            </a:r>
            <a:r>
              <a:rPr lang="en-US" sz="2000" b="1" dirty="0" smtClean="0"/>
              <a:t> </a:t>
            </a:r>
            <a:r>
              <a:rPr lang="en-US" sz="2000" b="1" dirty="0" err="1" smtClean="0"/>
              <a:t>ejemplo</a:t>
            </a:r>
            <a:r>
              <a:rPr lang="en-US" sz="2000" b="1" dirty="0" smtClean="0"/>
              <a:t>) o parte de un </a:t>
            </a:r>
            <a:r>
              <a:rPr lang="en-US" sz="2000" b="1" dirty="0" err="1" smtClean="0"/>
              <a:t>organo</a:t>
            </a:r>
            <a:r>
              <a:rPr lang="en-US" sz="2000" b="1" dirty="0" smtClean="0"/>
              <a:t> (</a:t>
            </a:r>
            <a:r>
              <a:rPr lang="en-US" sz="2000" b="1" dirty="0" err="1" smtClean="0"/>
              <a:t>higado</a:t>
            </a:r>
            <a:r>
              <a:rPr lang="en-US" sz="2000" b="1" dirty="0" smtClean="0"/>
              <a:t>) en </a:t>
            </a:r>
            <a:r>
              <a:rPr lang="en-US" sz="2000" b="1" dirty="0" err="1" smtClean="0"/>
              <a:t>beneficio</a:t>
            </a:r>
            <a:r>
              <a:rPr lang="en-US" sz="2000" b="1" dirty="0" smtClean="0"/>
              <a:t> de un familiar </a:t>
            </a:r>
            <a:r>
              <a:rPr lang="en-US" sz="2000" b="1" dirty="0" err="1" smtClean="0"/>
              <a:t>enfermo</a:t>
            </a:r>
            <a:r>
              <a:rPr lang="en-US" sz="2000" b="1" dirty="0" smtClean="0"/>
              <a:t>.</a:t>
            </a:r>
            <a:endParaRPr lang="es-MX" sz="2000" b="1" dirty="0"/>
          </a:p>
        </p:txBody>
      </p:sp>
    </p:spTree>
    <p:extLst>
      <p:ext uri="{BB962C8B-B14F-4D97-AF65-F5344CB8AC3E}">
        <p14:creationId xmlns:p14="http://schemas.microsoft.com/office/powerpoint/2010/main" val="523660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488505" cy="5755422"/>
          </a:xfrm>
          <a:prstGeom prst="rect">
            <a:avLst/>
          </a:prstGeom>
          <a:noFill/>
        </p:spPr>
        <p:txBody>
          <a:bodyPr wrap="square" rtlCol="0">
            <a:spAutoFit/>
          </a:bodyPr>
          <a:lstStyle/>
          <a:p>
            <a:r>
              <a:rPr lang="en-US" sz="2800" b="1" dirty="0" err="1" smtClean="0"/>
              <a:t>Problemas</a:t>
            </a:r>
            <a:r>
              <a:rPr lang="en-US" sz="2800" b="1" dirty="0" smtClean="0"/>
              <a:t> con el actual </a:t>
            </a:r>
            <a:r>
              <a:rPr lang="en-US" sz="2800" b="1" dirty="0" err="1" smtClean="0"/>
              <a:t>sistema</a:t>
            </a:r>
            <a:r>
              <a:rPr lang="en-US" sz="2800" b="1" dirty="0" smtClean="0"/>
              <a:t> de </a:t>
            </a:r>
            <a:r>
              <a:rPr lang="en-US" sz="2800" b="1" dirty="0" err="1" smtClean="0"/>
              <a:t>donacion</a:t>
            </a:r>
            <a:r>
              <a:rPr lang="en-US" sz="2800" b="1" dirty="0" smtClean="0"/>
              <a:t>:</a:t>
            </a:r>
          </a:p>
          <a:p>
            <a:endParaRPr lang="en-US" sz="2000" b="1" dirty="0"/>
          </a:p>
          <a:p>
            <a:r>
              <a:rPr lang="en-US" sz="2000" b="1" dirty="0" smtClean="0"/>
              <a:t>Gran </a:t>
            </a:r>
            <a:r>
              <a:rPr lang="en-US" sz="2000" b="1" dirty="0" err="1" smtClean="0"/>
              <a:t>excedencia</a:t>
            </a:r>
            <a:r>
              <a:rPr lang="en-US" sz="2000" b="1" dirty="0" smtClean="0"/>
              <a:t> de </a:t>
            </a:r>
            <a:r>
              <a:rPr lang="en-US" sz="2000" b="1" dirty="0" err="1" smtClean="0"/>
              <a:t>demanda</a:t>
            </a:r>
            <a:r>
              <a:rPr lang="en-US" sz="2000" b="1" dirty="0" smtClean="0"/>
              <a:t> </a:t>
            </a:r>
            <a:r>
              <a:rPr lang="en-US" sz="2000" b="1" dirty="0" err="1" smtClean="0"/>
              <a:t>sobre</a:t>
            </a:r>
            <a:r>
              <a:rPr lang="en-US" sz="2000" b="1" dirty="0" smtClean="0"/>
              <a:t> la </a:t>
            </a:r>
            <a:r>
              <a:rPr lang="en-US" sz="2000" b="1" dirty="0" err="1" smtClean="0"/>
              <a:t>donacion</a:t>
            </a:r>
            <a:r>
              <a:rPr lang="en-US" sz="2000" b="1" dirty="0" smtClean="0"/>
              <a:t>: </a:t>
            </a:r>
            <a:r>
              <a:rPr lang="en-US" sz="2000" b="1" dirty="0" err="1" smtClean="0"/>
              <a:t>muchas</a:t>
            </a:r>
            <a:r>
              <a:rPr lang="en-US" sz="2000" b="1" dirty="0" smtClean="0"/>
              <a:t> personas se </a:t>
            </a:r>
            <a:r>
              <a:rPr lang="en-US" sz="2000" b="1" dirty="0" err="1" smtClean="0"/>
              <a:t>mueren</a:t>
            </a:r>
            <a:r>
              <a:rPr lang="en-US" sz="2000" b="1" dirty="0" smtClean="0"/>
              <a:t> en </a:t>
            </a:r>
            <a:r>
              <a:rPr lang="en-US" sz="2000" b="1" dirty="0" err="1" smtClean="0"/>
              <a:t>espera</a:t>
            </a:r>
            <a:r>
              <a:rPr lang="en-US" sz="2000" b="1" dirty="0" smtClean="0"/>
              <a:t> de </a:t>
            </a:r>
            <a:r>
              <a:rPr lang="en-US" sz="2000" b="1" dirty="0" err="1" smtClean="0"/>
              <a:t>recibir</a:t>
            </a:r>
            <a:r>
              <a:rPr lang="en-US" sz="2000" b="1" dirty="0" smtClean="0"/>
              <a:t> un </a:t>
            </a:r>
            <a:r>
              <a:rPr lang="en-US" sz="2000" b="1" dirty="0" err="1" smtClean="0"/>
              <a:t>organo</a:t>
            </a:r>
            <a:r>
              <a:rPr lang="en-US" sz="2000" b="1" dirty="0" smtClean="0"/>
              <a:t> </a:t>
            </a:r>
          </a:p>
          <a:p>
            <a:endParaRPr lang="en-US" sz="2000" b="1" dirty="0"/>
          </a:p>
          <a:p>
            <a:r>
              <a:rPr lang="en-US" sz="2000" b="1" dirty="0" smtClean="0"/>
              <a:t>- Hay </a:t>
            </a:r>
            <a:r>
              <a:rPr lang="en-US" sz="2000" b="1" dirty="0" err="1" smtClean="0"/>
              <a:t>muchas</a:t>
            </a:r>
            <a:r>
              <a:rPr lang="en-US" sz="2000" b="1" dirty="0" smtClean="0"/>
              <a:t> </a:t>
            </a:r>
            <a:r>
              <a:rPr lang="en-US" sz="2000" b="1" dirty="0" err="1" smtClean="0"/>
              <a:t>ocasiones</a:t>
            </a:r>
            <a:r>
              <a:rPr lang="en-US" sz="2000" b="1" dirty="0" smtClean="0"/>
              <a:t> en </a:t>
            </a:r>
            <a:r>
              <a:rPr lang="en-US" sz="2000" b="1" dirty="0" err="1" smtClean="0"/>
              <a:t>las</a:t>
            </a:r>
            <a:r>
              <a:rPr lang="en-US" sz="2000" b="1" dirty="0" smtClean="0"/>
              <a:t> </a:t>
            </a:r>
            <a:r>
              <a:rPr lang="en-US" sz="2000" b="1" dirty="0" err="1" smtClean="0"/>
              <a:t>cuales</a:t>
            </a:r>
            <a:r>
              <a:rPr lang="en-US" sz="2000" b="1" dirty="0" smtClean="0"/>
              <a:t> los </a:t>
            </a:r>
            <a:r>
              <a:rPr lang="en-US" sz="2000" b="1" dirty="0" err="1" smtClean="0"/>
              <a:t>organos</a:t>
            </a:r>
            <a:r>
              <a:rPr lang="en-US" sz="2000" b="1" dirty="0" smtClean="0"/>
              <a:t> </a:t>
            </a:r>
            <a:r>
              <a:rPr lang="en-US" sz="2000" b="1" dirty="0" err="1" smtClean="0"/>
              <a:t>podrian</a:t>
            </a:r>
            <a:r>
              <a:rPr lang="en-US" sz="2000" b="1" dirty="0" smtClean="0"/>
              <a:t> </a:t>
            </a:r>
            <a:r>
              <a:rPr lang="en-US" sz="2000" b="1" dirty="0" err="1" smtClean="0"/>
              <a:t>ser</a:t>
            </a:r>
            <a:r>
              <a:rPr lang="en-US" sz="2000" b="1" dirty="0" smtClean="0"/>
              <a:t> </a:t>
            </a:r>
            <a:r>
              <a:rPr lang="en-US" sz="2000" b="1" dirty="0" err="1" smtClean="0"/>
              <a:t>donados</a:t>
            </a:r>
            <a:r>
              <a:rPr lang="en-US" sz="2000" b="1" dirty="0" smtClean="0"/>
              <a:t> </a:t>
            </a:r>
            <a:r>
              <a:rPr lang="en-US" sz="2000" b="1" dirty="0" err="1" smtClean="0"/>
              <a:t>despues</a:t>
            </a:r>
            <a:r>
              <a:rPr lang="en-US" sz="2000" b="1" dirty="0" smtClean="0"/>
              <a:t> de </a:t>
            </a:r>
            <a:r>
              <a:rPr lang="en-US" sz="2000" b="1" dirty="0" err="1" smtClean="0"/>
              <a:t>muertes</a:t>
            </a:r>
            <a:r>
              <a:rPr lang="en-US" sz="2000" b="1" dirty="0" smtClean="0"/>
              <a:t> </a:t>
            </a:r>
            <a:r>
              <a:rPr lang="en-US" sz="2000" b="1" dirty="0" err="1" smtClean="0"/>
              <a:t>accidentales</a:t>
            </a:r>
            <a:r>
              <a:rPr lang="en-US" sz="2000" b="1" dirty="0" smtClean="0"/>
              <a:t> y no son </a:t>
            </a:r>
            <a:r>
              <a:rPr lang="en-US" sz="2000" b="1" dirty="0" err="1" smtClean="0"/>
              <a:t>donados</a:t>
            </a:r>
            <a:endParaRPr lang="en-US" sz="2000" b="1" dirty="0" smtClean="0"/>
          </a:p>
          <a:p>
            <a:endParaRPr lang="en-US" sz="2000" b="1" dirty="0"/>
          </a:p>
          <a:p>
            <a:pPr marL="285750" indent="-285750">
              <a:buFontTx/>
              <a:buChar char="-"/>
            </a:pPr>
            <a:r>
              <a:rPr lang="en-US" sz="2000" b="1" dirty="0" smtClean="0"/>
              <a:t>No hay </a:t>
            </a:r>
            <a:r>
              <a:rPr lang="en-US" sz="2000" b="1" dirty="0" err="1" smtClean="0"/>
              <a:t>suficientes</a:t>
            </a:r>
            <a:r>
              <a:rPr lang="en-US" sz="2000" b="1" dirty="0" smtClean="0"/>
              <a:t> </a:t>
            </a:r>
            <a:r>
              <a:rPr lang="en-US" sz="2000" b="1" dirty="0" err="1" smtClean="0"/>
              <a:t>incentivos</a:t>
            </a:r>
            <a:r>
              <a:rPr lang="en-US" sz="2000" b="1" dirty="0" smtClean="0"/>
              <a:t> para </a:t>
            </a:r>
            <a:r>
              <a:rPr lang="en-US" sz="2000" b="1" dirty="0" err="1" smtClean="0"/>
              <a:t>donar</a:t>
            </a:r>
            <a:r>
              <a:rPr lang="en-US" sz="2000" b="1" dirty="0" smtClean="0"/>
              <a:t> </a:t>
            </a:r>
            <a:r>
              <a:rPr lang="en-US" sz="2000" b="1" dirty="0" err="1" smtClean="0"/>
              <a:t>organos</a:t>
            </a:r>
            <a:r>
              <a:rPr lang="en-US" sz="2000" b="1" dirty="0" smtClean="0"/>
              <a:t> </a:t>
            </a:r>
            <a:r>
              <a:rPr lang="en-US" sz="2000" b="1" dirty="0" err="1" smtClean="0"/>
              <a:t>ni</a:t>
            </a:r>
            <a:r>
              <a:rPr lang="en-US" sz="2000" b="1" dirty="0" smtClean="0"/>
              <a:t> </a:t>
            </a:r>
            <a:r>
              <a:rPr lang="en-US" sz="2000" b="1" dirty="0" err="1" smtClean="0"/>
              <a:t>despues</a:t>
            </a:r>
            <a:r>
              <a:rPr lang="en-US" sz="2000" b="1" dirty="0" smtClean="0"/>
              <a:t> de la </a:t>
            </a:r>
            <a:r>
              <a:rPr lang="en-US" sz="2000" b="1" dirty="0" err="1" smtClean="0"/>
              <a:t>muerte</a:t>
            </a:r>
            <a:r>
              <a:rPr lang="en-US" sz="2000" b="1" dirty="0" smtClean="0"/>
              <a:t>, </a:t>
            </a:r>
            <a:r>
              <a:rPr lang="en-US" sz="2000" b="1" dirty="0" err="1" smtClean="0"/>
              <a:t>ni</a:t>
            </a:r>
            <a:r>
              <a:rPr lang="en-US" sz="2000" b="1" dirty="0" smtClean="0"/>
              <a:t> (</a:t>
            </a:r>
            <a:r>
              <a:rPr lang="en-US" sz="2000" b="1" dirty="0" err="1" smtClean="0"/>
              <a:t>menos</a:t>
            </a:r>
            <a:r>
              <a:rPr lang="en-US" sz="2000" b="1" dirty="0" smtClean="0"/>
              <a:t>) en </a:t>
            </a:r>
            <a:r>
              <a:rPr lang="en-US" sz="2000" b="1" dirty="0" err="1" smtClean="0"/>
              <a:t>vida</a:t>
            </a:r>
            <a:r>
              <a:rPr lang="en-US" sz="2000" b="1" dirty="0" smtClean="0"/>
              <a:t>, </a:t>
            </a:r>
            <a:r>
              <a:rPr lang="en-US" sz="2000" b="1" dirty="0" err="1" smtClean="0"/>
              <a:t>ecepto</a:t>
            </a:r>
            <a:r>
              <a:rPr lang="en-US" sz="2000" b="1" dirty="0" smtClean="0"/>
              <a:t> </a:t>
            </a:r>
            <a:r>
              <a:rPr lang="en-US" sz="2000" b="1" dirty="0" err="1" smtClean="0"/>
              <a:t>por</a:t>
            </a:r>
            <a:r>
              <a:rPr lang="en-US" sz="2000" b="1" dirty="0" smtClean="0"/>
              <a:t> </a:t>
            </a:r>
            <a:r>
              <a:rPr lang="en-US" sz="2000" b="1" dirty="0" err="1" smtClean="0"/>
              <a:t>donacion</a:t>
            </a:r>
            <a:r>
              <a:rPr lang="en-US" sz="2000" b="1" dirty="0" smtClean="0"/>
              <a:t> a </a:t>
            </a:r>
            <a:r>
              <a:rPr lang="en-US" sz="2000" b="1" dirty="0" err="1" smtClean="0"/>
              <a:t>familiares</a:t>
            </a:r>
            <a:r>
              <a:rPr lang="en-US" sz="2000" b="1" dirty="0" smtClean="0"/>
              <a:t>.</a:t>
            </a:r>
          </a:p>
          <a:p>
            <a:pPr marL="285750" indent="-285750">
              <a:buFontTx/>
              <a:buChar char="-"/>
            </a:pPr>
            <a:endParaRPr lang="en-US" sz="2000" b="1" dirty="0"/>
          </a:p>
          <a:p>
            <a:r>
              <a:rPr lang="en-US" sz="2000" b="1" dirty="0" err="1" smtClean="0"/>
              <a:t>Propuesta</a:t>
            </a:r>
            <a:r>
              <a:rPr lang="en-US" sz="2000" b="1" dirty="0" smtClean="0"/>
              <a:t>: </a:t>
            </a:r>
            <a:r>
              <a:rPr lang="en-US" sz="2000" b="1" dirty="0" err="1" smtClean="0"/>
              <a:t>porque</a:t>
            </a:r>
            <a:r>
              <a:rPr lang="en-US" sz="2000" b="1" dirty="0" smtClean="0"/>
              <a:t> no </a:t>
            </a:r>
            <a:r>
              <a:rPr lang="en-US" sz="2000" b="1" dirty="0" err="1" smtClean="0"/>
              <a:t>utilizar</a:t>
            </a:r>
            <a:r>
              <a:rPr lang="en-US" sz="2000" b="1" dirty="0" smtClean="0"/>
              <a:t> el principio de </a:t>
            </a:r>
            <a:r>
              <a:rPr lang="en-US" sz="2000" b="1" dirty="0" err="1" smtClean="0"/>
              <a:t>reciprocidad</a:t>
            </a:r>
            <a:r>
              <a:rPr lang="en-US" sz="2000" b="1" dirty="0" smtClean="0"/>
              <a:t>, y </a:t>
            </a:r>
            <a:r>
              <a:rPr lang="en-US" sz="2000" b="1" dirty="0" err="1" smtClean="0"/>
              <a:t>poner</a:t>
            </a:r>
            <a:r>
              <a:rPr lang="en-US" sz="2000" b="1" dirty="0" smtClean="0"/>
              <a:t> los </a:t>
            </a:r>
            <a:r>
              <a:rPr lang="en-US" sz="2000" b="1" dirty="0" err="1" smtClean="0"/>
              <a:t>donadores</a:t>
            </a:r>
            <a:r>
              <a:rPr lang="en-US" sz="2000" b="1" dirty="0" smtClean="0"/>
              <a:t> de </a:t>
            </a:r>
            <a:r>
              <a:rPr lang="en-US" sz="2000" b="1" dirty="0" err="1" smtClean="0"/>
              <a:t>organos</a:t>
            </a:r>
            <a:r>
              <a:rPr lang="en-US" sz="2000" b="1" dirty="0" smtClean="0"/>
              <a:t> en </a:t>
            </a:r>
            <a:r>
              <a:rPr lang="en-US" sz="2000" b="1" dirty="0" err="1" smtClean="0"/>
              <a:t>cima</a:t>
            </a:r>
            <a:r>
              <a:rPr lang="en-US" sz="2000" b="1" dirty="0" smtClean="0"/>
              <a:t> de la </a:t>
            </a:r>
            <a:r>
              <a:rPr lang="en-US" sz="2000" b="1" dirty="0" err="1" smtClean="0"/>
              <a:t>lista</a:t>
            </a:r>
            <a:r>
              <a:rPr lang="en-US" sz="2000" b="1" dirty="0" smtClean="0"/>
              <a:t> de </a:t>
            </a:r>
            <a:r>
              <a:rPr lang="en-US" sz="2000" b="1" dirty="0" err="1" smtClean="0"/>
              <a:t>recebidores</a:t>
            </a:r>
            <a:r>
              <a:rPr lang="en-US" sz="2000" b="1" dirty="0" smtClean="0"/>
              <a:t>, en </a:t>
            </a:r>
            <a:r>
              <a:rPr lang="en-US" sz="2000" b="1" dirty="0" err="1" smtClean="0"/>
              <a:t>caso</a:t>
            </a:r>
            <a:r>
              <a:rPr lang="en-US" sz="2000" b="1" dirty="0" smtClean="0"/>
              <a:t> en </a:t>
            </a:r>
            <a:r>
              <a:rPr lang="en-US" sz="2000" b="1" dirty="0" err="1" smtClean="0"/>
              <a:t>que</a:t>
            </a:r>
            <a:r>
              <a:rPr lang="en-US" sz="2000" b="1" dirty="0" smtClean="0"/>
              <a:t> lo </a:t>
            </a:r>
            <a:r>
              <a:rPr lang="en-US" sz="2000" b="1" dirty="0" err="1" smtClean="0"/>
              <a:t>necesiten</a:t>
            </a:r>
            <a:r>
              <a:rPr lang="en-US" sz="2000" b="1" dirty="0" smtClean="0"/>
              <a:t>? Se </a:t>
            </a:r>
            <a:r>
              <a:rPr lang="en-US" sz="2000" b="1" dirty="0" err="1" smtClean="0"/>
              <a:t>podria</a:t>
            </a:r>
            <a:r>
              <a:rPr lang="en-US" sz="2000" b="1" dirty="0" smtClean="0"/>
              <a:t> </a:t>
            </a:r>
            <a:r>
              <a:rPr lang="en-US" sz="2000" b="1" dirty="0" err="1" smtClean="0"/>
              <a:t>poner</a:t>
            </a:r>
            <a:r>
              <a:rPr lang="en-US" sz="2000" b="1" dirty="0" smtClean="0"/>
              <a:t> un </a:t>
            </a:r>
            <a:r>
              <a:rPr lang="en-US" sz="2000" b="1" dirty="0" err="1" smtClean="0"/>
              <a:t>termino</a:t>
            </a:r>
            <a:r>
              <a:rPr lang="en-US" sz="2000" b="1" dirty="0" smtClean="0"/>
              <a:t> de un </a:t>
            </a:r>
            <a:r>
              <a:rPr lang="en-US" sz="2000" b="1" dirty="0" err="1" smtClean="0"/>
              <a:t>año</a:t>
            </a:r>
            <a:r>
              <a:rPr lang="en-US" sz="2000" b="1" dirty="0" smtClean="0"/>
              <a:t> de </a:t>
            </a:r>
            <a:r>
              <a:rPr lang="en-US" sz="2000" b="1" dirty="0" err="1" smtClean="0"/>
              <a:t>espera</a:t>
            </a:r>
            <a:r>
              <a:rPr lang="en-US" sz="2000" b="1" dirty="0" smtClean="0"/>
              <a:t>, para </a:t>
            </a:r>
            <a:r>
              <a:rPr lang="en-US" sz="2000" b="1" dirty="0" err="1" smtClean="0"/>
              <a:t>evitar</a:t>
            </a:r>
            <a:r>
              <a:rPr lang="en-US" sz="2000" b="1" dirty="0" smtClean="0"/>
              <a:t> </a:t>
            </a:r>
            <a:r>
              <a:rPr lang="en-US" sz="2000" b="1" dirty="0" err="1" smtClean="0"/>
              <a:t>fraudes</a:t>
            </a:r>
            <a:r>
              <a:rPr lang="en-US" sz="2000" b="1" dirty="0" smtClean="0"/>
              <a:t> (un no </a:t>
            </a:r>
            <a:r>
              <a:rPr lang="en-US" sz="2000" b="1" dirty="0" err="1" smtClean="0"/>
              <a:t>donador</a:t>
            </a:r>
            <a:r>
              <a:rPr lang="en-US" sz="2000" b="1" dirty="0" smtClean="0"/>
              <a:t> </a:t>
            </a:r>
            <a:r>
              <a:rPr lang="en-US" sz="2000" b="1" dirty="0" err="1" smtClean="0"/>
              <a:t>que</a:t>
            </a:r>
            <a:r>
              <a:rPr lang="en-US" sz="2000" b="1" dirty="0" smtClean="0"/>
              <a:t> de </a:t>
            </a:r>
            <a:r>
              <a:rPr lang="en-US" sz="2000" b="1" dirty="0" err="1" smtClean="0"/>
              <a:t>repente</a:t>
            </a:r>
            <a:r>
              <a:rPr lang="en-US" sz="2000" b="1" dirty="0" smtClean="0"/>
              <a:t> </a:t>
            </a:r>
            <a:r>
              <a:rPr lang="en-US" sz="2000" b="1" dirty="0" err="1" smtClean="0"/>
              <a:t>necesita</a:t>
            </a:r>
            <a:r>
              <a:rPr lang="en-US" sz="2000" b="1" dirty="0" smtClean="0"/>
              <a:t> un </a:t>
            </a:r>
            <a:r>
              <a:rPr lang="en-US" sz="2000" b="1" dirty="0" err="1" smtClean="0"/>
              <a:t>organo</a:t>
            </a:r>
            <a:r>
              <a:rPr lang="en-US" sz="2000" b="1" dirty="0" smtClean="0"/>
              <a:t> y se </a:t>
            </a:r>
            <a:r>
              <a:rPr lang="en-US" sz="2000" b="1" dirty="0" err="1" smtClean="0"/>
              <a:t>hace</a:t>
            </a:r>
            <a:r>
              <a:rPr lang="en-US" sz="2000" b="1" dirty="0" smtClean="0"/>
              <a:t> </a:t>
            </a:r>
            <a:r>
              <a:rPr lang="en-US" sz="2000" b="1" dirty="0" err="1" smtClean="0"/>
              <a:t>donador</a:t>
            </a:r>
            <a:r>
              <a:rPr lang="en-US" sz="2000" b="1" dirty="0" smtClean="0"/>
              <a:t> solo para </a:t>
            </a:r>
            <a:r>
              <a:rPr lang="en-US" sz="2000" b="1" dirty="0" err="1" smtClean="0"/>
              <a:t>recibir</a:t>
            </a:r>
            <a:r>
              <a:rPr lang="en-US" sz="2000" b="1" dirty="0" smtClean="0"/>
              <a:t> lo </a:t>
            </a:r>
            <a:r>
              <a:rPr lang="en-US" sz="2000" b="1" dirty="0" err="1" smtClean="0"/>
              <a:t>que</a:t>
            </a:r>
            <a:r>
              <a:rPr lang="en-US" sz="2000" b="1" dirty="0" smtClean="0"/>
              <a:t> </a:t>
            </a:r>
            <a:r>
              <a:rPr lang="en-US" sz="2000" b="1" dirty="0" err="1" smtClean="0"/>
              <a:t>necesite</a:t>
            </a:r>
            <a:r>
              <a:rPr lang="en-US" sz="2000" b="1" dirty="0" smtClean="0"/>
              <a:t>).</a:t>
            </a:r>
          </a:p>
          <a:p>
            <a:endParaRPr lang="en-US" sz="2000" b="1" dirty="0"/>
          </a:p>
          <a:p>
            <a:r>
              <a:rPr lang="en-US" sz="2000" b="1" dirty="0" smtClean="0"/>
              <a:t>Este </a:t>
            </a:r>
            <a:r>
              <a:rPr lang="en-US" sz="2000" b="1" dirty="0" err="1" smtClean="0"/>
              <a:t>propuesta</a:t>
            </a:r>
            <a:r>
              <a:rPr lang="en-US" sz="2000" b="1" dirty="0" smtClean="0"/>
              <a:t> </a:t>
            </a:r>
            <a:r>
              <a:rPr lang="en-US" sz="2000" b="1" dirty="0" err="1" smtClean="0"/>
              <a:t>estaria</a:t>
            </a:r>
            <a:r>
              <a:rPr lang="en-US" sz="2000" b="1" dirty="0" smtClean="0"/>
              <a:t> de </a:t>
            </a:r>
            <a:r>
              <a:rPr lang="en-US" sz="2000" b="1" dirty="0" err="1" smtClean="0"/>
              <a:t>acuerdo</a:t>
            </a:r>
            <a:r>
              <a:rPr lang="en-US" sz="2000" b="1" dirty="0" smtClean="0"/>
              <a:t> con el principio de </a:t>
            </a:r>
            <a:r>
              <a:rPr lang="en-US" sz="2000" b="1" dirty="0" err="1" smtClean="0"/>
              <a:t>reciprocidad</a:t>
            </a:r>
            <a:r>
              <a:rPr lang="en-US" sz="2000" b="1" dirty="0" smtClean="0"/>
              <a:t>.</a:t>
            </a:r>
            <a:endParaRPr lang="es-MX" sz="2000" b="1" dirty="0"/>
          </a:p>
        </p:txBody>
      </p:sp>
    </p:spTree>
    <p:extLst>
      <p:ext uri="{BB962C8B-B14F-4D97-AF65-F5344CB8AC3E}">
        <p14:creationId xmlns:p14="http://schemas.microsoft.com/office/powerpoint/2010/main" val="523660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660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762000"/>
            <a:ext cx="6375360" cy="3662541"/>
          </a:xfrm>
          <a:prstGeom prst="rect">
            <a:avLst/>
          </a:prstGeom>
          <a:noFill/>
        </p:spPr>
        <p:txBody>
          <a:bodyPr wrap="square" rtlCol="0">
            <a:spAutoFit/>
          </a:bodyPr>
          <a:lstStyle/>
          <a:p>
            <a:r>
              <a:rPr lang="en-US" sz="3200" b="1" dirty="0" err="1" smtClean="0"/>
              <a:t>Derecho</a:t>
            </a:r>
            <a:r>
              <a:rPr lang="en-US" sz="3200" b="1" dirty="0" smtClean="0"/>
              <a:t> de </a:t>
            </a:r>
            <a:r>
              <a:rPr lang="en-US" sz="3200" b="1" dirty="0" err="1" smtClean="0"/>
              <a:t>propiedad</a:t>
            </a:r>
            <a:r>
              <a:rPr lang="en-US" sz="3200" b="1" dirty="0" smtClean="0"/>
              <a:t> de </a:t>
            </a:r>
            <a:r>
              <a:rPr lang="en-US" sz="3200" b="1" dirty="0" err="1" smtClean="0"/>
              <a:t>partes</a:t>
            </a:r>
            <a:r>
              <a:rPr lang="en-US" sz="3200" b="1" dirty="0" smtClean="0"/>
              <a:t> del </a:t>
            </a:r>
            <a:r>
              <a:rPr lang="en-US" sz="3200" b="1" dirty="0" err="1" smtClean="0"/>
              <a:t>cuerpo</a:t>
            </a:r>
            <a:r>
              <a:rPr lang="en-US" sz="3200" b="1" dirty="0" smtClean="0"/>
              <a:t> </a:t>
            </a:r>
            <a:r>
              <a:rPr lang="en-US" sz="3200" b="1" dirty="0" err="1" smtClean="0"/>
              <a:t>humano</a:t>
            </a:r>
            <a:endParaRPr lang="en-US" sz="3200" b="1" dirty="0" smtClean="0"/>
          </a:p>
          <a:p>
            <a:endParaRPr lang="en-US" sz="2400" b="1" dirty="0" smtClean="0"/>
          </a:p>
          <a:p>
            <a:endParaRPr lang="en-US" sz="2400" b="1" dirty="0"/>
          </a:p>
          <a:p>
            <a:pPr marL="285750" indent="-285750">
              <a:buFontTx/>
              <a:buChar char="-"/>
            </a:pPr>
            <a:r>
              <a:rPr lang="en-US" sz="2400" b="1" dirty="0" err="1" smtClean="0"/>
              <a:t>Partes</a:t>
            </a:r>
            <a:r>
              <a:rPr lang="en-US" sz="2400" b="1" dirty="0" smtClean="0"/>
              <a:t> (</a:t>
            </a:r>
            <a:r>
              <a:rPr lang="en-US" sz="2400" b="1" dirty="0" err="1" smtClean="0"/>
              <a:t>organos</a:t>
            </a:r>
            <a:r>
              <a:rPr lang="en-US" sz="2400" b="1" dirty="0" smtClean="0"/>
              <a:t>)</a:t>
            </a:r>
          </a:p>
          <a:p>
            <a:pPr marL="285750" indent="-285750">
              <a:buFontTx/>
              <a:buChar char="-"/>
            </a:pPr>
            <a:endParaRPr lang="en-US" sz="2400" b="1" dirty="0" smtClean="0"/>
          </a:p>
          <a:p>
            <a:pPr marL="285750" indent="-285750">
              <a:buFontTx/>
              <a:buChar char="-"/>
            </a:pPr>
            <a:r>
              <a:rPr lang="en-US" sz="2400" b="1" dirty="0" err="1" smtClean="0">
                <a:solidFill>
                  <a:schemeClr val="bg2">
                    <a:lumMod val="75000"/>
                  </a:schemeClr>
                </a:solidFill>
              </a:rPr>
              <a:t>Celulas</a:t>
            </a:r>
            <a:r>
              <a:rPr lang="en-US" sz="2400" b="1" dirty="0" smtClean="0">
                <a:solidFill>
                  <a:schemeClr val="bg2">
                    <a:lumMod val="75000"/>
                  </a:schemeClr>
                </a:solidFill>
              </a:rPr>
              <a:t> (</a:t>
            </a:r>
            <a:r>
              <a:rPr lang="en-US" sz="2400" b="1" dirty="0" err="1" smtClean="0">
                <a:solidFill>
                  <a:schemeClr val="bg2">
                    <a:lumMod val="75000"/>
                  </a:schemeClr>
                </a:solidFill>
              </a:rPr>
              <a:t>lineas</a:t>
            </a:r>
            <a:r>
              <a:rPr lang="en-US" sz="2400" b="1" dirty="0" smtClean="0">
                <a:solidFill>
                  <a:schemeClr val="bg2">
                    <a:lumMod val="75000"/>
                  </a:schemeClr>
                </a:solidFill>
              </a:rPr>
              <a:t> </a:t>
            </a:r>
            <a:r>
              <a:rPr lang="en-US" sz="2400" b="1" dirty="0" err="1" smtClean="0">
                <a:solidFill>
                  <a:schemeClr val="bg2">
                    <a:lumMod val="75000"/>
                  </a:schemeClr>
                </a:solidFill>
              </a:rPr>
              <a:t>celulares</a:t>
            </a:r>
            <a:r>
              <a:rPr lang="en-US" sz="2400" b="1" dirty="0" smtClean="0">
                <a:solidFill>
                  <a:schemeClr val="bg2">
                    <a:lumMod val="75000"/>
                  </a:schemeClr>
                </a:solidFill>
              </a:rPr>
              <a:t>)</a:t>
            </a:r>
          </a:p>
          <a:p>
            <a:pPr marL="285750" indent="-285750">
              <a:buFontTx/>
              <a:buChar char="-"/>
            </a:pPr>
            <a:endParaRPr lang="en-US" sz="2400" b="1" dirty="0" smtClean="0">
              <a:solidFill>
                <a:schemeClr val="bg2">
                  <a:lumMod val="75000"/>
                </a:schemeClr>
              </a:solidFill>
            </a:endParaRPr>
          </a:p>
          <a:p>
            <a:pPr marL="285750" indent="-285750">
              <a:buFontTx/>
              <a:buChar char="-"/>
            </a:pPr>
            <a:r>
              <a:rPr lang="en-US" sz="2400" b="1" dirty="0" smtClean="0">
                <a:solidFill>
                  <a:schemeClr val="bg2">
                    <a:lumMod val="75000"/>
                  </a:schemeClr>
                </a:solidFill>
              </a:rPr>
              <a:t>Genes (</a:t>
            </a:r>
            <a:r>
              <a:rPr lang="en-US" sz="2400" b="1" dirty="0" err="1" smtClean="0">
                <a:solidFill>
                  <a:schemeClr val="bg2">
                    <a:lumMod val="75000"/>
                  </a:schemeClr>
                </a:solidFill>
              </a:rPr>
              <a:t>alelos</a:t>
            </a:r>
            <a:r>
              <a:rPr lang="en-US" sz="2400" b="1" dirty="0" smtClean="0">
                <a:solidFill>
                  <a:schemeClr val="bg2">
                    <a:lumMod val="75000"/>
                  </a:schemeClr>
                </a:solidFill>
              </a:rPr>
              <a:t>)</a:t>
            </a:r>
          </a:p>
        </p:txBody>
      </p:sp>
    </p:spTree>
    <p:extLst>
      <p:ext uri="{BB962C8B-B14F-4D97-AF65-F5344CB8AC3E}">
        <p14:creationId xmlns:p14="http://schemas.microsoft.com/office/powerpoint/2010/main" val="523660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8077200" cy="5201424"/>
          </a:xfrm>
          <a:prstGeom prst="rect">
            <a:avLst/>
          </a:prstGeom>
          <a:noFill/>
        </p:spPr>
        <p:txBody>
          <a:bodyPr wrap="square" rtlCol="0">
            <a:spAutoFit/>
          </a:bodyPr>
          <a:lstStyle/>
          <a:p>
            <a:r>
              <a:rPr lang="en-US" sz="2800" b="1" dirty="0" err="1" smtClean="0"/>
              <a:t>Tiene</a:t>
            </a:r>
            <a:r>
              <a:rPr lang="en-US" sz="2800" b="1" dirty="0" smtClean="0"/>
              <a:t> </a:t>
            </a:r>
            <a:r>
              <a:rPr lang="en-US" sz="2800" b="1" dirty="0" err="1" smtClean="0"/>
              <a:t>una</a:t>
            </a:r>
            <a:r>
              <a:rPr lang="en-US" sz="2800" b="1" dirty="0" smtClean="0"/>
              <a:t> persona la </a:t>
            </a:r>
            <a:r>
              <a:rPr lang="en-US" sz="2800" b="1" dirty="0" err="1" smtClean="0"/>
              <a:t>propiedad</a:t>
            </a:r>
            <a:r>
              <a:rPr lang="en-US" sz="2800" b="1" dirty="0" smtClean="0"/>
              <a:t> legal de </a:t>
            </a:r>
            <a:r>
              <a:rPr lang="en-US" sz="2800" b="1" dirty="0" err="1" smtClean="0"/>
              <a:t>las</a:t>
            </a:r>
            <a:r>
              <a:rPr lang="en-US" sz="2800" b="1" dirty="0" smtClean="0"/>
              <a:t> </a:t>
            </a:r>
            <a:r>
              <a:rPr lang="en-US" sz="2800" b="1" dirty="0" err="1" smtClean="0"/>
              <a:t>partes</a:t>
            </a:r>
            <a:r>
              <a:rPr lang="en-US" sz="2800" b="1" dirty="0" smtClean="0"/>
              <a:t> de </a:t>
            </a:r>
            <a:r>
              <a:rPr lang="en-US" sz="2800" b="1" dirty="0" err="1" smtClean="0"/>
              <a:t>su</a:t>
            </a:r>
            <a:r>
              <a:rPr lang="en-US" sz="2800" b="1" dirty="0" smtClean="0"/>
              <a:t> </a:t>
            </a:r>
            <a:r>
              <a:rPr lang="en-US" sz="2800" b="1" dirty="0" err="1" smtClean="0"/>
              <a:t>cuerpo</a:t>
            </a:r>
            <a:r>
              <a:rPr lang="en-US" sz="2800" b="1" dirty="0" smtClean="0"/>
              <a:t>?</a:t>
            </a:r>
          </a:p>
          <a:p>
            <a:endParaRPr lang="en-US" sz="2800" b="1" dirty="0"/>
          </a:p>
          <a:p>
            <a:r>
              <a:rPr lang="en-US" sz="2800" b="1" dirty="0" err="1" smtClean="0"/>
              <a:t>Tiene</a:t>
            </a:r>
            <a:r>
              <a:rPr lang="en-US" sz="2800" b="1" dirty="0" smtClean="0"/>
              <a:t> </a:t>
            </a:r>
            <a:r>
              <a:rPr lang="en-US" sz="2800" b="1" dirty="0" err="1" smtClean="0"/>
              <a:t>una</a:t>
            </a:r>
            <a:r>
              <a:rPr lang="en-US" sz="2800" b="1" dirty="0" smtClean="0"/>
              <a:t> persona el </a:t>
            </a:r>
            <a:r>
              <a:rPr lang="en-US" sz="2800" b="1" dirty="0" err="1" smtClean="0"/>
              <a:t>derecho</a:t>
            </a:r>
            <a:r>
              <a:rPr lang="en-US" sz="2800" b="1" dirty="0" smtClean="0"/>
              <a:t> a vender </a:t>
            </a:r>
            <a:r>
              <a:rPr lang="en-US" sz="2800" b="1" dirty="0" err="1" smtClean="0"/>
              <a:t>partes</a:t>
            </a:r>
            <a:r>
              <a:rPr lang="en-US" sz="2800" b="1" dirty="0" smtClean="0"/>
              <a:t> de </a:t>
            </a:r>
            <a:r>
              <a:rPr lang="en-US" sz="2800" b="1" dirty="0" err="1" smtClean="0"/>
              <a:t>su</a:t>
            </a:r>
            <a:r>
              <a:rPr lang="en-US" sz="2800" b="1" dirty="0" smtClean="0"/>
              <a:t> </a:t>
            </a:r>
            <a:r>
              <a:rPr lang="en-US" sz="2800" b="1" dirty="0" err="1" smtClean="0"/>
              <a:t>cuerpo</a:t>
            </a:r>
            <a:r>
              <a:rPr lang="en-US" sz="2800" b="1" dirty="0" smtClean="0"/>
              <a:t>?</a:t>
            </a:r>
          </a:p>
          <a:p>
            <a:endParaRPr lang="en-US" sz="2400" b="1" dirty="0"/>
          </a:p>
          <a:p>
            <a:endParaRPr lang="en-US" sz="2400" b="1" dirty="0" smtClean="0"/>
          </a:p>
          <a:p>
            <a:r>
              <a:rPr lang="en-US" sz="2400" b="1" dirty="0" smtClean="0"/>
              <a:t>En </a:t>
            </a:r>
            <a:r>
              <a:rPr lang="en-US" sz="2400" b="1" dirty="0" err="1" smtClean="0"/>
              <a:t>casi</a:t>
            </a:r>
            <a:r>
              <a:rPr lang="en-US" sz="2400" b="1" dirty="0" smtClean="0"/>
              <a:t> </a:t>
            </a:r>
            <a:r>
              <a:rPr lang="en-US" sz="2400" b="1" dirty="0" err="1" smtClean="0"/>
              <a:t>todos</a:t>
            </a:r>
            <a:r>
              <a:rPr lang="en-US" sz="2400" b="1" dirty="0" smtClean="0"/>
              <a:t> </a:t>
            </a:r>
            <a:r>
              <a:rPr lang="en-US" sz="2400" b="1" dirty="0" err="1" smtClean="0"/>
              <a:t>paises</a:t>
            </a:r>
            <a:r>
              <a:rPr lang="en-US" sz="2400" b="1" dirty="0" smtClean="0"/>
              <a:t> </a:t>
            </a:r>
            <a:r>
              <a:rPr lang="en-US" sz="2400" b="1" dirty="0" err="1" smtClean="0"/>
              <a:t>las</a:t>
            </a:r>
            <a:r>
              <a:rPr lang="en-US" sz="2400" b="1" dirty="0" smtClean="0"/>
              <a:t> </a:t>
            </a:r>
            <a:r>
              <a:rPr lang="en-US" sz="2400" b="1" dirty="0" err="1" smtClean="0"/>
              <a:t>leyes</a:t>
            </a:r>
            <a:r>
              <a:rPr lang="en-US" sz="2400" b="1" dirty="0" smtClean="0"/>
              <a:t> </a:t>
            </a:r>
            <a:r>
              <a:rPr lang="en-US" sz="2400" b="1" dirty="0" err="1" smtClean="0"/>
              <a:t>establecen</a:t>
            </a:r>
            <a:r>
              <a:rPr lang="en-US" sz="2400" b="1" dirty="0" smtClean="0"/>
              <a:t> </a:t>
            </a:r>
            <a:r>
              <a:rPr lang="en-US" sz="2400" b="1" dirty="0" err="1" smtClean="0"/>
              <a:t>una</a:t>
            </a:r>
            <a:r>
              <a:rPr lang="en-US" sz="2400" b="1" dirty="0" smtClean="0"/>
              <a:t> </a:t>
            </a:r>
            <a:r>
              <a:rPr lang="en-US" sz="2400" b="1" dirty="0" err="1" smtClean="0"/>
              <a:t>respuesta</a:t>
            </a:r>
            <a:r>
              <a:rPr lang="en-US" sz="2400" b="1" dirty="0" smtClean="0"/>
              <a:t> </a:t>
            </a:r>
            <a:r>
              <a:rPr lang="en-US" sz="2400" b="1" dirty="0" err="1" smtClean="0"/>
              <a:t>negativa</a:t>
            </a:r>
            <a:r>
              <a:rPr lang="en-US" sz="2400" b="1" dirty="0" smtClean="0"/>
              <a:t>:</a:t>
            </a:r>
          </a:p>
          <a:p>
            <a:endParaRPr lang="en-US" sz="2400" b="1" dirty="0" smtClean="0"/>
          </a:p>
          <a:p>
            <a:r>
              <a:rPr lang="en-US" sz="2400" b="1" dirty="0" err="1" smtClean="0"/>
              <a:t>Una</a:t>
            </a:r>
            <a:r>
              <a:rPr lang="en-US" sz="2400" b="1" dirty="0" smtClean="0"/>
              <a:t> persona </a:t>
            </a:r>
            <a:r>
              <a:rPr lang="en-US" sz="2400" b="1" dirty="0" err="1" smtClean="0"/>
              <a:t>puede</a:t>
            </a:r>
            <a:r>
              <a:rPr lang="en-US" sz="2400" b="1" dirty="0" smtClean="0"/>
              <a:t> </a:t>
            </a:r>
            <a:r>
              <a:rPr lang="en-US" sz="2400" b="1" dirty="0" err="1" smtClean="0"/>
              <a:t>decidir</a:t>
            </a:r>
            <a:r>
              <a:rPr lang="en-US" sz="2400" b="1" dirty="0" smtClean="0"/>
              <a:t> </a:t>
            </a:r>
            <a:r>
              <a:rPr lang="en-US" sz="2400" b="1" dirty="0" err="1" smtClean="0"/>
              <a:t>regalar</a:t>
            </a:r>
            <a:r>
              <a:rPr lang="en-US" sz="2400" b="1" dirty="0" smtClean="0"/>
              <a:t> </a:t>
            </a:r>
            <a:r>
              <a:rPr lang="en-US" sz="2400" b="1" dirty="0" err="1" smtClean="0"/>
              <a:t>partes</a:t>
            </a:r>
            <a:r>
              <a:rPr lang="en-US" sz="2400" b="1" dirty="0" smtClean="0"/>
              <a:t> de </a:t>
            </a:r>
            <a:r>
              <a:rPr lang="en-US" sz="2400" b="1" dirty="0" err="1" smtClean="0"/>
              <a:t>su</a:t>
            </a:r>
            <a:r>
              <a:rPr lang="en-US" sz="2400" b="1" dirty="0" smtClean="0"/>
              <a:t> </a:t>
            </a:r>
            <a:r>
              <a:rPr lang="en-US" sz="2400" b="1" dirty="0" err="1" smtClean="0"/>
              <a:t>cuerpo</a:t>
            </a:r>
            <a:r>
              <a:rPr lang="en-US" sz="2400" b="1" dirty="0" smtClean="0"/>
              <a:t> (</a:t>
            </a:r>
            <a:r>
              <a:rPr lang="en-US" sz="2400" b="1" dirty="0" err="1" smtClean="0"/>
              <a:t>mientre</a:t>
            </a:r>
            <a:r>
              <a:rPr lang="en-US" sz="2400" b="1" dirty="0" smtClean="0"/>
              <a:t> </a:t>
            </a:r>
            <a:r>
              <a:rPr lang="en-US" sz="2400" b="1" dirty="0" err="1" smtClean="0"/>
              <a:t>este</a:t>
            </a:r>
            <a:r>
              <a:rPr lang="en-US" sz="2400" b="1" dirty="0" smtClean="0"/>
              <a:t> vivo o </a:t>
            </a:r>
            <a:r>
              <a:rPr lang="en-US" sz="2400" b="1" dirty="0" err="1" smtClean="0"/>
              <a:t>despues</a:t>
            </a:r>
            <a:r>
              <a:rPr lang="en-US" sz="2400" b="1" dirty="0" smtClean="0"/>
              <a:t> de </a:t>
            </a:r>
            <a:r>
              <a:rPr lang="en-US" sz="2400" b="1" dirty="0" err="1" smtClean="0"/>
              <a:t>morirse</a:t>
            </a:r>
            <a:r>
              <a:rPr lang="en-US" sz="2400" b="1" dirty="0" smtClean="0"/>
              <a:t>), </a:t>
            </a:r>
            <a:r>
              <a:rPr lang="en-US" sz="2400" b="1" dirty="0" err="1" smtClean="0"/>
              <a:t>pero</a:t>
            </a:r>
            <a:r>
              <a:rPr lang="en-US" sz="2400" b="1" dirty="0" smtClean="0"/>
              <a:t> no </a:t>
            </a:r>
            <a:r>
              <a:rPr lang="en-US" sz="2400" b="1" dirty="0" err="1" smtClean="0"/>
              <a:t>puede</a:t>
            </a:r>
            <a:r>
              <a:rPr lang="en-US" sz="2400" b="1" dirty="0" smtClean="0"/>
              <a:t> </a:t>
            </a:r>
            <a:r>
              <a:rPr lang="en-US" sz="2400" b="1" dirty="0" err="1" smtClean="0"/>
              <a:t>sacarle</a:t>
            </a:r>
            <a:r>
              <a:rPr lang="en-US" sz="2400" b="1" dirty="0" smtClean="0"/>
              <a:t> </a:t>
            </a:r>
            <a:r>
              <a:rPr lang="en-US" sz="2400" b="1" dirty="0" err="1" smtClean="0"/>
              <a:t>provecho</a:t>
            </a:r>
            <a:r>
              <a:rPr lang="en-US" sz="2400" b="1" dirty="0" smtClean="0"/>
              <a:t> </a:t>
            </a:r>
            <a:r>
              <a:rPr lang="en-US" sz="2400" b="1" dirty="0" err="1" smtClean="0"/>
              <a:t>economico</a:t>
            </a:r>
            <a:r>
              <a:rPr lang="en-US" sz="2400" b="1" dirty="0" smtClean="0"/>
              <a:t> al vender parte de </a:t>
            </a:r>
            <a:r>
              <a:rPr lang="en-US" sz="2400" b="1" dirty="0" err="1" smtClean="0"/>
              <a:t>su</a:t>
            </a:r>
            <a:r>
              <a:rPr lang="en-US" sz="2400" b="1" dirty="0" smtClean="0"/>
              <a:t> </a:t>
            </a:r>
            <a:r>
              <a:rPr lang="en-US" sz="2400" b="1" dirty="0" err="1" smtClean="0"/>
              <a:t>cuerpo</a:t>
            </a:r>
            <a:r>
              <a:rPr lang="en-US" sz="2400" b="1" dirty="0" smtClean="0"/>
              <a:t>.</a:t>
            </a:r>
            <a:endParaRPr lang="es-MX" sz="2400" b="1" dirty="0"/>
          </a:p>
        </p:txBody>
      </p:sp>
    </p:spTree>
    <p:extLst>
      <p:ext uri="{BB962C8B-B14F-4D97-AF65-F5344CB8AC3E}">
        <p14:creationId xmlns:p14="http://schemas.microsoft.com/office/powerpoint/2010/main" val="52366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782" y="762000"/>
            <a:ext cx="3906818" cy="4154984"/>
          </a:xfrm>
          <a:prstGeom prst="rect">
            <a:avLst/>
          </a:prstGeom>
        </p:spPr>
        <p:txBody>
          <a:bodyPr wrap="square">
            <a:spAutoFit/>
          </a:bodyPr>
          <a:lstStyle/>
          <a:p>
            <a:r>
              <a:rPr lang="en-US" sz="2400" b="1" dirty="0" smtClean="0"/>
              <a:t>El </a:t>
            </a:r>
            <a:r>
              <a:rPr lang="en-US" sz="2400" b="1" dirty="0" err="1" smtClean="0"/>
              <a:t>motivo</a:t>
            </a:r>
            <a:r>
              <a:rPr lang="en-US" sz="2400" b="1" dirty="0" smtClean="0"/>
              <a:t> de </a:t>
            </a:r>
            <a:r>
              <a:rPr lang="en-US" sz="2400" b="1" dirty="0" err="1" smtClean="0"/>
              <a:t>su</a:t>
            </a:r>
            <a:r>
              <a:rPr lang="en-US" sz="2400" b="1" dirty="0" smtClean="0"/>
              <a:t> </a:t>
            </a:r>
            <a:r>
              <a:rPr lang="en-US" sz="2400" b="1" dirty="0" err="1" smtClean="0"/>
              <a:t>tortura</a:t>
            </a:r>
            <a:r>
              <a:rPr lang="en-US" sz="2400" b="1" dirty="0" smtClean="0"/>
              <a:t> y </a:t>
            </a:r>
            <a:r>
              <a:rPr lang="en-US" sz="2400" b="1" dirty="0" err="1" smtClean="0"/>
              <a:t>occision</a:t>
            </a:r>
            <a:r>
              <a:rPr lang="en-US" sz="2400" b="1" dirty="0" smtClean="0"/>
              <a:t> </a:t>
            </a:r>
            <a:r>
              <a:rPr lang="en-US" sz="2400" b="1" dirty="0" err="1" smtClean="0"/>
              <a:t>parece</a:t>
            </a:r>
            <a:r>
              <a:rPr lang="en-US" sz="2400" b="1" dirty="0" smtClean="0"/>
              <a:t> </a:t>
            </a:r>
            <a:r>
              <a:rPr lang="en-US" sz="2400" b="1" dirty="0" err="1" smtClean="0"/>
              <a:t>ser</a:t>
            </a:r>
            <a:r>
              <a:rPr lang="en-US" sz="2400" b="1" dirty="0" smtClean="0"/>
              <a:t> </a:t>
            </a:r>
            <a:r>
              <a:rPr lang="en-US" sz="2400" b="1" dirty="0" err="1" smtClean="0"/>
              <a:t>que</a:t>
            </a:r>
            <a:r>
              <a:rPr lang="en-US" sz="2400" b="1" dirty="0" smtClean="0"/>
              <a:t> </a:t>
            </a:r>
            <a:r>
              <a:rPr lang="en-US" sz="2400" b="1" dirty="0" err="1" smtClean="0"/>
              <a:t>trataron</a:t>
            </a:r>
            <a:r>
              <a:rPr lang="en-US" sz="2400" b="1" dirty="0" smtClean="0"/>
              <a:t>, sin </a:t>
            </a:r>
            <a:r>
              <a:rPr lang="en-US" sz="2400" b="1" dirty="0" err="1" smtClean="0"/>
              <a:t>exito</a:t>
            </a:r>
            <a:r>
              <a:rPr lang="en-US" sz="2400" b="1" dirty="0" smtClean="0"/>
              <a:t>, de </a:t>
            </a:r>
            <a:r>
              <a:rPr lang="en-US" sz="2400" b="1" dirty="0" err="1" smtClean="0"/>
              <a:t>transplantar</a:t>
            </a:r>
            <a:r>
              <a:rPr lang="en-US" sz="2400" b="1" dirty="0" smtClean="0"/>
              <a:t> </a:t>
            </a:r>
            <a:r>
              <a:rPr lang="en-US" sz="2400" b="1" dirty="0" err="1" smtClean="0"/>
              <a:t>una</a:t>
            </a:r>
            <a:r>
              <a:rPr lang="en-US" sz="2400" b="1" dirty="0" smtClean="0"/>
              <a:t> </a:t>
            </a:r>
            <a:r>
              <a:rPr lang="en-US" sz="2400" b="1" dirty="0" err="1" smtClean="0"/>
              <a:t>pierna</a:t>
            </a:r>
            <a:r>
              <a:rPr lang="en-US" sz="2400" b="1" dirty="0" smtClean="0"/>
              <a:t> –de un </a:t>
            </a:r>
            <a:r>
              <a:rPr lang="en-US" sz="2400" b="1" dirty="0" err="1" smtClean="0"/>
              <a:t>esclavo</a:t>
            </a:r>
            <a:r>
              <a:rPr lang="en-US" sz="2400" b="1" dirty="0" smtClean="0"/>
              <a:t> negro </a:t>
            </a:r>
            <a:r>
              <a:rPr lang="en-US" sz="2400" b="1" dirty="0" err="1" smtClean="0"/>
              <a:t>muerto</a:t>
            </a:r>
            <a:r>
              <a:rPr lang="en-US" sz="2400" b="1" dirty="0" smtClean="0"/>
              <a:t> </a:t>
            </a:r>
            <a:r>
              <a:rPr lang="en-US" sz="2400" b="1" dirty="0" err="1" smtClean="0"/>
              <a:t>poco</a:t>
            </a:r>
            <a:r>
              <a:rPr lang="en-US" sz="2400" b="1" dirty="0" smtClean="0"/>
              <a:t> antes- en </a:t>
            </a:r>
            <a:r>
              <a:rPr lang="en-US" sz="2400" b="1" dirty="0" err="1" smtClean="0"/>
              <a:t>una</a:t>
            </a:r>
            <a:r>
              <a:rPr lang="en-US" sz="2400" b="1" dirty="0" smtClean="0"/>
              <a:t> persona </a:t>
            </a:r>
            <a:r>
              <a:rPr lang="en-US" sz="2400" b="1" dirty="0" err="1" smtClean="0"/>
              <a:t>cuya</a:t>
            </a:r>
            <a:r>
              <a:rPr lang="en-US" sz="2400" b="1" dirty="0" smtClean="0"/>
              <a:t> </a:t>
            </a:r>
            <a:r>
              <a:rPr lang="en-US" sz="2400" b="1" dirty="0" err="1" smtClean="0"/>
              <a:t>pierna</a:t>
            </a:r>
            <a:r>
              <a:rPr lang="en-US" sz="2400" b="1" dirty="0" smtClean="0"/>
              <a:t> </a:t>
            </a:r>
            <a:r>
              <a:rPr lang="en-US" sz="2400" b="1" dirty="0" err="1" smtClean="0"/>
              <a:t>habia</a:t>
            </a:r>
            <a:r>
              <a:rPr lang="en-US" sz="2400" b="1" dirty="0" smtClean="0"/>
              <a:t> </a:t>
            </a:r>
            <a:r>
              <a:rPr lang="en-US" sz="2400" b="1" dirty="0" err="1" smtClean="0"/>
              <a:t>debido</a:t>
            </a:r>
            <a:r>
              <a:rPr lang="en-US" sz="2400" b="1" dirty="0" smtClean="0"/>
              <a:t> </a:t>
            </a:r>
            <a:r>
              <a:rPr lang="en-US" sz="2400" b="1" dirty="0" err="1" smtClean="0"/>
              <a:t>ser</a:t>
            </a:r>
            <a:r>
              <a:rPr lang="en-US" sz="2400" b="1" dirty="0" smtClean="0"/>
              <a:t> </a:t>
            </a:r>
            <a:r>
              <a:rPr lang="en-US" sz="2400" b="1" dirty="0" err="1" smtClean="0"/>
              <a:t>amputada</a:t>
            </a:r>
            <a:r>
              <a:rPr lang="en-US" sz="2400" b="1" dirty="0" smtClean="0"/>
              <a:t> </a:t>
            </a:r>
            <a:r>
              <a:rPr lang="en-US" sz="2400" b="1" dirty="0" err="1" smtClean="0"/>
              <a:t>despues</a:t>
            </a:r>
            <a:r>
              <a:rPr lang="en-US" sz="2400" b="1" dirty="0" smtClean="0"/>
              <a:t> de </a:t>
            </a:r>
            <a:r>
              <a:rPr lang="en-US" sz="2400" b="1" dirty="0" err="1" smtClean="0"/>
              <a:t>haberse</a:t>
            </a:r>
            <a:r>
              <a:rPr lang="en-US" sz="2400" b="1" dirty="0" smtClean="0"/>
              <a:t> </a:t>
            </a:r>
            <a:r>
              <a:rPr lang="en-US" sz="2400" b="1" dirty="0" err="1" smtClean="0"/>
              <a:t>carcomido</a:t>
            </a:r>
            <a:r>
              <a:rPr lang="en-US" sz="2400" b="1" dirty="0" smtClean="0"/>
              <a:t> </a:t>
            </a:r>
            <a:r>
              <a:rPr lang="en-US" sz="2400" b="1" dirty="0" err="1" smtClean="0"/>
              <a:t>por</a:t>
            </a:r>
            <a:r>
              <a:rPr lang="en-US" sz="2400" b="1" dirty="0" smtClean="0"/>
              <a:t> </a:t>
            </a:r>
            <a:r>
              <a:rPr lang="en-US" sz="2400" b="1" dirty="0" err="1" smtClean="0"/>
              <a:t>gangrena</a:t>
            </a:r>
            <a:r>
              <a:rPr lang="en-US" sz="2400" b="1" dirty="0" smtClean="0"/>
              <a:t>.</a:t>
            </a:r>
          </a:p>
          <a:p>
            <a:endParaRPr lang="en-US" sz="24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0"/>
            <a:ext cx="4790768" cy="4790768"/>
          </a:xfrm>
          <a:prstGeom prst="rect">
            <a:avLst/>
          </a:prstGeom>
        </p:spPr>
      </p:pic>
      <p:sp>
        <p:nvSpPr>
          <p:cNvPr id="5" name="Rectangle 4"/>
          <p:cNvSpPr/>
          <p:nvPr/>
        </p:nvSpPr>
        <p:spPr>
          <a:xfrm>
            <a:off x="685800" y="5589810"/>
            <a:ext cx="8229600" cy="830997"/>
          </a:xfrm>
          <a:prstGeom prst="rect">
            <a:avLst/>
          </a:prstGeom>
        </p:spPr>
        <p:txBody>
          <a:bodyPr wrap="square">
            <a:spAutoFit/>
          </a:bodyPr>
          <a:lstStyle/>
          <a:p>
            <a:r>
              <a:rPr lang="en-US" sz="2400" b="1" dirty="0" err="1" smtClean="0"/>
              <a:t>Desde</a:t>
            </a:r>
            <a:r>
              <a:rPr lang="en-US" sz="2400" b="1" dirty="0" smtClean="0"/>
              <a:t> </a:t>
            </a:r>
            <a:r>
              <a:rPr lang="en-US" sz="2400" b="1" dirty="0" err="1" smtClean="0"/>
              <a:t>entonces</a:t>
            </a:r>
            <a:r>
              <a:rPr lang="en-US" sz="2400" b="1" dirty="0" smtClean="0"/>
              <a:t> </a:t>
            </a:r>
            <a:r>
              <a:rPr lang="en-US" sz="2400" b="1" dirty="0" err="1" smtClean="0"/>
              <a:t>Cosme</a:t>
            </a:r>
            <a:r>
              <a:rPr lang="en-US" sz="2400" b="1" dirty="0" smtClean="0"/>
              <a:t> y Damian </a:t>
            </a:r>
            <a:r>
              <a:rPr lang="en-US" sz="2400" b="1" dirty="0" err="1" smtClean="0"/>
              <a:t>entraron</a:t>
            </a:r>
            <a:r>
              <a:rPr lang="en-US" sz="2400" b="1" dirty="0" smtClean="0"/>
              <a:t> en el </a:t>
            </a:r>
            <a:r>
              <a:rPr lang="en-US" sz="2400" b="1" dirty="0" err="1" smtClean="0"/>
              <a:t>Parnaso</a:t>
            </a:r>
            <a:r>
              <a:rPr lang="en-US" sz="2400" b="1" dirty="0" smtClean="0"/>
              <a:t> de los Santos </a:t>
            </a:r>
            <a:r>
              <a:rPr lang="en-US" sz="2400" b="1" dirty="0" err="1" smtClean="0"/>
              <a:t>cristianos</a:t>
            </a:r>
            <a:r>
              <a:rPr lang="en-US" sz="2400" b="1" dirty="0" smtClean="0"/>
              <a:t> y </a:t>
            </a:r>
            <a:r>
              <a:rPr lang="en-US" sz="2400" b="1" dirty="0" err="1" smtClean="0"/>
              <a:t>siguen</a:t>
            </a:r>
            <a:r>
              <a:rPr lang="en-US" sz="2400" b="1" dirty="0" smtClean="0"/>
              <a:t> </a:t>
            </a:r>
            <a:r>
              <a:rPr lang="en-US" sz="2400" b="1" dirty="0" err="1" smtClean="0"/>
              <a:t>siendo</a:t>
            </a:r>
            <a:r>
              <a:rPr lang="en-US" sz="2400" b="1" dirty="0" smtClean="0"/>
              <a:t> </a:t>
            </a:r>
            <a:r>
              <a:rPr lang="en-US" sz="2400" b="1" dirty="0" err="1" smtClean="0"/>
              <a:t>venerados</a:t>
            </a:r>
            <a:r>
              <a:rPr lang="en-US" sz="2400" b="1" dirty="0" smtClean="0"/>
              <a:t> </a:t>
            </a:r>
            <a:r>
              <a:rPr lang="en-US" sz="2400" b="1" dirty="0" err="1" smtClean="0"/>
              <a:t>como</a:t>
            </a:r>
            <a:r>
              <a:rPr lang="en-US" sz="2400" b="1" dirty="0" smtClean="0"/>
              <a:t> tales.</a:t>
            </a:r>
            <a:endParaRPr lang="en-US" sz="2400" b="1" dirty="0"/>
          </a:p>
        </p:txBody>
      </p:sp>
    </p:spTree>
    <p:extLst>
      <p:ext uri="{BB962C8B-B14F-4D97-AF65-F5344CB8AC3E}">
        <p14:creationId xmlns:p14="http://schemas.microsoft.com/office/powerpoint/2010/main" val="5236606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6934200" cy="4462760"/>
          </a:xfrm>
          <a:prstGeom prst="rect">
            <a:avLst/>
          </a:prstGeom>
          <a:noFill/>
        </p:spPr>
        <p:txBody>
          <a:bodyPr wrap="square" rtlCol="0">
            <a:spAutoFit/>
          </a:bodyPr>
          <a:lstStyle/>
          <a:p>
            <a:pPr algn="ctr"/>
            <a:r>
              <a:rPr lang="en-US" sz="2400" b="1" dirty="0" err="1" smtClean="0"/>
              <a:t>Objeciones</a:t>
            </a:r>
            <a:endParaRPr lang="en-US" sz="2400" b="1" dirty="0" smtClean="0"/>
          </a:p>
          <a:p>
            <a:endParaRPr lang="en-US" sz="2000" b="1" dirty="0"/>
          </a:p>
          <a:p>
            <a:r>
              <a:rPr lang="en-US" sz="2000" b="1" dirty="0" err="1" smtClean="0"/>
              <a:t>Por</a:t>
            </a:r>
            <a:r>
              <a:rPr lang="en-US" sz="2000" b="1" dirty="0" smtClean="0"/>
              <a:t> mas noble </a:t>
            </a:r>
            <a:r>
              <a:rPr lang="en-US" sz="2000" b="1" dirty="0" err="1" smtClean="0"/>
              <a:t>que</a:t>
            </a:r>
            <a:r>
              <a:rPr lang="en-US" sz="2000" b="1" dirty="0" smtClean="0"/>
              <a:t> sea la </a:t>
            </a:r>
            <a:r>
              <a:rPr lang="en-US" sz="2000" b="1" dirty="0" err="1" smtClean="0"/>
              <a:t>intencion</a:t>
            </a:r>
            <a:r>
              <a:rPr lang="en-US" sz="2000" b="1" dirty="0" smtClean="0"/>
              <a:t> de </a:t>
            </a:r>
            <a:r>
              <a:rPr lang="en-US" sz="2000" b="1" dirty="0" err="1" smtClean="0"/>
              <a:t>tal</a:t>
            </a:r>
            <a:r>
              <a:rPr lang="en-US" sz="2000" b="1" dirty="0" smtClean="0"/>
              <a:t> </a:t>
            </a:r>
            <a:r>
              <a:rPr lang="en-US" sz="2000" b="1" dirty="0" err="1" smtClean="0"/>
              <a:t>regla</a:t>
            </a:r>
            <a:r>
              <a:rPr lang="en-US" sz="2000" b="1" dirty="0" smtClean="0"/>
              <a:t>, el </a:t>
            </a:r>
            <a:r>
              <a:rPr lang="en-US" sz="2000" b="1" dirty="0" err="1" smtClean="0"/>
              <a:t>efecto</a:t>
            </a:r>
            <a:r>
              <a:rPr lang="en-US" sz="2000" b="1" dirty="0" smtClean="0"/>
              <a:t> </a:t>
            </a:r>
            <a:r>
              <a:rPr lang="en-US" sz="2000" b="1" dirty="0" err="1" smtClean="0"/>
              <a:t>es</a:t>
            </a:r>
            <a:r>
              <a:rPr lang="en-US" sz="2000" b="1" dirty="0" smtClean="0"/>
              <a:t> </a:t>
            </a:r>
            <a:r>
              <a:rPr lang="en-US" sz="2000" b="1" dirty="0" err="1" smtClean="0"/>
              <a:t>una</a:t>
            </a:r>
            <a:r>
              <a:rPr lang="en-US" sz="2000" b="1" dirty="0" smtClean="0"/>
              <a:t> </a:t>
            </a:r>
            <a:r>
              <a:rPr lang="en-US" sz="2000" b="1" dirty="0" err="1" smtClean="0"/>
              <a:t>limitante</a:t>
            </a:r>
            <a:r>
              <a:rPr lang="en-US" sz="2000" b="1" dirty="0" smtClean="0"/>
              <a:t> al </a:t>
            </a:r>
            <a:r>
              <a:rPr lang="en-US" sz="2000" b="1" dirty="0" err="1" smtClean="0"/>
              <a:t>numero</a:t>
            </a:r>
            <a:r>
              <a:rPr lang="en-US" sz="2000" b="1" dirty="0" smtClean="0"/>
              <a:t> de </a:t>
            </a:r>
            <a:r>
              <a:rPr lang="en-US" sz="2000" b="1" dirty="0" err="1" smtClean="0"/>
              <a:t>donantes</a:t>
            </a:r>
            <a:r>
              <a:rPr lang="en-US" sz="2000" b="1" dirty="0" smtClean="0"/>
              <a:t>, </a:t>
            </a:r>
            <a:r>
              <a:rPr lang="en-US" sz="2000" b="1" dirty="0" err="1" smtClean="0"/>
              <a:t>que</a:t>
            </a:r>
            <a:r>
              <a:rPr lang="en-US" sz="2000" b="1" dirty="0" smtClean="0"/>
              <a:t> –</a:t>
            </a:r>
            <a:r>
              <a:rPr lang="en-US" sz="2000" b="1" dirty="0" err="1" smtClean="0"/>
              <a:t>presumiblemente</a:t>
            </a:r>
            <a:r>
              <a:rPr lang="en-US" sz="2000" b="1" dirty="0" smtClean="0"/>
              <a:t>- </a:t>
            </a:r>
            <a:r>
              <a:rPr lang="en-US" sz="2000" b="1" dirty="0" err="1" smtClean="0"/>
              <a:t>seria</a:t>
            </a:r>
            <a:r>
              <a:rPr lang="en-US" sz="2000" b="1" dirty="0" smtClean="0"/>
              <a:t> mucho mayor </a:t>
            </a:r>
            <a:r>
              <a:rPr lang="en-US" sz="2000" b="1" dirty="0" err="1" smtClean="0"/>
              <a:t>si</a:t>
            </a:r>
            <a:r>
              <a:rPr lang="en-US" sz="2000" b="1" dirty="0" smtClean="0"/>
              <a:t> </a:t>
            </a:r>
            <a:r>
              <a:rPr lang="en-US" sz="2000" b="1" dirty="0" err="1" smtClean="0"/>
              <a:t>hubiese</a:t>
            </a:r>
            <a:r>
              <a:rPr lang="en-US" sz="2000" b="1" dirty="0" smtClean="0"/>
              <a:t> </a:t>
            </a:r>
            <a:r>
              <a:rPr lang="en-US" sz="2000" b="1" dirty="0" err="1" smtClean="0"/>
              <a:t>una</a:t>
            </a:r>
            <a:r>
              <a:rPr lang="en-US" sz="2000" b="1" dirty="0" smtClean="0"/>
              <a:t> </a:t>
            </a:r>
            <a:r>
              <a:rPr lang="en-US" sz="2000" b="1" dirty="0" err="1" smtClean="0"/>
              <a:t>recompensa</a:t>
            </a:r>
            <a:r>
              <a:rPr lang="en-US" sz="2000" b="1" dirty="0" smtClean="0"/>
              <a:t> </a:t>
            </a:r>
            <a:r>
              <a:rPr lang="en-US" sz="2000" b="1" dirty="0" err="1" smtClean="0"/>
              <a:t>economica</a:t>
            </a:r>
            <a:r>
              <a:rPr lang="en-US" sz="2000" b="1" dirty="0" smtClean="0"/>
              <a:t> o de </a:t>
            </a:r>
            <a:r>
              <a:rPr lang="en-US" sz="2000" b="1" dirty="0" err="1" smtClean="0"/>
              <a:t>algun</a:t>
            </a:r>
            <a:r>
              <a:rPr lang="en-US" sz="2000" b="1" dirty="0" smtClean="0"/>
              <a:t> </a:t>
            </a:r>
            <a:r>
              <a:rPr lang="en-US" sz="2000" b="1" dirty="0" err="1" smtClean="0"/>
              <a:t>tipo</a:t>
            </a:r>
            <a:r>
              <a:rPr lang="en-US" sz="2000" b="1" dirty="0" smtClean="0"/>
              <a:t> para los </a:t>
            </a:r>
            <a:r>
              <a:rPr lang="en-US" sz="2000" b="1" dirty="0" err="1" smtClean="0"/>
              <a:t>que</a:t>
            </a:r>
            <a:r>
              <a:rPr lang="en-US" sz="2000" b="1" dirty="0" smtClean="0"/>
              <a:t> </a:t>
            </a:r>
            <a:r>
              <a:rPr lang="en-US" sz="2000" b="1" dirty="0" err="1" smtClean="0"/>
              <a:t>esten</a:t>
            </a:r>
            <a:r>
              <a:rPr lang="en-US" sz="2000" b="1" dirty="0" smtClean="0"/>
              <a:t> </a:t>
            </a:r>
            <a:r>
              <a:rPr lang="en-US" sz="2000" b="1" dirty="0" err="1" smtClean="0"/>
              <a:t>dispuestos</a:t>
            </a:r>
            <a:r>
              <a:rPr lang="en-US" sz="2000" b="1" dirty="0" smtClean="0"/>
              <a:t> a </a:t>
            </a:r>
            <a:r>
              <a:rPr lang="en-US" sz="2000" b="1" dirty="0" err="1" smtClean="0"/>
              <a:t>comercializar</a:t>
            </a:r>
            <a:r>
              <a:rPr lang="en-US" sz="2000" b="1" dirty="0" smtClean="0"/>
              <a:t> </a:t>
            </a:r>
            <a:r>
              <a:rPr lang="en-US" sz="2000" b="1" dirty="0" err="1" smtClean="0"/>
              <a:t>partes</a:t>
            </a:r>
            <a:r>
              <a:rPr lang="en-US" sz="2000" b="1" dirty="0" smtClean="0"/>
              <a:t> de </a:t>
            </a:r>
            <a:r>
              <a:rPr lang="en-US" sz="2000" b="1" dirty="0" err="1" smtClean="0"/>
              <a:t>su</a:t>
            </a:r>
            <a:r>
              <a:rPr lang="en-US" sz="2000" b="1" dirty="0" smtClean="0"/>
              <a:t> </a:t>
            </a:r>
            <a:r>
              <a:rPr lang="en-US" sz="2000" b="1" dirty="0" err="1" smtClean="0"/>
              <a:t>cuerpo</a:t>
            </a:r>
            <a:r>
              <a:rPr lang="en-US" sz="2000" b="1" dirty="0" smtClean="0"/>
              <a:t>.</a:t>
            </a:r>
          </a:p>
          <a:p>
            <a:endParaRPr lang="en-US" sz="2000" b="1" dirty="0"/>
          </a:p>
          <a:p>
            <a:r>
              <a:rPr lang="en-US" sz="2000" b="1" dirty="0" smtClean="0"/>
              <a:t>El </a:t>
            </a:r>
            <a:r>
              <a:rPr lang="en-US" sz="2000" b="1" dirty="0" err="1" smtClean="0"/>
              <a:t>problema</a:t>
            </a:r>
            <a:r>
              <a:rPr lang="en-US" sz="2000" b="1" dirty="0" smtClean="0"/>
              <a:t> moral </a:t>
            </a:r>
            <a:r>
              <a:rPr lang="en-US" sz="2000" b="1" dirty="0" err="1" smtClean="0"/>
              <a:t>es</a:t>
            </a:r>
            <a:r>
              <a:rPr lang="en-US" sz="2000" b="1" dirty="0" smtClean="0"/>
              <a:t> </a:t>
            </a:r>
            <a:r>
              <a:rPr lang="en-US" sz="2000" b="1" dirty="0" err="1" smtClean="0"/>
              <a:t>que</a:t>
            </a:r>
            <a:r>
              <a:rPr lang="en-US" sz="2000" b="1" dirty="0"/>
              <a:t> </a:t>
            </a:r>
            <a:r>
              <a:rPr lang="en-US" sz="2000" b="1" dirty="0" err="1" smtClean="0"/>
              <a:t>abrir</a:t>
            </a:r>
            <a:r>
              <a:rPr lang="en-US" sz="2000" b="1" dirty="0" smtClean="0"/>
              <a:t> el </a:t>
            </a:r>
            <a:r>
              <a:rPr lang="en-US" sz="2000" b="1" dirty="0" err="1" smtClean="0"/>
              <a:t>mercado</a:t>
            </a:r>
            <a:r>
              <a:rPr lang="en-US" sz="2000" b="1" dirty="0" smtClean="0"/>
              <a:t> a </a:t>
            </a:r>
            <a:r>
              <a:rPr lang="en-US" sz="2000" b="1" dirty="0" err="1" smtClean="0"/>
              <a:t>tal</a:t>
            </a:r>
            <a:r>
              <a:rPr lang="en-US" sz="2000" b="1" dirty="0" smtClean="0"/>
              <a:t> </a:t>
            </a:r>
            <a:r>
              <a:rPr lang="en-US" sz="2000" b="1" dirty="0" err="1" smtClean="0"/>
              <a:t>comercializacion</a:t>
            </a:r>
            <a:r>
              <a:rPr lang="en-US" sz="2000" b="1" dirty="0" smtClean="0"/>
              <a:t> </a:t>
            </a:r>
            <a:r>
              <a:rPr lang="en-US" sz="2000" b="1" dirty="0" err="1" smtClean="0"/>
              <a:t>automaticamente</a:t>
            </a:r>
            <a:r>
              <a:rPr lang="en-US" sz="2000" b="1" dirty="0" smtClean="0"/>
              <a:t> </a:t>
            </a:r>
            <a:r>
              <a:rPr lang="en-US" sz="2000" b="1" dirty="0" err="1" smtClean="0"/>
              <a:t>significaria</a:t>
            </a:r>
            <a:r>
              <a:rPr lang="en-US" sz="2000" b="1" dirty="0" smtClean="0"/>
              <a:t> </a:t>
            </a:r>
            <a:r>
              <a:rPr lang="en-US" sz="2000" b="1" dirty="0" err="1" smtClean="0"/>
              <a:t>que</a:t>
            </a:r>
            <a:r>
              <a:rPr lang="en-US" sz="2000" b="1" dirty="0" smtClean="0"/>
              <a:t> personas </a:t>
            </a:r>
            <a:r>
              <a:rPr lang="en-US" sz="2000" b="1" dirty="0" err="1" smtClean="0"/>
              <a:t>necesitadas</a:t>
            </a:r>
            <a:r>
              <a:rPr lang="en-US" sz="2000" b="1" dirty="0" smtClean="0"/>
              <a:t> </a:t>
            </a:r>
            <a:r>
              <a:rPr lang="en-US" sz="2000" b="1" dirty="0" err="1" smtClean="0"/>
              <a:t>estarian</a:t>
            </a:r>
            <a:r>
              <a:rPr lang="en-US" sz="2000" b="1" dirty="0" smtClean="0"/>
              <a:t> </a:t>
            </a:r>
            <a:r>
              <a:rPr lang="en-US" sz="2000" b="1" dirty="0" err="1" smtClean="0"/>
              <a:t>vendiendo</a:t>
            </a:r>
            <a:r>
              <a:rPr lang="en-US" sz="2000" b="1" dirty="0" smtClean="0"/>
              <a:t> </a:t>
            </a:r>
            <a:r>
              <a:rPr lang="en-US" sz="2000" b="1" dirty="0" err="1" smtClean="0"/>
              <a:t>partes</a:t>
            </a:r>
            <a:r>
              <a:rPr lang="en-US" sz="2000" b="1" dirty="0" smtClean="0"/>
              <a:t> de </a:t>
            </a:r>
            <a:r>
              <a:rPr lang="en-US" sz="2000" b="1" dirty="0" err="1" smtClean="0"/>
              <a:t>su</a:t>
            </a:r>
            <a:r>
              <a:rPr lang="en-US" sz="2000" b="1" dirty="0" smtClean="0"/>
              <a:t> </a:t>
            </a:r>
            <a:r>
              <a:rPr lang="en-US" sz="2000" b="1" dirty="0" err="1" smtClean="0"/>
              <a:t>cuerpo</a:t>
            </a:r>
            <a:r>
              <a:rPr lang="en-US" sz="2000" b="1" dirty="0" smtClean="0"/>
              <a:t> a </a:t>
            </a:r>
            <a:r>
              <a:rPr lang="en-US" sz="2000" b="1" dirty="0" err="1" smtClean="0"/>
              <a:t>necesitados</a:t>
            </a:r>
            <a:r>
              <a:rPr lang="en-US" sz="2000" b="1" dirty="0" smtClean="0"/>
              <a:t> </a:t>
            </a:r>
            <a:r>
              <a:rPr lang="en-US" sz="2000" b="1" dirty="0" err="1" smtClean="0"/>
              <a:t>adinerados</a:t>
            </a:r>
            <a:r>
              <a:rPr lang="en-US" sz="2000" b="1" dirty="0" smtClean="0"/>
              <a:t>.</a:t>
            </a:r>
          </a:p>
          <a:p>
            <a:endParaRPr lang="en-US" sz="2000" b="1" dirty="0"/>
          </a:p>
          <a:p>
            <a:r>
              <a:rPr lang="en-US" sz="2000" b="1" u="sng" dirty="0" err="1" smtClean="0">
                <a:solidFill>
                  <a:srgbClr val="FF0000"/>
                </a:solidFill>
              </a:rPr>
              <a:t>Cual</a:t>
            </a:r>
            <a:r>
              <a:rPr lang="en-US" sz="2000" b="1" u="sng" dirty="0" smtClean="0">
                <a:solidFill>
                  <a:srgbClr val="FF0000"/>
                </a:solidFill>
              </a:rPr>
              <a:t> </a:t>
            </a:r>
            <a:r>
              <a:rPr lang="en-US" sz="2000" b="1" u="sng" dirty="0" err="1" smtClean="0">
                <a:solidFill>
                  <a:srgbClr val="FF0000"/>
                </a:solidFill>
              </a:rPr>
              <a:t>es</a:t>
            </a:r>
            <a:r>
              <a:rPr lang="en-US" sz="2000" b="1" u="sng" dirty="0" smtClean="0">
                <a:solidFill>
                  <a:srgbClr val="FF0000"/>
                </a:solidFill>
              </a:rPr>
              <a:t> la </a:t>
            </a:r>
            <a:r>
              <a:rPr lang="en-US" sz="2000" b="1" u="sng" dirty="0" err="1" smtClean="0">
                <a:solidFill>
                  <a:srgbClr val="FF0000"/>
                </a:solidFill>
              </a:rPr>
              <a:t>situacion</a:t>
            </a:r>
            <a:r>
              <a:rPr lang="en-US" sz="2000" b="1" u="sng" dirty="0" smtClean="0">
                <a:solidFill>
                  <a:srgbClr val="FF0000"/>
                </a:solidFill>
              </a:rPr>
              <a:t> en la </a:t>
            </a:r>
            <a:r>
              <a:rPr lang="en-US" sz="2000" b="1" u="sng" dirty="0" err="1" smtClean="0">
                <a:solidFill>
                  <a:srgbClr val="FF0000"/>
                </a:solidFill>
              </a:rPr>
              <a:t>realidad</a:t>
            </a:r>
            <a:r>
              <a:rPr lang="en-US" sz="2000" b="1" u="sng" dirty="0" smtClean="0">
                <a:solidFill>
                  <a:srgbClr val="FF0000"/>
                </a:solidFill>
              </a:rPr>
              <a:t>?</a:t>
            </a:r>
            <a:endParaRPr lang="es-MX" sz="2000" b="1" u="sng" dirty="0">
              <a:solidFill>
                <a:srgbClr val="FF0000"/>
              </a:solidFill>
            </a:endParaRPr>
          </a:p>
        </p:txBody>
      </p:sp>
    </p:spTree>
    <p:extLst>
      <p:ext uri="{BB962C8B-B14F-4D97-AF65-F5344CB8AC3E}">
        <p14:creationId xmlns:p14="http://schemas.microsoft.com/office/powerpoint/2010/main" val="523660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409545"/>
            <a:ext cx="4537393" cy="523220"/>
          </a:xfrm>
          <a:prstGeom prst="rect">
            <a:avLst/>
          </a:prstGeom>
          <a:noFill/>
        </p:spPr>
        <p:txBody>
          <a:bodyPr wrap="square" rtlCol="0">
            <a:spAutoFit/>
          </a:bodyPr>
          <a:lstStyle/>
          <a:p>
            <a:r>
              <a:rPr lang="en-US" sz="2800" b="1" dirty="0" err="1" smtClean="0"/>
              <a:t>Trafico</a:t>
            </a:r>
            <a:r>
              <a:rPr lang="en-US" sz="2800" b="1" dirty="0" smtClean="0"/>
              <a:t> </a:t>
            </a:r>
            <a:r>
              <a:rPr lang="en-US" sz="2800" b="1" dirty="0" err="1" smtClean="0"/>
              <a:t>ilegal</a:t>
            </a:r>
            <a:r>
              <a:rPr lang="en-US" sz="2800" b="1" dirty="0" smtClean="0"/>
              <a:t> de </a:t>
            </a:r>
            <a:r>
              <a:rPr lang="en-US" sz="2800" b="1" dirty="0" err="1" smtClean="0"/>
              <a:t>organos</a:t>
            </a:r>
            <a:endParaRPr lang="en-US" sz="2800" b="1" dirty="0" smtClean="0"/>
          </a:p>
        </p:txBody>
      </p:sp>
      <p:pic>
        <p:nvPicPr>
          <p:cNvPr id="1026" name="Picture 2" descr="Angry kidney sellers show scars caused by operations to remove their kidneys in Lahore, Pakist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837" y="1295400"/>
            <a:ext cx="4638944"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6545" y="4267200"/>
            <a:ext cx="8015912" cy="2308324"/>
          </a:xfrm>
          <a:prstGeom prst="rect">
            <a:avLst/>
          </a:prstGeom>
          <a:noFill/>
        </p:spPr>
        <p:txBody>
          <a:bodyPr wrap="none" rtlCol="0">
            <a:spAutoFit/>
          </a:bodyPr>
          <a:lstStyle/>
          <a:p>
            <a:r>
              <a:rPr lang="en-US" dirty="0" err="1" smtClean="0"/>
              <a:t>Paises</a:t>
            </a:r>
            <a:r>
              <a:rPr lang="en-US" dirty="0" smtClean="0"/>
              <a:t> en los </a:t>
            </a:r>
            <a:r>
              <a:rPr lang="en-US" dirty="0" err="1" smtClean="0"/>
              <a:t>cuales</a:t>
            </a:r>
            <a:r>
              <a:rPr lang="en-US" dirty="0" smtClean="0"/>
              <a:t> se </a:t>
            </a:r>
            <a:r>
              <a:rPr lang="en-US" dirty="0" err="1" smtClean="0"/>
              <a:t>efectuan</a:t>
            </a:r>
            <a:r>
              <a:rPr lang="en-US" dirty="0" smtClean="0"/>
              <a:t> </a:t>
            </a:r>
            <a:r>
              <a:rPr lang="en-US" dirty="0" err="1" smtClean="0"/>
              <a:t>ventas</a:t>
            </a:r>
            <a:r>
              <a:rPr lang="en-US" dirty="0" smtClean="0"/>
              <a:t> (</a:t>
            </a:r>
            <a:r>
              <a:rPr lang="en-US" dirty="0" err="1" smtClean="0"/>
              <a:t>ilegales</a:t>
            </a:r>
            <a:r>
              <a:rPr lang="en-US" dirty="0" smtClean="0"/>
              <a:t>) de </a:t>
            </a:r>
            <a:r>
              <a:rPr lang="en-US" dirty="0" err="1" smtClean="0"/>
              <a:t>organos</a:t>
            </a:r>
            <a:r>
              <a:rPr lang="en-US" dirty="0" smtClean="0"/>
              <a:t>, </a:t>
            </a:r>
            <a:r>
              <a:rPr lang="en-US" dirty="0" err="1" smtClean="0"/>
              <a:t>especialmente</a:t>
            </a:r>
            <a:r>
              <a:rPr lang="en-US" dirty="0" smtClean="0"/>
              <a:t> </a:t>
            </a:r>
            <a:r>
              <a:rPr lang="en-US" dirty="0" err="1" smtClean="0"/>
              <a:t>riñones</a:t>
            </a:r>
            <a:endParaRPr lang="en-US" dirty="0" smtClean="0"/>
          </a:p>
          <a:p>
            <a:endParaRPr lang="en-US" dirty="0"/>
          </a:p>
          <a:p>
            <a:pPr marL="285750" indent="-285750">
              <a:buFontTx/>
              <a:buChar char="-"/>
            </a:pPr>
            <a:r>
              <a:rPr lang="en-US" dirty="0" smtClean="0"/>
              <a:t>India</a:t>
            </a:r>
          </a:p>
          <a:p>
            <a:pPr marL="285750" indent="-285750">
              <a:buFontTx/>
              <a:buChar char="-"/>
            </a:pPr>
            <a:r>
              <a:rPr lang="en-US" dirty="0" smtClean="0"/>
              <a:t>Kosovo</a:t>
            </a:r>
          </a:p>
          <a:p>
            <a:pPr marL="285750" indent="-285750">
              <a:buFontTx/>
              <a:buChar char="-"/>
            </a:pPr>
            <a:r>
              <a:rPr lang="en-US" dirty="0" smtClean="0"/>
              <a:t>Serbia – </a:t>
            </a:r>
            <a:r>
              <a:rPr lang="en-US" dirty="0" err="1" smtClean="0"/>
              <a:t>Erzegovina</a:t>
            </a:r>
            <a:endParaRPr lang="en-US" dirty="0" smtClean="0"/>
          </a:p>
          <a:p>
            <a:pPr marL="285750" indent="-285750">
              <a:buFontTx/>
              <a:buChar char="-"/>
            </a:pPr>
            <a:r>
              <a:rPr lang="en-US" dirty="0" smtClean="0"/>
              <a:t>Costa Rica</a:t>
            </a:r>
          </a:p>
          <a:p>
            <a:pPr marL="285750" indent="-285750">
              <a:buFontTx/>
              <a:buChar char="-"/>
            </a:pPr>
            <a:r>
              <a:rPr lang="en-US" dirty="0" smtClean="0"/>
              <a:t>Bolivia</a:t>
            </a:r>
          </a:p>
          <a:p>
            <a:pPr marL="285750" indent="-285750">
              <a:buFontTx/>
              <a:buChar char="-"/>
            </a:pPr>
            <a:r>
              <a:rPr lang="en-US" dirty="0" err="1" smtClean="0"/>
              <a:t>Brasil</a:t>
            </a:r>
            <a:endParaRPr lang="en-US" dirty="0" smtClean="0"/>
          </a:p>
        </p:txBody>
      </p:sp>
    </p:spTree>
    <p:extLst>
      <p:ext uri="{BB962C8B-B14F-4D97-AF65-F5344CB8AC3E}">
        <p14:creationId xmlns:p14="http://schemas.microsoft.com/office/powerpoint/2010/main" val="523660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Fig. 1. Locations of kidney transplants for Malaysian pati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2638"/>
            <a:ext cx="7782485"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2667000" y="5798150"/>
            <a:ext cx="64120"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0" i="0" u="none" strike="noStrike" cap="none" normalizeH="0" baseline="0" dirty="0" smtClean="0">
                <a:ln>
                  <a:noFill/>
                </a:ln>
                <a:solidFill>
                  <a:srgbClr val="333333"/>
                </a:solidFill>
                <a:effectLst/>
                <a:latin typeface="Helvetica"/>
                <a:cs typeface="Arial" pitchFamily="34" charset="0"/>
              </a:rPr>
              <a:t>  </a:t>
            </a:r>
            <a:endParaRPr kumimoji="0" lang="es-MX" altLang="es-MX" sz="8100" b="0" i="0" u="none" strike="noStrike" cap="none" normalizeH="0" baseline="0" dirty="0" smtClean="0">
              <a:ln>
                <a:noFill/>
              </a:ln>
              <a:solidFill>
                <a:srgbClr val="333333"/>
              </a:solidFill>
              <a:effectLst/>
              <a:latin typeface="Helvetica"/>
              <a:cs typeface="Arial" pitchFamily="34" charset="0"/>
            </a:endParaRPr>
          </a:p>
        </p:txBody>
      </p:sp>
      <p:pic>
        <p:nvPicPr>
          <p:cNvPr id="2051" name="Picture 3" descr="Fig. 2. Locations of overseas kidney transplantations for Omani pati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90260"/>
            <a:ext cx="7412130" cy="22089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40873" y="3174990"/>
            <a:ext cx="6711083" cy="369332"/>
          </a:xfrm>
          <a:prstGeom prst="rect">
            <a:avLst/>
          </a:prstGeom>
        </p:spPr>
        <p:txBody>
          <a:bodyPr wrap="square">
            <a:spAutoFit/>
          </a:bodyPr>
          <a:lstStyle/>
          <a:p>
            <a:pPr lvl="0" fontAlgn="base">
              <a:spcBef>
                <a:spcPct val="0"/>
              </a:spcBef>
              <a:spcAft>
                <a:spcPct val="0"/>
              </a:spcAft>
            </a:pPr>
            <a:r>
              <a:rPr lang="es-MX" altLang="es-MX" dirty="0">
                <a:solidFill>
                  <a:srgbClr val="666666"/>
                </a:solidFill>
                <a:latin typeface="inherit"/>
                <a:cs typeface="Arial" pitchFamily="34" charset="0"/>
              </a:rPr>
              <a:t>Fig. 1. </a:t>
            </a:r>
            <a:r>
              <a:rPr lang="es-MX" altLang="es-MX" dirty="0" err="1">
                <a:solidFill>
                  <a:srgbClr val="666666"/>
                </a:solidFill>
                <a:latin typeface="inherit"/>
                <a:cs typeface="Arial" pitchFamily="34" charset="0"/>
              </a:rPr>
              <a:t>Locations</a:t>
            </a:r>
            <a:r>
              <a:rPr lang="es-MX" altLang="es-MX" dirty="0">
                <a:solidFill>
                  <a:srgbClr val="666666"/>
                </a:solidFill>
                <a:latin typeface="inherit"/>
                <a:cs typeface="Arial" pitchFamily="34" charset="0"/>
              </a:rPr>
              <a:t> of </a:t>
            </a:r>
            <a:r>
              <a:rPr lang="es-MX" altLang="es-MX" dirty="0" err="1">
                <a:solidFill>
                  <a:srgbClr val="666666"/>
                </a:solidFill>
                <a:latin typeface="inherit"/>
                <a:cs typeface="Arial" pitchFamily="34" charset="0"/>
              </a:rPr>
              <a:t>kidney</a:t>
            </a:r>
            <a:r>
              <a:rPr lang="es-MX" altLang="es-MX" dirty="0">
                <a:solidFill>
                  <a:srgbClr val="666666"/>
                </a:solidFill>
                <a:latin typeface="inherit"/>
                <a:cs typeface="Arial" pitchFamily="34" charset="0"/>
              </a:rPr>
              <a:t> </a:t>
            </a:r>
            <a:r>
              <a:rPr lang="es-MX" altLang="es-MX" dirty="0" err="1">
                <a:solidFill>
                  <a:srgbClr val="666666"/>
                </a:solidFill>
                <a:latin typeface="inherit"/>
                <a:cs typeface="Arial" pitchFamily="34" charset="0"/>
              </a:rPr>
              <a:t>transplants</a:t>
            </a:r>
            <a:r>
              <a:rPr lang="es-MX" altLang="es-MX" dirty="0">
                <a:solidFill>
                  <a:srgbClr val="666666"/>
                </a:solidFill>
                <a:latin typeface="inherit"/>
                <a:cs typeface="Arial" pitchFamily="34" charset="0"/>
              </a:rPr>
              <a:t> </a:t>
            </a:r>
            <a:r>
              <a:rPr lang="es-MX" altLang="es-MX" dirty="0" err="1">
                <a:solidFill>
                  <a:srgbClr val="666666"/>
                </a:solidFill>
                <a:latin typeface="inherit"/>
                <a:cs typeface="Arial" pitchFamily="34" charset="0"/>
              </a:rPr>
              <a:t>for</a:t>
            </a:r>
            <a:r>
              <a:rPr lang="es-MX" altLang="es-MX" dirty="0">
                <a:solidFill>
                  <a:srgbClr val="666666"/>
                </a:solidFill>
                <a:latin typeface="inherit"/>
                <a:cs typeface="Arial" pitchFamily="34" charset="0"/>
              </a:rPr>
              <a:t> </a:t>
            </a:r>
            <a:r>
              <a:rPr lang="es-MX" altLang="es-MX" dirty="0" err="1">
                <a:solidFill>
                  <a:srgbClr val="666666"/>
                </a:solidFill>
                <a:latin typeface="inherit"/>
                <a:cs typeface="Arial" pitchFamily="34" charset="0"/>
              </a:rPr>
              <a:t>Malaysian</a:t>
            </a:r>
            <a:r>
              <a:rPr lang="es-MX" altLang="es-MX" dirty="0">
                <a:solidFill>
                  <a:srgbClr val="666666"/>
                </a:solidFill>
                <a:latin typeface="inherit"/>
                <a:cs typeface="Arial" pitchFamily="34" charset="0"/>
              </a:rPr>
              <a:t> </a:t>
            </a:r>
            <a:r>
              <a:rPr lang="es-MX" altLang="es-MX" dirty="0" err="1">
                <a:solidFill>
                  <a:srgbClr val="666666"/>
                </a:solidFill>
                <a:latin typeface="inherit"/>
                <a:cs typeface="Arial" pitchFamily="34" charset="0"/>
              </a:rPr>
              <a:t>patients</a:t>
            </a:r>
            <a:endParaRPr lang="es-MX" altLang="es-MX" sz="2000" dirty="0">
              <a:latin typeface="Arial" pitchFamily="34" charset="0"/>
              <a:cs typeface="Arial" pitchFamily="34" charset="0"/>
            </a:endParaRPr>
          </a:p>
        </p:txBody>
      </p:sp>
      <p:sp>
        <p:nvSpPr>
          <p:cNvPr id="4" name="Rectangle 3"/>
          <p:cNvSpPr/>
          <p:nvPr/>
        </p:nvSpPr>
        <p:spPr>
          <a:xfrm>
            <a:off x="1066800" y="5955268"/>
            <a:ext cx="7467599" cy="369332"/>
          </a:xfrm>
          <a:prstGeom prst="rect">
            <a:avLst/>
          </a:prstGeom>
        </p:spPr>
        <p:txBody>
          <a:bodyPr wrap="square">
            <a:spAutoFit/>
          </a:bodyPr>
          <a:lstStyle/>
          <a:p>
            <a:pPr lvl="0" eaLnBrk="0" fontAlgn="base" hangingPunct="0">
              <a:spcBef>
                <a:spcPct val="0"/>
              </a:spcBef>
              <a:spcAft>
                <a:spcPct val="0"/>
              </a:spcAft>
            </a:pPr>
            <a:r>
              <a:rPr lang="es-MX" altLang="es-MX" dirty="0">
                <a:solidFill>
                  <a:srgbClr val="666666"/>
                </a:solidFill>
                <a:latin typeface="inherit"/>
                <a:cs typeface="Arial" pitchFamily="34" charset="0"/>
              </a:rPr>
              <a:t>Fig. 2. </a:t>
            </a:r>
            <a:r>
              <a:rPr lang="es-MX" altLang="es-MX" dirty="0" err="1">
                <a:solidFill>
                  <a:srgbClr val="666666"/>
                </a:solidFill>
                <a:latin typeface="inherit"/>
                <a:cs typeface="Arial" pitchFamily="34" charset="0"/>
              </a:rPr>
              <a:t>Locations</a:t>
            </a:r>
            <a:r>
              <a:rPr lang="es-MX" altLang="es-MX" dirty="0">
                <a:solidFill>
                  <a:srgbClr val="666666"/>
                </a:solidFill>
                <a:latin typeface="inherit"/>
                <a:cs typeface="Arial" pitchFamily="34" charset="0"/>
              </a:rPr>
              <a:t> of </a:t>
            </a:r>
            <a:r>
              <a:rPr lang="es-MX" altLang="es-MX" dirty="0" err="1">
                <a:solidFill>
                  <a:srgbClr val="666666"/>
                </a:solidFill>
                <a:latin typeface="inherit"/>
                <a:cs typeface="Arial" pitchFamily="34" charset="0"/>
              </a:rPr>
              <a:t>overseas</a:t>
            </a:r>
            <a:r>
              <a:rPr lang="es-MX" altLang="es-MX" dirty="0">
                <a:solidFill>
                  <a:srgbClr val="666666"/>
                </a:solidFill>
                <a:latin typeface="inherit"/>
                <a:cs typeface="Arial" pitchFamily="34" charset="0"/>
              </a:rPr>
              <a:t> </a:t>
            </a:r>
            <a:r>
              <a:rPr lang="es-MX" altLang="es-MX" dirty="0" err="1">
                <a:solidFill>
                  <a:srgbClr val="666666"/>
                </a:solidFill>
                <a:latin typeface="inherit"/>
                <a:cs typeface="Arial" pitchFamily="34" charset="0"/>
              </a:rPr>
              <a:t>kidney</a:t>
            </a:r>
            <a:r>
              <a:rPr lang="es-MX" altLang="es-MX" dirty="0">
                <a:solidFill>
                  <a:srgbClr val="666666"/>
                </a:solidFill>
                <a:latin typeface="inherit"/>
                <a:cs typeface="Arial" pitchFamily="34" charset="0"/>
              </a:rPr>
              <a:t> </a:t>
            </a:r>
            <a:r>
              <a:rPr lang="es-MX" altLang="es-MX" dirty="0" err="1">
                <a:solidFill>
                  <a:srgbClr val="666666"/>
                </a:solidFill>
                <a:latin typeface="inherit"/>
                <a:cs typeface="Arial" pitchFamily="34" charset="0"/>
              </a:rPr>
              <a:t>transplantations</a:t>
            </a:r>
            <a:r>
              <a:rPr lang="es-MX" altLang="es-MX" dirty="0">
                <a:solidFill>
                  <a:srgbClr val="666666"/>
                </a:solidFill>
                <a:latin typeface="inherit"/>
                <a:cs typeface="Arial" pitchFamily="34" charset="0"/>
              </a:rPr>
              <a:t> </a:t>
            </a:r>
            <a:r>
              <a:rPr lang="es-MX" altLang="es-MX" dirty="0" err="1">
                <a:solidFill>
                  <a:srgbClr val="666666"/>
                </a:solidFill>
                <a:latin typeface="inherit"/>
                <a:cs typeface="Arial" pitchFamily="34" charset="0"/>
              </a:rPr>
              <a:t>for</a:t>
            </a:r>
            <a:r>
              <a:rPr lang="es-MX" altLang="es-MX" dirty="0">
                <a:solidFill>
                  <a:srgbClr val="666666"/>
                </a:solidFill>
                <a:latin typeface="inherit"/>
                <a:cs typeface="Arial" pitchFamily="34" charset="0"/>
              </a:rPr>
              <a:t> </a:t>
            </a:r>
            <a:r>
              <a:rPr lang="es-MX" altLang="es-MX" dirty="0" err="1">
                <a:solidFill>
                  <a:srgbClr val="666666"/>
                </a:solidFill>
                <a:latin typeface="inherit"/>
                <a:cs typeface="Arial" pitchFamily="34" charset="0"/>
              </a:rPr>
              <a:t>Omani</a:t>
            </a:r>
            <a:r>
              <a:rPr lang="es-MX" altLang="es-MX" dirty="0">
                <a:solidFill>
                  <a:srgbClr val="666666"/>
                </a:solidFill>
                <a:latin typeface="inherit"/>
                <a:cs typeface="Arial" pitchFamily="34" charset="0"/>
              </a:rPr>
              <a:t> </a:t>
            </a:r>
            <a:r>
              <a:rPr lang="es-MX" altLang="es-MX" dirty="0" err="1">
                <a:solidFill>
                  <a:srgbClr val="666666"/>
                </a:solidFill>
                <a:latin typeface="inherit"/>
                <a:cs typeface="Arial" pitchFamily="34" charset="0"/>
              </a:rPr>
              <a:t>patients</a:t>
            </a:r>
            <a:endParaRPr lang="es-MX" altLang="es-MX" sz="2000" dirty="0">
              <a:solidFill>
                <a:srgbClr val="333333"/>
              </a:solidFill>
              <a:latin typeface="Helvetica"/>
              <a:cs typeface="Arial" pitchFamily="34" charset="0"/>
            </a:endParaRPr>
          </a:p>
        </p:txBody>
      </p:sp>
      <p:sp>
        <p:nvSpPr>
          <p:cNvPr id="5" name="TextBox 4"/>
          <p:cNvSpPr txBox="1"/>
          <p:nvPr/>
        </p:nvSpPr>
        <p:spPr>
          <a:xfrm>
            <a:off x="1447800" y="304800"/>
            <a:ext cx="1726306" cy="523220"/>
          </a:xfrm>
          <a:prstGeom prst="rect">
            <a:avLst/>
          </a:prstGeom>
          <a:noFill/>
        </p:spPr>
        <p:txBody>
          <a:bodyPr wrap="none" rtlCol="0">
            <a:spAutoFit/>
          </a:bodyPr>
          <a:lstStyle/>
          <a:p>
            <a:r>
              <a:rPr lang="en-US" sz="2800" b="1" dirty="0" smtClean="0"/>
              <a:t>WHO data</a:t>
            </a:r>
            <a:endParaRPr lang="es-MX" sz="2800" b="1" dirty="0"/>
          </a:p>
        </p:txBody>
      </p:sp>
    </p:spTree>
    <p:extLst>
      <p:ext uri="{BB962C8B-B14F-4D97-AF65-F5344CB8AC3E}">
        <p14:creationId xmlns:p14="http://schemas.microsoft.com/office/powerpoint/2010/main" val="523660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28343"/>
            <a:ext cx="8305800" cy="5170646"/>
          </a:xfrm>
          <a:prstGeom prst="rect">
            <a:avLst/>
          </a:prstGeom>
        </p:spPr>
        <p:txBody>
          <a:bodyPr wrap="square">
            <a:spAutoFit/>
          </a:bodyPr>
          <a:lstStyle/>
          <a:p>
            <a:r>
              <a:rPr lang="en-US" b="1" dirty="0" err="1" smtClean="0"/>
              <a:t>Tratados</a:t>
            </a:r>
            <a:r>
              <a:rPr lang="en-US" b="1" dirty="0" smtClean="0"/>
              <a:t> </a:t>
            </a:r>
            <a:r>
              <a:rPr lang="en-US" b="1" dirty="0" err="1" smtClean="0"/>
              <a:t>internacionales</a:t>
            </a:r>
            <a:r>
              <a:rPr lang="en-US" b="1" dirty="0" smtClean="0"/>
              <a:t> </a:t>
            </a:r>
            <a:r>
              <a:rPr lang="en-US" b="1" dirty="0" err="1" smtClean="0"/>
              <a:t>sobre</a:t>
            </a:r>
            <a:r>
              <a:rPr lang="en-US" b="1" dirty="0" smtClean="0"/>
              <a:t> </a:t>
            </a:r>
            <a:r>
              <a:rPr lang="en-US" b="1" dirty="0" err="1" smtClean="0"/>
              <a:t>tratamientos</a:t>
            </a:r>
            <a:r>
              <a:rPr lang="en-US" b="1" dirty="0" smtClean="0"/>
              <a:t> de </a:t>
            </a:r>
            <a:r>
              <a:rPr lang="en-US" b="1" dirty="0" err="1" smtClean="0"/>
              <a:t>salud</a:t>
            </a:r>
            <a:r>
              <a:rPr lang="en-US" b="1" dirty="0" smtClean="0"/>
              <a:t> para </a:t>
            </a:r>
            <a:r>
              <a:rPr lang="en-US" b="1" dirty="0" err="1" smtClean="0"/>
              <a:t>extranjeros</a:t>
            </a:r>
            <a:endParaRPr lang="en-US" b="1" dirty="0" smtClean="0"/>
          </a:p>
          <a:p>
            <a:endParaRPr lang="en-US" dirty="0" smtClean="0"/>
          </a:p>
          <a:p>
            <a:endParaRPr lang="en-US" dirty="0"/>
          </a:p>
          <a:p>
            <a:r>
              <a:rPr lang="en-US" dirty="0" smtClean="0"/>
              <a:t>Under </a:t>
            </a:r>
            <a:r>
              <a:rPr lang="en-US" dirty="0"/>
              <a:t>the General Agreement of Trade in Service (GATS), governments may choose to trade health services to achieve their national health objectives. Health service exports, through the </a:t>
            </a:r>
            <a:r>
              <a:rPr lang="en-US" b="1" dirty="0"/>
              <a:t>treatment of foreign patients entering their territory</a:t>
            </a:r>
            <a:r>
              <a:rPr lang="en-US" dirty="0"/>
              <a:t> (classified as “mode 2” or “consumption abroad”), are </a:t>
            </a:r>
            <a:r>
              <a:rPr lang="en-US" b="1" u="sng" dirty="0"/>
              <a:t>used by some countries as an instrument of economic development</a:t>
            </a:r>
            <a:r>
              <a:rPr lang="en-US" b="1" u="sng" dirty="0" smtClean="0"/>
              <a:t>.</a:t>
            </a:r>
          </a:p>
          <a:p>
            <a:endParaRPr lang="en-US" dirty="0"/>
          </a:p>
          <a:p>
            <a:r>
              <a:rPr lang="en-US" sz="2400" b="1" dirty="0" smtClean="0">
                <a:solidFill>
                  <a:srgbClr val="FF0000"/>
                </a:solidFill>
              </a:rPr>
              <a:t>El </a:t>
            </a:r>
            <a:r>
              <a:rPr lang="en-US" sz="2400" b="1" dirty="0" err="1" smtClean="0">
                <a:solidFill>
                  <a:srgbClr val="FF0000"/>
                </a:solidFill>
              </a:rPr>
              <a:t>comercio</a:t>
            </a:r>
            <a:r>
              <a:rPr lang="en-US" sz="2400" b="1" dirty="0" smtClean="0">
                <a:solidFill>
                  <a:srgbClr val="FF0000"/>
                </a:solidFill>
              </a:rPr>
              <a:t> de </a:t>
            </a:r>
            <a:r>
              <a:rPr lang="en-US" sz="2400" b="1" dirty="0" err="1" smtClean="0">
                <a:solidFill>
                  <a:srgbClr val="FF0000"/>
                </a:solidFill>
              </a:rPr>
              <a:t>servicios</a:t>
            </a:r>
            <a:r>
              <a:rPr lang="en-US" sz="2400" b="1" dirty="0" smtClean="0">
                <a:solidFill>
                  <a:srgbClr val="FF0000"/>
                </a:solidFill>
              </a:rPr>
              <a:t> </a:t>
            </a:r>
            <a:r>
              <a:rPr lang="en-US" sz="2400" b="1" dirty="0" err="1" smtClean="0">
                <a:solidFill>
                  <a:srgbClr val="FF0000"/>
                </a:solidFill>
              </a:rPr>
              <a:t>relacionados</a:t>
            </a:r>
            <a:r>
              <a:rPr lang="en-US" sz="2400" b="1" dirty="0" smtClean="0">
                <a:solidFill>
                  <a:srgbClr val="FF0000"/>
                </a:solidFill>
              </a:rPr>
              <a:t> con </a:t>
            </a:r>
            <a:r>
              <a:rPr lang="en-US" sz="2400" b="1" dirty="0" err="1" smtClean="0">
                <a:solidFill>
                  <a:srgbClr val="FF0000"/>
                </a:solidFill>
              </a:rPr>
              <a:t>transplantes</a:t>
            </a:r>
            <a:r>
              <a:rPr lang="en-US" sz="2400" b="1" dirty="0" smtClean="0">
                <a:solidFill>
                  <a:srgbClr val="FF0000"/>
                </a:solidFill>
              </a:rPr>
              <a:t> de </a:t>
            </a:r>
            <a:r>
              <a:rPr lang="en-US" sz="2400" b="1" dirty="0" err="1" smtClean="0">
                <a:solidFill>
                  <a:srgbClr val="FF0000"/>
                </a:solidFill>
              </a:rPr>
              <a:t>organos</a:t>
            </a:r>
            <a:r>
              <a:rPr lang="en-US" sz="2400" b="1" dirty="0" smtClean="0">
                <a:solidFill>
                  <a:srgbClr val="FF0000"/>
                </a:solidFill>
              </a:rPr>
              <a:t> a </a:t>
            </a:r>
            <a:r>
              <a:rPr lang="en-US" sz="2400" b="1" dirty="0" err="1" smtClean="0">
                <a:solidFill>
                  <a:srgbClr val="FF0000"/>
                </a:solidFill>
              </a:rPr>
              <a:t>traves</a:t>
            </a:r>
            <a:r>
              <a:rPr lang="en-US" sz="2400" b="1" dirty="0" smtClean="0">
                <a:solidFill>
                  <a:srgbClr val="FF0000"/>
                </a:solidFill>
              </a:rPr>
              <a:t> </a:t>
            </a:r>
            <a:r>
              <a:rPr lang="en-US" sz="2400" b="1" dirty="0" err="1" smtClean="0">
                <a:solidFill>
                  <a:srgbClr val="FF0000"/>
                </a:solidFill>
              </a:rPr>
              <a:t>varias</a:t>
            </a:r>
            <a:r>
              <a:rPr lang="en-US" sz="2400" b="1" dirty="0" smtClean="0">
                <a:solidFill>
                  <a:srgbClr val="FF0000"/>
                </a:solidFill>
              </a:rPr>
              <a:t> </a:t>
            </a:r>
            <a:r>
              <a:rPr lang="en-US" sz="2400" b="1" dirty="0" err="1" smtClean="0">
                <a:solidFill>
                  <a:srgbClr val="FF0000"/>
                </a:solidFill>
              </a:rPr>
              <a:t>fronteras</a:t>
            </a:r>
            <a:r>
              <a:rPr lang="en-US" sz="2400" b="1" dirty="0" smtClean="0">
                <a:solidFill>
                  <a:srgbClr val="FF0000"/>
                </a:solidFill>
              </a:rPr>
              <a:t> </a:t>
            </a:r>
            <a:r>
              <a:rPr lang="en-US" sz="2400" b="1" dirty="0" err="1" smtClean="0">
                <a:solidFill>
                  <a:srgbClr val="FF0000"/>
                </a:solidFill>
              </a:rPr>
              <a:t>pueden</a:t>
            </a:r>
            <a:r>
              <a:rPr lang="en-US" sz="2400" b="1" dirty="0" smtClean="0">
                <a:solidFill>
                  <a:srgbClr val="FF0000"/>
                </a:solidFill>
              </a:rPr>
              <a:t> </a:t>
            </a:r>
            <a:r>
              <a:rPr lang="en-US" sz="2400" b="1" dirty="0" err="1" smtClean="0">
                <a:solidFill>
                  <a:srgbClr val="FF0000"/>
                </a:solidFill>
              </a:rPr>
              <a:t>resultar</a:t>
            </a:r>
            <a:r>
              <a:rPr lang="en-US" sz="2400" b="1" dirty="0" smtClean="0">
                <a:solidFill>
                  <a:srgbClr val="FF0000"/>
                </a:solidFill>
              </a:rPr>
              <a:t> </a:t>
            </a:r>
            <a:r>
              <a:rPr lang="en-US" sz="2400" b="1" dirty="0" err="1" smtClean="0">
                <a:solidFill>
                  <a:srgbClr val="FF0000"/>
                </a:solidFill>
              </a:rPr>
              <a:t>en</a:t>
            </a:r>
            <a:r>
              <a:rPr lang="en-US" sz="2400" b="1" dirty="0" smtClean="0">
                <a:solidFill>
                  <a:srgbClr val="FF0000"/>
                </a:solidFill>
              </a:rPr>
              <a:t> el </a:t>
            </a:r>
            <a:r>
              <a:rPr lang="en-US" sz="2400" b="1" dirty="0" err="1" smtClean="0">
                <a:solidFill>
                  <a:srgbClr val="FF0000"/>
                </a:solidFill>
              </a:rPr>
              <a:t>utilizo</a:t>
            </a:r>
            <a:r>
              <a:rPr lang="en-US" sz="2400" b="1" dirty="0" smtClean="0">
                <a:solidFill>
                  <a:srgbClr val="FF0000"/>
                </a:solidFill>
              </a:rPr>
              <a:t> no </a:t>
            </a:r>
            <a:r>
              <a:rPr lang="en-US" sz="2400" b="1" dirty="0" err="1" smtClean="0">
                <a:solidFill>
                  <a:srgbClr val="FF0000"/>
                </a:solidFill>
              </a:rPr>
              <a:t>equitativo</a:t>
            </a:r>
            <a:r>
              <a:rPr lang="en-US" sz="2400" b="1" dirty="0" smtClean="0">
                <a:solidFill>
                  <a:srgbClr val="FF0000"/>
                </a:solidFill>
              </a:rPr>
              <a:t> de </a:t>
            </a:r>
            <a:r>
              <a:rPr lang="en-US" sz="2400" b="1" dirty="0" err="1" smtClean="0">
                <a:solidFill>
                  <a:srgbClr val="FF0000"/>
                </a:solidFill>
              </a:rPr>
              <a:t>organos</a:t>
            </a:r>
            <a:r>
              <a:rPr lang="en-US" sz="2400" b="1" dirty="0" smtClean="0">
                <a:solidFill>
                  <a:srgbClr val="FF0000"/>
                </a:solidFill>
              </a:rPr>
              <a:t> </a:t>
            </a:r>
            <a:r>
              <a:rPr lang="en-US" sz="2400" b="1" dirty="0" err="1" smtClean="0">
                <a:solidFill>
                  <a:srgbClr val="FF0000"/>
                </a:solidFill>
              </a:rPr>
              <a:t>provenientes</a:t>
            </a:r>
            <a:r>
              <a:rPr lang="en-US" sz="2400" b="1" dirty="0" smtClean="0">
                <a:solidFill>
                  <a:srgbClr val="FF0000"/>
                </a:solidFill>
              </a:rPr>
              <a:t> de </a:t>
            </a:r>
            <a:r>
              <a:rPr lang="en-US" sz="2400" b="1" dirty="0" err="1" smtClean="0">
                <a:solidFill>
                  <a:srgbClr val="FF0000"/>
                </a:solidFill>
              </a:rPr>
              <a:t>donadores</a:t>
            </a:r>
            <a:r>
              <a:rPr lang="en-US" sz="2400" b="1" dirty="0" smtClean="0">
                <a:solidFill>
                  <a:srgbClr val="FF0000"/>
                </a:solidFill>
              </a:rPr>
              <a:t> </a:t>
            </a:r>
            <a:r>
              <a:rPr lang="en-US" sz="2400" b="1" dirty="0" err="1" smtClean="0">
                <a:solidFill>
                  <a:srgbClr val="FF0000"/>
                </a:solidFill>
              </a:rPr>
              <a:t>fallecidos</a:t>
            </a:r>
            <a:r>
              <a:rPr lang="en-US" sz="2400" b="1" dirty="0" smtClean="0">
                <a:solidFill>
                  <a:srgbClr val="FF0000"/>
                </a:solidFill>
              </a:rPr>
              <a:t>, y </a:t>
            </a:r>
            <a:r>
              <a:rPr lang="en-US" sz="2400" b="1" dirty="0" err="1" smtClean="0">
                <a:solidFill>
                  <a:srgbClr val="FF0000"/>
                </a:solidFill>
              </a:rPr>
              <a:t>sobre</a:t>
            </a:r>
            <a:r>
              <a:rPr lang="en-US" sz="2400" b="1" dirty="0" smtClean="0">
                <a:solidFill>
                  <a:srgbClr val="FF0000"/>
                </a:solidFill>
              </a:rPr>
              <a:t> </a:t>
            </a:r>
            <a:r>
              <a:rPr lang="en-US" sz="2400" b="1" dirty="0" err="1" smtClean="0">
                <a:solidFill>
                  <a:srgbClr val="FF0000"/>
                </a:solidFill>
              </a:rPr>
              <a:t>todo</a:t>
            </a:r>
            <a:r>
              <a:rPr lang="en-US" sz="2400" b="1" dirty="0" smtClean="0">
                <a:solidFill>
                  <a:srgbClr val="FF0000"/>
                </a:solidFill>
              </a:rPr>
              <a:t> </a:t>
            </a:r>
            <a:r>
              <a:rPr lang="en-US" sz="2400" b="1" dirty="0" err="1" smtClean="0">
                <a:solidFill>
                  <a:srgbClr val="FF0000"/>
                </a:solidFill>
              </a:rPr>
              <a:t>pueden</a:t>
            </a:r>
            <a:r>
              <a:rPr lang="en-US" sz="2400" b="1" dirty="0" smtClean="0">
                <a:solidFill>
                  <a:srgbClr val="FF0000"/>
                </a:solidFill>
              </a:rPr>
              <a:t> </a:t>
            </a:r>
            <a:r>
              <a:rPr lang="en-US" sz="2400" b="1" dirty="0" err="1" smtClean="0">
                <a:solidFill>
                  <a:srgbClr val="FF0000"/>
                </a:solidFill>
              </a:rPr>
              <a:t>levantar</a:t>
            </a:r>
            <a:r>
              <a:rPr lang="en-US" sz="2400" b="1" dirty="0" smtClean="0">
                <a:solidFill>
                  <a:srgbClr val="FF0000"/>
                </a:solidFill>
              </a:rPr>
              <a:t> </a:t>
            </a:r>
            <a:r>
              <a:rPr lang="en-US" sz="2400" b="1" dirty="0" err="1" smtClean="0">
                <a:solidFill>
                  <a:srgbClr val="FF0000"/>
                </a:solidFill>
              </a:rPr>
              <a:t>interrogativos</a:t>
            </a:r>
            <a:r>
              <a:rPr lang="en-US" sz="2400" b="1" dirty="0" smtClean="0">
                <a:solidFill>
                  <a:srgbClr val="FF0000"/>
                </a:solidFill>
              </a:rPr>
              <a:t> </a:t>
            </a:r>
            <a:r>
              <a:rPr lang="en-US" sz="2400" b="1" dirty="0" err="1" smtClean="0">
                <a:solidFill>
                  <a:srgbClr val="FF0000"/>
                </a:solidFill>
              </a:rPr>
              <a:t>eticos</a:t>
            </a:r>
            <a:r>
              <a:rPr lang="en-US" sz="2400" b="1" dirty="0" smtClean="0">
                <a:solidFill>
                  <a:srgbClr val="FF0000"/>
                </a:solidFill>
              </a:rPr>
              <a:t> </a:t>
            </a:r>
            <a:r>
              <a:rPr lang="en-US" sz="2400" b="1" dirty="0" err="1" smtClean="0">
                <a:solidFill>
                  <a:srgbClr val="FF0000"/>
                </a:solidFill>
              </a:rPr>
              <a:t>en</a:t>
            </a:r>
            <a:r>
              <a:rPr lang="en-US" sz="2400" b="1" dirty="0" smtClean="0">
                <a:solidFill>
                  <a:srgbClr val="FF0000"/>
                </a:solidFill>
              </a:rPr>
              <a:t> los </a:t>
            </a:r>
            <a:r>
              <a:rPr lang="en-US" sz="2400" b="1" dirty="0" err="1" smtClean="0">
                <a:solidFill>
                  <a:srgbClr val="FF0000"/>
                </a:solidFill>
              </a:rPr>
              <a:t>caso</a:t>
            </a:r>
            <a:r>
              <a:rPr lang="en-US" sz="2400" b="1" dirty="0" smtClean="0">
                <a:solidFill>
                  <a:srgbClr val="FF0000"/>
                </a:solidFill>
              </a:rPr>
              <a:t> </a:t>
            </a:r>
            <a:r>
              <a:rPr lang="en-US" sz="2400" b="1" dirty="0" err="1" smtClean="0">
                <a:solidFill>
                  <a:srgbClr val="FF0000"/>
                </a:solidFill>
              </a:rPr>
              <a:t>en</a:t>
            </a:r>
            <a:r>
              <a:rPr lang="en-US" sz="2400" b="1" dirty="0" smtClean="0">
                <a:solidFill>
                  <a:srgbClr val="FF0000"/>
                </a:solidFill>
              </a:rPr>
              <a:t> los </a:t>
            </a:r>
            <a:r>
              <a:rPr lang="en-US" sz="2400" b="1" dirty="0" err="1" smtClean="0">
                <a:solidFill>
                  <a:srgbClr val="FF0000"/>
                </a:solidFill>
              </a:rPr>
              <a:t>cuales</a:t>
            </a:r>
            <a:r>
              <a:rPr lang="en-US" sz="2400" b="1" dirty="0" smtClean="0">
                <a:solidFill>
                  <a:srgbClr val="FF0000"/>
                </a:solidFill>
              </a:rPr>
              <a:t> </a:t>
            </a:r>
            <a:r>
              <a:rPr lang="en-US" sz="2400" b="1" dirty="0" err="1" smtClean="0">
                <a:solidFill>
                  <a:srgbClr val="FF0000"/>
                </a:solidFill>
              </a:rPr>
              <a:t>esto</a:t>
            </a:r>
            <a:r>
              <a:rPr lang="en-US" sz="2400" b="1" dirty="0" smtClean="0">
                <a:solidFill>
                  <a:srgbClr val="FF0000"/>
                </a:solidFill>
              </a:rPr>
              <a:t> </a:t>
            </a:r>
            <a:r>
              <a:rPr lang="en-US" sz="2400" b="1" dirty="0" err="1" smtClean="0">
                <a:solidFill>
                  <a:srgbClr val="FF0000"/>
                </a:solidFill>
              </a:rPr>
              <a:t>ocurra</a:t>
            </a:r>
            <a:r>
              <a:rPr lang="en-US" sz="2400" b="1" dirty="0" smtClean="0">
                <a:solidFill>
                  <a:srgbClr val="FF0000"/>
                </a:solidFill>
              </a:rPr>
              <a:t> </a:t>
            </a:r>
            <a:r>
              <a:rPr lang="en-US" sz="2400" b="1" dirty="0" err="1" smtClean="0">
                <a:solidFill>
                  <a:srgbClr val="FF0000"/>
                </a:solidFill>
              </a:rPr>
              <a:t>en</a:t>
            </a:r>
            <a:r>
              <a:rPr lang="en-US" sz="2400" b="1" dirty="0" smtClean="0">
                <a:solidFill>
                  <a:srgbClr val="FF0000"/>
                </a:solidFill>
              </a:rPr>
              <a:t> </a:t>
            </a:r>
            <a:r>
              <a:rPr lang="en-US" sz="2400" b="1" dirty="0" err="1" smtClean="0">
                <a:solidFill>
                  <a:srgbClr val="FF0000"/>
                </a:solidFill>
              </a:rPr>
              <a:t>paises</a:t>
            </a:r>
            <a:r>
              <a:rPr lang="en-US" sz="2400" b="1" dirty="0" smtClean="0">
                <a:solidFill>
                  <a:srgbClr val="FF0000"/>
                </a:solidFill>
              </a:rPr>
              <a:t> </a:t>
            </a:r>
            <a:r>
              <a:rPr lang="en-US" sz="2400" b="1" dirty="0" err="1" smtClean="0">
                <a:solidFill>
                  <a:srgbClr val="FF0000"/>
                </a:solidFill>
              </a:rPr>
              <a:t>en</a:t>
            </a:r>
            <a:r>
              <a:rPr lang="en-US" sz="2400" b="1" dirty="0" smtClean="0">
                <a:solidFill>
                  <a:srgbClr val="FF0000"/>
                </a:solidFill>
              </a:rPr>
              <a:t> los </a:t>
            </a:r>
            <a:r>
              <a:rPr lang="en-US" sz="2400" b="1" dirty="0" err="1" smtClean="0">
                <a:solidFill>
                  <a:srgbClr val="FF0000"/>
                </a:solidFill>
              </a:rPr>
              <a:t>cuales</a:t>
            </a:r>
            <a:r>
              <a:rPr lang="en-US" sz="2400" b="1" dirty="0" smtClean="0">
                <a:solidFill>
                  <a:srgbClr val="FF0000"/>
                </a:solidFill>
              </a:rPr>
              <a:t> hay </a:t>
            </a:r>
            <a:r>
              <a:rPr lang="en-US" sz="2400" b="1" dirty="0" err="1" smtClean="0">
                <a:solidFill>
                  <a:srgbClr val="FF0000"/>
                </a:solidFill>
              </a:rPr>
              <a:t>escasez</a:t>
            </a:r>
            <a:r>
              <a:rPr lang="en-US" sz="2400" b="1" dirty="0" smtClean="0">
                <a:solidFill>
                  <a:srgbClr val="FF0000"/>
                </a:solidFill>
              </a:rPr>
              <a:t> de </a:t>
            </a:r>
            <a:r>
              <a:rPr lang="en-US" sz="2400" b="1" dirty="0" err="1" smtClean="0">
                <a:solidFill>
                  <a:srgbClr val="FF0000"/>
                </a:solidFill>
              </a:rPr>
              <a:t>reglamentacion</a:t>
            </a:r>
            <a:r>
              <a:rPr lang="en-US" sz="2400" b="1" dirty="0" smtClean="0">
                <a:solidFill>
                  <a:srgbClr val="FF0000"/>
                </a:solidFill>
              </a:rPr>
              <a:t> para </a:t>
            </a:r>
            <a:r>
              <a:rPr lang="en-US" sz="2400" b="1" dirty="0" err="1" smtClean="0">
                <a:solidFill>
                  <a:srgbClr val="FF0000"/>
                </a:solidFill>
              </a:rPr>
              <a:t>proteger</a:t>
            </a:r>
            <a:r>
              <a:rPr lang="en-US" sz="2400" b="1" dirty="0" smtClean="0">
                <a:solidFill>
                  <a:srgbClr val="FF0000"/>
                </a:solidFill>
              </a:rPr>
              <a:t> a los </a:t>
            </a:r>
            <a:r>
              <a:rPr lang="en-US" sz="2400" b="1" dirty="0" err="1" smtClean="0">
                <a:solidFill>
                  <a:srgbClr val="FF0000"/>
                </a:solidFill>
              </a:rPr>
              <a:t>donadores</a:t>
            </a:r>
            <a:r>
              <a:rPr lang="en-US" sz="2400" b="1" dirty="0" smtClean="0">
                <a:solidFill>
                  <a:srgbClr val="FF0000"/>
                </a:solidFill>
              </a:rPr>
              <a:t> </a:t>
            </a:r>
            <a:r>
              <a:rPr lang="en-US" sz="2400" b="1" dirty="0" err="1" smtClean="0">
                <a:solidFill>
                  <a:srgbClr val="FF0000"/>
                </a:solidFill>
              </a:rPr>
              <a:t>vivos</a:t>
            </a:r>
            <a:r>
              <a:rPr lang="en-US" sz="2400" b="1" dirty="0" smtClean="0">
                <a:solidFill>
                  <a:srgbClr val="FF0000"/>
                </a:solidFill>
              </a:rPr>
              <a:t> de la coercion, </a:t>
            </a:r>
            <a:r>
              <a:rPr lang="en-US" sz="2400" b="1" dirty="0" err="1" smtClean="0">
                <a:solidFill>
                  <a:srgbClr val="FF0000"/>
                </a:solidFill>
              </a:rPr>
              <a:t>su</a:t>
            </a:r>
            <a:r>
              <a:rPr lang="en-US" sz="2400" b="1" dirty="0" smtClean="0">
                <a:solidFill>
                  <a:srgbClr val="FF0000"/>
                </a:solidFill>
              </a:rPr>
              <a:t> </a:t>
            </a:r>
            <a:r>
              <a:rPr lang="en-US" sz="2400" b="1" dirty="0" err="1" smtClean="0">
                <a:solidFill>
                  <a:srgbClr val="FF0000"/>
                </a:solidFill>
              </a:rPr>
              <a:t>explotacion</a:t>
            </a:r>
            <a:r>
              <a:rPr lang="en-US" sz="2400" b="1" dirty="0" smtClean="0">
                <a:solidFill>
                  <a:srgbClr val="FF0000"/>
                </a:solidFill>
              </a:rPr>
              <a:t> y </a:t>
            </a:r>
            <a:r>
              <a:rPr lang="en-US" sz="2400" b="1" dirty="0" err="1" smtClean="0">
                <a:solidFill>
                  <a:srgbClr val="FF0000"/>
                </a:solidFill>
              </a:rPr>
              <a:t>daño</a:t>
            </a:r>
            <a:r>
              <a:rPr lang="en-US" sz="2400" b="1" dirty="0" smtClean="0">
                <a:solidFill>
                  <a:srgbClr val="FF0000"/>
                </a:solidFill>
              </a:rPr>
              <a:t> </a:t>
            </a:r>
            <a:r>
              <a:rPr lang="en-US" sz="2400" b="1" dirty="0" err="1" smtClean="0">
                <a:solidFill>
                  <a:srgbClr val="FF0000"/>
                </a:solidFill>
              </a:rPr>
              <a:t>fisico</a:t>
            </a:r>
            <a:r>
              <a:rPr lang="en-US" sz="2400" b="1" dirty="0" smtClean="0">
                <a:solidFill>
                  <a:srgbClr val="FF0000"/>
                </a:solidFill>
              </a:rPr>
              <a:t>.</a:t>
            </a:r>
            <a:endParaRPr lang="es-MX" sz="2400" b="1" dirty="0">
              <a:solidFill>
                <a:srgbClr val="FF0000"/>
              </a:solidFill>
            </a:endParaRPr>
          </a:p>
        </p:txBody>
      </p:sp>
    </p:spTree>
    <p:extLst>
      <p:ext uri="{BB962C8B-B14F-4D97-AF65-F5344CB8AC3E}">
        <p14:creationId xmlns:p14="http://schemas.microsoft.com/office/powerpoint/2010/main" val="523660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95601234"/>
              </p:ext>
            </p:extLst>
          </p:nvPr>
        </p:nvGraphicFramePr>
        <p:xfrm>
          <a:off x="76201" y="1752600"/>
          <a:ext cx="8686800" cy="4591190"/>
        </p:xfrm>
        <a:graphic>
          <a:graphicData uri="http://schemas.openxmlformats.org/drawingml/2006/table">
            <a:tbl>
              <a:tblPr/>
              <a:tblGrid>
                <a:gridCol w="4759641"/>
                <a:gridCol w="1628775"/>
                <a:gridCol w="2298384"/>
              </a:tblGrid>
              <a:tr h="416945">
                <a:tc>
                  <a:txBody>
                    <a:bodyPr/>
                    <a:lstStyle/>
                    <a:p>
                      <a:pPr algn="l" fontAlgn="b"/>
                      <a:r>
                        <a:rPr lang="en-US" sz="1200" b="1">
                          <a:effectLst/>
                        </a:rPr>
                        <a:t>Name of organization, web site</a:t>
                      </a:r>
                    </a:p>
                  </a:txBody>
                  <a:tcPr marL="16785" marR="16785" marT="10071" marB="20142" anchor="b">
                    <a:lnL>
                      <a:noFill/>
                    </a:lnL>
                    <a:lnR>
                      <a:noFill/>
                    </a:lnR>
                    <a:lnT>
                      <a:noFill/>
                    </a:lnT>
                    <a:lnB>
                      <a:noFill/>
                    </a:lnB>
                    <a:solidFill>
                      <a:srgbClr val="E1E1E1"/>
                    </a:solidFill>
                  </a:tcPr>
                </a:tc>
                <a:tc>
                  <a:txBody>
                    <a:bodyPr/>
                    <a:lstStyle/>
                    <a:p>
                      <a:pPr algn="ctr" fontAlgn="b"/>
                      <a:r>
                        <a:rPr lang="es-MX" sz="1200" b="1">
                          <a:effectLst/>
                        </a:rPr>
                        <a:t>Location of transplantation</a:t>
                      </a:r>
                    </a:p>
                  </a:txBody>
                  <a:tcPr marL="16785" marR="16785" marT="10071" marB="20142" anchor="b">
                    <a:lnL>
                      <a:noFill/>
                    </a:lnL>
                    <a:lnR>
                      <a:noFill/>
                    </a:lnR>
                    <a:lnT>
                      <a:noFill/>
                    </a:lnT>
                    <a:lnB>
                      <a:noFill/>
                    </a:lnB>
                    <a:solidFill>
                      <a:srgbClr val="E1E1E1"/>
                    </a:solidFill>
                  </a:tcPr>
                </a:tc>
                <a:tc>
                  <a:txBody>
                    <a:bodyPr/>
                    <a:lstStyle/>
                    <a:p>
                      <a:pPr algn="ctr" fontAlgn="b"/>
                      <a:r>
                        <a:rPr lang="es-MX" sz="1200" b="1">
                          <a:effectLst/>
                        </a:rPr>
                        <a:t>Transplant package</a:t>
                      </a:r>
                    </a:p>
                  </a:txBody>
                  <a:tcPr marL="16785" marR="16785" marT="10071" marB="20142" anchor="b">
                    <a:lnL>
                      <a:noFill/>
                    </a:lnL>
                    <a:lnR>
                      <a:noFill/>
                    </a:lnR>
                    <a:lnT>
                      <a:noFill/>
                    </a:lnT>
                    <a:lnB>
                      <a:noFill/>
                    </a:lnB>
                    <a:solidFill>
                      <a:srgbClr val="E1E1E1"/>
                    </a:solidFill>
                  </a:tcPr>
                </a:tc>
              </a:tr>
              <a:tr h="1093724">
                <a:tc>
                  <a:txBody>
                    <a:bodyPr/>
                    <a:lstStyle/>
                    <a:p>
                      <a:pPr algn="l"/>
                      <a:r>
                        <a:rPr lang="es-MX" sz="1200">
                          <a:effectLst/>
                        </a:rPr>
                        <a:t>BEK-transplant(http://www.bek-transplant.com/joomla/index.php)</a:t>
                      </a:r>
                    </a:p>
                  </a:txBody>
                  <a:tcPr marL="16785" marR="16785" marT="10071" marB="20142">
                    <a:lnL>
                      <a:noFill/>
                    </a:lnL>
                    <a:lnR>
                      <a:noFill/>
                    </a:lnR>
                    <a:lnT>
                      <a:noFill/>
                    </a:lnT>
                    <a:lnB w="28575" cap="flat" cmpd="sng" algn="ctr">
                      <a:solidFill>
                        <a:srgbClr val="FFFFFF"/>
                      </a:solidFill>
                      <a:prstDash val="solid"/>
                      <a:round/>
                      <a:headEnd type="none" w="med" len="med"/>
                      <a:tailEnd type="none" w="med" len="med"/>
                    </a:lnB>
                    <a:solidFill>
                      <a:srgbClr val="F5F5F5"/>
                    </a:solidFill>
                  </a:tcPr>
                </a:tc>
                <a:tc>
                  <a:txBody>
                    <a:bodyPr/>
                    <a:lstStyle/>
                    <a:p>
                      <a:pPr algn="ctr"/>
                      <a:r>
                        <a:rPr lang="es-MX" sz="1200">
                          <a:effectLst/>
                        </a:rPr>
                        <a:t>China</a:t>
                      </a:r>
                    </a:p>
                  </a:txBody>
                  <a:tcPr marL="16785" marR="16785" marT="10071" marB="20142">
                    <a:lnL>
                      <a:noFill/>
                    </a:lnL>
                    <a:lnR>
                      <a:noFill/>
                    </a:lnR>
                    <a:lnT>
                      <a:noFill/>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n-US" sz="1200">
                          <a:effectLst/>
                        </a:rPr>
                        <a:t>Kidney (US$ 70 000)Liver (US$ 120 000)Pancreas (US$ 110 000)Kidney and pancreas (US$ 160 000)</a:t>
                      </a:r>
                    </a:p>
                  </a:txBody>
                  <a:tcPr marL="16785" marR="16785" marT="10071" marB="20142">
                    <a:lnL>
                      <a:noFill/>
                    </a:lnL>
                    <a:lnR>
                      <a:noFill/>
                    </a:lnR>
                    <a:lnT>
                      <a:noFill/>
                    </a:lnT>
                    <a:lnB w="28575" cap="flat" cmpd="sng" algn="ctr">
                      <a:solidFill>
                        <a:srgbClr val="FFFFFF"/>
                      </a:solidFill>
                      <a:prstDash val="solid"/>
                      <a:round/>
                      <a:headEnd type="none" w="med" len="med"/>
                      <a:tailEnd type="none" w="med" len="med"/>
                    </a:lnB>
                    <a:solidFill>
                      <a:srgbClr val="F5F5F5"/>
                    </a:solidFill>
                  </a:tcPr>
                </a:tc>
              </a:tr>
              <a:tr h="900358">
                <a:tc>
                  <a:txBody>
                    <a:bodyPr/>
                    <a:lstStyle/>
                    <a:p>
                      <a:pPr algn="l"/>
                      <a:r>
                        <a:rPr lang="es-MX" sz="1200">
                          <a:effectLst/>
                        </a:rPr>
                        <a:t>China International Transplantation Network Assistance Center(http://en.zoukiishoku.com/)</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ctr"/>
                      <a:r>
                        <a:rPr lang="es-MX" sz="1200">
                          <a:effectLst/>
                        </a:rPr>
                        <a:t>China</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n-US" sz="1200">
                          <a:effectLst/>
                        </a:rPr>
                        <a:t>Kidney (US$ 65 000)Liver (US$ 130 000)Lung (US$ 150 000)Heart (US$ 130 000)</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r>
              <a:tr h="320262">
                <a:tc>
                  <a:txBody>
                    <a:bodyPr/>
                    <a:lstStyle/>
                    <a:p>
                      <a:pPr algn="l"/>
                      <a:r>
                        <a:rPr lang="en-US" sz="1200">
                          <a:effectLst/>
                        </a:rPr>
                        <a:t>Yeson Healthcare Service Network(http://yeson.com/index.htm)</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ctr"/>
                      <a:r>
                        <a:rPr lang="es-MX" sz="1200">
                          <a:effectLst/>
                        </a:rPr>
                        <a:t>China</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n-US" sz="1200">
                          <a:effectLst/>
                        </a:rPr>
                        <a:t>Kidney, liver, heart and lung</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r>
              <a:tr h="320262">
                <a:tc>
                  <a:txBody>
                    <a:bodyPr/>
                    <a:lstStyle/>
                    <a:p>
                      <a:pPr algn="l"/>
                      <a:r>
                        <a:rPr lang="es-MX" sz="1200">
                          <a:effectLst/>
                        </a:rPr>
                        <a:t>Aadil Hospital(http://www.aadilhospital.com/index.html)</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ctr"/>
                      <a:r>
                        <a:rPr lang="es-MX" sz="1200">
                          <a:effectLst/>
                        </a:rPr>
                        <a:t>Pakistan</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s-MX" sz="1200">
                          <a:effectLst/>
                        </a:rPr>
                        <a:t>Kidney</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r>
              <a:tr h="513627">
                <a:tc>
                  <a:txBody>
                    <a:bodyPr/>
                    <a:lstStyle/>
                    <a:p>
                      <a:pPr algn="l"/>
                      <a:r>
                        <a:rPr lang="es-MX" sz="1200">
                          <a:effectLst/>
                        </a:rPr>
                        <a:t>Masood Hospital(http://www.masoodhospital.com/services/surgery/ktp/kidney_transplant.htm)</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ctr"/>
                      <a:r>
                        <a:rPr lang="es-MX" sz="1200">
                          <a:effectLst/>
                        </a:rPr>
                        <a:t>Pakistan</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s-MX" sz="1200">
                          <a:effectLst/>
                        </a:rPr>
                        <a:t>Kidney (US$ 14 000)</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r>
              <a:tr h="416945">
                <a:tc>
                  <a:txBody>
                    <a:bodyPr/>
                    <a:lstStyle/>
                    <a:p>
                      <a:pPr algn="l"/>
                      <a:r>
                        <a:rPr lang="es-MX" sz="1200">
                          <a:effectLst/>
                        </a:rPr>
                        <a:t>Renal Transplant Associates(http://www.renaltransplantsurgery.com/index.html)</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ctr"/>
                      <a:r>
                        <a:rPr lang="es-MX" sz="1200">
                          <a:effectLst/>
                        </a:rPr>
                        <a:t>Pakistan</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n-US" sz="1200">
                          <a:effectLst/>
                        </a:rPr>
                        <a:t>Kidney [Euro 16 000 (US$ 20 500)]</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r>
              <a:tr h="320262">
                <a:tc>
                  <a:txBody>
                    <a:bodyPr/>
                    <a:lstStyle/>
                    <a:p>
                      <a:pPr algn="l"/>
                      <a:r>
                        <a:rPr lang="es-MX" sz="1200">
                          <a:effectLst/>
                        </a:rPr>
                        <a:t>Kidney Transplant Associates(http://www.kidney.com.pk)</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ctr"/>
                      <a:r>
                        <a:rPr lang="es-MX" sz="1200">
                          <a:effectLst/>
                        </a:rPr>
                        <a:t>Pakistan</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s-MX" sz="1200">
                          <a:effectLst/>
                        </a:rPr>
                        <a:t>–</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r>
              <a:tr h="223579">
                <a:tc>
                  <a:txBody>
                    <a:bodyPr/>
                    <a:lstStyle/>
                    <a:p>
                      <a:pPr algn="l"/>
                      <a:r>
                        <a:rPr lang="es-MX" sz="1200">
                          <a:effectLst/>
                        </a:rPr>
                        <a:t>Liver4You(http://www.liver4you.org/)</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ctr"/>
                      <a:r>
                        <a:rPr lang="es-MX" sz="1200">
                          <a:effectLst/>
                        </a:rPr>
                        <a:t>Philippines</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s-MX" sz="1200" dirty="0" err="1">
                          <a:effectLst/>
                        </a:rPr>
                        <a:t>Kidney</a:t>
                      </a:r>
                      <a:r>
                        <a:rPr lang="es-MX" sz="1200" dirty="0">
                          <a:effectLst/>
                        </a:rPr>
                        <a:t> (US$ 85 000)</a:t>
                      </a:r>
                    </a:p>
                  </a:txBody>
                  <a:tcPr marL="16785" marR="16785" marT="10071" marB="20142">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r>
            </a:tbl>
          </a:graphicData>
        </a:graphic>
      </p:graphicFrame>
      <p:sp>
        <p:nvSpPr>
          <p:cNvPr id="3" name="Rectangle 1"/>
          <p:cNvSpPr>
            <a:spLocks noChangeArrowheads="1"/>
          </p:cNvSpPr>
          <p:nvPr/>
        </p:nvSpPr>
        <p:spPr bwMode="auto">
          <a:xfrm>
            <a:off x="381000" y="73968"/>
            <a:ext cx="8382000" cy="1845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030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500" b="1" i="0" u="none" strike="noStrike" cap="none" normalizeH="0" baseline="0" dirty="0" err="1" smtClean="0">
                <a:ln>
                  <a:noFill/>
                </a:ln>
                <a:solidFill>
                  <a:srgbClr val="333333"/>
                </a:solidFill>
                <a:effectLst/>
                <a:latin typeface="Helvetica"/>
                <a:cs typeface="Arial" pitchFamily="34" charset="0"/>
              </a:rPr>
              <a:t>Informacion</a:t>
            </a:r>
            <a:r>
              <a:rPr kumimoji="0" lang="es-MX" altLang="es-MX" sz="1500" b="1" i="0" u="none" strike="noStrike" cap="none" normalizeH="0" baseline="0" dirty="0" smtClean="0">
                <a:ln>
                  <a:noFill/>
                </a:ln>
                <a:solidFill>
                  <a:srgbClr val="333333"/>
                </a:solidFill>
                <a:effectLst/>
                <a:latin typeface="Helvetica"/>
                <a:cs typeface="Arial" pitchFamily="34" charset="0"/>
              </a:rPr>
              <a:t> sobre posibilidad de </a:t>
            </a:r>
            <a:r>
              <a:rPr kumimoji="0" lang="es-MX" altLang="es-MX" sz="1500" b="1" i="0" u="none" strike="noStrike" cap="none" normalizeH="0" baseline="0" dirty="0" err="1" smtClean="0">
                <a:ln>
                  <a:noFill/>
                </a:ln>
                <a:solidFill>
                  <a:srgbClr val="333333"/>
                </a:solidFill>
                <a:effectLst/>
                <a:latin typeface="Helvetica"/>
                <a:cs typeface="Arial" pitchFamily="34" charset="0"/>
              </a:rPr>
              <a:t>transplantes</a:t>
            </a:r>
            <a:r>
              <a:rPr kumimoji="0" lang="es-MX" altLang="es-MX" sz="1500" b="1" i="0" u="none" strike="noStrike" cap="none" normalizeH="0" baseline="0" dirty="0" smtClean="0">
                <a:ln>
                  <a:noFill/>
                </a:ln>
                <a:solidFill>
                  <a:srgbClr val="333333"/>
                </a:solidFill>
                <a:effectLst/>
                <a:latin typeface="Helvetica"/>
                <a:cs typeface="Arial" pitchFamily="34" charset="0"/>
              </a:rPr>
              <a:t> en el </a:t>
            </a:r>
            <a:r>
              <a:rPr kumimoji="0" lang="es-MX" altLang="es-MX" sz="1500" b="1" i="0" u="none" strike="noStrike" cap="none" normalizeH="0" baseline="0" dirty="0" err="1" smtClean="0">
                <a:ln>
                  <a:noFill/>
                </a:ln>
                <a:solidFill>
                  <a:srgbClr val="333333"/>
                </a:solidFill>
                <a:effectLst/>
                <a:latin typeface="Helvetica"/>
                <a:cs typeface="Arial" pitchFamily="34" charset="0"/>
              </a:rPr>
              <a:t>extrajero</a:t>
            </a:r>
            <a:endParaRPr kumimoji="0" lang="es-MX" altLang="es-MX" sz="1500" b="1" i="0" u="none" strike="noStrike" cap="none" normalizeH="0" baseline="0" dirty="0" smtClean="0">
              <a:ln>
                <a:noFill/>
              </a:ln>
              <a:solidFill>
                <a:srgbClr val="333333"/>
              </a:solidFill>
              <a:effectLst/>
              <a:latin typeface="Helvetic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MX" altLang="es-MX" sz="1500" b="1" dirty="0">
              <a:solidFill>
                <a:srgbClr val="333333"/>
              </a:solidFill>
              <a:latin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500" b="1" i="0" u="none" strike="noStrike" cap="none" normalizeH="0" baseline="0" dirty="0" err="1" smtClean="0">
                <a:ln>
                  <a:noFill/>
                </a:ln>
                <a:solidFill>
                  <a:srgbClr val="333333"/>
                </a:solidFill>
                <a:effectLst/>
                <a:latin typeface="Helvetica"/>
                <a:cs typeface="Arial" pitchFamily="34" charset="0"/>
              </a:rPr>
              <a:t>The</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state</a:t>
            </a:r>
            <a:r>
              <a:rPr kumimoji="0" lang="es-MX" altLang="es-MX" sz="1500" b="1" i="0" u="none" strike="noStrike" cap="none" normalizeH="0" baseline="0" dirty="0" smtClean="0">
                <a:ln>
                  <a:noFill/>
                </a:ln>
                <a:solidFill>
                  <a:srgbClr val="333333"/>
                </a:solidFill>
                <a:effectLst/>
                <a:latin typeface="Helvetica"/>
                <a:cs typeface="Arial" pitchFamily="34" charset="0"/>
              </a:rPr>
              <a:t> of </a:t>
            </a:r>
            <a:r>
              <a:rPr kumimoji="0" lang="es-MX" altLang="es-MX" sz="1500" b="1" i="0" u="none" strike="noStrike" cap="none" normalizeH="0" baseline="0" dirty="0" err="1" smtClean="0">
                <a:ln>
                  <a:noFill/>
                </a:ln>
                <a:solidFill>
                  <a:srgbClr val="333333"/>
                </a:solidFill>
                <a:effectLst/>
                <a:latin typeface="Helvetica"/>
                <a:cs typeface="Arial" pitchFamily="34" charset="0"/>
              </a:rPr>
              <a:t>the</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international</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organ</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trade</a:t>
            </a:r>
            <a:r>
              <a:rPr kumimoji="0" lang="es-MX" altLang="es-MX" sz="1500" b="1" i="0" u="none" strike="noStrike" cap="none" normalizeH="0" baseline="0" dirty="0" smtClean="0">
                <a:ln>
                  <a:noFill/>
                </a:ln>
                <a:solidFill>
                  <a:srgbClr val="333333"/>
                </a:solidFill>
                <a:effectLst/>
                <a:latin typeface="Helvetica"/>
                <a:cs typeface="Arial" pitchFamily="34" charset="0"/>
              </a:rPr>
              <a:t>: a provisional </a:t>
            </a:r>
            <a:r>
              <a:rPr kumimoji="0" lang="es-MX" altLang="es-MX" sz="1500" b="1" i="0" u="none" strike="noStrike" cap="none" normalizeH="0" baseline="0" dirty="0" err="1" smtClean="0">
                <a:ln>
                  <a:noFill/>
                </a:ln>
                <a:solidFill>
                  <a:srgbClr val="333333"/>
                </a:solidFill>
                <a:effectLst/>
                <a:latin typeface="Helvetica"/>
                <a:cs typeface="Arial" pitchFamily="34" charset="0"/>
              </a:rPr>
              <a:t>picture</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based</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on</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integration</a:t>
            </a:r>
            <a:r>
              <a:rPr kumimoji="0" lang="es-MX" altLang="es-MX" sz="1500" b="1" i="0" u="none" strike="noStrike" cap="none" normalizeH="0" baseline="0" dirty="0" smtClean="0">
                <a:ln>
                  <a:noFill/>
                </a:ln>
                <a:solidFill>
                  <a:srgbClr val="333333"/>
                </a:solidFill>
                <a:effectLst/>
                <a:latin typeface="Helvetica"/>
                <a:cs typeface="Arial" pitchFamily="34" charset="0"/>
              </a:rPr>
              <a:t> of </a:t>
            </a:r>
            <a:r>
              <a:rPr kumimoji="0" lang="es-MX" altLang="es-MX" sz="1500" b="1" i="0" u="none" strike="noStrike" cap="none" normalizeH="0" baseline="0" dirty="0" err="1" smtClean="0">
                <a:ln>
                  <a:noFill/>
                </a:ln>
                <a:solidFill>
                  <a:srgbClr val="333333"/>
                </a:solidFill>
                <a:effectLst/>
                <a:latin typeface="Helvetica"/>
                <a:cs typeface="Arial" pitchFamily="34" charset="0"/>
              </a:rPr>
              <a:t>available</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information</a:t>
            </a:r>
            <a:endParaRPr kumimoji="0" lang="es-MX" altLang="es-MX" sz="1500" b="1" i="0" u="none" strike="noStrike" cap="none" normalizeH="0" baseline="0" dirty="0" smtClean="0">
              <a:ln>
                <a:noFill/>
              </a:ln>
              <a:solidFill>
                <a:srgbClr val="333333"/>
              </a:solidFill>
              <a:effectLst/>
              <a:latin typeface="Helvetic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err="1" smtClean="0">
                <a:ln>
                  <a:noFill/>
                </a:ln>
                <a:solidFill>
                  <a:srgbClr val="333333"/>
                </a:solidFill>
                <a:effectLst/>
                <a:latin typeface="Helvetica"/>
                <a:cs typeface="Arial" pitchFamily="34" charset="0"/>
              </a:rPr>
              <a:t>Yosuke</a:t>
            </a:r>
            <a:r>
              <a:rPr kumimoji="0" lang="es-MX" altLang="es-MX" sz="1100" b="0" i="0" u="none" strike="noStrike" cap="none" normalizeH="0" baseline="0" dirty="0" smtClean="0">
                <a:ln>
                  <a:noFill/>
                </a:ln>
                <a:solidFill>
                  <a:srgbClr val="333333"/>
                </a:solidFill>
                <a:effectLst/>
                <a:latin typeface="Helvetica"/>
                <a:cs typeface="Arial" pitchFamily="34" charset="0"/>
              </a:rPr>
              <a:t> </a:t>
            </a:r>
            <a:r>
              <a:rPr kumimoji="0" lang="es-MX" altLang="es-MX" sz="1100" b="0" i="0" u="none" strike="noStrike" cap="none" normalizeH="0" baseline="0" dirty="0" err="1" smtClean="0">
                <a:ln>
                  <a:noFill/>
                </a:ln>
                <a:solidFill>
                  <a:srgbClr val="333333"/>
                </a:solidFill>
                <a:effectLst/>
                <a:latin typeface="Helvetica"/>
                <a:cs typeface="Arial" pitchFamily="34" charset="0"/>
              </a:rPr>
              <a:t>Shimazono</a:t>
            </a:r>
            <a:endParaRPr kumimoji="0" lang="es-MX" altLang="es-MX" sz="1100" b="0" i="0" u="none" strike="noStrike" cap="none" normalizeH="0" baseline="0" dirty="0" smtClean="0">
              <a:ln>
                <a:noFill/>
              </a:ln>
              <a:solidFill>
                <a:srgbClr val="333333"/>
              </a:solidFill>
              <a:effectLst/>
              <a:latin typeface="Helvetic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0" i="0" u="none" strike="noStrike" cap="none" normalizeH="0" baseline="0" dirty="0" err="1" smtClean="0">
                <a:ln>
                  <a:noFill/>
                </a:ln>
                <a:solidFill>
                  <a:srgbClr val="333333"/>
                </a:solidFill>
                <a:effectLst/>
                <a:latin typeface="Helvetica"/>
                <a:cs typeface="Arial" pitchFamily="34" charset="0"/>
              </a:rPr>
              <a:t>Volume</a:t>
            </a:r>
            <a:r>
              <a:rPr kumimoji="0" lang="es-MX" altLang="es-MX" sz="900" b="0" i="0" u="none" strike="noStrike" cap="none" normalizeH="0" baseline="0" dirty="0" smtClean="0">
                <a:ln>
                  <a:noFill/>
                </a:ln>
                <a:solidFill>
                  <a:srgbClr val="333333"/>
                </a:solidFill>
                <a:effectLst/>
                <a:latin typeface="Helvetica"/>
                <a:cs typeface="Arial" pitchFamily="34" charset="0"/>
              </a:rPr>
              <a:t> 85, </a:t>
            </a:r>
            <a:r>
              <a:rPr kumimoji="0" lang="es-MX" altLang="es-MX" sz="900" b="0" i="0" u="none" strike="noStrike" cap="none" normalizeH="0" baseline="0" dirty="0" err="1" smtClean="0">
                <a:ln>
                  <a:noFill/>
                </a:ln>
                <a:solidFill>
                  <a:srgbClr val="333333"/>
                </a:solidFill>
                <a:effectLst/>
                <a:latin typeface="Helvetica"/>
                <a:cs typeface="Arial" pitchFamily="34" charset="0"/>
              </a:rPr>
              <a:t>Number</a:t>
            </a:r>
            <a:r>
              <a:rPr kumimoji="0" lang="es-MX" altLang="es-MX" sz="900" b="0" i="0" u="none" strike="noStrike" cap="none" normalizeH="0" baseline="0" dirty="0" smtClean="0">
                <a:ln>
                  <a:noFill/>
                </a:ln>
                <a:solidFill>
                  <a:srgbClr val="333333"/>
                </a:solidFill>
                <a:effectLst/>
                <a:latin typeface="Helvetica"/>
                <a:cs typeface="Arial" pitchFamily="34" charset="0"/>
              </a:rPr>
              <a:t> 12, </a:t>
            </a:r>
            <a:r>
              <a:rPr kumimoji="0" lang="es-MX" altLang="es-MX" sz="900" b="0" i="0" u="none" strike="noStrike" cap="none" normalizeH="0" baseline="0" dirty="0" err="1" smtClean="0">
                <a:ln>
                  <a:noFill/>
                </a:ln>
                <a:solidFill>
                  <a:srgbClr val="333333"/>
                </a:solidFill>
                <a:effectLst/>
                <a:latin typeface="Helvetica"/>
                <a:cs typeface="Arial" pitchFamily="34" charset="0"/>
              </a:rPr>
              <a:t>December</a:t>
            </a:r>
            <a:r>
              <a:rPr kumimoji="0" lang="es-MX" altLang="es-MX" sz="900" b="0" i="0" u="none" strike="noStrike" cap="none" normalizeH="0" baseline="0" dirty="0" smtClean="0">
                <a:ln>
                  <a:noFill/>
                </a:ln>
                <a:solidFill>
                  <a:srgbClr val="333333"/>
                </a:solidFill>
                <a:effectLst/>
                <a:latin typeface="Helvetica"/>
                <a:cs typeface="Arial" pitchFamily="34" charset="0"/>
              </a:rPr>
              <a:t> 2007, 955-962</a:t>
            </a:r>
            <a:endParaRPr kumimoji="0" lang="es-MX" altLang="es-MX" sz="900" b="1" i="0" u="none" strike="noStrike" cap="none" normalizeH="0" baseline="0" dirty="0" smtClean="0">
              <a:ln>
                <a:noFill/>
              </a:ln>
              <a:solidFill>
                <a:srgbClr val="333333"/>
              </a:solidFill>
              <a:effectLst/>
              <a:latin typeface="Helvetic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1" i="0" u="none" strike="noStrike" cap="none" normalizeH="0" baseline="0" dirty="0" err="1" smtClean="0">
                <a:ln>
                  <a:noFill/>
                </a:ln>
                <a:solidFill>
                  <a:srgbClr val="333333"/>
                </a:solidFill>
                <a:effectLst/>
                <a:latin typeface="Helvetica"/>
                <a:cs typeface="Arial" pitchFamily="34" charset="0"/>
              </a:rPr>
              <a:t>Table</a:t>
            </a:r>
            <a:r>
              <a:rPr kumimoji="0" lang="es-MX" altLang="es-MX" sz="900" b="1" i="0" u="none" strike="noStrike" cap="none" normalizeH="0" baseline="0" dirty="0" smtClean="0">
                <a:ln>
                  <a:noFill/>
                </a:ln>
                <a:solidFill>
                  <a:srgbClr val="333333"/>
                </a:solidFill>
                <a:effectLst/>
                <a:latin typeface="Helvetica"/>
                <a:cs typeface="Arial" pitchFamily="34" charset="0"/>
              </a:rPr>
              <a:t> 1. </a:t>
            </a:r>
            <a:r>
              <a:rPr kumimoji="0" lang="es-MX" altLang="es-MX" sz="900" b="1" i="0" u="none" strike="noStrike" cap="none" normalizeH="0" baseline="0" dirty="0" err="1" smtClean="0">
                <a:ln>
                  <a:noFill/>
                </a:ln>
                <a:solidFill>
                  <a:srgbClr val="333333"/>
                </a:solidFill>
                <a:effectLst/>
                <a:latin typeface="Helvetica"/>
                <a:cs typeface="Arial" pitchFamily="34" charset="0"/>
              </a:rPr>
              <a:t>Transplant</a:t>
            </a:r>
            <a:r>
              <a:rPr kumimoji="0" lang="es-MX" altLang="es-MX" sz="900" b="1" i="0" u="none" strike="noStrike" cap="none" normalizeH="0" baseline="0" dirty="0" smtClean="0">
                <a:ln>
                  <a:noFill/>
                </a:ln>
                <a:solidFill>
                  <a:srgbClr val="333333"/>
                </a:solidFill>
                <a:effectLst/>
                <a:latin typeface="Helvetica"/>
                <a:cs typeface="Arial" pitchFamily="34" charset="0"/>
              </a:rPr>
              <a:t> </a:t>
            </a:r>
            <a:r>
              <a:rPr kumimoji="0" lang="es-MX" altLang="es-MX" sz="900" b="1" i="0" u="none" strike="noStrike" cap="none" normalizeH="0" baseline="0" dirty="0" err="1" smtClean="0">
                <a:ln>
                  <a:noFill/>
                </a:ln>
                <a:solidFill>
                  <a:srgbClr val="333333"/>
                </a:solidFill>
                <a:effectLst/>
                <a:latin typeface="Helvetica"/>
                <a:cs typeface="Arial" pitchFamily="34" charset="0"/>
              </a:rPr>
              <a:t>tourism</a:t>
            </a:r>
            <a:r>
              <a:rPr kumimoji="0" lang="es-MX" altLang="es-MX" sz="900" b="1" i="0" u="none" strike="noStrike" cap="none" normalizeH="0" baseline="0" dirty="0" smtClean="0">
                <a:ln>
                  <a:noFill/>
                </a:ln>
                <a:solidFill>
                  <a:srgbClr val="333333"/>
                </a:solidFill>
                <a:effectLst/>
                <a:latin typeface="Helvetica"/>
                <a:cs typeface="Arial" pitchFamily="34" charset="0"/>
              </a:rPr>
              <a:t> web </a:t>
            </a:r>
            <a:r>
              <a:rPr kumimoji="0" lang="es-MX" altLang="es-MX" sz="900" b="1" i="0" u="none" strike="noStrike" cap="none" normalizeH="0" baseline="0" dirty="0" err="1" smtClean="0">
                <a:ln>
                  <a:noFill/>
                </a:ln>
                <a:solidFill>
                  <a:srgbClr val="333333"/>
                </a:solidFill>
                <a:effectLst/>
                <a:latin typeface="Helvetica"/>
                <a:cs typeface="Arial" pitchFamily="34" charset="0"/>
              </a:rPr>
              <a:t>sites</a:t>
            </a:r>
            <a:r>
              <a:rPr kumimoji="0" lang="es-MX" altLang="es-MX" sz="900" b="1" i="0" u="none" strike="noStrike" cap="none" normalizeH="0" baseline="0" dirty="0" smtClean="0">
                <a:ln>
                  <a:noFill/>
                </a:ln>
                <a:solidFill>
                  <a:srgbClr val="333333"/>
                </a:solidFill>
                <a:effectLst/>
                <a:latin typeface="Helvetica"/>
                <a:cs typeface="Arial" pitchFamily="34" charset="0"/>
              </a:rPr>
              <a:t> </a:t>
            </a:r>
            <a:r>
              <a:rPr kumimoji="0" lang="es-MX" altLang="es-MX" sz="900" b="1" i="0" u="none" strike="noStrike" cap="none" normalizeH="0" baseline="0" dirty="0" err="1" smtClean="0">
                <a:ln>
                  <a:noFill/>
                </a:ln>
                <a:solidFill>
                  <a:srgbClr val="333333"/>
                </a:solidFill>
                <a:effectLst/>
                <a:latin typeface="Helvetica"/>
                <a:cs typeface="Arial" pitchFamily="34" charset="0"/>
              </a:rPr>
              <a:t>available</a:t>
            </a:r>
            <a:r>
              <a:rPr kumimoji="0" lang="es-MX" altLang="es-MX" sz="900" b="1" i="0" u="none" strike="noStrike" cap="none" normalizeH="0" baseline="0" dirty="0" smtClean="0">
                <a:ln>
                  <a:noFill/>
                </a:ln>
                <a:solidFill>
                  <a:srgbClr val="333333"/>
                </a:solidFill>
                <a:effectLst/>
                <a:latin typeface="Helvetica"/>
                <a:cs typeface="Arial" pitchFamily="34" charset="0"/>
              </a:rPr>
              <a:t> 21 </a:t>
            </a:r>
            <a:r>
              <a:rPr kumimoji="0" lang="es-MX" altLang="es-MX" sz="900" b="1" i="0" u="none" strike="noStrike" cap="none" normalizeH="0" baseline="0" dirty="0" err="1" smtClean="0">
                <a:ln>
                  <a:noFill/>
                </a:ln>
                <a:solidFill>
                  <a:srgbClr val="333333"/>
                </a:solidFill>
                <a:effectLst/>
                <a:latin typeface="Helvetica"/>
                <a:cs typeface="Arial" pitchFamily="34" charset="0"/>
              </a:rPr>
              <a:t>March</a:t>
            </a:r>
            <a:r>
              <a:rPr kumimoji="0" lang="es-MX" altLang="es-MX" sz="900" b="1" i="0" u="none" strike="noStrike" cap="none" normalizeH="0" baseline="0" dirty="0" smtClean="0">
                <a:ln>
                  <a:noFill/>
                </a:ln>
                <a:solidFill>
                  <a:srgbClr val="333333"/>
                </a:solidFill>
                <a:effectLst/>
                <a:latin typeface="Helvetica"/>
                <a:cs typeface="Arial" pitchFamily="34" charset="0"/>
              </a:rPr>
              <a:t> 2007</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0" i="0" u="none" strike="noStrike" cap="none" normalizeH="0" baseline="0" dirty="0" smtClean="0">
                <a:ln>
                  <a:noFill/>
                </a:ln>
                <a:solidFill>
                  <a:schemeClr val="tx1"/>
                </a:solidFill>
                <a:effectLst/>
                <a:latin typeface="Arial" pitchFamily="34" charset="0"/>
                <a:cs typeface="Arial" pitchFamily="34" charset="0"/>
              </a:rPr>
              <a:t/>
            </a:r>
            <a:br>
              <a:rPr kumimoji="0" lang="es-MX" altLang="es-MX" sz="900" b="0" i="0" u="none" strike="noStrike" cap="none" normalizeH="0" baseline="0" dirty="0" smtClean="0">
                <a:ln>
                  <a:noFill/>
                </a:ln>
                <a:solidFill>
                  <a:schemeClr val="tx1"/>
                </a:solidFill>
                <a:effectLst/>
                <a:latin typeface="Arial" pitchFamily="34" charset="0"/>
                <a:cs typeface="Arial" pitchFamily="34" charset="0"/>
              </a:rPr>
            </a:b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23660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74345"/>
            <a:ext cx="7924800" cy="5016758"/>
          </a:xfrm>
          <a:prstGeom prst="rect">
            <a:avLst/>
          </a:prstGeom>
        </p:spPr>
        <p:txBody>
          <a:bodyPr wrap="square">
            <a:spAutoFit/>
          </a:bodyPr>
          <a:lstStyle/>
          <a:p>
            <a:pPr fontAlgn="base"/>
            <a:r>
              <a:rPr lang="en-US" sz="2000" b="1" dirty="0" err="1" smtClean="0"/>
              <a:t>Otras</a:t>
            </a:r>
            <a:r>
              <a:rPr lang="en-US" sz="2000" b="1" dirty="0" smtClean="0"/>
              <a:t> </a:t>
            </a:r>
            <a:r>
              <a:rPr lang="en-US" sz="2000" b="1" dirty="0" err="1" smtClean="0"/>
              <a:t>formas</a:t>
            </a:r>
            <a:r>
              <a:rPr lang="en-US" sz="2000" b="1" dirty="0" smtClean="0"/>
              <a:t> de </a:t>
            </a:r>
            <a:r>
              <a:rPr lang="en-US" sz="2000" b="1" dirty="0" err="1" smtClean="0"/>
              <a:t>comercio</a:t>
            </a:r>
            <a:r>
              <a:rPr lang="en-US" sz="2000" b="1" dirty="0" smtClean="0"/>
              <a:t> de </a:t>
            </a:r>
            <a:r>
              <a:rPr lang="en-US" sz="2000" b="1" dirty="0" err="1" smtClean="0"/>
              <a:t>organos</a:t>
            </a:r>
            <a:r>
              <a:rPr lang="en-US" sz="2000" b="1" dirty="0" smtClean="0"/>
              <a:t> </a:t>
            </a:r>
            <a:r>
              <a:rPr lang="en-US" sz="2000" b="1" dirty="0" err="1" smtClean="0"/>
              <a:t>internacional</a:t>
            </a:r>
            <a:endParaRPr lang="en-US" sz="2000" b="1" dirty="0" smtClean="0"/>
          </a:p>
          <a:p>
            <a:pPr fontAlgn="base"/>
            <a:endParaRPr lang="en-US" sz="2000" b="1" dirty="0"/>
          </a:p>
          <a:p>
            <a:pPr fontAlgn="base"/>
            <a:r>
              <a:rPr lang="en-US" sz="2000" dirty="0"/>
              <a:t>There are other forms of international organ trade that demand attention. In some cases, </a:t>
            </a:r>
            <a:r>
              <a:rPr lang="en-US" sz="2000" b="1" dirty="0">
                <a:solidFill>
                  <a:srgbClr val="FF0000"/>
                </a:solidFill>
              </a:rPr>
              <a:t>live donors have reportedly been brought from the Republic of Moldova to the United States of America, or from Nepal to </a:t>
            </a:r>
            <a:r>
              <a:rPr lang="en-US" sz="2000" b="1" dirty="0" smtClean="0">
                <a:solidFill>
                  <a:srgbClr val="FF0000"/>
                </a:solidFill>
              </a:rPr>
              <a:t>India.</a:t>
            </a:r>
          </a:p>
          <a:p>
            <a:pPr fontAlgn="base"/>
            <a:endParaRPr lang="en-US" sz="2000" dirty="0"/>
          </a:p>
          <a:p>
            <a:pPr fontAlgn="base"/>
            <a:r>
              <a:rPr lang="en-US" sz="2000" dirty="0" smtClean="0"/>
              <a:t>In </a:t>
            </a:r>
            <a:r>
              <a:rPr lang="en-US" sz="2000" dirty="0"/>
              <a:t>other cases </a:t>
            </a:r>
            <a:r>
              <a:rPr lang="en-US" sz="2000" b="1" dirty="0">
                <a:solidFill>
                  <a:srgbClr val="FF0000"/>
                </a:solidFill>
              </a:rPr>
              <a:t>both recipients and donors from different countries move to a third country</a:t>
            </a:r>
            <a:r>
              <a:rPr lang="en-US" sz="2000" dirty="0"/>
              <a:t>. More than 100 illegal kidney transplants were performed at St. Augustine Hospital in South Africa in 2001 and 2002; most of the recipients came from Israel, while the donors were from eastern Europe and Brazil</a:t>
            </a:r>
            <a:r>
              <a:rPr lang="en-US" sz="2000" dirty="0" smtClean="0"/>
              <a:t>.</a:t>
            </a:r>
          </a:p>
          <a:p>
            <a:pPr fontAlgn="base"/>
            <a:endParaRPr lang="en-US" sz="2000" dirty="0" smtClean="0"/>
          </a:p>
          <a:p>
            <a:pPr fontAlgn="base"/>
            <a:r>
              <a:rPr lang="en-US" sz="2000" dirty="0" smtClean="0"/>
              <a:t>The </a:t>
            </a:r>
            <a:r>
              <a:rPr lang="en-US" sz="2000" dirty="0"/>
              <a:t>police investigation in Brazil and South Africa revealed the existence of an international organ trafficking syndicate</a:t>
            </a:r>
            <a:r>
              <a:rPr lang="en-US" sz="2000" dirty="0" smtClean="0"/>
              <a:t>.</a:t>
            </a:r>
            <a:r>
              <a:rPr lang="en-US" sz="2000" dirty="0"/>
              <a:t> These cases may involve </a:t>
            </a:r>
            <a:r>
              <a:rPr lang="en-US" sz="2000" b="1" dirty="0">
                <a:solidFill>
                  <a:srgbClr val="FF0000"/>
                </a:solidFill>
              </a:rPr>
              <a:t>human trafficking for the purpose of organ transplantation</a:t>
            </a:r>
            <a:r>
              <a:rPr lang="en-US"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523660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889844"/>
            <a:ext cx="7162800" cy="4278094"/>
          </a:xfrm>
          <a:prstGeom prst="rect">
            <a:avLst/>
          </a:prstGeom>
        </p:spPr>
        <p:txBody>
          <a:bodyPr wrap="square">
            <a:spAutoFit/>
          </a:bodyPr>
          <a:lstStyle/>
          <a:p>
            <a:r>
              <a:rPr lang="en-US" sz="2000" b="1" dirty="0" err="1" smtClean="0"/>
              <a:t>Efectos</a:t>
            </a:r>
            <a:r>
              <a:rPr lang="en-US" sz="2000" b="1" dirty="0" smtClean="0"/>
              <a:t> </a:t>
            </a:r>
            <a:r>
              <a:rPr lang="en-US" sz="2000" b="1" dirty="0" err="1" smtClean="0"/>
              <a:t>negativos</a:t>
            </a:r>
            <a:r>
              <a:rPr lang="en-US" sz="2000" b="1" dirty="0" smtClean="0"/>
              <a:t> de la </a:t>
            </a:r>
            <a:r>
              <a:rPr lang="en-US" sz="2000" b="1" dirty="0" err="1" smtClean="0"/>
              <a:t>venta</a:t>
            </a:r>
            <a:r>
              <a:rPr lang="en-US" sz="2000" b="1" dirty="0" smtClean="0"/>
              <a:t> de </a:t>
            </a:r>
            <a:r>
              <a:rPr lang="en-US" sz="2000" b="1" dirty="0" err="1" smtClean="0"/>
              <a:t>organos</a:t>
            </a:r>
            <a:r>
              <a:rPr lang="en-US" sz="2000" b="1" dirty="0" smtClean="0"/>
              <a:t> de </a:t>
            </a:r>
            <a:r>
              <a:rPr lang="en-US" sz="2000" b="1" dirty="0" err="1" smtClean="0"/>
              <a:t>donadores</a:t>
            </a:r>
            <a:r>
              <a:rPr lang="en-US" sz="2000" b="1" dirty="0" smtClean="0"/>
              <a:t> </a:t>
            </a:r>
            <a:r>
              <a:rPr lang="en-US" sz="2000" b="1" dirty="0" err="1" smtClean="0"/>
              <a:t>vivos</a:t>
            </a:r>
            <a:endParaRPr lang="en-US" sz="2000" b="1" dirty="0" smtClean="0"/>
          </a:p>
          <a:p>
            <a:endParaRPr lang="en-US" b="1" dirty="0"/>
          </a:p>
          <a:p>
            <a:r>
              <a:rPr lang="en-US" b="1" dirty="0" smtClean="0"/>
              <a:t>Several </a:t>
            </a:r>
            <a:r>
              <a:rPr lang="en-US" b="1" dirty="0"/>
              <a:t>social scientific studies described the perceived health and economic status effects of kidney donation on paid donors in certain countries. Three quantitative data sets are summarized in Table 4. </a:t>
            </a:r>
            <a:endParaRPr lang="en-US" b="1" dirty="0" smtClean="0"/>
          </a:p>
          <a:p>
            <a:endParaRPr lang="en-US" b="1" dirty="0"/>
          </a:p>
          <a:p>
            <a:r>
              <a:rPr lang="en-US" b="1" dirty="0" smtClean="0"/>
              <a:t>This </a:t>
            </a:r>
            <a:r>
              <a:rPr lang="en-US" b="1" dirty="0"/>
              <a:t>research shows that </a:t>
            </a:r>
            <a:r>
              <a:rPr lang="en-US" b="1" dirty="0">
                <a:solidFill>
                  <a:srgbClr val="FF0000"/>
                </a:solidFill>
              </a:rPr>
              <a:t>the underlying motivation of most paid kidney donors is poverty</a:t>
            </a:r>
            <a:r>
              <a:rPr lang="en-US" b="1" dirty="0"/>
              <a:t>, and that </a:t>
            </a:r>
            <a:r>
              <a:rPr lang="en-US" b="1" dirty="0">
                <a:solidFill>
                  <a:srgbClr val="FF0000"/>
                </a:solidFill>
              </a:rPr>
              <a:t>lasting economic benefit after donation is limited or even negative because of the limited employability of such patients and the perceived deterioration of their health</a:t>
            </a:r>
            <a:r>
              <a:rPr lang="en-US" b="1" dirty="0" smtClean="0"/>
              <a:t>.</a:t>
            </a:r>
          </a:p>
          <a:p>
            <a:endParaRPr lang="en-US" b="1" dirty="0"/>
          </a:p>
          <a:p>
            <a:r>
              <a:rPr lang="en-US" b="1" dirty="0" smtClean="0"/>
              <a:t>Results </a:t>
            </a:r>
            <a:r>
              <a:rPr lang="en-US" b="1" dirty="0"/>
              <a:t>from other more qualitative research are consistent with these quantitative surveys in other countries. </a:t>
            </a:r>
            <a:r>
              <a:rPr lang="en-US" b="1" dirty="0">
                <a:solidFill>
                  <a:srgbClr val="FF0000"/>
                </a:solidFill>
              </a:rPr>
              <a:t>Paid kidney donation is also associated with depression, regret and discrimination. Paid kidney donors do not receive follow-up care, due to financial and other reasons</a:t>
            </a:r>
            <a:endParaRPr lang="es-MX" b="1" dirty="0">
              <a:solidFill>
                <a:srgbClr val="FF0000"/>
              </a:solidFill>
            </a:endParaRPr>
          </a:p>
        </p:txBody>
      </p:sp>
    </p:spTree>
    <p:extLst>
      <p:ext uri="{BB962C8B-B14F-4D97-AF65-F5344CB8AC3E}">
        <p14:creationId xmlns:p14="http://schemas.microsoft.com/office/powerpoint/2010/main" val="523660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77754151"/>
              </p:ext>
            </p:extLst>
          </p:nvPr>
        </p:nvGraphicFramePr>
        <p:xfrm>
          <a:off x="990600" y="1600200"/>
          <a:ext cx="7467599" cy="4628435"/>
        </p:xfrm>
        <a:graphic>
          <a:graphicData uri="http://schemas.openxmlformats.org/drawingml/2006/table">
            <a:tbl>
              <a:tblPr/>
              <a:tblGrid>
                <a:gridCol w="884935"/>
                <a:gridCol w="2018270"/>
                <a:gridCol w="2220096"/>
                <a:gridCol w="2344298"/>
              </a:tblGrid>
              <a:tr h="358024">
                <a:tc>
                  <a:txBody>
                    <a:bodyPr/>
                    <a:lstStyle/>
                    <a:p>
                      <a:pPr algn="l" fontAlgn="b"/>
                      <a:r>
                        <a:rPr lang="es-MX" sz="1400" b="1" dirty="0" err="1">
                          <a:effectLst/>
                        </a:rPr>
                        <a:t>First</a:t>
                      </a:r>
                      <a:r>
                        <a:rPr lang="es-MX" sz="1400" b="1" dirty="0">
                          <a:effectLst/>
                        </a:rPr>
                        <a:t> </a:t>
                      </a:r>
                      <a:r>
                        <a:rPr lang="es-MX" sz="1400" b="1" dirty="0" err="1">
                          <a:effectLst/>
                        </a:rPr>
                        <a:t>author</a:t>
                      </a:r>
                      <a:endParaRPr lang="es-MX" sz="1400" b="1" dirty="0">
                        <a:effectLst/>
                      </a:endParaRPr>
                    </a:p>
                  </a:txBody>
                  <a:tcPr marL="18764" marR="18764" marT="11259" marB="22517" anchor="b">
                    <a:lnL>
                      <a:noFill/>
                    </a:lnL>
                    <a:lnR>
                      <a:noFill/>
                    </a:lnR>
                    <a:lnT>
                      <a:noFill/>
                    </a:lnT>
                    <a:lnB>
                      <a:noFill/>
                    </a:lnB>
                    <a:solidFill>
                      <a:srgbClr val="E1E1E1"/>
                    </a:solidFill>
                  </a:tcPr>
                </a:tc>
                <a:tc>
                  <a:txBody>
                    <a:bodyPr/>
                    <a:lstStyle/>
                    <a:p>
                      <a:pPr algn="l" fontAlgn="b"/>
                      <a:r>
                        <a:rPr lang="es-MX" sz="1400" b="1">
                          <a:effectLst/>
                        </a:rPr>
                        <a:t>Budiani</a:t>
                      </a:r>
                      <a:r>
                        <a:rPr lang="es-MX" sz="1400" b="1" baseline="30000">
                          <a:effectLst/>
                        </a:rPr>
                        <a:t>49</a:t>
                      </a:r>
                      <a:endParaRPr lang="es-MX" sz="1400" b="1">
                        <a:effectLst/>
                      </a:endParaRPr>
                    </a:p>
                  </a:txBody>
                  <a:tcPr marL="18764" marR="18764" marT="11259" marB="22517" anchor="b">
                    <a:lnL>
                      <a:noFill/>
                    </a:lnL>
                    <a:lnR>
                      <a:noFill/>
                    </a:lnR>
                    <a:lnT>
                      <a:noFill/>
                    </a:lnT>
                    <a:lnB>
                      <a:noFill/>
                    </a:lnB>
                    <a:solidFill>
                      <a:srgbClr val="E1E1E1"/>
                    </a:solidFill>
                  </a:tcPr>
                </a:tc>
                <a:tc>
                  <a:txBody>
                    <a:bodyPr/>
                    <a:lstStyle/>
                    <a:p>
                      <a:pPr algn="l" fontAlgn="b"/>
                      <a:r>
                        <a:rPr lang="es-MX" sz="1400" b="1">
                          <a:effectLst/>
                        </a:rPr>
                        <a:t>Goyal</a:t>
                      </a:r>
                      <a:r>
                        <a:rPr lang="es-MX" sz="1400" b="1" baseline="30000">
                          <a:effectLst/>
                        </a:rPr>
                        <a:t>44</a:t>
                      </a:r>
                      <a:endParaRPr lang="es-MX" sz="1400" b="1">
                        <a:effectLst/>
                      </a:endParaRPr>
                    </a:p>
                  </a:txBody>
                  <a:tcPr marL="18764" marR="18764" marT="11259" marB="22517" anchor="b">
                    <a:lnL>
                      <a:noFill/>
                    </a:lnL>
                    <a:lnR>
                      <a:noFill/>
                    </a:lnR>
                    <a:lnT>
                      <a:noFill/>
                    </a:lnT>
                    <a:lnB>
                      <a:noFill/>
                    </a:lnB>
                    <a:solidFill>
                      <a:srgbClr val="E1E1E1"/>
                    </a:solidFill>
                  </a:tcPr>
                </a:tc>
                <a:tc>
                  <a:txBody>
                    <a:bodyPr/>
                    <a:lstStyle/>
                    <a:p>
                      <a:pPr algn="l" fontAlgn="b"/>
                      <a:r>
                        <a:rPr lang="es-MX" sz="1400" b="1">
                          <a:effectLst/>
                        </a:rPr>
                        <a:t>Zargooshi</a:t>
                      </a:r>
                      <a:r>
                        <a:rPr lang="es-MX" sz="1400" b="1" baseline="30000">
                          <a:effectLst/>
                        </a:rPr>
                        <a:t>47</a:t>
                      </a:r>
                      <a:endParaRPr lang="es-MX" sz="1400" b="1">
                        <a:effectLst/>
                      </a:endParaRPr>
                    </a:p>
                  </a:txBody>
                  <a:tcPr marL="18764" marR="18764" marT="11259" marB="22517" anchor="b">
                    <a:lnL>
                      <a:noFill/>
                    </a:lnL>
                    <a:lnR>
                      <a:noFill/>
                    </a:lnR>
                    <a:lnT>
                      <a:noFill/>
                    </a:lnT>
                    <a:lnB>
                      <a:noFill/>
                    </a:lnB>
                    <a:solidFill>
                      <a:srgbClr val="E1E1E1"/>
                    </a:solidFill>
                  </a:tcPr>
                </a:tc>
              </a:tr>
              <a:tr h="249941">
                <a:tc>
                  <a:txBody>
                    <a:bodyPr/>
                    <a:lstStyle/>
                    <a:p>
                      <a:pPr algn="l"/>
                      <a:r>
                        <a:rPr lang="es-MX" sz="1400">
                          <a:effectLst/>
                        </a:rPr>
                        <a:t>Location</a:t>
                      </a:r>
                    </a:p>
                  </a:txBody>
                  <a:tcPr marL="18764" marR="18764" marT="11259" marB="22517">
                    <a:lnL>
                      <a:noFill/>
                    </a:lnL>
                    <a:lnR>
                      <a:noFill/>
                    </a:lnR>
                    <a:lnT>
                      <a:noFill/>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s-MX" sz="1400">
                          <a:effectLst/>
                        </a:rPr>
                        <a:t>Egypt (</a:t>
                      </a:r>
                      <a:r>
                        <a:rPr lang="es-MX" sz="1400" i="1">
                          <a:effectLst/>
                        </a:rPr>
                        <a:t>N</a:t>
                      </a:r>
                      <a:r>
                        <a:rPr lang="es-MX" sz="1400">
                          <a:effectLst/>
                        </a:rPr>
                        <a:t> = 142)</a:t>
                      </a:r>
                    </a:p>
                  </a:txBody>
                  <a:tcPr marL="18764" marR="18764" marT="11259" marB="22517">
                    <a:lnL>
                      <a:noFill/>
                    </a:lnL>
                    <a:lnR>
                      <a:noFill/>
                    </a:lnR>
                    <a:lnT>
                      <a:noFill/>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s-MX" sz="1400">
                          <a:effectLst/>
                        </a:rPr>
                        <a:t>India (</a:t>
                      </a:r>
                      <a:r>
                        <a:rPr lang="es-MX" sz="1400" i="1">
                          <a:effectLst/>
                        </a:rPr>
                        <a:t>N</a:t>
                      </a:r>
                      <a:r>
                        <a:rPr lang="es-MX" sz="1400">
                          <a:effectLst/>
                        </a:rPr>
                        <a:t> = 305)</a:t>
                      </a:r>
                    </a:p>
                  </a:txBody>
                  <a:tcPr marL="18764" marR="18764" marT="11259" marB="22517">
                    <a:lnL>
                      <a:noFill/>
                    </a:lnL>
                    <a:lnR>
                      <a:noFill/>
                    </a:lnR>
                    <a:lnT>
                      <a:noFill/>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s-MX" sz="1400">
                          <a:effectLst/>
                        </a:rPr>
                        <a:t>Iran (</a:t>
                      </a:r>
                      <a:r>
                        <a:rPr lang="es-MX" sz="1400" i="1">
                          <a:effectLst/>
                        </a:rPr>
                        <a:t>N</a:t>
                      </a:r>
                      <a:r>
                        <a:rPr lang="es-MX" sz="1400">
                          <a:effectLst/>
                        </a:rPr>
                        <a:t> = 300)</a:t>
                      </a:r>
                    </a:p>
                  </a:txBody>
                  <a:tcPr marL="18764" marR="18764" marT="11259" marB="22517">
                    <a:lnL>
                      <a:noFill/>
                    </a:lnL>
                    <a:lnR>
                      <a:noFill/>
                    </a:lnR>
                    <a:lnT>
                      <a:noFill/>
                    </a:lnT>
                    <a:lnB w="28575" cap="flat" cmpd="sng" algn="ctr">
                      <a:solidFill>
                        <a:srgbClr val="FFFFFF"/>
                      </a:solidFill>
                      <a:prstDash val="solid"/>
                      <a:round/>
                      <a:headEnd type="none" w="med" len="med"/>
                      <a:tailEnd type="none" w="med" len="med"/>
                    </a:lnB>
                    <a:solidFill>
                      <a:srgbClr val="F5F5F5"/>
                    </a:solidFill>
                  </a:tcPr>
                </a:tc>
              </a:tr>
              <a:tr h="249941">
                <a:tc>
                  <a:txBody>
                    <a:bodyPr/>
                    <a:lstStyle/>
                    <a:p>
                      <a:pPr algn="l"/>
                      <a:r>
                        <a:rPr lang="es-MX" sz="1400">
                          <a:effectLst/>
                        </a:rPr>
                        <a:t>Sex</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s-MX" sz="1400">
                          <a:effectLst/>
                        </a:rPr>
                        <a:t>95% male5% female</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s-MX" sz="1400">
                          <a:effectLst/>
                        </a:rPr>
                        <a:t>29% male71% female</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s-MX" sz="1400">
                          <a:effectLst/>
                        </a:rPr>
                        <a:t>71% male29% female</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r>
              <a:tr h="1114603">
                <a:tc>
                  <a:txBody>
                    <a:bodyPr/>
                    <a:lstStyle/>
                    <a:p>
                      <a:pPr algn="l"/>
                      <a:r>
                        <a:rPr lang="es-MX" sz="1400">
                          <a:effectLst/>
                        </a:rPr>
                        <a:t>Economic status</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s-MX" sz="1400">
                          <a:effectLst/>
                        </a:rPr>
                        <a:t>Not applicable</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n-US" sz="1400">
                          <a:effectLst/>
                        </a:rPr>
                        <a:t>• 60% of female and 95% of male worked as labourers or street vendors• 71% were below the poverty line</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n-US" sz="1400">
                          <a:effectLst/>
                        </a:rPr>
                        <a:t>• 27% unemployed• 42% part-time employed• 13% full-time employed</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r>
              <a:tr h="1006520">
                <a:tc>
                  <a:txBody>
                    <a:bodyPr/>
                    <a:lstStyle/>
                    <a:p>
                      <a:pPr algn="l"/>
                      <a:r>
                        <a:rPr lang="es-MX" sz="1400">
                          <a:effectLst/>
                        </a:rPr>
                        <a:t>Effects on health</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n-US" sz="1400">
                          <a:effectLst/>
                        </a:rPr>
                        <a:t>• 78% reported deterioration in their health status</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n-US" sz="1400">
                          <a:effectLst/>
                        </a:rPr>
                        <a:t>• 86% reported deterioration in their health status</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n-US" sz="1400">
                          <a:effectLst/>
                        </a:rPr>
                        <a:t>• 58% reported negative effects on their health status.• 60% reported negative effects on their physical activities</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r>
              <a:tr h="1546934">
                <a:tc>
                  <a:txBody>
                    <a:bodyPr/>
                    <a:lstStyle/>
                    <a:p>
                      <a:pPr algn="l"/>
                      <a:r>
                        <a:rPr lang="en-US" sz="1400">
                          <a:effectLst/>
                        </a:rPr>
                        <a:t>Effects on economic / financial status</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n-US" sz="1400">
                          <a:effectLst/>
                        </a:rPr>
                        <a:t>• 78% spent the money within 5 months of their donation• 73% reported a weakened ability to perform labour-intensive jobs</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n-US" sz="1400">
                          <a:effectLst/>
                        </a:rPr>
                        <a:t>• Decline in average family income• 96% of donors sold their kidneys to pay off debts and 75% were still in debt at the time of the survey</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c>
                  <a:txBody>
                    <a:bodyPr/>
                    <a:lstStyle/>
                    <a:p>
                      <a:pPr algn="l"/>
                      <a:r>
                        <a:rPr lang="en-US" sz="1400" dirty="0">
                          <a:effectLst/>
                        </a:rPr>
                        <a:t>• Somewhat (20%) to very (66%) negative effects• 65% reported negative effects on their employment status</a:t>
                      </a:r>
                    </a:p>
                  </a:txBody>
                  <a:tcPr marL="18764" marR="18764" marT="11259" marB="22517">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5F5F5"/>
                    </a:solidFill>
                  </a:tcPr>
                </a:tc>
              </a:tr>
            </a:tbl>
          </a:graphicData>
        </a:graphic>
      </p:graphicFrame>
      <p:sp>
        <p:nvSpPr>
          <p:cNvPr id="3" name="Rectangle 1"/>
          <p:cNvSpPr>
            <a:spLocks noChangeArrowheads="1"/>
          </p:cNvSpPr>
          <p:nvPr/>
        </p:nvSpPr>
        <p:spPr bwMode="auto">
          <a:xfrm>
            <a:off x="914400" y="184133"/>
            <a:ext cx="7620000" cy="1384334"/>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0306"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altLang="es-MX" sz="1500" b="1" i="0" u="none" strike="noStrike" cap="none" normalizeH="0" baseline="0" dirty="0" err="1" smtClean="0">
                <a:ln>
                  <a:noFill/>
                </a:ln>
                <a:solidFill>
                  <a:srgbClr val="333333"/>
                </a:solidFill>
                <a:effectLst/>
                <a:latin typeface="Helvetica"/>
                <a:cs typeface="Arial" pitchFamily="34" charset="0"/>
              </a:rPr>
              <a:t>The</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state</a:t>
            </a:r>
            <a:r>
              <a:rPr kumimoji="0" lang="es-MX" altLang="es-MX" sz="1500" b="1" i="0" u="none" strike="noStrike" cap="none" normalizeH="0" baseline="0" dirty="0" smtClean="0">
                <a:ln>
                  <a:noFill/>
                </a:ln>
                <a:solidFill>
                  <a:srgbClr val="333333"/>
                </a:solidFill>
                <a:effectLst/>
                <a:latin typeface="Helvetica"/>
                <a:cs typeface="Arial" pitchFamily="34" charset="0"/>
              </a:rPr>
              <a:t> of </a:t>
            </a:r>
            <a:r>
              <a:rPr kumimoji="0" lang="es-MX" altLang="es-MX" sz="1500" b="1" i="0" u="none" strike="noStrike" cap="none" normalizeH="0" baseline="0" dirty="0" err="1" smtClean="0">
                <a:ln>
                  <a:noFill/>
                </a:ln>
                <a:solidFill>
                  <a:srgbClr val="333333"/>
                </a:solidFill>
                <a:effectLst/>
                <a:latin typeface="Helvetica"/>
                <a:cs typeface="Arial" pitchFamily="34" charset="0"/>
              </a:rPr>
              <a:t>the</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international</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organ</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trade</a:t>
            </a:r>
            <a:r>
              <a:rPr kumimoji="0" lang="es-MX" altLang="es-MX" sz="1500" b="1" i="0" u="none" strike="noStrike" cap="none" normalizeH="0" baseline="0" dirty="0" smtClean="0">
                <a:ln>
                  <a:noFill/>
                </a:ln>
                <a:solidFill>
                  <a:srgbClr val="333333"/>
                </a:solidFill>
                <a:effectLst/>
                <a:latin typeface="Helvetica"/>
                <a:cs typeface="Arial" pitchFamily="34" charset="0"/>
              </a:rPr>
              <a:t>: a provisional </a:t>
            </a:r>
            <a:r>
              <a:rPr kumimoji="0" lang="es-MX" altLang="es-MX" sz="1500" b="1" i="0" u="none" strike="noStrike" cap="none" normalizeH="0" baseline="0" dirty="0" err="1" smtClean="0">
                <a:ln>
                  <a:noFill/>
                </a:ln>
                <a:solidFill>
                  <a:srgbClr val="333333"/>
                </a:solidFill>
                <a:effectLst/>
                <a:latin typeface="Helvetica"/>
                <a:cs typeface="Arial" pitchFamily="34" charset="0"/>
              </a:rPr>
              <a:t>picture</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based</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on</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integration</a:t>
            </a:r>
            <a:r>
              <a:rPr kumimoji="0" lang="es-MX" altLang="es-MX" sz="1500" b="1" i="0" u="none" strike="noStrike" cap="none" normalizeH="0" baseline="0" dirty="0" smtClean="0">
                <a:ln>
                  <a:noFill/>
                </a:ln>
                <a:solidFill>
                  <a:srgbClr val="333333"/>
                </a:solidFill>
                <a:effectLst/>
                <a:latin typeface="Helvetica"/>
                <a:cs typeface="Arial" pitchFamily="34" charset="0"/>
              </a:rPr>
              <a:t> of </a:t>
            </a:r>
            <a:r>
              <a:rPr kumimoji="0" lang="es-MX" altLang="es-MX" sz="1500" b="1" i="0" u="none" strike="noStrike" cap="none" normalizeH="0" baseline="0" dirty="0" err="1" smtClean="0">
                <a:ln>
                  <a:noFill/>
                </a:ln>
                <a:solidFill>
                  <a:srgbClr val="333333"/>
                </a:solidFill>
                <a:effectLst/>
                <a:latin typeface="Helvetica"/>
                <a:cs typeface="Arial" pitchFamily="34" charset="0"/>
              </a:rPr>
              <a:t>available</a:t>
            </a:r>
            <a:r>
              <a:rPr kumimoji="0" lang="es-MX" altLang="es-MX" sz="1500" b="1" i="0" u="none" strike="noStrike" cap="none" normalizeH="0" baseline="0" dirty="0" smtClean="0">
                <a:ln>
                  <a:noFill/>
                </a:ln>
                <a:solidFill>
                  <a:srgbClr val="333333"/>
                </a:solidFill>
                <a:effectLst/>
                <a:latin typeface="Helvetica"/>
                <a:cs typeface="Arial" pitchFamily="34" charset="0"/>
              </a:rPr>
              <a:t> </a:t>
            </a:r>
            <a:r>
              <a:rPr kumimoji="0" lang="es-MX" altLang="es-MX" sz="1500" b="1" i="0" u="none" strike="noStrike" cap="none" normalizeH="0" baseline="0" dirty="0" err="1" smtClean="0">
                <a:ln>
                  <a:noFill/>
                </a:ln>
                <a:solidFill>
                  <a:srgbClr val="333333"/>
                </a:solidFill>
                <a:effectLst/>
                <a:latin typeface="Helvetica"/>
                <a:cs typeface="Arial" pitchFamily="34" charset="0"/>
              </a:rPr>
              <a:t>information</a:t>
            </a:r>
            <a:endParaRPr kumimoji="0" lang="es-MX" altLang="es-MX" sz="1500" b="1" i="0" u="none" strike="noStrike" cap="none" normalizeH="0" baseline="0" dirty="0" smtClean="0">
              <a:ln>
                <a:noFill/>
              </a:ln>
              <a:solidFill>
                <a:srgbClr val="333333"/>
              </a:solidFill>
              <a:effectLst/>
              <a:latin typeface="Helvetic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100" b="0" i="0" u="none" strike="noStrike" cap="none" normalizeH="0" baseline="0" dirty="0" err="1" smtClean="0">
                <a:ln>
                  <a:noFill/>
                </a:ln>
                <a:solidFill>
                  <a:srgbClr val="333333"/>
                </a:solidFill>
                <a:effectLst/>
                <a:latin typeface="Helvetica"/>
                <a:cs typeface="Arial" pitchFamily="34" charset="0"/>
              </a:rPr>
              <a:t>Yosuke</a:t>
            </a:r>
            <a:r>
              <a:rPr kumimoji="0" lang="es-MX" altLang="es-MX" sz="1100" b="0" i="0" u="none" strike="noStrike" cap="none" normalizeH="0" baseline="0" dirty="0" smtClean="0">
                <a:ln>
                  <a:noFill/>
                </a:ln>
                <a:solidFill>
                  <a:srgbClr val="333333"/>
                </a:solidFill>
                <a:effectLst/>
                <a:latin typeface="Helvetica"/>
                <a:cs typeface="Arial" pitchFamily="34" charset="0"/>
              </a:rPr>
              <a:t> </a:t>
            </a:r>
            <a:r>
              <a:rPr kumimoji="0" lang="es-MX" altLang="es-MX" sz="1100" b="0" i="0" u="none" strike="noStrike" cap="none" normalizeH="0" baseline="0" dirty="0" err="1" smtClean="0">
                <a:ln>
                  <a:noFill/>
                </a:ln>
                <a:solidFill>
                  <a:srgbClr val="333333"/>
                </a:solidFill>
                <a:effectLst/>
                <a:latin typeface="Helvetica"/>
                <a:cs typeface="Arial" pitchFamily="34" charset="0"/>
              </a:rPr>
              <a:t>Shimazono</a:t>
            </a:r>
            <a:endParaRPr kumimoji="0" lang="es-MX" altLang="es-MX" sz="1100" b="0" i="0" u="none" strike="noStrike" cap="none" normalizeH="0" baseline="0" dirty="0" smtClean="0">
              <a:ln>
                <a:noFill/>
              </a:ln>
              <a:solidFill>
                <a:srgbClr val="333333"/>
              </a:solidFill>
              <a:effectLst/>
              <a:latin typeface="Helvetic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0" i="0" u="none" strike="noStrike" cap="none" normalizeH="0" baseline="0" dirty="0" err="1" smtClean="0">
                <a:ln>
                  <a:noFill/>
                </a:ln>
                <a:solidFill>
                  <a:srgbClr val="333333"/>
                </a:solidFill>
                <a:effectLst/>
                <a:latin typeface="Helvetica"/>
                <a:cs typeface="Arial" pitchFamily="34" charset="0"/>
              </a:rPr>
              <a:t>Volume</a:t>
            </a:r>
            <a:r>
              <a:rPr kumimoji="0" lang="es-MX" altLang="es-MX" sz="900" b="0" i="0" u="none" strike="noStrike" cap="none" normalizeH="0" baseline="0" dirty="0" smtClean="0">
                <a:ln>
                  <a:noFill/>
                </a:ln>
                <a:solidFill>
                  <a:srgbClr val="333333"/>
                </a:solidFill>
                <a:effectLst/>
                <a:latin typeface="Helvetica"/>
                <a:cs typeface="Arial" pitchFamily="34" charset="0"/>
              </a:rPr>
              <a:t> 85, </a:t>
            </a:r>
            <a:r>
              <a:rPr kumimoji="0" lang="es-MX" altLang="es-MX" sz="900" b="0" i="0" u="none" strike="noStrike" cap="none" normalizeH="0" baseline="0" dirty="0" err="1" smtClean="0">
                <a:ln>
                  <a:noFill/>
                </a:ln>
                <a:solidFill>
                  <a:srgbClr val="333333"/>
                </a:solidFill>
                <a:effectLst/>
                <a:latin typeface="Helvetica"/>
                <a:cs typeface="Arial" pitchFamily="34" charset="0"/>
              </a:rPr>
              <a:t>Number</a:t>
            </a:r>
            <a:r>
              <a:rPr kumimoji="0" lang="es-MX" altLang="es-MX" sz="900" b="0" i="0" u="none" strike="noStrike" cap="none" normalizeH="0" baseline="0" dirty="0" smtClean="0">
                <a:ln>
                  <a:noFill/>
                </a:ln>
                <a:solidFill>
                  <a:srgbClr val="333333"/>
                </a:solidFill>
                <a:effectLst/>
                <a:latin typeface="Helvetica"/>
                <a:cs typeface="Arial" pitchFamily="34" charset="0"/>
              </a:rPr>
              <a:t> 12, </a:t>
            </a:r>
            <a:r>
              <a:rPr kumimoji="0" lang="es-MX" altLang="es-MX" sz="900" b="0" i="0" u="none" strike="noStrike" cap="none" normalizeH="0" baseline="0" dirty="0" err="1" smtClean="0">
                <a:ln>
                  <a:noFill/>
                </a:ln>
                <a:solidFill>
                  <a:srgbClr val="333333"/>
                </a:solidFill>
                <a:effectLst/>
                <a:latin typeface="Helvetica"/>
                <a:cs typeface="Arial" pitchFamily="34" charset="0"/>
              </a:rPr>
              <a:t>December</a:t>
            </a:r>
            <a:r>
              <a:rPr kumimoji="0" lang="es-MX" altLang="es-MX" sz="900" b="0" i="0" u="none" strike="noStrike" cap="none" normalizeH="0" baseline="0" dirty="0" smtClean="0">
                <a:ln>
                  <a:noFill/>
                </a:ln>
                <a:solidFill>
                  <a:srgbClr val="333333"/>
                </a:solidFill>
                <a:effectLst/>
                <a:latin typeface="Helvetica"/>
                <a:cs typeface="Arial" pitchFamily="34" charset="0"/>
              </a:rPr>
              <a:t> 2007, 955-962</a:t>
            </a:r>
            <a:endParaRPr kumimoji="0" lang="es-MX" altLang="es-MX" sz="900" b="1" i="0" u="none" strike="noStrike" cap="none" normalizeH="0" baseline="0" dirty="0" smtClean="0">
              <a:ln>
                <a:noFill/>
              </a:ln>
              <a:solidFill>
                <a:srgbClr val="333333"/>
              </a:solidFill>
              <a:effectLst/>
              <a:latin typeface="Helvetic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1" i="0" u="none" strike="noStrike" cap="none" normalizeH="0" baseline="0" dirty="0" err="1" smtClean="0">
                <a:ln>
                  <a:noFill/>
                </a:ln>
                <a:solidFill>
                  <a:srgbClr val="333333"/>
                </a:solidFill>
                <a:effectLst/>
                <a:latin typeface="Helvetica"/>
                <a:cs typeface="Arial" pitchFamily="34" charset="0"/>
              </a:rPr>
              <a:t>Table</a:t>
            </a:r>
            <a:r>
              <a:rPr kumimoji="0" lang="es-MX" altLang="es-MX" sz="900" b="1" i="0" u="none" strike="noStrike" cap="none" normalizeH="0" baseline="0" dirty="0" smtClean="0">
                <a:ln>
                  <a:noFill/>
                </a:ln>
                <a:solidFill>
                  <a:srgbClr val="333333"/>
                </a:solidFill>
                <a:effectLst/>
                <a:latin typeface="Helvetica"/>
                <a:cs typeface="Arial" pitchFamily="34" charset="0"/>
              </a:rPr>
              <a:t> 4. </a:t>
            </a:r>
            <a:r>
              <a:rPr kumimoji="0" lang="es-MX" altLang="es-MX" sz="900" b="1" i="0" u="none" strike="noStrike" cap="none" normalizeH="0" baseline="0" dirty="0" err="1" smtClean="0">
                <a:ln>
                  <a:noFill/>
                </a:ln>
                <a:solidFill>
                  <a:srgbClr val="333333"/>
                </a:solidFill>
                <a:effectLst/>
                <a:latin typeface="Helvetica"/>
                <a:cs typeface="Arial" pitchFamily="34" charset="0"/>
              </a:rPr>
              <a:t>Consequences</a:t>
            </a:r>
            <a:r>
              <a:rPr kumimoji="0" lang="es-MX" altLang="es-MX" sz="900" b="1" i="0" u="none" strike="noStrike" cap="none" normalizeH="0" baseline="0" dirty="0" smtClean="0">
                <a:ln>
                  <a:noFill/>
                </a:ln>
                <a:solidFill>
                  <a:srgbClr val="333333"/>
                </a:solidFill>
                <a:effectLst/>
                <a:latin typeface="Helvetica"/>
                <a:cs typeface="Arial" pitchFamily="34" charset="0"/>
              </a:rPr>
              <a:t> of </a:t>
            </a:r>
            <a:r>
              <a:rPr kumimoji="0" lang="es-MX" altLang="es-MX" sz="900" b="1" i="0" u="none" strike="noStrike" cap="none" normalizeH="0" baseline="0" dirty="0" err="1" smtClean="0">
                <a:ln>
                  <a:noFill/>
                </a:ln>
                <a:solidFill>
                  <a:srgbClr val="333333"/>
                </a:solidFill>
                <a:effectLst/>
                <a:latin typeface="Helvetica"/>
                <a:cs typeface="Arial" pitchFamily="34" charset="0"/>
              </a:rPr>
              <a:t>paid</a:t>
            </a:r>
            <a:r>
              <a:rPr kumimoji="0" lang="es-MX" altLang="es-MX" sz="900" b="1" i="0" u="none" strike="noStrike" cap="none" normalizeH="0" baseline="0" dirty="0" smtClean="0">
                <a:ln>
                  <a:noFill/>
                </a:ln>
                <a:solidFill>
                  <a:srgbClr val="333333"/>
                </a:solidFill>
                <a:effectLst/>
                <a:latin typeface="Helvetica"/>
                <a:cs typeface="Arial" pitchFamily="34" charset="0"/>
              </a:rPr>
              <a:t> </a:t>
            </a:r>
            <a:r>
              <a:rPr kumimoji="0" lang="es-MX" altLang="es-MX" sz="900" b="1" i="0" u="none" strike="noStrike" cap="none" normalizeH="0" baseline="0" dirty="0" err="1" smtClean="0">
                <a:ln>
                  <a:noFill/>
                </a:ln>
                <a:solidFill>
                  <a:srgbClr val="333333"/>
                </a:solidFill>
                <a:effectLst/>
                <a:latin typeface="Helvetica"/>
                <a:cs typeface="Arial" pitchFamily="34" charset="0"/>
              </a:rPr>
              <a:t>kidney</a:t>
            </a:r>
            <a:r>
              <a:rPr kumimoji="0" lang="es-MX" altLang="es-MX" sz="900" b="1" i="0" u="none" strike="noStrike" cap="none" normalizeH="0" baseline="0" dirty="0" smtClean="0">
                <a:ln>
                  <a:noFill/>
                </a:ln>
                <a:solidFill>
                  <a:srgbClr val="333333"/>
                </a:solidFill>
                <a:effectLst/>
                <a:latin typeface="Helvetica"/>
                <a:cs typeface="Arial" pitchFamily="34" charset="0"/>
              </a:rPr>
              <a:t> </a:t>
            </a:r>
            <a:r>
              <a:rPr kumimoji="0" lang="es-MX" altLang="es-MX" sz="900" b="1" i="0" u="none" strike="noStrike" cap="none" normalizeH="0" baseline="0" dirty="0" err="1" smtClean="0">
                <a:ln>
                  <a:noFill/>
                </a:ln>
                <a:solidFill>
                  <a:srgbClr val="333333"/>
                </a:solidFill>
                <a:effectLst/>
                <a:latin typeface="Helvetica"/>
                <a:cs typeface="Arial" pitchFamily="34" charset="0"/>
              </a:rPr>
              <a:t>donation</a:t>
            </a:r>
            <a:r>
              <a:rPr kumimoji="0" lang="es-MX" altLang="es-MX" sz="900" b="1" i="0" u="none" strike="noStrike" cap="none" normalizeH="0" baseline="0" dirty="0" smtClean="0">
                <a:ln>
                  <a:noFill/>
                </a:ln>
                <a:solidFill>
                  <a:srgbClr val="333333"/>
                </a:solidFill>
                <a:effectLst/>
                <a:latin typeface="Helvetica"/>
                <a:cs typeface="Arial" pitchFamily="34" charset="0"/>
              </a:rPr>
              <a:t> in </a:t>
            </a:r>
            <a:r>
              <a:rPr kumimoji="0" lang="es-MX" altLang="es-MX" sz="900" b="1" i="0" u="none" strike="noStrike" cap="none" normalizeH="0" baseline="0" dirty="0" err="1" smtClean="0">
                <a:ln>
                  <a:noFill/>
                </a:ln>
                <a:solidFill>
                  <a:srgbClr val="333333"/>
                </a:solidFill>
                <a:effectLst/>
                <a:latin typeface="Helvetica"/>
                <a:cs typeface="Arial" pitchFamily="34" charset="0"/>
              </a:rPr>
              <a:t>Egypt</a:t>
            </a:r>
            <a:r>
              <a:rPr kumimoji="0" lang="es-MX" altLang="es-MX" sz="900" b="1" i="0" u="none" strike="noStrike" cap="none" normalizeH="0" baseline="0" dirty="0" smtClean="0">
                <a:ln>
                  <a:noFill/>
                </a:ln>
                <a:solidFill>
                  <a:srgbClr val="333333"/>
                </a:solidFill>
                <a:effectLst/>
                <a:latin typeface="Helvetica"/>
                <a:cs typeface="Arial" pitchFamily="34" charset="0"/>
              </a:rPr>
              <a:t>, India and </a:t>
            </a:r>
            <a:r>
              <a:rPr kumimoji="0" lang="es-MX" altLang="es-MX" sz="900" b="1" i="0" u="none" strike="noStrike" cap="none" normalizeH="0" baseline="0" dirty="0" err="1" smtClean="0">
                <a:ln>
                  <a:noFill/>
                </a:ln>
                <a:solidFill>
                  <a:srgbClr val="333333"/>
                </a:solidFill>
                <a:effectLst/>
                <a:latin typeface="Helvetica"/>
                <a:cs typeface="Arial" pitchFamily="34" charset="0"/>
              </a:rPr>
              <a:t>the</a:t>
            </a:r>
            <a:r>
              <a:rPr kumimoji="0" lang="es-MX" altLang="es-MX" sz="900" b="1" i="0" u="none" strike="noStrike" cap="none" normalizeH="0" baseline="0" dirty="0" smtClean="0">
                <a:ln>
                  <a:noFill/>
                </a:ln>
                <a:solidFill>
                  <a:srgbClr val="333333"/>
                </a:solidFill>
                <a:effectLst/>
                <a:latin typeface="Helvetica"/>
                <a:cs typeface="Arial" pitchFamily="34" charset="0"/>
              </a:rPr>
              <a:t> </a:t>
            </a:r>
            <a:r>
              <a:rPr kumimoji="0" lang="es-MX" altLang="es-MX" sz="900" b="1" i="0" u="none" strike="noStrike" cap="none" normalizeH="0" baseline="0" dirty="0" err="1" smtClean="0">
                <a:ln>
                  <a:noFill/>
                </a:ln>
                <a:solidFill>
                  <a:srgbClr val="333333"/>
                </a:solidFill>
                <a:effectLst/>
                <a:latin typeface="Helvetica"/>
                <a:cs typeface="Arial" pitchFamily="34" charset="0"/>
              </a:rPr>
              <a:t>Islamic</a:t>
            </a:r>
            <a:r>
              <a:rPr kumimoji="0" lang="es-MX" altLang="es-MX" sz="900" b="1" i="0" u="none" strike="noStrike" cap="none" normalizeH="0" baseline="0" dirty="0" smtClean="0">
                <a:ln>
                  <a:noFill/>
                </a:ln>
                <a:solidFill>
                  <a:srgbClr val="333333"/>
                </a:solidFill>
                <a:effectLst/>
                <a:latin typeface="Helvetica"/>
                <a:cs typeface="Arial" pitchFamily="34" charset="0"/>
              </a:rPr>
              <a:t> </a:t>
            </a:r>
            <a:r>
              <a:rPr kumimoji="0" lang="es-MX" altLang="es-MX" sz="900" b="1" i="0" u="none" strike="noStrike" cap="none" normalizeH="0" baseline="0" dirty="0" err="1" smtClean="0">
                <a:ln>
                  <a:noFill/>
                </a:ln>
                <a:solidFill>
                  <a:srgbClr val="333333"/>
                </a:solidFill>
                <a:effectLst/>
                <a:latin typeface="Helvetica"/>
                <a:cs typeface="Arial" pitchFamily="34" charset="0"/>
              </a:rPr>
              <a:t>Republic</a:t>
            </a:r>
            <a:r>
              <a:rPr kumimoji="0" lang="es-MX" altLang="es-MX" sz="900" b="1" i="0" u="none" strike="noStrike" cap="none" normalizeH="0" baseline="0" dirty="0" smtClean="0">
                <a:ln>
                  <a:noFill/>
                </a:ln>
                <a:solidFill>
                  <a:srgbClr val="333333"/>
                </a:solidFill>
                <a:effectLst/>
                <a:latin typeface="Helvetica"/>
                <a:cs typeface="Arial" pitchFamily="34" charset="0"/>
              </a:rPr>
              <a:t> of </a:t>
            </a:r>
            <a:r>
              <a:rPr kumimoji="0" lang="es-MX" altLang="es-MX" sz="900" b="1" i="0" u="none" strike="noStrike" cap="none" normalizeH="0" baseline="0" dirty="0" err="1" smtClean="0">
                <a:ln>
                  <a:noFill/>
                </a:ln>
                <a:solidFill>
                  <a:srgbClr val="333333"/>
                </a:solidFill>
                <a:effectLst/>
                <a:latin typeface="Helvetica"/>
                <a:cs typeface="Arial" pitchFamily="34" charset="0"/>
              </a:rPr>
              <a:t>Iran</a:t>
            </a:r>
            <a:endParaRPr kumimoji="0" lang="es-MX" altLang="es-MX" sz="900" b="1" i="0" u="none" strike="noStrike" cap="none" normalizeH="0" baseline="0" dirty="0" smtClean="0">
              <a:ln>
                <a:noFill/>
              </a:ln>
              <a:solidFill>
                <a:srgbClr val="333333"/>
              </a:solidFill>
              <a:effectLst/>
              <a:latin typeface="Helvetic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900" b="0" i="0" u="none" strike="noStrike" cap="none" normalizeH="0" baseline="0" dirty="0" smtClean="0">
                <a:ln>
                  <a:noFill/>
                </a:ln>
                <a:solidFill>
                  <a:schemeClr val="tx1"/>
                </a:solidFill>
                <a:effectLst/>
                <a:latin typeface="Arial" pitchFamily="34" charset="0"/>
                <a:cs typeface="Arial" pitchFamily="34" charset="0"/>
              </a:rPr>
              <a:t/>
            </a:r>
            <a:br>
              <a:rPr kumimoji="0" lang="es-MX" altLang="es-MX" sz="900" b="0" i="0" u="none" strike="noStrike" cap="none" normalizeH="0" baseline="0" dirty="0" smtClean="0">
                <a:ln>
                  <a:noFill/>
                </a:ln>
                <a:solidFill>
                  <a:schemeClr val="tx1"/>
                </a:solidFill>
                <a:effectLst/>
                <a:latin typeface="Arial" pitchFamily="34" charset="0"/>
                <a:cs typeface="Arial" pitchFamily="34" charset="0"/>
              </a:rPr>
            </a:br>
            <a:endParaRPr kumimoji="0" lang="es-MX" alt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23660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2000"/>
            <a:ext cx="7696200" cy="3847207"/>
          </a:xfrm>
          <a:prstGeom prst="rect">
            <a:avLst/>
          </a:prstGeom>
        </p:spPr>
        <p:txBody>
          <a:bodyPr wrap="square">
            <a:spAutoFit/>
          </a:bodyPr>
          <a:lstStyle/>
          <a:p>
            <a:pPr fontAlgn="base"/>
            <a:r>
              <a:rPr lang="en-US" sz="2400" b="1" dirty="0" err="1" smtClean="0"/>
              <a:t>Resultados</a:t>
            </a:r>
            <a:r>
              <a:rPr lang="en-US" sz="2400" b="1" dirty="0" smtClean="0"/>
              <a:t> de la </a:t>
            </a:r>
            <a:r>
              <a:rPr lang="en-US" sz="2400" b="1" dirty="0" err="1" smtClean="0"/>
              <a:t>encuesta</a:t>
            </a:r>
            <a:r>
              <a:rPr lang="en-US" sz="2400" b="1" dirty="0" smtClean="0"/>
              <a:t> WHO</a:t>
            </a:r>
          </a:p>
          <a:p>
            <a:pPr fontAlgn="base"/>
            <a:endParaRPr lang="en-US" sz="2000" b="1" dirty="0"/>
          </a:p>
          <a:p>
            <a:pPr fontAlgn="base"/>
            <a:r>
              <a:rPr lang="en-US" sz="2000" b="1" dirty="0" smtClean="0"/>
              <a:t>The </a:t>
            </a:r>
            <a:r>
              <a:rPr lang="en-US" sz="2000" b="1" dirty="0"/>
              <a:t>results of this survey suggest that the international organ trade no longer represents sporadic instances in transplant medicine</a:t>
            </a:r>
            <a:r>
              <a:rPr lang="en-US" sz="2000" b="1" dirty="0" smtClean="0"/>
              <a:t>.</a:t>
            </a:r>
          </a:p>
          <a:p>
            <a:pPr fontAlgn="base"/>
            <a:endParaRPr lang="en-US" sz="2000" b="1" dirty="0"/>
          </a:p>
          <a:p>
            <a:pPr fontAlgn="base"/>
            <a:r>
              <a:rPr lang="en-US" sz="2000" b="1" dirty="0" smtClean="0"/>
              <a:t>In </a:t>
            </a:r>
            <a:r>
              <a:rPr lang="en-US" sz="2000" b="1" dirty="0"/>
              <a:t>view of the circumstantial evidence cited, the </a:t>
            </a:r>
            <a:r>
              <a:rPr lang="en-US" sz="2000" b="1" dirty="0">
                <a:solidFill>
                  <a:srgbClr val="FF0000"/>
                </a:solidFill>
              </a:rPr>
              <a:t>total number of recipients who underwent commercial organ transplants overseas may be conservatively estimated at around 5% of all recipients in 2005</a:t>
            </a:r>
            <a:r>
              <a:rPr lang="en-US" sz="2000" b="1" dirty="0" smtClean="0">
                <a:solidFill>
                  <a:srgbClr val="FF0000"/>
                </a:solidFill>
              </a:rPr>
              <a:t>.</a:t>
            </a:r>
          </a:p>
          <a:p>
            <a:pPr fontAlgn="base"/>
            <a:endParaRPr lang="en-US" sz="2000" b="1" dirty="0"/>
          </a:p>
          <a:p>
            <a:pPr fontAlgn="base"/>
            <a:r>
              <a:rPr lang="en-US" sz="2000" b="1" dirty="0" smtClean="0"/>
              <a:t>Moreover</a:t>
            </a:r>
            <a:r>
              <a:rPr lang="en-US" sz="2000" b="1" dirty="0"/>
              <a:t>, undergoing transplantation through the international organ trade has become the most common way of undergoing organ transplantation in certain countries</a:t>
            </a:r>
            <a:r>
              <a:rPr lang="en-US" sz="2000" b="1" dirty="0" smtClean="0"/>
              <a:t>.</a:t>
            </a:r>
            <a:endParaRPr lang="en-US" sz="2000" b="1" dirty="0"/>
          </a:p>
        </p:txBody>
      </p:sp>
    </p:spTree>
    <p:extLst>
      <p:ext uri="{BB962C8B-B14F-4D97-AF65-F5344CB8AC3E}">
        <p14:creationId xmlns:p14="http://schemas.microsoft.com/office/powerpoint/2010/main" val="3090366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81000"/>
            <a:ext cx="6629400" cy="4216539"/>
          </a:xfrm>
          <a:prstGeom prst="rect">
            <a:avLst/>
          </a:prstGeom>
        </p:spPr>
        <p:txBody>
          <a:bodyPr wrap="square">
            <a:spAutoFit/>
          </a:bodyPr>
          <a:lstStyle/>
          <a:p>
            <a:pPr fontAlgn="base"/>
            <a:r>
              <a:rPr lang="en-US" sz="2800" b="1" dirty="0" err="1" smtClean="0"/>
              <a:t>Falta</a:t>
            </a:r>
            <a:r>
              <a:rPr lang="en-US" sz="2800" b="1" dirty="0" smtClean="0"/>
              <a:t> de </a:t>
            </a:r>
            <a:r>
              <a:rPr lang="en-US" sz="2800" b="1" dirty="0" err="1" smtClean="0"/>
              <a:t>marco</a:t>
            </a:r>
            <a:r>
              <a:rPr lang="en-US" sz="2800" b="1" dirty="0" smtClean="0"/>
              <a:t> legal</a:t>
            </a:r>
          </a:p>
          <a:p>
            <a:pPr fontAlgn="base"/>
            <a:endParaRPr lang="en-US" sz="2000" b="1" dirty="0" smtClean="0"/>
          </a:p>
          <a:p>
            <a:pPr fontAlgn="base"/>
            <a:endParaRPr lang="en-US" sz="2000" b="1" dirty="0"/>
          </a:p>
          <a:p>
            <a:pPr fontAlgn="base"/>
            <a:r>
              <a:rPr lang="en-US" sz="2000" b="1" dirty="0" smtClean="0"/>
              <a:t>The </a:t>
            </a:r>
            <a:r>
              <a:rPr lang="en-US" sz="2000" b="1" dirty="0"/>
              <a:t>international organ trade links the incapacity of national health care systems to meet the needs of patients with the lack of appropriate regulatory frameworks or implementation elsewhere</a:t>
            </a:r>
            <a:r>
              <a:rPr lang="en-US" sz="2000" b="1" dirty="0" smtClean="0"/>
              <a:t>.</a:t>
            </a:r>
          </a:p>
          <a:p>
            <a:pPr fontAlgn="base"/>
            <a:endParaRPr lang="en-US" sz="2000" b="1" dirty="0"/>
          </a:p>
          <a:p>
            <a:pPr fontAlgn="base"/>
            <a:endParaRPr lang="en-US" sz="2000" b="1" dirty="0" smtClean="0"/>
          </a:p>
          <a:p>
            <a:pPr fontAlgn="base"/>
            <a:r>
              <a:rPr lang="en-US" sz="2000" b="1" dirty="0" smtClean="0"/>
              <a:t>It </a:t>
            </a:r>
            <a:r>
              <a:rPr lang="en-US" sz="2000" b="1" dirty="0"/>
              <a:t>exploits these discrepancies and is based on global inequities. Accordingly, the growth and regularization of the international organ trade should be regarded as a global public health issue</a:t>
            </a:r>
            <a:r>
              <a:rPr lang="en-US" sz="2000" b="1" dirty="0" smtClean="0"/>
              <a:t>.</a:t>
            </a:r>
            <a:endParaRPr lang="en-US" sz="2000" b="1" dirty="0"/>
          </a:p>
        </p:txBody>
      </p:sp>
    </p:spTree>
    <p:extLst>
      <p:ext uri="{BB962C8B-B14F-4D97-AF65-F5344CB8AC3E}">
        <p14:creationId xmlns:p14="http://schemas.microsoft.com/office/powerpoint/2010/main" val="309036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1221" y="821085"/>
            <a:ext cx="7543800" cy="3539430"/>
          </a:xfrm>
          <a:prstGeom prst="rect">
            <a:avLst/>
          </a:prstGeom>
          <a:noFill/>
        </p:spPr>
        <p:txBody>
          <a:bodyPr wrap="square" rtlCol="0">
            <a:spAutoFit/>
          </a:bodyPr>
          <a:lstStyle/>
          <a:p>
            <a:r>
              <a:rPr lang="en-US" sz="3200" b="1" dirty="0" err="1" smtClean="0"/>
              <a:t>Primeros</a:t>
            </a:r>
            <a:r>
              <a:rPr lang="en-US" sz="3200" b="1" dirty="0" smtClean="0"/>
              <a:t> </a:t>
            </a:r>
            <a:r>
              <a:rPr lang="en-US" sz="3200" b="1" dirty="0" err="1" smtClean="0"/>
              <a:t>transplantes</a:t>
            </a:r>
            <a:r>
              <a:rPr lang="en-US" sz="3200" b="1" dirty="0" smtClean="0"/>
              <a:t> de la era </a:t>
            </a:r>
            <a:r>
              <a:rPr lang="en-US" sz="3200" b="1" dirty="0" err="1" smtClean="0"/>
              <a:t>moderna</a:t>
            </a:r>
            <a:endParaRPr lang="en-US" sz="3200" b="1" dirty="0" smtClean="0"/>
          </a:p>
          <a:p>
            <a:endParaRPr lang="en-US" sz="2400" b="1" dirty="0" smtClean="0"/>
          </a:p>
          <a:p>
            <a:r>
              <a:rPr lang="en-US" sz="2400" b="1" dirty="0" smtClean="0"/>
              <a:t>El </a:t>
            </a:r>
            <a:r>
              <a:rPr lang="en-US" sz="2400" b="1" dirty="0" err="1" smtClean="0"/>
              <a:t>cirujano</a:t>
            </a:r>
            <a:r>
              <a:rPr lang="en-US" sz="2400" b="1" dirty="0" smtClean="0"/>
              <a:t> </a:t>
            </a:r>
            <a:r>
              <a:rPr lang="en-US" sz="2400" b="1" dirty="0" err="1" smtClean="0"/>
              <a:t>hungaro</a:t>
            </a:r>
            <a:r>
              <a:rPr lang="en-US" sz="2400" b="1" dirty="0" smtClean="0"/>
              <a:t> </a:t>
            </a:r>
            <a:r>
              <a:rPr lang="en-US" sz="2400" b="1" dirty="0" err="1" smtClean="0"/>
              <a:t>Emerich</a:t>
            </a:r>
            <a:r>
              <a:rPr lang="en-US" sz="2400" b="1" dirty="0" smtClean="0"/>
              <a:t> </a:t>
            </a:r>
            <a:r>
              <a:rPr lang="en-US" sz="2400" b="1" dirty="0" err="1" smtClean="0"/>
              <a:t>Ulman</a:t>
            </a:r>
            <a:r>
              <a:rPr lang="en-US" sz="2400" b="1" dirty="0" smtClean="0"/>
              <a:t>, 1902, </a:t>
            </a:r>
            <a:r>
              <a:rPr lang="en-US" sz="2400" b="1" dirty="0" err="1" smtClean="0"/>
              <a:t>trato</a:t>
            </a:r>
            <a:r>
              <a:rPr lang="en-US" sz="2400" b="1" dirty="0" smtClean="0"/>
              <a:t>’ de </a:t>
            </a:r>
            <a:r>
              <a:rPr lang="en-US" sz="2400" b="1" dirty="0" err="1" smtClean="0"/>
              <a:t>tranplantar</a:t>
            </a:r>
            <a:r>
              <a:rPr lang="en-US" sz="2400" b="1" dirty="0" smtClean="0"/>
              <a:t> </a:t>
            </a:r>
            <a:r>
              <a:rPr lang="en-US" sz="2400" b="1" dirty="0" err="1" smtClean="0"/>
              <a:t>riñones</a:t>
            </a:r>
            <a:r>
              <a:rPr lang="en-US" sz="2400" b="1" dirty="0" smtClean="0"/>
              <a:t> en </a:t>
            </a:r>
            <a:r>
              <a:rPr lang="en-US" sz="2400" b="1" dirty="0" err="1" smtClean="0"/>
              <a:t>perros</a:t>
            </a:r>
            <a:r>
              <a:rPr lang="en-US" sz="2400" b="1" dirty="0" smtClean="0"/>
              <a:t>, sin </a:t>
            </a:r>
            <a:r>
              <a:rPr lang="en-US" sz="2400" b="1" dirty="0" err="1" smtClean="0"/>
              <a:t>exito</a:t>
            </a:r>
            <a:r>
              <a:rPr lang="en-US" sz="2400" b="1" dirty="0" smtClean="0"/>
              <a:t>.</a:t>
            </a:r>
          </a:p>
          <a:p>
            <a:endParaRPr lang="en-US" sz="2400" b="1" dirty="0"/>
          </a:p>
          <a:p>
            <a:pPr marL="285750" indent="-285750">
              <a:buFontTx/>
              <a:buChar char="-"/>
            </a:pPr>
            <a:r>
              <a:rPr lang="en-US" sz="2400" b="1" dirty="0" err="1" smtClean="0"/>
              <a:t>Autotransplante</a:t>
            </a:r>
            <a:r>
              <a:rPr lang="en-US" sz="2400" b="1" dirty="0" smtClean="0"/>
              <a:t> en el </a:t>
            </a:r>
            <a:r>
              <a:rPr lang="en-US" sz="2400" b="1" dirty="0" err="1" smtClean="0"/>
              <a:t>cuello</a:t>
            </a:r>
            <a:r>
              <a:rPr lang="en-US" sz="2400" b="1" dirty="0" smtClean="0"/>
              <a:t> de un </a:t>
            </a:r>
            <a:r>
              <a:rPr lang="en-US" sz="2400" b="1" dirty="0" err="1" smtClean="0"/>
              <a:t>perro</a:t>
            </a:r>
            <a:endParaRPr lang="en-US" sz="2400" b="1" dirty="0" smtClean="0"/>
          </a:p>
          <a:p>
            <a:pPr marL="285750" indent="-285750">
              <a:buFontTx/>
              <a:buChar char="-"/>
            </a:pPr>
            <a:r>
              <a:rPr lang="en-US" sz="2400" b="1" dirty="0" smtClean="0"/>
              <a:t>En </a:t>
            </a:r>
            <a:r>
              <a:rPr lang="en-US" sz="2400" b="1" dirty="0" err="1" smtClean="0"/>
              <a:t>una</a:t>
            </a:r>
            <a:r>
              <a:rPr lang="en-US" sz="2400" b="1" dirty="0" smtClean="0"/>
              <a:t> </a:t>
            </a:r>
            <a:r>
              <a:rPr lang="en-US" sz="2400" b="1" dirty="0" err="1" smtClean="0"/>
              <a:t>cabra</a:t>
            </a:r>
            <a:r>
              <a:rPr lang="en-US" sz="2400" b="1" dirty="0" smtClean="0"/>
              <a:t> con </a:t>
            </a:r>
            <a:r>
              <a:rPr lang="en-US" sz="2400" b="1" dirty="0" err="1" smtClean="0"/>
              <a:t>riñon</a:t>
            </a:r>
            <a:r>
              <a:rPr lang="en-US" sz="2400" b="1" dirty="0" smtClean="0"/>
              <a:t> de un </a:t>
            </a:r>
            <a:r>
              <a:rPr lang="en-US" sz="2400" b="1" dirty="0" err="1" smtClean="0"/>
              <a:t>perro</a:t>
            </a:r>
            <a:endParaRPr lang="en-US" sz="2400" b="1" dirty="0" smtClean="0"/>
          </a:p>
          <a:p>
            <a:pPr marL="285750" indent="-285750">
              <a:buFontTx/>
              <a:buChar char="-"/>
            </a:pPr>
            <a:r>
              <a:rPr lang="en-US" sz="2400" b="1" dirty="0" smtClean="0"/>
              <a:t>En </a:t>
            </a:r>
            <a:r>
              <a:rPr lang="en-US" sz="2400" b="1" dirty="0" err="1" smtClean="0"/>
              <a:t>una</a:t>
            </a:r>
            <a:r>
              <a:rPr lang="en-US" sz="2400" b="1" dirty="0" smtClean="0"/>
              <a:t> </a:t>
            </a:r>
            <a:r>
              <a:rPr lang="en-US" sz="2400" b="1" dirty="0" err="1" smtClean="0"/>
              <a:t>mujer</a:t>
            </a:r>
            <a:r>
              <a:rPr lang="en-US" sz="2400" b="1" dirty="0" smtClean="0"/>
              <a:t> con un </a:t>
            </a:r>
            <a:r>
              <a:rPr lang="en-US" sz="2400" b="1" dirty="0" err="1" smtClean="0"/>
              <a:t>riñon</a:t>
            </a:r>
            <a:r>
              <a:rPr lang="en-US" sz="2400" b="1" dirty="0" smtClean="0"/>
              <a:t> de un </a:t>
            </a:r>
            <a:r>
              <a:rPr lang="en-US" sz="2400" b="1" dirty="0" err="1" smtClean="0"/>
              <a:t>cochino</a:t>
            </a:r>
            <a:endParaRPr lang="en-US" sz="2400" b="1" dirty="0" smtClean="0"/>
          </a:p>
          <a:p>
            <a:pPr marL="285750" indent="-285750">
              <a:buFontTx/>
              <a:buChar char="-"/>
            </a:pPr>
            <a:endParaRPr lang="en-US" sz="2400" b="1" dirty="0"/>
          </a:p>
        </p:txBody>
      </p:sp>
      <p:pic>
        <p:nvPicPr>
          <p:cNvPr id="1026" name="Picture 2" descr="http://articulos.sld.cu/trasplante/files/2010/08/emerich_ullman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590800"/>
            <a:ext cx="2429233"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606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686800" cy="4832092"/>
          </a:xfrm>
          <a:prstGeom prst="rect">
            <a:avLst/>
          </a:prstGeom>
        </p:spPr>
        <p:txBody>
          <a:bodyPr wrap="square">
            <a:spAutoFit/>
          </a:bodyPr>
          <a:lstStyle/>
          <a:p>
            <a:pPr fontAlgn="base"/>
            <a:r>
              <a:rPr lang="en-US" sz="2800" b="1" dirty="0" err="1" smtClean="0"/>
              <a:t>Recomendaciones</a:t>
            </a:r>
            <a:r>
              <a:rPr lang="en-US" sz="2800" b="1" dirty="0" smtClean="0"/>
              <a:t> de la WHO</a:t>
            </a:r>
          </a:p>
          <a:p>
            <a:pPr fontAlgn="base"/>
            <a:endParaRPr lang="en-US" sz="2000" b="1" dirty="0"/>
          </a:p>
          <a:p>
            <a:pPr fontAlgn="base"/>
            <a:r>
              <a:rPr lang="en-US" sz="2000" b="1" dirty="0" smtClean="0"/>
              <a:t>Health </a:t>
            </a:r>
            <a:r>
              <a:rPr lang="en-US" sz="2000" b="1" dirty="0"/>
              <a:t>authorities have been urged to update their legal frameworks – in both organ-exporting and -importing countries</a:t>
            </a:r>
            <a:r>
              <a:rPr lang="en-US" sz="2000" b="1" dirty="0" smtClean="0"/>
              <a:t>.</a:t>
            </a:r>
          </a:p>
          <a:p>
            <a:pPr fontAlgn="base"/>
            <a:endParaRPr lang="en-US" sz="2000" b="1" dirty="0"/>
          </a:p>
          <a:p>
            <a:pPr fontAlgn="base"/>
            <a:r>
              <a:rPr lang="en-US" sz="2000" b="1" dirty="0" smtClean="0"/>
              <a:t>Yet </a:t>
            </a:r>
            <a:r>
              <a:rPr lang="en-US" sz="2000" b="1" dirty="0"/>
              <a:t>they must also address the underlying problem of organ shortage by using organs from ethically acceptable sources</a:t>
            </a:r>
            <a:r>
              <a:rPr lang="en-US" sz="2000" b="1" dirty="0" smtClean="0"/>
              <a:t>.</a:t>
            </a:r>
          </a:p>
          <a:p>
            <a:pPr fontAlgn="base"/>
            <a:endParaRPr lang="en-US" sz="2000" b="1" dirty="0"/>
          </a:p>
          <a:p>
            <a:pPr fontAlgn="base"/>
            <a:r>
              <a:rPr lang="en-US" sz="2000" b="1" dirty="0" smtClean="0"/>
              <a:t>International </a:t>
            </a:r>
            <a:r>
              <a:rPr lang="en-US" sz="2000" b="1" dirty="0"/>
              <a:t>cooperation may be considered to establish rules pertaining to overseas transplantation to curtail the international organ trade</a:t>
            </a:r>
            <a:r>
              <a:rPr lang="en-US" sz="2000" b="1" dirty="0" smtClean="0"/>
              <a:t>.</a:t>
            </a:r>
          </a:p>
          <a:p>
            <a:pPr fontAlgn="base"/>
            <a:endParaRPr lang="en-US" sz="2000" b="1" dirty="0"/>
          </a:p>
          <a:p>
            <a:pPr fontAlgn="base"/>
            <a:r>
              <a:rPr lang="en-US" sz="2000" b="1" dirty="0" smtClean="0">
                <a:solidFill>
                  <a:srgbClr val="FF0000"/>
                </a:solidFill>
              </a:rPr>
              <a:t>While </a:t>
            </a:r>
            <a:r>
              <a:rPr lang="en-US" sz="2000" b="1" dirty="0">
                <a:solidFill>
                  <a:srgbClr val="FF0000"/>
                </a:solidFill>
              </a:rPr>
              <a:t>considerable disagreement exists over whether the legally regulated market and the use of financial rewards and incentives are ethically acceptable, the </a:t>
            </a:r>
            <a:r>
              <a:rPr lang="en-US" sz="2000" b="1" i="1" dirty="0">
                <a:solidFill>
                  <a:srgbClr val="FF0000"/>
                </a:solidFill>
              </a:rPr>
              <a:t>international</a:t>
            </a:r>
            <a:r>
              <a:rPr lang="en-US" sz="2000" b="1" dirty="0">
                <a:solidFill>
                  <a:srgbClr val="FF0000"/>
                </a:solidFill>
              </a:rPr>
              <a:t> organ trade could be an issue on which international consensus and policy harmonization could be effectively pursued</a:t>
            </a:r>
            <a:r>
              <a:rPr lang="en-US"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3090366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51344"/>
            <a:ext cx="8610600" cy="4801314"/>
          </a:xfrm>
          <a:prstGeom prst="rect">
            <a:avLst/>
          </a:prstGeom>
        </p:spPr>
        <p:txBody>
          <a:bodyPr wrap="square">
            <a:spAutoFit/>
          </a:bodyPr>
          <a:lstStyle/>
          <a:p>
            <a:pPr fontAlgn="base"/>
            <a:r>
              <a:rPr lang="en-US" sz="2400" b="1" dirty="0" err="1" smtClean="0"/>
              <a:t>Limites</a:t>
            </a:r>
            <a:r>
              <a:rPr lang="en-US" sz="2400" b="1" dirty="0" smtClean="0"/>
              <a:t> de la </a:t>
            </a:r>
            <a:r>
              <a:rPr lang="en-US" sz="2400" b="1" dirty="0" err="1" smtClean="0"/>
              <a:t>encuesta</a:t>
            </a:r>
            <a:endParaRPr lang="en-US" sz="2400" b="1" dirty="0" smtClean="0"/>
          </a:p>
          <a:p>
            <a:pPr fontAlgn="base"/>
            <a:endParaRPr lang="en-US" b="1" dirty="0"/>
          </a:p>
          <a:p>
            <a:pPr fontAlgn="base"/>
            <a:endParaRPr lang="en-US" b="1" dirty="0"/>
          </a:p>
          <a:p>
            <a:pPr fontAlgn="base"/>
            <a:r>
              <a:rPr lang="en-US" b="1" dirty="0"/>
              <a:t>This survey of the international organ trade is limited in several ways, reflecting the scarcity of previous efforts to gather and synthesize the relevant information. </a:t>
            </a:r>
            <a:endParaRPr lang="en-US" b="1" dirty="0" smtClean="0"/>
          </a:p>
          <a:p>
            <a:pPr fontAlgn="base"/>
            <a:endParaRPr lang="en-US" b="1" dirty="0"/>
          </a:p>
          <a:p>
            <a:pPr fontAlgn="base"/>
            <a:r>
              <a:rPr lang="en-US" b="1" dirty="0" smtClean="0"/>
              <a:t>The </a:t>
            </a:r>
            <a:r>
              <a:rPr lang="en-US" b="1" dirty="0"/>
              <a:t>picture of the international organ trade presented in this paper should be regarded as provisional and tentative. One conclusion is that there is an </a:t>
            </a:r>
            <a:r>
              <a:rPr lang="en-US" sz="2400" b="1" u="sng" dirty="0">
                <a:solidFill>
                  <a:srgbClr val="FF0000"/>
                </a:solidFill>
              </a:rPr>
              <a:t>urgent need for further medical and social scientific research</a:t>
            </a:r>
            <a:r>
              <a:rPr lang="en-US" sz="2400" b="1" u="sng" dirty="0" smtClean="0">
                <a:solidFill>
                  <a:srgbClr val="FF0000"/>
                </a:solidFill>
              </a:rPr>
              <a:t>.</a:t>
            </a:r>
          </a:p>
          <a:p>
            <a:pPr fontAlgn="base"/>
            <a:endParaRPr lang="en-US" b="1" dirty="0"/>
          </a:p>
          <a:p>
            <a:pPr fontAlgn="base"/>
            <a:r>
              <a:rPr lang="en-US" b="1" dirty="0" smtClean="0"/>
              <a:t>The </a:t>
            </a:r>
            <a:r>
              <a:rPr lang="en-US" b="1" dirty="0"/>
              <a:t>paucity of previous efforts to monitor the international organ trade arguably indicates an inadequate current mechanism to deal effectively with this global issue. </a:t>
            </a:r>
            <a:endParaRPr lang="en-US" b="1" dirty="0" smtClean="0"/>
          </a:p>
          <a:p>
            <a:pPr fontAlgn="base"/>
            <a:endParaRPr lang="en-US" b="1" dirty="0"/>
          </a:p>
          <a:p>
            <a:pPr fontAlgn="base"/>
            <a:r>
              <a:rPr lang="en-US" b="1" dirty="0" smtClean="0"/>
              <a:t>Establishing </a:t>
            </a:r>
            <a:r>
              <a:rPr lang="en-US" b="1" dirty="0"/>
              <a:t>a platform on which researchers, policy-makers, professional societies and international governing bodies cooperate in gathering and sharing information may be considered an essential step towards a more substantial international health policy.</a:t>
            </a:r>
          </a:p>
        </p:txBody>
      </p:sp>
    </p:spTree>
    <p:extLst>
      <p:ext uri="{BB962C8B-B14F-4D97-AF65-F5344CB8AC3E}">
        <p14:creationId xmlns:p14="http://schemas.microsoft.com/office/powerpoint/2010/main" val="3090366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3664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762000"/>
            <a:ext cx="6375360" cy="3662541"/>
          </a:xfrm>
          <a:prstGeom prst="rect">
            <a:avLst/>
          </a:prstGeom>
          <a:noFill/>
        </p:spPr>
        <p:txBody>
          <a:bodyPr wrap="square" rtlCol="0">
            <a:spAutoFit/>
          </a:bodyPr>
          <a:lstStyle/>
          <a:p>
            <a:r>
              <a:rPr lang="en-US" sz="3200" b="1" dirty="0" err="1" smtClean="0"/>
              <a:t>Derecho</a:t>
            </a:r>
            <a:r>
              <a:rPr lang="en-US" sz="3200" b="1" dirty="0" smtClean="0"/>
              <a:t> de </a:t>
            </a:r>
            <a:r>
              <a:rPr lang="en-US" sz="3200" b="1" dirty="0" err="1" smtClean="0"/>
              <a:t>propiedad</a:t>
            </a:r>
            <a:r>
              <a:rPr lang="en-US" sz="3200" b="1" dirty="0" smtClean="0"/>
              <a:t> de </a:t>
            </a:r>
            <a:r>
              <a:rPr lang="en-US" sz="3200" b="1" dirty="0" err="1" smtClean="0"/>
              <a:t>partes</a:t>
            </a:r>
            <a:r>
              <a:rPr lang="en-US" sz="3200" b="1" dirty="0" smtClean="0"/>
              <a:t> del </a:t>
            </a:r>
            <a:r>
              <a:rPr lang="en-US" sz="3200" b="1" dirty="0" err="1" smtClean="0"/>
              <a:t>cuerpo</a:t>
            </a:r>
            <a:r>
              <a:rPr lang="en-US" sz="3200" b="1" dirty="0" smtClean="0"/>
              <a:t> </a:t>
            </a:r>
            <a:r>
              <a:rPr lang="en-US" sz="3200" b="1" dirty="0" err="1" smtClean="0"/>
              <a:t>humano</a:t>
            </a:r>
            <a:endParaRPr lang="en-US" sz="3200" b="1" dirty="0" smtClean="0"/>
          </a:p>
          <a:p>
            <a:endParaRPr lang="en-US" sz="2400" b="1" dirty="0" smtClean="0"/>
          </a:p>
          <a:p>
            <a:endParaRPr lang="en-US" sz="2400" b="1" dirty="0"/>
          </a:p>
          <a:p>
            <a:pPr marL="285750" indent="-285750">
              <a:buFontTx/>
              <a:buChar char="-"/>
            </a:pPr>
            <a:r>
              <a:rPr lang="en-US" sz="2400" b="1" dirty="0" err="1" smtClean="0">
                <a:solidFill>
                  <a:schemeClr val="bg2"/>
                </a:solidFill>
              </a:rPr>
              <a:t>Partes</a:t>
            </a:r>
            <a:r>
              <a:rPr lang="en-US" sz="2400" b="1" dirty="0" smtClean="0">
                <a:solidFill>
                  <a:schemeClr val="bg2"/>
                </a:solidFill>
              </a:rPr>
              <a:t> (</a:t>
            </a:r>
            <a:r>
              <a:rPr lang="en-US" sz="2400" b="1" dirty="0" err="1" smtClean="0">
                <a:solidFill>
                  <a:schemeClr val="bg2"/>
                </a:solidFill>
              </a:rPr>
              <a:t>organos</a:t>
            </a:r>
            <a:r>
              <a:rPr lang="en-US" sz="2400" b="1" dirty="0" smtClean="0">
                <a:solidFill>
                  <a:schemeClr val="bg2"/>
                </a:solidFill>
              </a:rPr>
              <a:t>)</a:t>
            </a:r>
          </a:p>
          <a:p>
            <a:pPr marL="285750" indent="-285750">
              <a:buFontTx/>
              <a:buChar char="-"/>
            </a:pPr>
            <a:endParaRPr lang="en-US" sz="2400" b="1" dirty="0" smtClean="0"/>
          </a:p>
          <a:p>
            <a:pPr marL="285750" indent="-285750">
              <a:buFontTx/>
              <a:buChar char="-"/>
            </a:pPr>
            <a:r>
              <a:rPr lang="en-US" sz="2400" b="1" dirty="0" err="1" smtClean="0"/>
              <a:t>Celulas</a:t>
            </a:r>
            <a:r>
              <a:rPr lang="en-US" sz="2400" b="1" dirty="0" smtClean="0"/>
              <a:t> (</a:t>
            </a:r>
            <a:r>
              <a:rPr lang="en-US" sz="2400" b="1" dirty="0" err="1" smtClean="0"/>
              <a:t>lineas</a:t>
            </a:r>
            <a:r>
              <a:rPr lang="en-US" sz="2400" b="1" dirty="0" smtClean="0"/>
              <a:t> </a:t>
            </a:r>
            <a:r>
              <a:rPr lang="en-US" sz="2400" b="1" dirty="0" err="1" smtClean="0"/>
              <a:t>celulares</a:t>
            </a:r>
            <a:r>
              <a:rPr lang="en-US" sz="2400" b="1" dirty="0" smtClean="0"/>
              <a:t>)</a:t>
            </a:r>
          </a:p>
          <a:p>
            <a:pPr marL="285750" indent="-285750">
              <a:buFontTx/>
              <a:buChar char="-"/>
            </a:pPr>
            <a:endParaRPr lang="en-US" sz="2400" b="1" dirty="0" smtClean="0"/>
          </a:p>
          <a:p>
            <a:pPr marL="285750" indent="-285750">
              <a:buFontTx/>
              <a:buChar char="-"/>
            </a:pPr>
            <a:r>
              <a:rPr lang="en-US" sz="2400" b="1" dirty="0" smtClean="0">
                <a:solidFill>
                  <a:schemeClr val="bg2"/>
                </a:solidFill>
              </a:rPr>
              <a:t>Genes (</a:t>
            </a:r>
            <a:r>
              <a:rPr lang="en-US" sz="2400" b="1" dirty="0" err="1" smtClean="0">
                <a:solidFill>
                  <a:schemeClr val="bg2"/>
                </a:solidFill>
              </a:rPr>
              <a:t>alelos</a:t>
            </a:r>
            <a:r>
              <a:rPr lang="en-US" sz="2400" b="1" dirty="0" smtClean="0">
                <a:solidFill>
                  <a:schemeClr val="bg2"/>
                </a:solidFill>
              </a:rPr>
              <a:t>)</a:t>
            </a:r>
          </a:p>
        </p:txBody>
      </p:sp>
    </p:spTree>
    <p:extLst>
      <p:ext uri="{BB962C8B-B14F-4D97-AF65-F5344CB8AC3E}">
        <p14:creationId xmlns:p14="http://schemas.microsoft.com/office/powerpoint/2010/main" val="3166296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990600"/>
            <a:ext cx="5105400" cy="1815882"/>
          </a:xfrm>
          <a:prstGeom prst="rect">
            <a:avLst/>
          </a:prstGeom>
          <a:noFill/>
        </p:spPr>
        <p:txBody>
          <a:bodyPr wrap="square" rtlCol="0">
            <a:spAutoFit/>
          </a:bodyPr>
          <a:lstStyle/>
          <a:p>
            <a:pPr algn="ctr"/>
            <a:r>
              <a:rPr lang="en-US" sz="2800" b="1" dirty="0" err="1" smtClean="0"/>
              <a:t>Controversias</a:t>
            </a:r>
            <a:r>
              <a:rPr lang="en-US" sz="2800" b="1" dirty="0" smtClean="0"/>
              <a:t> </a:t>
            </a:r>
            <a:r>
              <a:rPr lang="en-US" sz="2800" b="1" dirty="0" err="1" smtClean="0"/>
              <a:t>sobre</a:t>
            </a:r>
            <a:r>
              <a:rPr lang="en-US" sz="2800" b="1" dirty="0" smtClean="0"/>
              <a:t> los </a:t>
            </a:r>
            <a:r>
              <a:rPr lang="en-US" sz="2800" b="1" dirty="0" err="1" smtClean="0"/>
              <a:t>derechos</a:t>
            </a:r>
            <a:r>
              <a:rPr lang="en-US" sz="2800" b="1" dirty="0" smtClean="0"/>
              <a:t> de </a:t>
            </a:r>
            <a:r>
              <a:rPr lang="en-US" sz="2800" b="1" dirty="0" err="1" smtClean="0"/>
              <a:t>propiedad</a:t>
            </a:r>
            <a:r>
              <a:rPr lang="en-US" sz="2800" b="1" dirty="0" smtClean="0"/>
              <a:t> de </a:t>
            </a:r>
            <a:r>
              <a:rPr lang="en-US" sz="2800" b="1" dirty="0" err="1" smtClean="0"/>
              <a:t>tejidos</a:t>
            </a:r>
            <a:r>
              <a:rPr lang="en-US" sz="2800" b="1" dirty="0" smtClean="0"/>
              <a:t> </a:t>
            </a:r>
            <a:r>
              <a:rPr lang="en-US" sz="2800" b="1" dirty="0" err="1" smtClean="0"/>
              <a:t>extraidos</a:t>
            </a:r>
            <a:r>
              <a:rPr lang="en-US" sz="2800" b="1" dirty="0" smtClean="0"/>
              <a:t> o </a:t>
            </a:r>
            <a:r>
              <a:rPr lang="en-US" sz="2800" b="1" dirty="0" err="1" smtClean="0"/>
              <a:t>derivados</a:t>
            </a:r>
            <a:r>
              <a:rPr lang="en-US" sz="2800" b="1" dirty="0" smtClean="0"/>
              <a:t> de </a:t>
            </a:r>
            <a:r>
              <a:rPr lang="en-US" sz="2800" b="1" dirty="0" err="1" smtClean="0"/>
              <a:t>pacientes</a:t>
            </a:r>
            <a:endParaRPr lang="es-MX" sz="2800" b="1" dirty="0"/>
          </a:p>
        </p:txBody>
      </p:sp>
    </p:spTree>
    <p:extLst>
      <p:ext uri="{BB962C8B-B14F-4D97-AF65-F5344CB8AC3E}">
        <p14:creationId xmlns:p14="http://schemas.microsoft.com/office/powerpoint/2010/main" val="25732060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990600"/>
            <a:ext cx="6955943" cy="4955203"/>
          </a:xfrm>
          <a:prstGeom prst="rect">
            <a:avLst/>
          </a:prstGeom>
          <a:noFill/>
        </p:spPr>
        <p:txBody>
          <a:bodyPr wrap="none" rtlCol="0">
            <a:spAutoFit/>
          </a:bodyPr>
          <a:lstStyle/>
          <a:p>
            <a:r>
              <a:rPr lang="en-US" dirty="0" smtClean="0"/>
              <a:t>Un gran </a:t>
            </a:r>
            <a:r>
              <a:rPr lang="en-US" dirty="0" err="1" smtClean="0"/>
              <a:t>porcentaje</a:t>
            </a:r>
            <a:r>
              <a:rPr lang="en-US" dirty="0" smtClean="0"/>
              <a:t> de </a:t>
            </a:r>
            <a:r>
              <a:rPr lang="en-US" dirty="0" err="1" smtClean="0"/>
              <a:t>investigacion</a:t>
            </a:r>
            <a:r>
              <a:rPr lang="en-US" dirty="0" smtClean="0"/>
              <a:t> </a:t>
            </a:r>
            <a:r>
              <a:rPr lang="en-US" dirty="0" err="1" smtClean="0"/>
              <a:t>biomedica</a:t>
            </a:r>
            <a:r>
              <a:rPr lang="en-US" dirty="0" smtClean="0"/>
              <a:t> se </a:t>
            </a:r>
            <a:r>
              <a:rPr lang="en-US" dirty="0" err="1" smtClean="0"/>
              <a:t>lleva</a:t>
            </a:r>
            <a:r>
              <a:rPr lang="en-US" dirty="0" smtClean="0"/>
              <a:t> a </a:t>
            </a:r>
            <a:r>
              <a:rPr lang="en-US" dirty="0" err="1" smtClean="0"/>
              <a:t>cabo</a:t>
            </a:r>
            <a:r>
              <a:rPr lang="en-US" dirty="0" smtClean="0"/>
              <a:t> </a:t>
            </a:r>
            <a:r>
              <a:rPr lang="en-US" dirty="0" err="1" smtClean="0"/>
              <a:t>utilizando</a:t>
            </a:r>
            <a:endParaRPr lang="en-US" dirty="0" smtClean="0"/>
          </a:p>
          <a:p>
            <a:endParaRPr lang="en-US" dirty="0"/>
          </a:p>
          <a:p>
            <a:pPr algn="ctr"/>
            <a:r>
              <a:rPr lang="en-US" sz="2800" b="1" dirty="0" err="1" smtClean="0"/>
              <a:t>Lineas</a:t>
            </a:r>
            <a:r>
              <a:rPr lang="en-US" sz="2800" b="1" dirty="0" smtClean="0"/>
              <a:t> </a:t>
            </a:r>
            <a:r>
              <a:rPr lang="en-US" sz="2800" b="1" dirty="0" err="1" smtClean="0"/>
              <a:t>celulares</a:t>
            </a:r>
            <a:endParaRPr lang="en-US" sz="2800" b="1" dirty="0" smtClean="0"/>
          </a:p>
          <a:p>
            <a:endParaRPr lang="en-US" dirty="0"/>
          </a:p>
          <a:p>
            <a:r>
              <a:rPr lang="en-US" b="1" dirty="0"/>
              <a:t>Cell line typology</a:t>
            </a:r>
            <a:r>
              <a:rPr lang="en-US" dirty="0"/>
              <a:t/>
            </a:r>
            <a:br>
              <a:rPr lang="en-US" dirty="0"/>
            </a:br>
            <a:r>
              <a:rPr lang="en-US" dirty="0"/>
              <a:t>Total cell lines: 6638 (includes lines not admitted to distribution)</a:t>
            </a:r>
            <a:br>
              <a:rPr lang="en-US" dirty="0"/>
            </a:br>
            <a:r>
              <a:rPr lang="en-US" dirty="0"/>
              <a:t>Available cell lines: 6297</a:t>
            </a:r>
            <a:br>
              <a:rPr lang="en-US" dirty="0"/>
            </a:br>
            <a:r>
              <a:rPr lang="en-US" dirty="0"/>
              <a:t>Unavailable cell lines: 341</a:t>
            </a:r>
            <a:br>
              <a:rPr lang="en-US" dirty="0"/>
            </a:br>
            <a:r>
              <a:rPr lang="en-US" dirty="0"/>
              <a:t/>
            </a:r>
            <a:br>
              <a:rPr lang="en-US" dirty="0"/>
            </a:br>
            <a:r>
              <a:rPr lang="en-US" b="1" u="sng" dirty="0">
                <a:solidFill>
                  <a:srgbClr val="FF0000"/>
                </a:solidFill>
              </a:rPr>
              <a:t>Human cell lines: 4917</a:t>
            </a:r>
            <a:br>
              <a:rPr lang="en-US" b="1" u="sng" dirty="0">
                <a:solidFill>
                  <a:srgbClr val="FF0000"/>
                </a:solidFill>
              </a:rPr>
            </a:br>
            <a:r>
              <a:rPr lang="en-US" b="1" u="sng" dirty="0">
                <a:solidFill>
                  <a:srgbClr val="FF0000"/>
                </a:solidFill>
              </a:rPr>
              <a:t>Human pathological cell lines: 1994 (Pathologies: 299)</a:t>
            </a:r>
            <a:br>
              <a:rPr lang="en-US" b="1" u="sng" dirty="0">
                <a:solidFill>
                  <a:srgbClr val="FF0000"/>
                </a:solidFill>
              </a:rPr>
            </a:br>
            <a:r>
              <a:rPr lang="en-US" b="1" u="sng" dirty="0">
                <a:solidFill>
                  <a:srgbClr val="FF0000"/>
                </a:solidFill>
              </a:rPr>
              <a:t>Human </a:t>
            </a:r>
            <a:r>
              <a:rPr lang="en-US" b="1" u="sng" dirty="0" err="1">
                <a:solidFill>
                  <a:srgbClr val="FF0000"/>
                </a:solidFill>
              </a:rPr>
              <a:t>tumoral</a:t>
            </a:r>
            <a:r>
              <a:rPr lang="en-US" b="1" u="sng" dirty="0">
                <a:solidFill>
                  <a:srgbClr val="FF0000"/>
                </a:solidFill>
              </a:rPr>
              <a:t> cell lines: 989 (Tumors: 129)</a:t>
            </a:r>
            <a:br>
              <a:rPr lang="en-US" b="1" u="sng" dirty="0">
                <a:solidFill>
                  <a:srgbClr val="FF0000"/>
                </a:solidFill>
              </a:rPr>
            </a:br>
            <a:r>
              <a:rPr lang="en-US" b="1" u="sng" dirty="0">
                <a:solidFill>
                  <a:srgbClr val="FF0000"/>
                </a:solidFill>
              </a:rPr>
              <a:t>Human transformed cell lines: 119</a:t>
            </a:r>
            <a:br>
              <a:rPr lang="en-US" b="1" u="sng" dirty="0">
                <a:solidFill>
                  <a:srgbClr val="FF0000"/>
                </a:solidFill>
              </a:rPr>
            </a:br>
            <a:r>
              <a:rPr lang="en-US" dirty="0"/>
              <a:t/>
            </a:r>
            <a:br>
              <a:rPr lang="en-US" dirty="0"/>
            </a:br>
            <a:r>
              <a:rPr lang="en-US" dirty="0"/>
              <a:t>Animal cell lines: 1380 (Species: 204)</a:t>
            </a:r>
            <a:br>
              <a:rPr lang="en-US" dirty="0"/>
            </a:br>
            <a:r>
              <a:rPr lang="en-US" dirty="0"/>
              <a:t>Animal </a:t>
            </a:r>
            <a:r>
              <a:rPr lang="en-US" dirty="0" err="1"/>
              <a:t>tumoral</a:t>
            </a:r>
            <a:r>
              <a:rPr lang="en-US" dirty="0"/>
              <a:t> cell lines: 518 (Tumors: 80)</a:t>
            </a:r>
            <a:br>
              <a:rPr lang="en-US" dirty="0"/>
            </a:br>
            <a:r>
              <a:rPr lang="en-US" dirty="0"/>
              <a:t>Animal transformed cell lines: </a:t>
            </a:r>
            <a:r>
              <a:rPr lang="en-US" dirty="0" smtClean="0"/>
              <a:t>277</a:t>
            </a:r>
            <a:endParaRPr lang="en-US" dirty="0"/>
          </a:p>
        </p:txBody>
      </p:sp>
    </p:spTree>
    <p:extLst>
      <p:ext uri="{BB962C8B-B14F-4D97-AF65-F5344CB8AC3E}">
        <p14:creationId xmlns:p14="http://schemas.microsoft.com/office/powerpoint/2010/main" val="2573206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945" y="304800"/>
            <a:ext cx="9144000" cy="6063198"/>
          </a:xfrm>
          <a:prstGeom prst="rect">
            <a:avLst/>
          </a:prstGeom>
        </p:spPr>
        <p:txBody>
          <a:bodyPr wrap="square">
            <a:spAutoFit/>
          </a:bodyPr>
          <a:lstStyle/>
          <a:p>
            <a:r>
              <a:rPr lang="en-US" b="1" u="sng" dirty="0" err="1" smtClean="0"/>
              <a:t>Ejemplo</a:t>
            </a:r>
            <a:r>
              <a:rPr lang="en-US" b="1" u="sng" dirty="0" smtClean="0"/>
              <a:t>: Medline 78935 hits as of march 10, 2014</a:t>
            </a:r>
            <a:endParaRPr lang="es-MX" b="1" u="sng" dirty="0" smtClean="0"/>
          </a:p>
          <a:p>
            <a:endParaRPr lang="es-MX" b="1" dirty="0"/>
          </a:p>
          <a:p>
            <a:r>
              <a:rPr lang="es-MX" sz="2800" b="1" dirty="0" err="1" smtClean="0">
                <a:solidFill>
                  <a:srgbClr val="FF0000"/>
                </a:solidFill>
              </a:rPr>
              <a:t>HeLa</a:t>
            </a:r>
            <a:r>
              <a:rPr lang="es-MX" b="1" dirty="0" smtClean="0"/>
              <a:t> </a:t>
            </a:r>
            <a:r>
              <a:rPr lang="es-MX" b="1" dirty="0"/>
              <a:t>(</a:t>
            </a:r>
            <a:r>
              <a:rPr lang="es-MX" b="1" dirty="0">
                <a:hlinkClick r:id="rId2"/>
              </a:rPr>
              <a:t>human, Black</a:t>
            </a:r>
            <a:r>
              <a:rPr lang="es-MX" b="1" dirty="0"/>
              <a:t>, </a:t>
            </a:r>
            <a:r>
              <a:rPr lang="es-MX" b="1" dirty="0" err="1">
                <a:hlinkClick r:id="rId3"/>
              </a:rPr>
              <a:t>cervix</a:t>
            </a:r>
            <a:r>
              <a:rPr lang="es-MX" b="1" dirty="0"/>
              <a:t>, </a:t>
            </a:r>
            <a:r>
              <a:rPr lang="es-MX" b="1" dirty="0">
                <a:hlinkClick r:id="rId4"/>
              </a:rPr>
              <a:t>carcinoma, </a:t>
            </a:r>
            <a:r>
              <a:rPr lang="es-MX" b="1" dirty="0" err="1">
                <a:hlinkClick r:id="rId4"/>
              </a:rPr>
              <a:t>epitheloid</a:t>
            </a:r>
            <a:r>
              <a:rPr lang="es-MX" b="1" dirty="0"/>
              <a:t>)</a:t>
            </a:r>
          </a:p>
          <a:p>
            <a:r>
              <a:rPr lang="es-MX" dirty="0"/>
              <a:t/>
            </a:r>
            <a:br>
              <a:rPr lang="es-MX" dirty="0"/>
            </a:br>
            <a:r>
              <a:rPr lang="es-MX" dirty="0" err="1"/>
              <a:t>Continuous</a:t>
            </a:r>
            <a:r>
              <a:rPr lang="es-MX" dirty="0"/>
              <a:t> culture, </a:t>
            </a:r>
            <a:r>
              <a:rPr lang="es-MX" dirty="0" err="1"/>
              <a:t>grown</a:t>
            </a:r>
            <a:r>
              <a:rPr lang="es-MX" dirty="0"/>
              <a:t> as </a:t>
            </a:r>
            <a:r>
              <a:rPr lang="es-MX" dirty="0" err="1"/>
              <a:t>monolayer</a:t>
            </a:r>
            <a:r>
              <a:rPr lang="es-MX" dirty="0"/>
              <a:t/>
            </a:r>
            <a:br>
              <a:rPr lang="es-MX" dirty="0"/>
            </a:br>
            <a:r>
              <a:rPr lang="es-MX" dirty="0" err="1"/>
              <a:t>epithelial-like</a:t>
            </a:r>
            <a:r>
              <a:rPr lang="es-MX" dirty="0"/>
              <a:t> </a:t>
            </a:r>
            <a:r>
              <a:rPr lang="es-MX" dirty="0" err="1"/>
              <a:t>morphology</a:t>
            </a:r>
            <a:r>
              <a:rPr lang="es-MX" dirty="0"/>
              <a:t/>
            </a:r>
            <a:br>
              <a:rPr lang="es-MX" dirty="0"/>
            </a:br>
            <a:r>
              <a:rPr lang="es-MX" b="1" dirty="0">
                <a:hlinkClick r:id="rId5"/>
              </a:rPr>
              <a:t>SPECIES</a:t>
            </a:r>
            <a:r>
              <a:rPr lang="es-MX" dirty="0"/>
              <a:t>: </a:t>
            </a:r>
            <a:r>
              <a:rPr lang="es-MX" b="1" dirty="0">
                <a:hlinkClick r:id="rId2"/>
              </a:rPr>
              <a:t>human, Black</a:t>
            </a:r>
            <a:r>
              <a:rPr lang="es-MX" dirty="0"/>
              <a:t> (</a:t>
            </a:r>
            <a:r>
              <a:rPr lang="es-MX" dirty="0" err="1"/>
              <a:t>female</a:t>
            </a:r>
            <a:r>
              <a:rPr lang="es-MX" dirty="0"/>
              <a:t>, 31 </a:t>
            </a:r>
            <a:r>
              <a:rPr lang="es-MX" dirty="0" err="1"/>
              <a:t>years</a:t>
            </a:r>
            <a:r>
              <a:rPr lang="es-MX" dirty="0"/>
              <a:t> </a:t>
            </a:r>
            <a:r>
              <a:rPr lang="es-MX" dirty="0" err="1"/>
              <a:t>old</a:t>
            </a:r>
            <a:r>
              <a:rPr lang="es-MX" dirty="0"/>
              <a:t>) </a:t>
            </a:r>
            <a:r>
              <a:rPr lang="es-MX" dirty="0" err="1"/>
              <a:t>Karyology</a:t>
            </a:r>
            <a:r>
              <a:rPr lang="es-MX" dirty="0"/>
              <a:t>: </a:t>
            </a:r>
            <a:r>
              <a:rPr lang="es-MX" dirty="0" err="1"/>
              <a:t>aneuploid</a:t>
            </a:r>
            <a:r>
              <a:rPr lang="es-MX" dirty="0"/>
              <a:t/>
            </a:r>
            <a:br>
              <a:rPr lang="es-MX" dirty="0"/>
            </a:br>
            <a:r>
              <a:rPr lang="es-MX" b="1" dirty="0">
                <a:hlinkClick r:id="rId6"/>
              </a:rPr>
              <a:t>TISSUE/ORGAN</a:t>
            </a:r>
            <a:r>
              <a:rPr lang="es-MX" dirty="0"/>
              <a:t>: </a:t>
            </a:r>
            <a:r>
              <a:rPr lang="es-MX" b="1" dirty="0" err="1">
                <a:hlinkClick r:id="rId3"/>
              </a:rPr>
              <a:t>cervix</a:t>
            </a:r>
            <a:r>
              <a:rPr lang="es-MX" dirty="0"/>
              <a:t/>
            </a:r>
            <a:br>
              <a:rPr lang="es-MX" dirty="0"/>
            </a:br>
            <a:r>
              <a:rPr lang="es-MX" b="1" dirty="0">
                <a:hlinkClick r:id="rId7"/>
              </a:rPr>
              <a:t>TUMOR</a:t>
            </a:r>
            <a:r>
              <a:rPr lang="es-MX" dirty="0"/>
              <a:t>: </a:t>
            </a:r>
            <a:r>
              <a:rPr lang="es-MX" b="1" dirty="0">
                <a:hlinkClick r:id="rId4"/>
              </a:rPr>
              <a:t>carcinoma, </a:t>
            </a:r>
            <a:r>
              <a:rPr lang="es-MX" b="1" dirty="0" err="1">
                <a:hlinkClick r:id="rId4"/>
              </a:rPr>
              <a:t>epitheloid</a:t>
            </a:r>
            <a:r>
              <a:rPr lang="es-MX" dirty="0"/>
              <a:t/>
            </a:r>
            <a:br>
              <a:rPr lang="es-MX" dirty="0"/>
            </a:br>
            <a:r>
              <a:rPr lang="es-MX" dirty="0" err="1"/>
              <a:t>tumorigenic</a:t>
            </a:r>
            <a:r>
              <a:rPr lang="es-MX" dirty="0"/>
              <a:t> in </a:t>
            </a:r>
            <a:r>
              <a:rPr lang="es-MX" dirty="0" err="1"/>
              <a:t>nude</a:t>
            </a:r>
            <a:r>
              <a:rPr lang="es-MX" dirty="0"/>
              <a:t> </a:t>
            </a:r>
            <a:r>
              <a:rPr lang="es-MX" dirty="0" err="1"/>
              <a:t>mice</a:t>
            </a:r>
            <a:r>
              <a:rPr lang="es-MX" dirty="0"/>
              <a:t/>
            </a:r>
            <a:br>
              <a:rPr lang="es-MX" dirty="0"/>
            </a:br>
            <a:r>
              <a:rPr lang="es-MX" dirty="0" err="1"/>
              <a:t>Susceptibility</a:t>
            </a:r>
            <a:r>
              <a:rPr lang="es-MX" dirty="0"/>
              <a:t> to </a:t>
            </a:r>
            <a:r>
              <a:rPr lang="es-MX" dirty="0" err="1"/>
              <a:t>viruses</a:t>
            </a:r>
            <a:r>
              <a:rPr lang="es-MX" dirty="0"/>
              <a:t>: adenovirus 3 * </a:t>
            </a:r>
            <a:r>
              <a:rPr lang="es-MX" dirty="0" err="1"/>
              <a:t>arbovirus</a:t>
            </a:r>
            <a:r>
              <a:rPr lang="es-MX" dirty="0"/>
              <a:t> * </a:t>
            </a:r>
            <a:r>
              <a:rPr lang="es-MX" dirty="0" err="1"/>
              <a:t>Coxsackie</a:t>
            </a:r>
            <a:r>
              <a:rPr lang="es-MX" dirty="0"/>
              <a:t> * </a:t>
            </a:r>
            <a:r>
              <a:rPr lang="es-MX" dirty="0" err="1"/>
              <a:t>echovirus</a:t>
            </a:r>
            <a:r>
              <a:rPr lang="es-MX" dirty="0"/>
              <a:t> * </a:t>
            </a:r>
            <a:r>
              <a:rPr lang="es-MX" dirty="0" err="1"/>
              <a:t>measles</a:t>
            </a:r>
            <a:r>
              <a:rPr lang="es-MX" dirty="0"/>
              <a:t> * </a:t>
            </a:r>
            <a:r>
              <a:rPr lang="es-MX" dirty="0" err="1"/>
              <a:t>poliovirus</a:t>
            </a:r>
            <a:r>
              <a:rPr lang="es-MX" dirty="0"/>
              <a:t> 1 * </a:t>
            </a:r>
            <a:r>
              <a:rPr lang="es-MX" dirty="0" err="1"/>
              <a:t>reovirus</a:t>
            </a:r>
            <a:r>
              <a:rPr lang="es-MX" dirty="0"/>
              <a:t> 3 * </a:t>
            </a:r>
            <a:r>
              <a:rPr lang="es-MX" dirty="0" err="1"/>
              <a:t>respiratory</a:t>
            </a:r>
            <a:r>
              <a:rPr lang="es-MX" dirty="0"/>
              <a:t> </a:t>
            </a:r>
            <a:r>
              <a:rPr lang="es-MX" dirty="0" err="1"/>
              <a:t>syncytial</a:t>
            </a:r>
            <a:r>
              <a:rPr lang="es-MX" dirty="0"/>
              <a:t> virus * </a:t>
            </a:r>
            <a:r>
              <a:rPr lang="es-MX" dirty="0" err="1"/>
              <a:t>rhinovirus</a:t>
            </a:r>
            <a:r>
              <a:rPr lang="es-MX" dirty="0"/>
              <a:t> * </a:t>
            </a:r>
            <a:r>
              <a:rPr lang="es-MX" dirty="0" err="1"/>
              <a:t>vaccinia</a:t>
            </a:r>
            <a:r>
              <a:rPr lang="es-MX" dirty="0"/>
              <a:t/>
            </a:r>
            <a:br>
              <a:rPr lang="es-MX" dirty="0"/>
            </a:br>
            <a:r>
              <a:rPr lang="es-MX" dirty="0"/>
              <a:t>PROPERTIES: </a:t>
            </a:r>
            <a:r>
              <a:rPr lang="es-MX" dirty="0" err="1"/>
              <a:t>antitumour</a:t>
            </a:r>
            <a:r>
              <a:rPr lang="es-MX" dirty="0"/>
              <a:t> </a:t>
            </a:r>
            <a:r>
              <a:rPr lang="es-MX" dirty="0" err="1"/>
              <a:t>testing</a:t>
            </a:r>
            <a:r>
              <a:rPr lang="es-MX" dirty="0"/>
              <a:t>; </a:t>
            </a:r>
            <a:r>
              <a:rPr lang="es-MX" dirty="0" err="1"/>
              <a:t>transformation</a:t>
            </a:r>
            <a:r>
              <a:rPr lang="es-MX" dirty="0"/>
              <a:t>; </a:t>
            </a:r>
            <a:r>
              <a:rPr lang="es-MX" dirty="0" err="1"/>
              <a:t>tumorigenicity</a:t>
            </a:r>
            <a:r>
              <a:rPr lang="es-MX" dirty="0"/>
              <a:t>; </a:t>
            </a:r>
            <a:r>
              <a:rPr lang="es-MX" dirty="0" err="1"/>
              <a:t>cytotoxicity</a:t>
            </a:r>
            <a:r>
              <a:rPr lang="es-MX" dirty="0"/>
              <a:t>; </a:t>
            </a:r>
            <a:r>
              <a:rPr lang="es-MX" dirty="0" err="1"/>
              <a:t>cell</a:t>
            </a:r>
            <a:r>
              <a:rPr lang="es-MX" dirty="0"/>
              <a:t> </a:t>
            </a:r>
            <a:r>
              <a:rPr lang="es-MX" dirty="0" err="1"/>
              <a:t>biology</a:t>
            </a:r>
            <a:r>
              <a:rPr lang="es-MX" dirty="0"/>
              <a:t>; </a:t>
            </a:r>
            <a:r>
              <a:rPr lang="es-MX" dirty="0" err="1"/>
              <a:t>bacterial</a:t>
            </a:r>
            <a:r>
              <a:rPr lang="es-MX" dirty="0"/>
              <a:t> </a:t>
            </a:r>
            <a:r>
              <a:rPr lang="es-MX" dirty="0" err="1"/>
              <a:t>invasiveness</a:t>
            </a:r>
            <a:r>
              <a:rPr lang="es-MX" dirty="0"/>
              <a:t>; </a:t>
            </a:r>
            <a:r>
              <a:rPr lang="es-MX" dirty="0" err="1"/>
              <a:t>virology</a:t>
            </a:r>
            <a:r>
              <a:rPr lang="es-MX" dirty="0"/>
              <a:t/>
            </a:r>
            <a:br>
              <a:rPr lang="es-MX" dirty="0"/>
            </a:br>
            <a:r>
              <a:rPr lang="es-MX" dirty="0" err="1"/>
              <a:t>Available</a:t>
            </a:r>
            <a:r>
              <a:rPr lang="es-MX" dirty="0"/>
              <a:t> in </a:t>
            </a:r>
            <a:r>
              <a:rPr lang="es-MX" dirty="0" err="1"/>
              <a:t>the</a:t>
            </a:r>
            <a:r>
              <a:rPr lang="es-MX" dirty="0"/>
              <a:t> </a:t>
            </a:r>
            <a:r>
              <a:rPr lang="es-MX" dirty="0" err="1"/>
              <a:t>following</a:t>
            </a:r>
            <a:r>
              <a:rPr lang="es-MX" dirty="0"/>
              <a:t> </a:t>
            </a:r>
            <a:r>
              <a:rPr lang="es-MX" b="1" dirty="0">
                <a:hlinkClick r:id="rId8"/>
              </a:rPr>
              <a:t>LABORATORY</a:t>
            </a:r>
            <a:r>
              <a:rPr lang="es-MX" dirty="0"/>
              <a:t>:</a:t>
            </a:r>
          </a:p>
          <a:p>
            <a:r>
              <a:rPr lang="es-MX" b="1" dirty="0" err="1">
                <a:hlinkClick r:id="rId9"/>
              </a:rPr>
              <a:t>Dip</a:t>
            </a:r>
            <a:r>
              <a:rPr lang="es-MX" b="1" dirty="0">
                <a:hlinkClick r:id="rId9"/>
              </a:rPr>
              <a:t>. </a:t>
            </a:r>
            <a:r>
              <a:rPr lang="es-MX" b="1" dirty="0" err="1">
                <a:hlinkClick r:id="rId9"/>
              </a:rPr>
              <a:t>Scienze</a:t>
            </a:r>
            <a:r>
              <a:rPr lang="es-MX" b="1" dirty="0">
                <a:hlinkClick r:id="rId9"/>
              </a:rPr>
              <a:t> </a:t>
            </a:r>
            <a:r>
              <a:rPr lang="es-MX" b="1" dirty="0" err="1">
                <a:hlinkClick r:id="rId9"/>
              </a:rPr>
              <a:t>Biomediche</a:t>
            </a:r>
            <a:r>
              <a:rPr lang="es-MX" b="1" dirty="0">
                <a:hlinkClick r:id="rId9"/>
              </a:rPr>
              <a:t> e </a:t>
            </a:r>
            <a:r>
              <a:rPr lang="es-MX" b="1" dirty="0" err="1">
                <a:hlinkClick r:id="rId9"/>
              </a:rPr>
              <a:t>Biotecnologie</a:t>
            </a:r>
            <a:r>
              <a:rPr lang="es-MX" b="1" dirty="0">
                <a:hlinkClick r:id="rId9"/>
              </a:rPr>
              <a:t>, </a:t>
            </a:r>
            <a:r>
              <a:rPr lang="es-MX" b="1" dirty="0" err="1">
                <a:hlinkClick r:id="rId9"/>
              </a:rPr>
              <a:t>Universita</a:t>
            </a:r>
            <a:r>
              <a:rPr lang="es-MX" b="1" dirty="0">
                <a:hlinkClick r:id="rId9"/>
              </a:rPr>
              <a:t>' </a:t>
            </a:r>
            <a:r>
              <a:rPr lang="es-MX" b="1" dirty="0" err="1">
                <a:hlinkClick r:id="rId9"/>
              </a:rPr>
              <a:t>degli</a:t>
            </a:r>
            <a:r>
              <a:rPr lang="es-MX" b="1" dirty="0">
                <a:hlinkClick r:id="rId9"/>
              </a:rPr>
              <a:t> </a:t>
            </a:r>
            <a:r>
              <a:rPr lang="es-MX" b="1" dirty="0" err="1">
                <a:hlinkClick r:id="rId9"/>
              </a:rPr>
              <a:t>Studi</a:t>
            </a:r>
            <a:r>
              <a:rPr lang="es-MX" dirty="0"/>
              <a:t> (BGEBS, Brescia)</a:t>
            </a:r>
            <a:br>
              <a:rPr lang="es-MX" dirty="0"/>
            </a:br>
            <a:r>
              <a:rPr lang="es-MX" dirty="0"/>
              <a:t>MEM + 10% FBS + 1mM </a:t>
            </a:r>
            <a:r>
              <a:rPr lang="es-MX" dirty="0" err="1"/>
              <a:t>Na</a:t>
            </a:r>
            <a:r>
              <a:rPr lang="es-MX" dirty="0"/>
              <a:t> </a:t>
            </a:r>
            <a:r>
              <a:rPr lang="es-MX" dirty="0" err="1"/>
              <a:t>pyruvate</a:t>
            </a:r>
            <a:r>
              <a:rPr lang="es-MX" dirty="0"/>
              <a:t>; </a:t>
            </a:r>
            <a:r>
              <a:rPr lang="es-MX" dirty="0" err="1"/>
              <a:t>Freezing</a:t>
            </a:r>
            <a:r>
              <a:rPr lang="es-MX" dirty="0"/>
              <a:t> </a:t>
            </a:r>
            <a:r>
              <a:rPr lang="es-MX" dirty="0" err="1"/>
              <a:t>medium</a:t>
            </a:r>
            <a:r>
              <a:rPr lang="es-MX" dirty="0"/>
              <a:t>: MEM + 10% FBS + 8% DMSO; 37C, 5% CO2, </a:t>
            </a:r>
            <a:r>
              <a:rPr lang="es-MX" dirty="0" err="1"/>
              <a:t>mycoplasma</a:t>
            </a:r>
            <a:r>
              <a:rPr lang="es-MX" dirty="0"/>
              <a:t> </a:t>
            </a:r>
            <a:r>
              <a:rPr lang="es-MX" dirty="0" err="1"/>
              <a:t>negative</a:t>
            </a:r>
            <a:r>
              <a:rPr lang="es-MX" dirty="0"/>
              <a:t>, HOECHST</a:t>
            </a:r>
            <a:br>
              <a:rPr lang="es-MX" dirty="0"/>
            </a:br>
            <a:endParaRPr lang="es-MX" dirty="0"/>
          </a:p>
          <a:p>
            <a:r>
              <a:rPr lang="es-MX" dirty="0" err="1"/>
              <a:t>Availability</a:t>
            </a:r>
            <a:r>
              <a:rPr lang="es-MX" dirty="0"/>
              <a:t> in </a:t>
            </a:r>
            <a:r>
              <a:rPr lang="es-MX" b="1" dirty="0" err="1">
                <a:hlinkClick r:id="rId10"/>
              </a:rPr>
              <a:t>cell</a:t>
            </a:r>
            <a:r>
              <a:rPr lang="es-MX" b="1" dirty="0">
                <a:hlinkClick r:id="rId10"/>
              </a:rPr>
              <a:t> line catalogues</a:t>
            </a:r>
            <a:r>
              <a:rPr lang="es-MX" dirty="0"/>
              <a:t>: </a:t>
            </a:r>
            <a:r>
              <a:rPr lang="es-MX" b="1" dirty="0">
                <a:hlinkClick r:id="rId11"/>
              </a:rPr>
              <a:t>ATCC</a:t>
            </a:r>
            <a:r>
              <a:rPr lang="es-MX" dirty="0"/>
              <a:t>: CCL 2, </a:t>
            </a:r>
            <a:r>
              <a:rPr lang="es-MX" b="1" dirty="0">
                <a:hlinkClick r:id="rId12"/>
              </a:rPr>
              <a:t>IZSBS</a:t>
            </a:r>
            <a:r>
              <a:rPr lang="es-MX" dirty="0"/>
              <a:t>: BS TCL20, </a:t>
            </a:r>
            <a:r>
              <a:rPr lang="es-MX" b="1" dirty="0">
                <a:hlinkClick r:id="rId13"/>
              </a:rPr>
              <a:t>ECACC</a:t>
            </a:r>
            <a:r>
              <a:rPr lang="es-MX" dirty="0"/>
              <a:t>: 93021013, </a:t>
            </a:r>
            <a:r>
              <a:rPr lang="es-MX" b="1" dirty="0">
                <a:hlinkClick r:id="rId14"/>
              </a:rPr>
              <a:t>DSMZ</a:t>
            </a:r>
            <a:r>
              <a:rPr lang="es-MX" dirty="0"/>
              <a:t>: ACC 57, </a:t>
            </a:r>
            <a:r>
              <a:rPr lang="es-MX" b="1" dirty="0">
                <a:hlinkClick r:id="rId15"/>
              </a:rPr>
              <a:t>ICLC</a:t>
            </a:r>
            <a:r>
              <a:rPr lang="es-MX" dirty="0"/>
              <a:t>: HTL95023</a:t>
            </a:r>
          </a:p>
        </p:txBody>
      </p:sp>
    </p:spTree>
    <p:extLst>
      <p:ext uri="{BB962C8B-B14F-4D97-AF65-F5344CB8AC3E}">
        <p14:creationId xmlns:p14="http://schemas.microsoft.com/office/powerpoint/2010/main" val="2573206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04"/>
            <a:ext cx="9144000" cy="6740307"/>
          </a:xfrm>
          <a:prstGeom prst="rect">
            <a:avLst/>
          </a:prstGeom>
        </p:spPr>
        <p:txBody>
          <a:bodyPr wrap="square">
            <a:spAutoFit/>
          </a:bodyPr>
          <a:lstStyle/>
          <a:p>
            <a:pPr fontAlgn="base"/>
            <a:r>
              <a:rPr lang="en-US" dirty="0" err="1" smtClean="0">
                <a:hlinkClick r:id="rId2" tooltip="Tissue Rights and Ownership: Is a Cell Line a Research Tool or a Person?"/>
              </a:rPr>
              <a:t>Propiedad</a:t>
            </a:r>
            <a:r>
              <a:rPr lang="en-US" dirty="0" smtClean="0">
                <a:hlinkClick r:id="rId2" tooltip="Tissue Rights and Ownership: Is a Cell Line a Research Tool or a Person?"/>
              </a:rPr>
              <a:t> y </a:t>
            </a:r>
            <a:r>
              <a:rPr lang="en-US" dirty="0" err="1" smtClean="0">
                <a:hlinkClick r:id="rId2" tooltip="Tissue Rights and Ownership: Is a Cell Line a Research Tool or a Person?"/>
              </a:rPr>
              <a:t>derechos</a:t>
            </a:r>
            <a:r>
              <a:rPr lang="en-US" dirty="0" smtClean="0">
                <a:hlinkClick r:id="rId2" tooltip="Tissue Rights and Ownership: Is a Cell Line a Research Tool or a Person?"/>
              </a:rPr>
              <a:t> </a:t>
            </a:r>
            <a:r>
              <a:rPr lang="en-US" dirty="0" err="1" smtClean="0">
                <a:hlinkClick r:id="rId2" tooltip="Tissue Rights and Ownership: Is a Cell Line a Research Tool or a Person?"/>
              </a:rPr>
              <a:t>sobre</a:t>
            </a:r>
            <a:r>
              <a:rPr lang="en-US" dirty="0" smtClean="0">
                <a:hlinkClick r:id="rId2" tooltip="Tissue Rights and Ownership: Is a Cell Line a Research Tool or a Person?"/>
              </a:rPr>
              <a:t> </a:t>
            </a:r>
            <a:r>
              <a:rPr lang="en-US" dirty="0" err="1" smtClean="0">
                <a:hlinkClick r:id="rId2" tooltip="Tissue Rights and Ownership: Is a Cell Line a Research Tool or a Person?"/>
              </a:rPr>
              <a:t>tejidos</a:t>
            </a:r>
            <a:r>
              <a:rPr lang="en-US" dirty="0" smtClean="0">
                <a:hlinkClick r:id="rId2" tooltip="Tissue Rights and Ownership: Is a Cell Line a Research Tool or a Person?"/>
              </a:rPr>
              <a:t>: ?</a:t>
            </a:r>
            <a:r>
              <a:rPr lang="en-US" dirty="0" err="1" smtClean="0">
                <a:hlinkClick r:id="rId2" tooltip="Tissue Rights and Ownership: Is a Cell Line a Research Tool or a Person?"/>
              </a:rPr>
              <a:t>una</a:t>
            </a:r>
            <a:r>
              <a:rPr lang="en-US" dirty="0" smtClean="0">
                <a:hlinkClick r:id="rId2" tooltip="Tissue Rights and Ownership: Is a Cell Line a Research Tool or a Person?"/>
              </a:rPr>
              <a:t> </a:t>
            </a:r>
            <a:r>
              <a:rPr lang="en-US" dirty="0" err="1" smtClean="0">
                <a:hlinkClick r:id="rId2" tooltip="Tissue Rights and Ownership: Is a Cell Line a Research Tool or a Person?"/>
              </a:rPr>
              <a:t>linea</a:t>
            </a:r>
            <a:r>
              <a:rPr lang="en-US" dirty="0" smtClean="0">
                <a:hlinkClick r:id="rId2" tooltip="Tissue Rights and Ownership: Is a Cell Line a Research Tool or a Person?"/>
              </a:rPr>
              <a:t> </a:t>
            </a:r>
            <a:r>
              <a:rPr lang="en-US" dirty="0" err="1" smtClean="0">
                <a:hlinkClick r:id="rId2" tooltip="Tissue Rights and Ownership: Is a Cell Line a Research Tool or a Person?"/>
              </a:rPr>
              <a:t>celular</a:t>
            </a:r>
            <a:r>
              <a:rPr lang="en-US" dirty="0" smtClean="0">
                <a:hlinkClick r:id="rId2" tooltip="Tissue Rights and Ownership: Is a Cell Line a Research Tool or a Person?"/>
              </a:rPr>
              <a:t> </a:t>
            </a:r>
            <a:r>
              <a:rPr lang="en-US" dirty="0" err="1" smtClean="0">
                <a:hlinkClick r:id="rId2" tooltip="Tissue Rights and Ownership: Is a Cell Line a Research Tool or a Person?"/>
              </a:rPr>
              <a:t>es</a:t>
            </a:r>
            <a:r>
              <a:rPr lang="en-US" dirty="0" smtClean="0">
                <a:hlinkClick r:id="rId2" tooltip="Tissue Rights and Ownership: Is a Cell Line a Research Tool or a Person?"/>
              </a:rPr>
              <a:t> un </a:t>
            </a:r>
            <a:r>
              <a:rPr lang="en-US" dirty="0" err="1" smtClean="0">
                <a:hlinkClick r:id="rId2" tooltip="Tissue Rights and Ownership: Is a Cell Line a Research Tool or a Person?"/>
              </a:rPr>
              <a:t>instrumento</a:t>
            </a:r>
            <a:r>
              <a:rPr lang="en-US" dirty="0" smtClean="0">
                <a:hlinkClick r:id="rId2" tooltip="Tissue Rights and Ownership: Is a Cell Line a Research Tool or a Person?"/>
              </a:rPr>
              <a:t> de </a:t>
            </a:r>
            <a:r>
              <a:rPr lang="en-US" dirty="0" err="1" smtClean="0">
                <a:hlinkClick r:id="rId2" tooltip="Tissue Rights and Ownership: Is a Cell Line a Research Tool or a Person?"/>
              </a:rPr>
              <a:t>investigacion</a:t>
            </a:r>
            <a:r>
              <a:rPr lang="en-US" dirty="0" smtClean="0">
                <a:hlinkClick r:id="rId2" tooltip="Tissue Rights and Ownership: Is a Cell Line a Research Tool or a Person?"/>
              </a:rPr>
              <a:t> o </a:t>
            </a:r>
            <a:r>
              <a:rPr lang="en-US" dirty="0" err="1" smtClean="0">
                <a:hlinkClick r:id="rId2" tooltip="Tissue Rights and Ownership: Is a Cell Line a Research Tool or a Person?"/>
              </a:rPr>
              <a:t>una</a:t>
            </a:r>
            <a:r>
              <a:rPr lang="en-US" dirty="0" smtClean="0">
                <a:hlinkClick r:id="rId2" tooltip="Tissue Rights and Ownership: Is a Cell Line a Research Tool or a Person?"/>
              </a:rPr>
              <a:t> persona?</a:t>
            </a:r>
            <a:endParaRPr lang="en-US" dirty="0"/>
          </a:p>
          <a:p>
            <a:pPr fontAlgn="base"/>
            <a:r>
              <a:rPr lang="en-US" dirty="0"/>
              <a:t>By </a:t>
            </a:r>
            <a:r>
              <a:rPr lang="en-US" dirty="0">
                <a:hlinkClick r:id="rId3" tooltip="Posts by Claire Devine"/>
              </a:rPr>
              <a:t>Claire </a:t>
            </a:r>
            <a:r>
              <a:rPr lang="en-US" dirty="0" smtClean="0">
                <a:hlinkClick r:id="rId3" tooltip="Posts by Claire Devine"/>
              </a:rPr>
              <a:t>Devine</a:t>
            </a:r>
            <a:endParaRPr lang="en-US" dirty="0" smtClean="0"/>
          </a:p>
          <a:p>
            <a:pPr fontAlgn="base"/>
            <a:endParaRPr lang="en-US" dirty="0"/>
          </a:p>
          <a:p>
            <a:pPr fontAlgn="base"/>
            <a:endParaRPr lang="en-US" dirty="0" smtClean="0"/>
          </a:p>
          <a:p>
            <a:pPr fontAlgn="base"/>
            <a:endParaRPr lang="en-US" dirty="0"/>
          </a:p>
          <a:p>
            <a:pPr fontAlgn="base"/>
            <a:endParaRPr lang="en-US" dirty="0" smtClean="0"/>
          </a:p>
          <a:p>
            <a:pPr fontAlgn="base"/>
            <a:endParaRPr lang="en-US" dirty="0"/>
          </a:p>
          <a:p>
            <a:pPr fontAlgn="base"/>
            <a:endParaRPr lang="en-US" dirty="0" smtClean="0"/>
          </a:p>
          <a:p>
            <a:pPr fontAlgn="base"/>
            <a:endParaRPr lang="en-US" dirty="0"/>
          </a:p>
          <a:p>
            <a:pPr fontAlgn="base"/>
            <a:r>
              <a:rPr lang="en-US" b="1" dirty="0" smtClean="0"/>
              <a:t>Para los </a:t>
            </a:r>
            <a:r>
              <a:rPr lang="en-US" b="1" dirty="0" err="1" smtClean="0"/>
              <a:t>doctores</a:t>
            </a:r>
            <a:r>
              <a:rPr lang="en-US" b="1" dirty="0"/>
              <a:t>, </a:t>
            </a:r>
            <a:r>
              <a:rPr lang="en-US" b="1" dirty="0" smtClean="0"/>
              <a:t>la </a:t>
            </a:r>
            <a:r>
              <a:rPr lang="en-US" b="1" dirty="0" err="1" smtClean="0"/>
              <a:t>linea</a:t>
            </a:r>
            <a:r>
              <a:rPr lang="en-US" b="1" dirty="0" smtClean="0"/>
              <a:t> </a:t>
            </a:r>
            <a:r>
              <a:rPr lang="en-US" b="1" dirty="0" err="1" smtClean="0"/>
              <a:t>celular</a:t>
            </a:r>
            <a:r>
              <a:rPr lang="en-US" b="1" dirty="0" smtClean="0"/>
              <a:t> </a:t>
            </a:r>
            <a:r>
              <a:rPr lang="en-US" b="1" dirty="0" err="1" smtClean="0"/>
              <a:t>HeLa</a:t>
            </a:r>
            <a:r>
              <a:rPr lang="en-US" b="1" dirty="0" smtClean="0"/>
              <a:t> </a:t>
            </a:r>
            <a:r>
              <a:rPr lang="en-US" b="1" dirty="0" err="1" smtClean="0"/>
              <a:t>es</a:t>
            </a:r>
            <a:r>
              <a:rPr lang="en-US" b="1" dirty="0" smtClean="0"/>
              <a:t> un </a:t>
            </a:r>
            <a:r>
              <a:rPr lang="en-US" b="1" dirty="0" err="1" smtClean="0"/>
              <a:t>instrumento</a:t>
            </a:r>
            <a:r>
              <a:rPr lang="en-US" b="1" dirty="0" smtClean="0"/>
              <a:t> </a:t>
            </a:r>
            <a:r>
              <a:rPr lang="en-US" b="1" dirty="0" err="1" smtClean="0"/>
              <a:t>valioso</a:t>
            </a:r>
            <a:r>
              <a:rPr lang="en-US" b="1" dirty="0" smtClean="0"/>
              <a:t> para el </a:t>
            </a:r>
            <a:r>
              <a:rPr lang="en-US" b="1" dirty="0" err="1" smtClean="0"/>
              <a:t>tratamiento</a:t>
            </a:r>
            <a:r>
              <a:rPr lang="en-US" b="1" dirty="0" smtClean="0"/>
              <a:t> de </a:t>
            </a:r>
            <a:r>
              <a:rPr lang="en-US" b="1" dirty="0" err="1" smtClean="0"/>
              <a:t>una</a:t>
            </a:r>
            <a:r>
              <a:rPr lang="en-US" b="1" dirty="0" smtClean="0"/>
              <a:t> </a:t>
            </a:r>
            <a:r>
              <a:rPr lang="en-US" b="1" dirty="0" err="1" smtClean="0"/>
              <a:t>enfermedad</a:t>
            </a:r>
            <a:r>
              <a:rPr lang="en-US" b="1" dirty="0" smtClean="0"/>
              <a:t>; para la </a:t>
            </a:r>
            <a:r>
              <a:rPr lang="en-US" b="1" dirty="0" err="1" smtClean="0"/>
              <a:t>familia</a:t>
            </a:r>
            <a:r>
              <a:rPr lang="en-US" b="1" dirty="0" smtClean="0"/>
              <a:t> Lacks, </a:t>
            </a:r>
            <a:r>
              <a:rPr lang="en-US" b="1" dirty="0" err="1" smtClean="0"/>
              <a:t>es</a:t>
            </a:r>
            <a:r>
              <a:rPr lang="en-US" b="1" dirty="0" smtClean="0"/>
              <a:t> un </a:t>
            </a:r>
            <a:r>
              <a:rPr lang="en-US" b="1" dirty="0" err="1" smtClean="0"/>
              <a:t>pedazo</a:t>
            </a:r>
            <a:r>
              <a:rPr lang="en-US" b="1" dirty="0" smtClean="0"/>
              <a:t> </a:t>
            </a:r>
            <a:r>
              <a:rPr lang="en-US" b="1" dirty="0" err="1" smtClean="0"/>
              <a:t>valios</a:t>
            </a:r>
            <a:r>
              <a:rPr lang="en-US" b="1" dirty="0" smtClean="0"/>
              <a:t> de </a:t>
            </a:r>
            <a:r>
              <a:rPr lang="en-US" b="1" dirty="0" err="1" smtClean="0"/>
              <a:t>su</a:t>
            </a:r>
            <a:r>
              <a:rPr lang="en-US" b="1" dirty="0" smtClean="0"/>
              <a:t> mama’.</a:t>
            </a:r>
            <a:r>
              <a:rPr lang="en-US" dirty="0"/>
              <a:t>  </a:t>
            </a:r>
            <a:r>
              <a:rPr lang="en-US" dirty="0" smtClean="0"/>
              <a:t>La </a:t>
            </a:r>
            <a:r>
              <a:rPr lang="en-US" dirty="0" err="1" smtClean="0"/>
              <a:t>linea</a:t>
            </a:r>
            <a:r>
              <a:rPr lang="en-US" dirty="0" smtClean="0"/>
              <a:t> </a:t>
            </a:r>
            <a:r>
              <a:rPr lang="en-US" dirty="0" err="1" smtClean="0"/>
              <a:t>celular</a:t>
            </a:r>
            <a:r>
              <a:rPr lang="en-US" dirty="0" smtClean="0"/>
              <a:t> </a:t>
            </a:r>
            <a:r>
              <a:rPr lang="en-US" dirty="0" err="1" smtClean="0">
                <a:solidFill>
                  <a:srgbClr val="FF0000"/>
                </a:solidFill>
              </a:rPr>
              <a:t>HeLa</a:t>
            </a:r>
            <a:r>
              <a:rPr lang="en-US" dirty="0" smtClean="0">
                <a:solidFill>
                  <a:srgbClr val="FF0000"/>
                </a:solidFill>
              </a:rPr>
              <a:t>, la </a:t>
            </a:r>
            <a:r>
              <a:rPr lang="en-US" dirty="0" err="1" smtClean="0">
                <a:solidFill>
                  <a:srgbClr val="FF0000"/>
                </a:solidFill>
              </a:rPr>
              <a:t>primera</a:t>
            </a:r>
            <a:r>
              <a:rPr lang="en-US" dirty="0" smtClean="0">
                <a:solidFill>
                  <a:srgbClr val="FF0000"/>
                </a:solidFill>
              </a:rPr>
              <a:t> </a:t>
            </a:r>
            <a:r>
              <a:rPr lang="en-US" dirty="0" err="1" smtClean="0">
                <a:solidFill>
                  <a:srgbClr val="FF0000"/>
                </a:solidFill>
              </a:rPr>
              <a:t>linea</a:t>
            </a:r>
            <a:r>
              <a:rPr lang="en-US" dirty="0" smtClean="0">
                <a:solidFill>
                  <a:srgbClr val="FF0000"/>
                </a:solidFill>
              </a:rPr>
              <a:t> </a:t>
            </a:r>
            <a:r>
              <a:rPr lang="en-US" dirty="0" err="1" smtClean="0">
                <a:solidFill>
                  <a:srgbClr val="FF0000"/>
                </a:solidFill>
              </a:rPr>
              <a:t>celular</a:t>
            </a:r>
            <a:r>
              <a:rPr lang="en-US" dirty="0" smtClean="0">
                <a:solidFill>
                  <a:srgbClr val="FF0000"/>
                </a:solidFill>
              </a:rPr>
              <a:t> “</a:t>
            </a:r>
            <a:r>
              <a:rPr lang="en-US" dirty="0" err="1" smtClean="0">
                <a:solidFill>
                  <a:srgbClr val="FF0000"/>
                </a:solidFill>
              </a:rPr>
              <a:t>inmorta</a:t>
            </a:r>
            <a:r>
              <a:rPr lang="en-US" dirty="0" err="1" smtClean="0"/>
              <a:t>l</a:t>
            </a:r>
            <a:r>
              <a:rPr lang="en-US" dirty="0" smtClean="0"/>
              <a:t>”, </a:t>
            </a:r>
            <a:r>
              <a:rPr lang="en-US" dirty="0" err="1" smtClean="0"/>
              <a:t>es</a:t>
            </a:r>
            <a:r>
              <a:rPr lang="en-US" dirty="0" smtClean="0"/>
              <a:t> la </a:t>
            </a:r>
            <a:r>
              <a:rPr lang="en-US" u="sng" dirty="0" err="1" smtClean="0"/>
              <a:t>solucion</a:t>
            </a:r>
            <a:r>
              <a:rPr lang="en-US" u="sng" dirty="0" smtClean="0"/>
              <a:t> para resolver </a:t>
            </a:r>
            <a:r>
              <a:rPr lang="en-US" u="sng" dirty="0" err="1" smtClean="0"/>
              <a:t>muchos</a:t>
            </a:r>
            <a:r>
              <a:rPr lang="en-US" u="sng" dirty="0" smtClean="0"/>
              <a:t> </a:t>
            </a:r>
            <a:r>
              <a:rPr lang="en-US" u="sng" dirty="0" err="1" smtClean="0"/>
              <a:t>impedimentos</a:t>
            </a:r>
            <a:r>
              <a:rPr lang="en-US" u="sng" dirty="0" smtClean="0"/>
              <a:t> en la </a:t>
            </a:r>
            <a:r>
              <a:rPr lang="en-US" u="sng" dirty="0" err="1" smtClean="0"/>
              <a:t>investigacion</a:t>
            </a:r>
            <a:r>
              <a:rPr lang="en-US" u="sng" dirty="0" smtClean="0"/>
              <a:t> </a:t>
            </a:r>
            <a:r>
              <a:rPr lang="en-US" u="sng" dirty="0" err="1" smtClean="0"/>
              <a:t>biomedica</a:t>
            </a:r>
            <a:r>
              <a:rPr lang="en-US" u="sng" dirty="0" smtClean="0"/>
              <a:t>, y un </a:t>
            </a:r>
            <a:r>
              <a:rPr lang="en-US" u="sng" dirty="0" err="1" smtClean="0"/>
              <a:t>instrumento</a:t>
            </a:r>
            <a:r>
              <a:rPr lang="en-US" u="sng" dirty="0" smtClean="0"/>
              <a:t> clave para </a:t>
            </a:r>
            <a:r>
              <a:rPr lang="en-US" u="sng" dirty="0" err="1" smtClean="0"/>
              <a:t>desarrollar</a:t>
            </a:r>
            <a:r>
              <a:rPr lang="en-US" u="sng" dirty="0" smtClean="0"/>
              <a:t> </a:t>
            </a:r>
            <a:r>
              <a:rPr lang="en-US" u="sng" dirty="0" err="1" smtClean="0"/>
              <a:t>curaciones</a:t>
            </a:r>
            <a:r>
              <a:rPr lang="en-US" u="sng" dirty="0" smtClean="0"/>
              <a:t> y </a:t>
            </a:r>
            <a:r>
              <a:rPr lang="en-US" u="sng" dirty="0" err="1" smtClean="0"/>
              <a:t>drogas</a:t>
            </a:r>
            <a:r>
              <a:rPr lang="en-US" u="sng" dirty="0" smtClean="0"/>
              <a:t> </a:t>
            </a:r>
            <a:r>
              <a:rPr lang="en-US" u="sng" dirty="0" err="1" smtClean="0"/>
              <a:t>que</a:t>
            </a:r>
            <a:r>
              <a:rPr lang="en-US" u="sng" dirty="0" smtClean="0"/>
              <a:t> </a:t>
            </a:r>
            <a:r>
              <a:rPr lang="en-US" u="sng" dirty="0" err="1" smtClean="0"/>
              <a:t>tiene</a:t>
            </a:r>
            <a:r>
              <a:rPr lang="en-US" u="sng" dirty="0" smtClean="0"/>
              <a:t> el </a:t>
            </a:r>
            <a:r>
              <a:rPr lang="en-US" u="sng" dirty="0" err="1" smtClean="0"/>
              <a:t>potencial</a:t>
            </a:r>
            <a:r>
              <a:rPr lang="en-US" u="sng" dirty="0" smtClean="0"/>
              <a:t> para </a:t>
            </a:r>
            <a:r>
              <a:rPr lang="en-US" u="sng" dirty="0" err="1" smtClean="0"/>
              <a:t>mejorar</a:t>
            </a:r>
            <a:r>
              <a:rPr lang="en-US" u="sng" dirty="0" smtClean="0"/>
              <a:t> </a:t>
            </a:r>
            <a:r>
              <a:rPr lang="en-US" u="sng" dirty="0" err="1" smtClean="0"/>
              <a:t>las</a:t>
            </a:r>
            <a:r>
              <a:rPr lang="en-US" u="sng" dirty="0" smtClean="0"/>
              <a:t> </a:t>
            </a:r>
            <a:r>
              <a:rPr lang="en-US" u="sng" dirty="0" err="1" smtClean="0"/>
              <a:t>vidas</a:t>
            </a:r>
            <a:r>
              <a:rPr lang="en-US" u="sng" dirty="0" smtClean="0"/>
              <a:t> de </a:t>
            </a:r>
            <a:r>
              <a:rPr lang="en-US" u="sng" dirty="0" err="1" smtClean="0"/>
              <a:t>milliones</a:t>
            </a:r>
            <a:r>
              <a:rPr lang="en-US" u="sng" dirty="0" smtClean="0"/>
              <a:t> de personas.</a:t>
            </a:r>
            <a:r>
              <a:rPr lang="en-US" dirty="0"/>
              <a:t>  </a:t>
            </a:r>
            <a:r>
              <a:rPr lang="en-US" dirty="0" smtClean="0"/>
              <a:t>Tal </a:t>
            </a:r>
            <a:r>
              <a:rPr lang="en-US" dirty="0" err="1" smtClean="0"/>
              <a:t>grupo</a:t>
            </a:r>
            <a:r>
              <a:rPr lang="en-US" dirty="0" smtClean="0"/>
              <a:t> de </a:t>
            </a:r>
            <a:r>
              <a:rPr lang="en-US" dirty="0" err="1" smtClean="0"/>
              <a:t>celulas</a:t>
            </a:r>
            <a:r>
              <a:rPr lang="en-US" dirty="0" smtClean="0"/>
              <a:t> </a:t>
            </a:r>
            <a:r>
              <a:rPr lang="en-US" dirty="0" err="1" smtClean="0"/>
              <a:t>deriva</a:t>
            </a:r>
            <a:r>
              <a:rPr lang="en-US" dirty="0" smtClean="0"/>
              <a:t> de la </a:t>
            </a:r>
            <a:r>
              <a:rPr lang="en-US" dirty="0" err="1" smtClean="0"/>
              <a:t>ahora</a:t>
            </a:r>
            <a:r>
              <a:rPr lang="en-US" dirty="0" smtClean="0"/>
              <a:t> </a:t>
            </a:r>
            <a:r>
              <a:rPr lang="en-US" dirty="0" err="1" smtClean="0"/>
              <a:t>finada</a:t>
            </a:r>
            <a:r>
              <a:rPr lang="en-US" dirty="0" smtClean="0"/>
              <a:t> </a:t>
            </a:r>
            <a:r>
              <a:rPr lang="en-US" dirty="0"/>
              <a:t>Henrietta Lacks, </a:t>
            </a:r>
            <a:r>
              <a:rPr lang="en-US" dirty="0" err="1" smtClean="0"/>
              <a:t>una</a:t>
            </a:r>
            <a:r>
              <a:rPr lang="en-US" dirty="0" smtClean="0"/>
              <a:t> </a:t>
            </a:r>
            <a:r>
              <a:rPr lang="en-US" dirty="0" err="1" smtClean="0"/>
              <a:t>madre</a:t>
            </a:r>
            <a:r>
              <a:rPr lang="en-US" dirty="0" smtClean="0"/>
              <a:t> de </a:t>
            </a:r>
            <a:r>
              <a:rPr lang="en-US" dirty="0" err="1" smtClean="0"/>
              <a:t>descendencia</a:t>
            </a:r>
            <a:r>
              <a:rPr lang="en-US" dirty="0" smtClean="0"/>
              <a:t> Afro-Americana de </a:t>
            </a:r>
            <a:r>
              <a:rPr lang="en-US" dirty="0" err="1" smtClean="0"/>
              <a:t>Baltimora</a:t>
            </a:r>
            <a:r>
              <a:rPr lang="en-US" dirty="0" smtClean="0"/>
              <a:t>, </a:t>
            </a:r>
            <a:r>
              <a:rPr lang="en-US" dirty="0"/>
              <a:t>Maryland, </a:t>
            </a:r>
            <a:r>
              <a:rPr lang="en-US" dirty="0" err="1" smtClean="0"/>
              <a:t>mantenida</a:t>
            </a:r>
            <a:r>
              <a:rPr lang="en-US" dirty="0" smtClean="0"/>
              <a:t> en </a:t>
            </a:r>
            <a:r>
              <a:rPr lang="en-US" dirty="0" err="1" smtClean="0"/>
              <a:t>vida</a:t>
            </a:r>
            <a:r>
              <a:rPr lang="en-US" dirty="0" smtClean="0"/>
              <a:t> </a:t>
            </a:r>
            <a:r>
              <a:rPr lang="en-US" dirty="0" err="1" smtClean="0"/>
              <a:t>por</a:t>
            </a:r>
            <a:r>
              <a:rPr lang="en-US" dirty="0" smtClean="0"/>
              <a:t> </a:t>
            </a:r>
            <a:r>
              <a:rPr lang="en-US" dirty="0" err="1" smtClean="0"/>
              <a:t>decadas</a:t>
            </a:r>
            <a:r>
              <a:rPr lang="en-US" dirty="0" smtClean="0"/>
              <a:t> sin el </a:t>
            </a:r>
            <a:r>
              <a:rPr lang="en-US" dirty="0" err="1" smtClean="0"/>
              <a:t>conocimiento</a:t>
            </a:r>
            <a:r>
              <a:rPr lang="en-US" dirty="0" smtClean="0"/>
              <a:t> </a:t>
            </a:r>
            <a:r>
              <a:rPr lang="en-US" dirty="0" err="1" smtClean="0"/>
              <a:t>ni</a:t>
            </a:r>
            <a:r>
              <a:rPr lang="en-US" dirty="0" smtClean="0"/>
              <a:t> </a:t>
            </a:r>
            <a:r>
              <a:rPr lang="en-US" dirty="0" err="1" smtClean="0"/>
              <a:t>permiso</a:t>
            </a:r>
            <a:r>
              <a:rPr lang="en-US" dirty="0" smtClean="0"/>
              <a:t> de </a:t>
            </a:r>
            <a:r>
              <a:rPr lang="en-US" dirty="0" err="1" smtClean="0"/>
              <a:t>sus</a:t>
            </a:r>
            <a:r>
              <a:rPr lang="en-US" dirty="0" smtClean="0"/>
              <a:t> </a:t>
            </a:r>
            <a:r>
              <a:rPr lang="en-US" dirty="0" err="1" smtClean="0"/>
              <a:t>hijos</a:t>
            </a:r>
            <a:r>
              <a:rPr lang="en-US" dirty="0" smtClean="0"/>
              <a:t>.</a:t>
            </a:r>
            <a:r>
              <a:rPr lang="en-US" dirty="0"/>
              <a:t> </a:t>
            </a:r>
            <a:endParaRPr lang="en-US" dirty="0" smtClean="0"/>
          </a:p>
          <a:p>
            <a:pPr fontAlgn="base"/>
            <a:endParaRPr lang="en-US" dirty="0"/>
          </a:p>
          <a:p>
            <a:pPr fontAlgn="base"/>
            <a:r>
              <a:rPr lang="en-US" dirty="0" smtClean="0"/>
              <a:t>El </a:t>
            </a:r>
            <a:r>
              <a:rPr lang="en-US" dirty="0"/>
              <a:t>shock </a:t>
            </a:r>
            <a:r>
              <a:rPr lang="en-US" dirty="0" smtClean="0"/>
              <a:t>e </a:t>
            </a:r>
            <a:r>
              <a:rPr lang="en-US" dirty="0" err="1" smtClean="0"/>
              <a:t>incomodidad</a:t>
            </a:r>
            <a:r>
              <a:rPr lang="en-US" dirty="0" smtClean="0"/>
              <a:t> </a:t>
            </a:r>
            <a:r>
              <a:rPr lang="en-US" dirty="0" err="1" smtClean="0"/>
              <a:t>que</a:t>
            </a:r>
            <a:r>
              <a:rPr lang="en-US" dirty="0" smtClean="0"/>
              <a:t> </a:t>
            </a:r>
            <a:r>
              <a:rPr lang="en-US" dirty="0" err="1" smtClean="0"/>
              <a:t>ellos</a:t>
            </a:r>
            <a:r>
              <a:rPr lang="en-US" dirty="0" smtClean="0"/>
              <a:t> </a:t>
            </a:r>
            <a:r>
              <a:rPr lang="en-US" dirty="0" err="1" smtClean="0"/>
              <a:t>sintieron</a:t>
            </a:r>
            <a:r>
              <a:rPr lang="en-US" dirty="0" smtClean="0"/>
              <a:t> al </a:t>
            </a:r>
            <a:r>
              <a:rPr lang="en-US" dirty="0" err="1" smtClean="0"/>
              <a:t>aprender</a:t>
            </a:r>
            <a:r>
              <a:rPr lang="en-US" dirty="0" smtClean="0"/>
              <a:t> </a:t>
            </a:r>
            <a:r>
              <a:rPr lang="en-US" dirty="0" err="1" smtClean="0"/>
              <a:t>esto</a:t>
            </a:r>
            <a:r>
              <a:rPr lang="en-US" dirty="0" smtClean="0"/>
              <a:t>, con la </a:t>
            </a:r>
            <a:r>
              <a:rPr lang="en-US" dirty="0" err="1" smtClean="0"/>
              <a:t>falta</a:t>
            </a:r>
            <a:r>
              <a:rPr lang="en-US" dirty="0" smtClean="0"/>
              <a:t> de </a:t>
            </a:r>
            <a:r>
              <a:rPr lang="en-US" dirty="0" err="1" smtClean="0"/>
              <a:t>tratar</a:t>
            </a:r>
            <a:r>
              <a:rPr lang="en-US" dirty="0" smtClean="0"/>
              <a:t> de </a:t>
            </a:r>
            <a:r>
              <a:rPr lang="en-US" dirty="0" err="1" smtClean="0"/>
              <a:t>buscar</a:t>
            </a:r>
            <a:r>
              <a:rPr lang="en-US" dirty="0" smtClean="0"/>
              <a:t> </a:t>
            </a:r>
            <a:r>
              <a:rPr lang="en-US" dirty="0" err="1" smtClean="0"/>
              <a:t>consentimiento</a:t>
            </a:r>
            <a:r>
              <a:rPr lang="en-US" dirty="0" smtClean="0"/>
              <a:t> </a:t>
            </a:r>
            <a:r>
              <a:rPr lang="en-US" dirty="0" err="1" smtClean="0"/>
              <a:t>informado</a:t>
            </a:r>
            <a:r>
              <a:rPr lang="en-US" dirty="0" smtClean="0"/>
              <a:t> </a:t>
            </a:r>
            <a:r>
              <a:rPr lang="en-US" dirty="0" err="1" smtClean="0"/>
              <a:t>por</a:t>
            </a:r>
            <a:r>
              <a:rPr lang="en-US" dirty="0" smtClean="0"/>
              <a:t> parte de los </a:t>
            </a:r>
            <a:r>
              <a:rPr lang="en-US" dirty="0" err="1" smtClean="0"/>
              <a:t>investigadores</a:t>
            </a:r>
            <a:r>
              <a:rPr lang="en-US" dirty="0" smtClean="0"/>
              <a:t> de </a:t>
            </a:r>
            <a:r>
              <a:rPr lang="en-US" dirty="0" err="1" smtClean="0"/>
              <a:t>las</a:t>
            </a:r>
            <a:r>
              <a:rPr lang="en-US" dirty="0" smtClean="0"/>
              <a:t> </a:t>
            </a:r>
            <a:r>
              <a:rPr lang="en-US" dirty="0" err="1" smtClean="0"/>
              <a:t>celulas</a:t>
            </a:r>
            <a:r>
              <a:rPr lang="en-US" dirty="0" smtClean="0"/>
              <a:t> </a:t>
            </a:r>
            <a:r>
              <a:rPr lang="en-US" dirty="0" err="1"/>
              <a:t>HeLa</a:t>
            </a:r>
            <a:r>
              <a:rPr lang="en-US" dirty="0"/>
              <a:t> </a:t>
            </a:r>
            <a:r>
              <a:rPr lang="en-US" dirty="0" smtClean="0"/>
              <a:t>cell, o el </a:t>
            </a:r>
            <a:r>
              <a:rPr lang="en-US" dirty="0" err="1" smtClean="0"/>
              <a:t>compartir</a:t>
            </a:r>
            <a:r>
              <a:rPr lang="en-US" dirty="0" smtClean="0"/>
              <a:t> los </a:t>
            </a:r>
            <a:r>
              <a:rPr lang="en-US" dirty="0" err="1" smtClean="0"/>
              <a:t>beneficios</a:t>
            </a:r>
            <a:r>
              <a:rPr lang="en-US" dirty="0" smtClean="0"/>
              <a:t> </a:t>
            </a:r>
            <a:r>
              <a:rPr lang="en-US" dirty="0" err="1" smtClean="0"/>
              <a:t>financieros</a:t>
            </a:r>
            <a:r>
              <a:rPr lang="en-US" dirty="0" smtClean="0"/>
              <a:t> </a:t>
            </a:r>
            <a:r>
              <a:rPr lang="en-US" dirty="0" err="1" smtClean="0"/>
              <a:t>que</a:t>
            </a:r>
            <a:r>
              <a:rPr lang="en-US" dirty="0" smtClean="0"/>
              <a:t> </a:t>
            </a:r>
            <a:r>
              <a:rPr lang="en-US" dirty="0" err="1" smtClean="0"/>
              <a:t>derivaron</a:t>
            </a:r>
            <a:r>
              <a:rPr lang="en-US" dirty="0" smtClean="0"/>
              <a:t> a medicos e </a:t>
            </a:r>
            <a:r>
              <a:rPr lang="en-US" dirty="0" err="1" smtClean="0"/>
              <a:t>investigadores</a:t>
            </a:r>
            <a:r>
              <a:rPr lang="en-US" dirty="0" smtClean="0"/>
              <a:t>, </a:t>
            </a:r>
            <a:r>
              <a:rPr lang="en-US" dirty="0" err="1" smtClean="0"/>
              <a:t>sirve</a:t>
            </a:r>
            <a:r>
              <a:rPr lang="en-US" dirty="0" smtClean="0"/>
              <a:t> de </a:t>
            </a:r>
            <a:r>
              <a:rPr lang="en-US" dirty="0" err="1" smtClean="0"/>
              <a:t>contraparte</a:t>
            </a:r>
            <a:r>
              <a:rPr lang="en-US" dirty="0" smtClean="0"/>
              <a:t> al </a:t>
            </a:r>
            <a:r>
              <a:rPr lang="en-US" dirty="0" err="1" smtClean="0"/>
              <a:t>beneficio</a:t>
            </a:r>
            <a:r>
              <a:rPr lang="en-US" dirty="0" smtClean="0"/>
              <a:t> </a:t>
            </a:r>
            <a:r>
              <a:rPr lang="en-US" dirty="0" err="1" smtClean="0"/>
              <a:t>que</a:t>
            </a:r>
            <a:r>
              <a:rPr lang="en-US" dirty="0" smtClean="0"/>
              <a:t> </a:t>
            </a:r>
            <a:r>
              <a:rPr lang="en-US" dirty="0" err="1" smtClean="0"/>
              <a:t>las</a:t>
            </a:r>
            <a:r>
              <a:rPr lang="en-US" dirty="0" smtClean="0"/>
              <a:t> </a:t>
            </a:r>
            <a:r>
              <a:rPr lang="en-US" dirty="0" err="1" smtClean="0"/>
              <a:t>celulas</a:t>
            </a:r>
            <a:r>
              <a:rPr lang="en-US" dirty="0" smtClean="0"/>
              <a:t> </a:t>
            </a:r>
            <a:r>
              <a:rPr lang="en-US" dirty="0" err="1" smtClean="0"/>
              <a:t>han</a:t>
            </a:r>
            <a:r>
              <a:rPr lang="en-US" dirty="0" smtClean="0"/>
              <a:t> </a:t>
            </a:r>
            <a:r>
              <a:rPr lang="en-US" dirty="0" err="1" smtClean="0"/>
              <a:t>representado</a:t>
            </a:r>
            <a:r>
              <a:rPr lang="en-US" dirty="0" smtClean="0"/>
              <a:t>.</a:t>
            </a:r>
            <a:r>
              <a:rPr lang="en-US" dirty="0"/>
              <a:t>  </a:t>
            </a:r>
            <a:r>
              <a:rPr lang="en-US" dirty="0" smtClean="0"/>
              <a:t>La </a:t>
            </a:r>
            <a:r>
              <a:rPr lang="en-US" dirty="0" err="1" smtClean="0"/>
              <a:t>historia</a:t>
            </a:r>
            <a:r>
              <a:rPr lang="en-US" dirty="0" smtClean="0"/>
              <a:t> de </a:t>
            </a:r>
            <a:r>
              <a:rPr lang="en-US" dirty="0" err="1" smtClean="0"/>
              <a:t>su</a:t>
            </a:r>
            <a:r>
              <a:rPr lang="en-US" dirty="0" smtClean="0"/>
              <a:t> </a:t>
            </a:r>
            <a:r>
              <a:rPr lang="en-US" dirty="0" err="1" smtClean="0"/>
              <a:t>celulas</a:t>
            </a:r>
            <a:r>
              <a:rPr lang="en-US" dirty="0" smtClean="0"/>
              <a:t> </a:t>
            </a:r>
            <a:r>
              <a:rPr lang="en-US" dirty="0" err="1" smtClean="0"/>
              <a:t>levanta</a:t>
            </a:r>
            <a:r>
              <a:rPr lang="en-US" dirty="0" smtClean="0"/>
              <a:t> </a:t>
            </a:r>
            <a:r>
              <a:rPr lang="en-US" dirty="0" err="1" smtClean="0"/>
              <a:t>preguntas</a:t>
            </a:r>
            <a:r>
              <a:rPr lang="en-US" dirty="0" smtClean="0"/>
              <a:t> sin </a:t>
            </a:r>
            <a:r>
              <a:rPr lang="en-US" dirty="0" err="1" smtClean="0"/>
              <a:t>contestar</a:t>
            </a:r>
            <a:r>
              <a:rPr lang="en-US" dirty="0" smtClean="0"/>
              <a:t> a </a:t>
            </a:r>
            <a:r>
              <a:rPr lang="en-US" dirty="0" err="1" smtClean="0"/>
              <a:t>proposito</a:t>
            </a:r>
            <a:r>
              <a:rPr lang="en-US" dirty="0" smtClean="0"/>
              <a:t> de los “</a:t>
            </a:r>
            <a:r>
              <a:rPr lang="en-US" dirty="0" err="1" smtClean="0"/>
              <a:t>derechos</a:t>
            </a:r>
            <a:r>
              <a:rPr lang="en-US" dirty="0" smtClean="0"/>
              <a:t> de </a:t>
            </a:r>
            <a:r>
              <a:rPr lang="en-US" dirty="0" err="1" smtClean="0"/>
              <a:t>tejidos</a:t>
            </a:r>
            <a:r>
              <a:rPr lang="en-US" dirty="0" smtClean="0"/>
              <a:t>”, </a:t>
            </a:r>
            <a:r>
              <a:rPr lang="en-US" dirty="0" err="1" smtClean="0"/>
              <a:t>incluyiendo</a:t>
            </a:r>
            <a:r>
              <a:rPr lang="en-US" dirty="0" smtClean="0"/>
              <a:t> </a:t>
            </a:r>
            <a:r>
              <a:rPr lang="en-US" dirty="0" err="1" smtClean="0"/>
              <a:t>questiones</a:t>
            </a:r>
            <a:r>
              <a:rPr lang="en-US" dirty="0" smtClean="0"/>
              <a:t> </a:t>
            </a:r>
            <a:r>
              <a:rPr lang="en-US" dirty="0" err="1" smtClean="0"/>
              <a:t>sobre</a:t>
            </a:r>
            <a:r>
              <a:rPr lang="en-US" dirty="0" smtClean="0"/>
              <a:t> </a:t>
            </a:r>
            <a:r>
              <a:rPr lang="en-US" dirty="0" err="1" smtClean="0"/>
              <a:t>propiedad</a:t>
            </a:r>
            <a:r>
              <a:rPr lang="en-US" dirty="0" smtClean="0"/>
              <a:t>, el </a:t>
            </a:r>
            <a:r>
              <a:rPr lang="en-US" dirty="0" err="1" smtClean="0"/>
              <a:t>rol</a:t>
            </a:r>
            <a:r>
              <a:rPr lang="en-US" dirty="0" smtClean="0"/>
              <a:t> del </a:t>
            </a:r>
            <a:r>
              <a:rPr lang="en-US" dirty="0" err="1" smtClean="0"/>
              <a:t>consentimiento</a:t>
            </a:r>
            <a:r>
              <a:rPr lang="en-US" dirty="0" smtClean="0"/>
              <a:t> </a:t>
            </a:r>
            <a:r>
              <a:rPr lang="en-US" dirty="0" err="1" smtClean="0"/>
              <a:t>informado</a:t>
            </a:r>
            <a:r>
              <a:rPr lang="en-US" dirty="0" smtClean="0"/>
              <a:t>, y la </a:t>
            </a:r>
            <a:r>
              <a:rPr lang="en-US" dirty="0" err="1" smtClean="0"/>
              <a:t>distribucion</a:t>
            </a:r>
            <a:r>
              <a:rPr lang="en-US" dirty="0" smtClean="0"/>
              <a:t> </a:t>
            </a:r>
            <a:r>
              <a:rPr lang="en-US" dirty="0" err="1" smtClean="0"/>
              <a:t>adecuada</a:t>
            </a:r>
            <a:r>
              <a:rPr lang="en-US" dirty="0" smtClean="0"/>
              <a:t> de los </a:t>
            </a:r>
            <a:r>
              <a:rPr lang="en-US" dirty="0" err="1" smtClean="0"/>
              <a:t>beneficios</a:t>
            </a:r>
            <a:r>
              <a:rPr lang="en-US" dirty="0" smtClean="0"/>
              <a:t>.</a:t>
            </a:r>
            <a:endParaRPr lang="en-US" dirty="0"/>
          </a:p>
        </p:txBody>
      </p:sp>
      <p:sp>
        <p:nvSpPr>
          <p:cNvPr id="5" name="AutoShape 2" descr="data:image/jpeg;base64,/9j/4AAQSkZJRgABAQAAAQABAAD/2wCEAAkGBxQTEhUTExQWFhUXGSEaGRgYGBocGhobHRgbGhoaGB0fHigiGhwnHBgbIjEiJSkrLi8uGh8zODMsNygtLiwBCgoKDg0OGxAQGywkICYsMi8sLy8sLy0sLyw0LCwyLy8wLC0tLCwsLC4tLC0vLy8sMCwsLywyLywsLC0sLCwsLP/AABEIAM0A9gMBEQACEQEDEQH/xAAbAAADAQEBAQEAAAAAAAAAAAADBAUCAQYAB//EADoQAQABAgUCBAQFAwMFAQEBAQERAiEAAxIxQQRRImFxgQUykaETQrHB8FJi0XKC4QYUkqLxI7IzFf/EABsBAAIDAQEBAAAAAAAAAAAAAAIDAQQFBgAH/8QAOBEAAQIDBQcDBQACAQMFAAAAAQIRAAMhEjFBUfAEYXGBkaGxIsHRBRMy4fEUQiMVUmIGcsLS4v/aAAwDAQACEQMRAD8A/OPx6r6coPNK59mYPbFGwP8AZXhozLCP9ldGb56wx0uXXVV//nK2dKyfc+mFrUkD8oES/uKEuW5JuDX9B3g+T0BTetd/lKpRn83b77YWucTRPUho9PRPl0UmzxDHpf1aCV15dANNG5fxApERUsT3scWHAgTFlie3j9xXSlajVV258cBXhXmRCNdTVtsm+xG0BaTyDlxYSLN8NACb8NVNepMZzOjKadmqtu/Sbh37cqe5JnEqvYQSZ1o1LDWPvgO07qRGFOBvyXfosYtIYhxr+xZlMQ7a/YgmXlpCb/y9Ls8YEqFxgVKBLG7V+MHyvNETwvJ82834/l5BW7n2hSuHHt86pBciYLu7/tE3A9W/n6YWpnOn1rGAW1dPqmngtZqqZapqfWWPEb7Sv07lhT6QGwgAbKQzUH85tpjX0XTUC2LBBaG1Sy73vjq/pOzql7OLRd68HApGc5AIN5+BdupDqDZ2ecapuhaS5rzhevp6Qq8JUN4ZL8IiRintOyiYlnI+OcXdn2hKVFKkhQ3v5Bif02TRTRXXUMU1hWl9MlSLLshzv9zjdtkKlT/t7qb7o3NmRszJ2opJANkpvFRe2QLY8Im9Zka9UUyanTeBpmAe0FuNsLQqw1YoTFJSu1Loku1Dhk7vniz1gGdTrdRFwV2N2mV7KJfywcshAsnCABsCyXpRr9M47xV+H1U6qKGsNdVqYIpp4VUux/UTDKThVpaTbS9MdfFN8RsuyjaJ6UzAWuJevejDeCz0Bi38Ozen1adVdV2HVBTSG9UUV1TpljjGqj61tKUsoA+fIEakr6VscyZYTNJNTQCgBxqOt3CO/Fs7LozIyqmo71EUpLEVMSxFrb/W9sX1r7o/5WEZu3ydllkGUsLzarcWPtEP4vnMeKTVtIs+ncw/adtllBSggnjFSSoLU4q2+6EuhlroppUlA7ysyh5p6RjGSA5UoRZly1LmAC9xXLCmNOpj1r07TmVU1o1TKjqFfFvzMj746vZVJXKSU3NwintUuZKnELvePs3KTxBc58+2HzAkiyYRK+6lVpA+Ii/9Q5emhpPzVlSciUrFLxvP0xym21mgqyI73x0Cz9uWRRlEHgR2ausPPdHnVFV6p7XeWzfzj64pTUJIoIqzUJagjvxQ8e0ib/f3s/SMRs/4tHtn/G/Wu7xnKzOb+Y/qM4MyyY8pOEOMVU7RzJEe4TPtP74rWVJOteIRVKr9bif17QGrITy86V/aSPf6YILGte0Ntg/vT9o5Rn1UvhaUe8/5/wA+uPFCTe8eVLQoMoF9aw4RWz+hpy2g/Ny1VU1sq3poBnaA88VBMKwT7Ed+5joNq2WTslg2ghQ/K16uHpFK3l6ClcYznacuprrqBpvu6htFIU2oW9iPIb4FJUsMgX9ONb+8YkzaJk2aVyCQ5oWCeJYNuz3nOdmfE2p8BA31VKrc3i+/Gx25xZTswSPUXO7Xe/fAqklyqYXV+sz5PqOJwj7L6aVqqdUsLVe7LFxOP4Y8ZjekU4QKphDJFNwypkRnz4xUSJqr0yd4ImSmkIYC8HaV4cVL/Sl9XnXAYxUSxZKQW05N3O6rAVcQlm1BMryz5vsKwWOCrFhIJ1rnm0OAKjTh09s8yIk9VlNSMRKx9WI9oxelqCQ0XZawmmXwI+y8pQdgQn9vPb7eeJUoAtEKUASMcodOn8ccK+d1m0bl9/0wgzPQ+ucVjMZHBtHp/YIAx2tVTt/qj0QH1sYAuPB8QNbuR8P17VMEyqZaG7CRB825qSzMx53Nr4glgRoQCywUD/Nwv37uMeo6bqaaqctomWga+zXUFVSHq46/6UFfaFq64bgKQraloTLRLl3hwevxyhumjGs0UEgGpj6qmz2f5+2BaLAsghKiw4e0I/Gukpqpy8mmmt1aqsxpBIpC8CLCJeN+8xw31Cao7QqYojIDQxv/AEz9mNibZ5UuWCA7qLX0yxvDMaVjzvW5lOt0Va1tYimSRaSnTYIv3xWSCQHDee7xk/UJsudNtoolq3DgBfhTfhHa6hKKp4mIWktTElhtKG0J2jCkggqDfOOjGcPSSlt2RvN1+N5zfOAZmZSNjMqP6kAZbzDv9+Y4wxIURVoOySKlI3V5X4dsHjmXn3tqKj+pvBttfvxzglJpVm3QRSR6vFL7608xrLzYmrTpNqhk9yqDS7X32x4j/V3y1jAKBLJBfK7xj4jvU5upqabLa1xRv3J7j33xMr0gWta3RCE2QAcM7x45NB/gvUOXm5eYE6K6XuW2jznzxclyhONh76Q2XNTKmhZwq10ejymbh7E/a8462WkISA8VNonffmFVlw5PWGs3NkEs88fz/wC4I3F4mXcmxfjhE3/qnRV01OmuErq1Uyb0lKVkEtvDfzvjkNqStG1G0OHAvT3jo9oMuZsyVuLQIDUDuGL5mgr+48lRVQNp34sMXie22EEKMY5C1CuXOD9TTJRCzB9yD/8Ak++PbNLKplnfC0FlKB367+IpdJ8NEuXx1EnZUJS0KVML0jPUfDoJp+nGE7T9PRMFL4gTAaGEM2nkIJh9dyd7T5PtjnpslUtVlXKHJVgTXXfpzjNLO1I/f12v2wghsYI0NS3aHs3rfw5KFKm1VReqWzSX3sk32xVTKExrV2WEXTtSSlpSWe9RqpXE/wCqbjZDE4mJGZTqiYCl2mxPfu2i3bFwGzdjCAqy7VJx1dzuhrp8l+UGXyv5P67vttClqF8JWsH1YacaHO96x0KI1IfhhE1TSRTM962QfV3EjFL7wuTjur+tYRV+6CLKR+W5jU9hU72wILwLOouhqZRGrm3hZnf6ylPnBpNAT276wrBBVHLDNu4u+GD7hCPU13ChUmJ/LPc5qWZZnFiWHcq/fDdyh6BR1ivfhuZmDNCjlDLdiCeWq79b/bFgKammhtsinE8vj5hjI6LTVrLDa3oFUx69ufLALmuLOt0KXOKhZNcfLa+YI5xXFVNUMjaV/LO5Y7cROBSgpdKhqsAUFDpI9s2uxzxgeYwFTYYY7HzyeZLv2wQFSBv+IMOSQN/x0NOsMdOSU2WGps+lQU/3fNY/pOEwuYWJ5a8dYWrGuWHKu67qcQY9D0mZTUNcmoDVTDTO1MgvhfEEeXu9B9B2r0/YVgSx3X/NYpp2d0rOCWbEkEnHFr+fIUaayfvjpnhaQBUxumlqgp3bHZtthc2amWkqVcL4dJ2eZOom/CIHxb4tTTqoynMSIzKkiZs00l4CN3mU7Y4rblq2qfbIG7ljG8na5mzSv8aUrE2nepZmY3NuqTuvg9PkFSUny6ZWAgmFqjcmnbmIxXWphaN8UDaslbXb+jO1a8neO9bXqqgtTeyg6ZaTnbwn0tgJIYVv97/f5j0sWRW+ld7OfPzHem6Z1Wltsp4eyFrX2xK5gasDMmemuudesFzOnimClAbh6PLL/tNoPYQslVTrWMe9QU6794bLhhib/I8n4bmXqCQJ1Jc8+YiXzvh1oKo3LV8W1yJn2jNb0i9i/u534UgVVAeGKld6qv0tLHn9sNMmaPUQwy/ut8VQomrjcB+6Pu7xroslodUTSzKfMG8XS1vf7YJE+ysE3g8oGcsLDY77ta3x6DpOp8G9nfHXIWCHEU/Ug04QxldVTy78cepibdIYhLqrnED4jmi3fDPmceXk45/6msFYAvAh6E2SQmp/fyIj0lTNo0vi8r7z/OMUXSOd0XCU8Xuh7psydK8O3MTUn2cM2QiXPB1hFaYlnbRpHq+ip2iL98dagRRJMMdTkCfvgylxHqxA+JZIE97Pp+/f2xlbfs4XLpeKiGy1PxiJmzTW0zEcwvbzxzYTaSDF1LKQFHHWUbq6ddMsc6e3lfsfSXCAsB26xImX2eus+8VOh6enRSqU0kG8PJO8vFqZ33JnFSbMVbLVOtOW5xUmKNosHOqXNnUtdQG6N5SQMApZ7yz2iCmk2GAibzgVAu2vm89ax43kVphqruTeQCatRox1fxCUoPllpIGKl3a9pZZusetg5cihUb9XeP1HpckAFRvZ77gMBkMKM+TVhfqq0pBl1KnKUzAU7BKfQe+Gy0hR4ed+vEHLDkkYdHvc5t54QLOS2r8oG5IhN996lmH8rg0PVsdeINLt6cXN2Z+BTjAumypSqotEsdr1EHMsHrhi1MGTBTFCqUnH4BrurygnV1vjqFNUki2Jl25db9MelIBZJw12aAlgGylrvj2aF8ljf51IGJvN6jtE2w1SRhdBrD1F38oPnpBc+lioG1WpZ9N33Hfb9fIs/kcGECghwTg2tX+D9Ow1Um1cBMRqi3/sB74rzBcTh4/kLVgThfw/leUN9Lm+L8RqiKpY/pG6SRMu0nLy4hC1yWsX+/8AIEOkhKaYPe3J6sBTkMBFzo/iNP4ZVmlFaVaadOqmuqIPGFWmIew2O+Lg+pbRLUftqIF5diH3Uf2jbWdkm7KJ88OUlmFCTeM8Kk8oWz/+odNJV09LRWjTNaVCMnhIhT6dsNm7fO2hBROIbcG/baMVZU3ZtmIXJSfuC8m4UrR6VuficjC6nqTNPHCsrpAqqqvDMXJlidvLFFCFJVQ3Z3QqbtE6YfU199kC+pdq1fGj5GA5GZbw2g4Np8N7zZn7YlaST6oStNfVrHhUNA/wkqGkWkkg44vHbb+XNKqVv1dBFQKSFGufw/XVL/wXotU6YSmj8RUPy1bBF5VL7xPlioskmt5LDnr2jY+kbGZgVPUwFQ7mjMbnarVwZwM49DTmZZmLVSpPiIpgSyXO9PykEc409n+izJsoKUWy1zvPSLk/6shG0/k4DBmDC8K4khmq0A+IFFfjoo0iaCmmKaaaZbFJsTeNn2xu7DsJkpslji95fj7xi/Udtlzv+RDtcA+GfPKJGZ0cnfzxeVLcRiCY0Qeoyyiqrd7+Uj37x+uOa22V9uayYvJJU0bzM+qmlaWbnvyL/t/T1wqTtcxHodhr3gUywogKGv754RmrNqlSY7b8bHO+DTt0wBiYMVSEmB/htYzfSztH/wB2vviqud6nOPOJtBBpjz1ugNWU6A/qZGN0td25/TEBYtvlDAsWzupoa6xujMKYpiEeZ4Z7cTz5mCFTawgCgqc3g611j0Pw/qtp2/n89+0L0n0/a/uoY3iKBDa1rmIr05lm1sagU8eYRM6yIcImENHk0VHnOsydSR80BHkW/Y+pjk5hEuaoYP8AuL0pYQ73P+9c4rUZAJTTqYm228JqvyRZ4jab4pWTU64cN0IKiRaLV55ilMK3Y5wT/t76k1UFWklbrpbU8q1MRBEt1jA26MKG/wA48savSAUv02RQs53X44M1XcuwoA8C6/N8UiDzFxvyh4kuQeE9sXdk2GZMTdTWGD9THpX4s3t2Nz0reecJNZS/KNUfS1zbdh5n7YbM2aYmiqa9ocAVC+mq8uHvGM2ueSZibi3iruninm88YBKG10ywggALhh0yyw3UgPVXpppIJmp5tAhP3gjbDJY9RUeEHLZJKjhQd3hjJoIBPDHB+WW4cSr9d8QylKdNT7/z+QlSi74+9McWDeGgmcSTTBVEe28rELFpMORss0XpLQCSAWN2v60K00RfSnh35nv/ADuYghqPjDioGj461ueD1jKHG+13n3uM+xhdGcwsWWBOhr5MZrWb1Tc9JaqmmO5D9MRZpc1/ga4wSWagz8B9ZwOqvUMCalHTuMEe1/u+eCYJat2cGBZNTdWvOCHVxRTQMxbVTI6mDfgAed3CrFpZUem79w1SlLQEKAABKhza/O4YUxjWdWjI06ld5jfdtEt97fpiEs1QWiulIUGUC0Czaah4XhjY3uxtMd7YJJTDElJGvD/FY+pGbzSTEMG8x5sNvbHnDUrEFmpXQ8+8CKKqYlDcZiLdz8zB64Y6Vu2viDtBRLV12qY9F/098S0iTXTWk01UrtN6WeEV079sDLlo/wAhFpil6v5/cWtj24bLKmSwSLRDEAGuLg0be3eLXW5dLmIVTf5ohVLzTwjb647TZXMhLizRmd6C6uLisZ+2lpxALkl8PaMlPhC7e3liykACKJcmuELdalPlGBWwEelqNwjynWZmqqsndgIu2efcfpjk9vmhc60m4RoSgwBjRkVJXZ5lS3gpL7J39U2xmlaRZL6JMetgFNcqcSdbhjH1PTDDXVBVEU27v2gW7sLfEGazhIqI99whwkXXnp3fIXsKQTPyjSIxTLEocF4iUXt27YWlZet+u/HzEJJci8633jf5hbOyq0INm/paHm0QSc0uGoUhyDr9/MNSpANTrtV3PAxyu9YkxXxLI7M97JOCSWSxwiP9C+Gv5Gugz9NrbFhtvMS2d7esc4tydoVKXbGtfuAny7RfXH56xXy+u4f5/j0xuyfqMqYkVaKtmkC6rreO+Jn7bLQl3eDShxCOVTqtJzabO1z+dscvOmOoqzhpNka6RVzK3Ky6aKHUyk07SVxf0mqJmWmeMZgH3FlSqXeP5yMKSkTFla6XePejszAtwz1WZVSU0/mflpGCmiI1AO7LDvbnfF76bso2iduF+85dqiBSEqci7EteciSNwcXPldG+n6C0x9C3oRjtpcmyGjxXBq+gIvglSEK/IPAAl4l5vRaKoNt/+Dzdjm+MD6pITJZScdf2HCaVCvDXC84QKjpV1ak00u4yNwSRjcj2cZSVWiEoFTBKmszCp+L+lY9B0PQDfSE8bvlLy/Y2MdfsH09MhAtVVn8Ze8UFzFCjvrt5N8Uf+0pvtz/IxpWREAKTUx5z4v0JTXa1NRPozx7to5cc19XkJlKC04xZkziRW8a/u6Ec7NBqdQUkAD/pu9x2XGQhLgU1WLKJKrCS3zjhrjAm6HJUG20UzH7TjxDJfjE/iH3HzA820mylKibIRVv6GFg43iv6hiHNbxXzTWcL9NVdpq25J3OfcT9cGsUtDX9hqxQKTrLr8R2rJh2mlvtxN/cdz07TiLTjfrzHgtxvGuh+c2jo1092L3XxbyScyN+448yVRBsK3e369oLnUWNPM1UvMtoqPOI9Y88QlTGvCFoNfVhQ8Mxw8coFlZgqNlhmJtFhOe303wSg1RDFJID/AK74auhzVVSFmGnjxUQRc/cO2xhSSFG+484r2UqNDjjQvq5+IMWfhHxCxTVZndmF3s/f646r6btYmJ+2TUXcIqrQEqcVHfmIp5nUhzjUKmhTPdEb4p1kid77Lz5DGMX6ht6QkollzdD5KTc3j5ES+my6qqiKNc8ITVVtYC3DPbfHMzFAC9vjrrCLK1JSKlm7DrXh0i70XSU5ctWpqogbjLUQ1cxTPLd+mM6bNVMoLj7YcYozJiphADAKrldhhVsqc3hDOyEf7mxHKzFW8tqYPMHjFhK34a+faLIUDw9hhuqXO6kC65CSCRl3mzVE912f/uClOWOsP6IOSHY53dn6XjrlHDJNKz+WmoHttDeXaf8AcOJtm1diYm0p7sSNZfpoC5QlVRuHynzTYmne4LO6Frk4MKIIBu7aPR4K0XCTcccOfHDB6irQuBfUG2x5yfS2HucDBVf0mNV59NOkbib3doiYvaB5SPbEBKlO2tdDHhLKySM9bvY94N+EWQiOGLc2e3072wP3DcYVaNxrrXiO1Zd949zn9S252+sW6R4HTa12fpzPxcwA05Z4aQKZFqilmHxK34Dh3xTs/bQXLq55V5DuYBQ+0g1dV5d8BWmQwxJq4ujWTTTVnVVU/LtT6UhSfanHV/RNmMuUCsVP994USsSwlV+PEkk9zHoSgATHRs0A7iM5mWJJf7xjxDwBNgVjzHxfNKloiSD6zb/P8vyv1WdbnAA/jo/EWZAI9ertDVG+go1VaXbU1IdwgnuBXHqOI+hyErnGYRcKc/50hE30h9zcjf1Z+DR6HLy4hx1zQhKYNUcY8IOYWiF8SyKs2qoovpgbxdmA7sX8onGJ9TlffnolC9jrXCHbLLeWqcuidMIUy/8ApqqpmuovwEkbYJH0oAMTDf8AJZLJELfFOiqy6xfltMTBBAxP8/XP2v6WqUklNY9JW4Kcda1Sd8UUry64haaX6VQz5ys4xZLWVJyJi1IAMtScie4p2ujNWWarfMX/AEGO+5iQr07om16a3f340YJeaqdtPiTudz1nfueeBowOetboCgAOdNdLsuEZrm0Vtm30lpqOYjysjgk7xrOCDEl06zBwv60guVSezeCyTe3lZva3pOAU+ta5wtRP71j78WgHW9LDeYSaaueyPfvP0wcuY49obKmuPI1rOBZedVTUjZbzbtZ7VSc82wRSlSXhikpIBGvj2hrK6rMtFKx+amPX+mPOP1xASlLsW4v8whcuW1TyL/Ot0OZWbVXYa6EIvMHo1L/n9MRM2mY3qLjWAiuqWlNSAfPQNqm+MnSUI1VZlJSb1MsT2O6/074QZ63YJLnDXvB25g9KUkk4a97oaycikpK6BZko/LPnVqipm7AG3O+EKWomwrnj0anM/qEqmEqsk3X48gzgYByT7RmvMiWo1lMgTZUlLXZZJBtTVtGJCHoKPrW9s4MC1RJZ6n26UocSBV4y62sS9Ue6RGoPOWIt4cT6Akg3aprOPWkBDMwflwJ3YvWsI5uZ44W0wF+ZfTVL9TD0p9LgV12iyAyX7003sYYoWmim5Gm9uaamY2/KB5lY9sKIBWaY+f34aAIClGmPYinck8QRnGdEFpGRKu4Db1Fe2z6suCa9NZiIJc1rfTWBDduAHXlEoxK1NQ2e5fllu+ZyYMKLOMGaCCjQjc2WmFB7GB9Tkiao2ITuWBPPbv64NC2LRMtRFAdZecuECyWovQ8c/o9/1wamNFCDVZNFCKPS9SRFdOraGlV97n1Wf2qzJZd0Ftc4rrlkl001wPhvfnQ5FWX4kaZpzAUZgpvVMb7R3g7uCUpMxQS71T3N0ROWJgsguxTwqbuGeAqcBFP4XlWKuf8AOO9kIAFISs1pFSjqEfbFq1WFENdEn4x8R0jSfM7B74o7Ztf2UUhkuUVqrcL4k6YJbKz/AIn2H9d8cYqYVqiwC93DWt10VPguaDCvITE2pol92pcdB9CUAVjh5MVdoQ+t5p2j0OW99uL46SFuAGhf4j1ugmfTCdoniRLKzCyn7irIugHwDpvC5lTNVSv+Y+kexhGwhRR91V6vEWVsTYF36iv2/m+LkSYR+J5Oulk4t6F3HlpBDGK4e3TX8jx/xcpmiGdLVRf+2qmv1LZm3pjgFJsTZid7+R7RpbLasl8WPUEf/HzCua2pm1R68i7+Yf8AqzgUipa6HJvLXHXnzSGCGHdJoR7NPy90jbf7WXUOML+8K9QcYXjrfxzu4xgyxJhvH6TSre/zX527wVopLPrGJtEFn1ccqXUw6R9RloImz9mE/wBLv3L23x60Nar56R4qBLg365+c7objXlgpIeLYhH5zjSzFQba5uOEE2F05fHEYcIWPTMpyxwuO8N6c2ajQkZYMNUI6QbecJ387SNp5faerX6fVxh7vVqX/AL4dWN+7tFNVLvmEfl0kf4fdm+PGyoYdYElKh/rxevzDOmltVlZ1SN4YA3EA+2FuoXKSIW6hULSPPU/qGsrIGqqTSh8rBebMTqhiJkd98ChK5hShFSTrdS/GEKWQkNUde7NS9mIg/UZTWy2psFIQQRFjf3XHUbF9IlyEgrqrEwpHoRvzv1yAged0lTuu/d9vT0xZV9Okt+AhiCBcIWzCoq11eJDdusXCd+Np7dsYe1/SzKT6LvEMBSU2BQbqX9on9XTpFJ+ZTzlHFGXUgHKLcs2iHyEUOhhYY0jDG6VaSD3Uns4qzXAppn1xivNcJpeQ45P8dekYpqaWE5mQHhpU95/8vLBNarrOCUynbp0IfWG+M0ZTvyd7q1WfVUe2+GX0GmiFTB19vDc7mgb02Z4kHveKYh2ZgEJJP+MWBLdn+Yn70ugJ9+jZ6zjhko3fF/S1D58NufoY8qUoC6mbR77icBTNm/sDTSeJjzgv7J9zzwo1uhrlX465g6pDvU9RVVNeovGmkqq81NLT3pqfOCXFeXLSkhLc2HV34cIUlKR6W4mm4O4O8cHoIZOtKSaRppi1MlSoXidNtnyv5Tu7N9YmoSELAUc7vnXOK4lrNCXObMPf99YJX8TNPhKlm0mkS0xdVjsd2bYcr60siiQOb+wgTJWosSAN1S++gA59InuUVVaqmdTakCfQZ2i02v8ATGRtG1zJpc3ty8dsusWA6UsMMSf1furTrA+pr8A8pE8ap1ewU1WPIwiWPW2m/ohqR6iN/a7q4qd8YyNVNQj4Qv7Ez6q7Hpi5LnmWbSaGAUykkEV12/sXT4rVAaWdp9OY7Y3UfXZVhyK6xigZLkl6a12hKmv/ALjPpplKBBbTdbxPoF/PGZtG2TZ9TyGA1j0jS2LZQ4Eyj3kYDDqY9f02Roopp20kfS37OOr2dQVKSRiMK96QnaJIlzFAHHEMekbqbe/lh0V1qZhGM+lqKtC6tFSepSzHtOEbTMEuWVKFKROySvuzWSfVVsK5R4brqBpH+qb/AOzLJ9/wk9RxwKphVNUTn7n5izIUQeDeVeLT8IU6j5qpuVAx2Tk+j/5eeDl/iN0Ol/iGwfvh46Rvpa2mEbzJ5Nmn1CNrb2cCsA0IgZiQaEauPB+e8QQqJ0tqavVL7RewWYcCQWcXjrEMWtC8ddYPGK8vSkpNO/NnsxcjubKdzEhVoUx1rfFj7ZLhJdw4bg927GtCM6wz0vTI0tNr2L2qhKWGLNyP7nvImZMBBB0Mel8VVTAQQa/GNRlfyGTHnX9Et6CF8QbzTzTeNQbnMMbhMyZwFFXXc892/fEypoH5F8Cd+dLnxwetzwl0+YFlSPyxTHoyf+rh6wWf51zhywTXvX57wSrxQMvaYil9IY+s4gemob58eIAGy5FOD15uPDQ309emqmBT8y32uNMbG7f/ABizsCgmelSqV80rCJgKkkqNXu+fHfOPT5eUIdt/598duBFIkEmMlJtbHmhlrKE+s6eR/n8thS0AiPAkGIfVdPtTNx9odz9L45bb9kEhf3E3HzFuXMaraEZ6OoKn/Vq99NNh4LJ7mMmYHA4N3MFMBI5N3P6PKClDeuf13m9TG01VWOLxthsiSZqhLSP5l0Fe8KUsUQ2sByAqccb4Nl5TUkSR5vd/4+mOi2X6elAc3mFks7w4fD1vLP3+uNIbOlmaBCqUEL9R0yG7GFTNmScIJJD3QjmVMRUa7yTFvqYwts2NKCFIpDQAC6adfmFKIraaFHyF2qEVq8m/vxjNIsurVN0WlOgFfxhkO3zBurrsaflppNJItT4bxsHdvvBMYCWK+q8u+6+AliptXkl8saZnd1LPBqc1uruJWxDfaVILMzMhPeMAUigHLWhAWbmGNP4+fJ+RgOdmafF+WmxaLkBUhaG1URy9jBJFqmJ03tBhNr04m/u4e98H/cYyzwx27bzFLV5flDBlrT63R5TWn1eW8wfoqPlAmdl4O/q3+pgZhZyTCZpvc3efgaxhnqszRlUquqtgguUhSVLHqbeXsCB9yaQLh+4XKRbmEC4eS7aP9c/6R6cpp1qUuo8U3G8IF/yl77e2L0pYXtASRa/8c91aP04x08hMteylSDUGpyoWw7cY9PlPh2/x/wAuO6EcopZJJJevWPs0tEf/AHviRClKxhTrercgK6ajcIbsVMMHNsZH1edL/wAdUs3m7iA9Yt7IJ+zH7qQLiz3GhFOl8eX+JD+CVVB4N44iGmlO5qq+py44mUQZrDHRPYROzgfdKU43dwT2H8EJ9XlNkJaQtyFkTyjf272fLWHY4w6WoVe49NfvKq5SVlMSItXnxt5b89sMcpd+EG5S77hrtHzStNKVaaoi/KVLc2d5x5wCXDiJcWiCHHigxvhnIq1sWprGPUWGml4R2J7x2wpQsjMe+ZG/PrE2wiUUlzRwci2IxCheeD4mAZOYjaCYEvDVu+Hh1E9zfDFJBGnbjwgVAHVW48Dzuip0bVUNVCRSaqhQvfVp7yTZso3i2KkwAFjw5YPw3fuIGyzJiVKAezfm2BbFsxUBnD1IOs+H/maQpdmQtuQ/09xbd28nK2j/AFBrrvCpU96A161uuzyPYUZOrp2bSc2nZ8pvHfytiwJgaG2wBXv863wPLGSrSKdl59p9k/xhtpNzwSm/Fyx1w6GPQ9F1xTBxFpbxtf3txIT3xv8A076jaH25hrnhGYqWo61qmUVac8+pvjaChAJSqA5lczgSXhjERP6uk8PdY+tsZf1NAOzLfCvSDB9J3e0TMiiOImrY8+PK0/TyxySi+MPmF+Q131WKFeSU16U+S3rK1/Q1uOh+iy0/Y+5/3fz2iqhZUm0MfgD2ij0uV/8AOcb6BHgKxTg0v0lw4QQvhHrKSMLXEJEec+IBqOfQXtjC+ozQhgDWLKKC+J9XTReLPZL/ANu8RtJMuMITHDa4xYEzB6+N9z82pGM+KXVVKsBTf1vxuYJLkWRBIdQsil9fiNrrCje94fDLxMsRgGsOqB/B1/3wI11HUDKKhVBveJG3+m31wCEEM9Ka7x5MtmBpTXeDdNRNJxTIMc1LCT+/YXyxCyx3+0LmFlE4s/LXem+GKKmpil4aqd7eEqpfXw7f3eeFqYVUNx61hVkJ/IYgHqQfPbdBPjlEVFE+GgIhi1xiLo1T5zMbYHZVFirE68QOyk2LRvU78edzBtzX3xjojQzRSyB5kLJbifPvwYsonKQsKdo1pImygTM/Ai0a5/i9ccuWMewys3Tl5dSyVrNUeA0xNUktRNT8o/K46KR9fkqBthiOp7ADmcYrzPpKhKTOBoqrswT/AO5zTc99+UYeupaSqQpK0qrkqAdmLVN7TEX3wUz67JS9kE0oGYvxqPeBl/TfuSgskAAsVO7B2qL6m7dUxB+I5znVtQjTQMTUmkK+7ZUZtvf25/aNtXNJt0ercuuGMEuTMmFaEtZlgm8FxS7Otw5cVaZaXLUaK6b3JaqdFQN7LQxPmOM80VbF4Pao8/EUjRQW1Qd9xtDnWvGlzQp1GqigqjURF+b/AIdRH+qmqz5YchlLa7TjsYaiypbXatDsRURmvLlk8RD3WC1+b2/jggqjGkSCyWNLut+v1CuTnzAqIWfd3Ijn3thqkNVnENWhqtTLR/kO5TTqKlUqtqLNJuu/jI/XjlCgbLDDDP4hCrVki5sM/gvo4H6jp9VFNVUjTaqOGYBpb3hJOaXacQhVkkCoN391ThDzsy5csrFxLEGhFHBO4h26OWjWR0xTozJndaSyPCCltpjafTEKmOSk01zizss3Z5KkTysukl0tXcHqCkihc5w7n9Pvqq0hdNXhpCbCs0sVbm1idoQn/wAQ/K/5u94vbT9KM1X3JdlJKbRFLINC1oYHIgh8Yl51NMWrpTcNM83vvCIxP5e5C9JU9x668drsFJU9x67qdGyxrQuAuWl/m4utRtsVQNRZ7phlocO3a4eDB2gd3QdsPBjOV1rTMET+YR7STE0ESTHfB/bcgk8tXx5chKqmu7RYnG+KnR9aU0+F1U95GPL+e043Ni+qhI+3OoRFRctQNQxgv/8A06AmWb7mNUbVKP8AtE2FE0EJdR1hVBO9ze8sCW8n3xk/UduC0GWjn5gxLIctx10jdNLU1VWlhDzbwdi6eh5Y5twkAa4xBZIAw+Md93WGa6fFVXTehWGezF+07nlPa3SfR9oSZKZZ/IRXBoEKoqlNZRQ6fqAN8dAlQaJF98FzfiJp3vgjMAEE4hLPza96nRQm777G/HoXnbGLtX1eWgkI9RhYXaoip1rPK+FM3NpKmKKq3hdVVOn+3THK3iL2nfHLTZsyebS1AdL+cNTLJT6lAdAX3u/l82uhfLrgvQM7lybQsl9URefbG0r6SCaKI1lc25oYoEmhbp0a5tzQHMy4/MtKsULUjG3ih0wWvee7OKE2QqWWIrmG8Y8vDQaVvgxF5o45OH5U5MITKaYfCeFmTUEHPzMN++02cCbT338PiLDqdnv4fHtzEK5tKVxGnm7ay89v5zhgIKHvhySCh7/MPdLVBQBNOqbzLal1e74fKDCFhySTVvmnvFaYHtOWLfNOV+/w50FZTVTrvVyQpa9S8G0d5fLCJzqSbNBrWUJmpKgSmg0zdXy6wtndR+JVK6mCdrt1XeRXgwxCLCab4eJdhLCgryGWDMIqubRl62qjxgzrJp2CQEUm20MwJu1gFTGY07/3xi8XBtWzrP3kJd0pSEqY1zDClkJzdzUNEvqs+qoCmqMsHwiFJvIRxfm+LssAE2r8zrxCjtc5Uv7SyWdwMH1lSDdRW/h0Zfyzest4qo00Jy2C/m4FKhaJGF3WsMm7TKVIRLlPSqsiX9hGaawkJUZ8mGhpUdmwTxM+oKBUQTq94z2JAc0P/wCgeOPjh3P00i6k05hElmJpO6eGO46OMAh1EBrx++F/mJTaUWa9OfPcL+jwxns5dc1eKmqrmfC00SvcNXunnhaKLDChA6udcOEBLDLDChA6uqnbkOETMsSHZNxl/LOmQWefOTFtRBprjFkkH0+ON8fZmTSu4Qw997ME2XztP0lK1AXRCVKA5cvavmKPwoDwTTprYhjTN3VT/TwTZ8T2nFac6i+I64U394FMg7ROQi4mj4h2Fc+4pvaKb8MzGqIIrh8Lq3CSpJgLTNohtsikghsRy0cscN8dXM2SetCZe0XhP5f6qZqHIvcRvZ8NUdJkGUldNZUKTQ6qRW8jKeG3iSY22xK5c8Kdr87/AI6dYqo2X6f/AI5UpwqoeqrJDlqAU5VFxq8KHwzMpyfxHKGio0lQzqpzHUTTGoZpG1zkdw/uJK7INfjfdqke2fZZmzyFKMu2bLOk/kDjvYtWlOEAz/h+nROqnLrPEV5dXh1eBJ47zB+acQJlp8xkRhXXKKc36WpBlKIUAprRP+pBqTRmxHKFTRTVmURUJOzSzeLjtfvPOCIWUhTjvGfOklJV6x6S1Qa1ajUureBC9eaSitL7WvGylvdwaUlnFYAIcUqOfkP47xg6dRaW/ILHk2nS+7g/ugUVr5iStIorXh+0b/7lYKrI2e5afVj/AIOMRZYuID7QDlNda9zGfxKjVPylzfeQq97xfuYlgWz00FYSWa/9U1xisAUaT5tMsR8tNAjf0SXubMOKLkqc3P3fV0VQ5U5udhxJb9034PHekzmmaEWmoBpSPMRJYJqfrhoWQbaCxGIOhWFzpaVevEXEd3uFWA6RinLThQjhaliUj1k+nfGgPqs1r48pjz30Fc9bofPjdcNNCDpimpKYpLb90BiAJdmMVFTFKHrOOZrrrFX/AKeh3VUPUAmt/R8XctjE/wD7ioq1ZmY5iEvisbO74QuTB+yJUAsMkN5+YvCUkpsoTZHCvavU+4IMrqtEhmIyS001NW1pqRai/pbBKlhVSnqQ3TCGql2y5SOZDcgCANPFjM6KDH0AyqRRM0uAIXystKrEzDsNqWdmyx+hjJ+p7OFyi+id8TMUCmp3dd4iR+E0VE7ITLqiWyu2lj66u2OeUbSTmOWj+ovWwtJI+MMMXHhs4R6qmDvG88jN/ZI9zDUFzFmWXOunP2g+R1GmkN2p8rgW1c7pJ2MKWi0onLX8hapYUonLzi3tGquoNVT5afe2qr11XfXAhBYDn8dogILAc/LDpQR90+Xeure8RKeFm7tAEeUh2x5ZuGn/AHHlrYJG7jX913tDv/cFdTUppdWlsmmYppYjs8z3mcI+2UBhfR+OJ12hNgpFkYN1ap78MmaEaMuCQmCxqpRGZtyDNr/4tFQNHv3HzDiXLO3I+feny5099AwQii7Rpi7ts88xGK63Fojtz17wldyiOHG/V294w0tA18na06q/FEcCVX2/cnC/Tqgp7QVFKs4b9wpzYimhrquo8NNNelmKmLWiqdXCAiWItfAS0eolPDxES5fqJS+XcXb3cb8o10lTaGahbWvFGXPtNMuBmAVe79n5j0xmL3Fq81exYdo509OmqBtAFXdpLccwffbErqlyNHRj0w2hUZ04mvSvtC+XlKc2smqB8/Dz5bb4cVAH9fMMKg/6r3/sG6atpgJKSod6pt2vZ2Dm/M4gywssbzwhMwAgk1LZDXtSjNHqcnp6qqRrramOAKaZISjsRaO2Ou2P6VJkJoHOJh836jtC0WSoszM+FPiGMumqgClbO1kmIlEeGMW17HJX+SXhEjb50qgLDHeN+6FsyiqiqQobyWjSlhpiLx3nFOb9J2eYKgjnDtn+pTpCj9kkAvRzZBJf8SSL8mhPO6hrzAr0Cr4m5KE2Plmq88K+mMHbvpP+OkrluQMMW44sI2ZX/qFW0KSmf6QMQH3VrdnfhhCnXdO01S0NdobRpdroS2qWWTvFpxUKBDAt76b4jO2qQFTFKlWiC5NHGdCPSQWBBDUwviLVm0wTEbDVq7WG6pv235xdCS59m15hFlTn2b4HvygeiC001HnJyRMSXTvsYJyb6iDBJNWI6e7XcIJRS1SSTvcUfeIJwJITWAJCa61owTpvHNLOqYv8xMIPc8Nl8vcF+muHbXD+DM9NcO2/zVv4fpOoUrqiFbICzFV5SyJ9t+MLmoAIGEAtCQoB6NmRlgDjoYw303XsTUzUG+28AHh1VMVN13i1pErk1ZIprew1zUuQCWAocOu9hUCgHOtVc8pKpiqmS5FKvifIDaWTm84cgqIah/mv1DUlRTeDXeMO+QY8GhfqviVWn5SLFIxbzUutvLf2w2Xs4e/jDJchNrzv/XXdnCx1LVC338jysb3MN+2BdDSgAMKarCvX5i1upsWPr/jDJQATSHSEgIFm+P0TMqGnbf8AxjubxHPLNREnraOOP5/PfFdYh0tbs0SkCoLnDfhWfUuQb7s45T6hLKZijnWLIJIJ1rfdhCfWBNRy2Kf7qbI99iB5jFSUSw1QxZlPQ99xu813PCfTOpDfdl24/XD1+kPD5gKQ+sYYyckl1F+Ifc9mG1n9kqUW9MLUst6bteOkd/BWuqqRg+YtA7JGzEthuYi0mwA3KPWgEhLcvPxXOB1ZjIzVamIgtdiTz9N8GEioa8xISGZhU57hq+6DDTU1TEr4e12bE9ot5YCqQO8L9SQG58qecd8YKyGJgS1ptq7z62nvgmIOt0TZUDW8jy3D2yg1fUKhMai3MJxefzW98AEADgddoFKAkHd45NhGTqZpbRphA+m/7ebj322PGJsMRV31o7uv3TSnMjKln5plfO6+mPTAAY8sgHRwa7xDlefSG9mPIbItmYZCLFqtzCUoUTrWhjCQhRPXVaYeLi0KZvzwypabeKGIqieP/mHpHppDUn0Uu8cLtYwbIyCqulAAS0zK+Z9T1jjFrYjanJSqrnWucLWspSQXJL6+euMe06OiCOP5/nHZgNGehV+cN1eRPpgzBUNRAs2i4R64gx5FMYmfEOjnj+RhK0PBOUl4gtaVVEo96ak08yXVIs3Hb1OG2uR9qaUC4HK/XP2i7JmLli1LURwo+DFmvvxHgi6hqBUGlhW7e/zbQxtO17pfCEBLgChHLpf26RCLBIAoelN17723UBpAMugb7JY4mJ2kZt6234wwkimtaEGSbr+/x7VuxharQHysTtt9Dne5b9HDRaOOtawhvrONdY69oPTX4mQsRbdpmTdvtz3wspoG0YAig989HCCdRmR4o3U73nSvuQ4BCX9OtCAQHpkH9+xgVGTWlM1aY321Nl4HifvgypDlg8GVpBLB/F+9t0byiQR3YqVV5fSNueXEKoajhhArUQS/LDXSAUU01GiGLIclnbvbcwwkpNqGEqSbT1ueO5UapiSxPE8R5R37+eIU9mIU9ltafVIxoKaqmoVVtAu8Ld4iPfBOSAE0gnKkgIoKVrluEet6fP8ADvjtkrpGMsMYHmQzVx9tyZ7WfPbCZk1jSBcgsNZapETrVa25puxbziTd9O1/PHPfUVgr30jQkgBAvfXL5MJdZaNKiNpnxeGmH6B2vOKKK3/ypi1Kq7/yp1wjE2mmDVDeLc1RxvH8jE4scNCCxZVW48vf3gmRU2kE2m91++w/RnALbAwK9x/Q8aDRQyKigqIWfEVaaV7MGrnbxHP0qrBWQeV5+PEV1C2QTwZz8c6QCqogpKil3hAg4GYRYWRkm7GGAF3I14hln/Yh+tfIbcQ2QgTkIDMWjiJbWSRtbDBMBLNBWgSza7cY+yugqrHw1AcpB9vT6DtjypwQRURCp4SoVBPH50+cEo+HhGq8DU3IuDxNj9X3wJnufTw08QZxP40w6cWr7dIyUSS8dgjVtO928xxbnBORrCIdi2myu/vCBUUVFc1JTLZqYi+8TNX8jBqKSlhXXaGEpKWFWyx7U08ZzabjELNp3v3uQy8x2x5NAzxKSGZ7taxzjWS3lJnbVHsom0e5G+JVdSIWHF/TWsocyupTSsq3ULReYjb774BAsLdOF3tFdctJBFOteehHrOk6yloKhg77H/DbZx22z7XLnAB2ViMf3xjOJKS2OtPDlNRvi20eEwNHXNGTvj0GJiRC2dmFJGxgCwgrT1MeS+IZnjQUZmE7ynvB/wC3bHE7XMTNnrWKh6cmEX5QSEpWK/1uYPml4j7I66EKWnv476e8MNOWScWfeSguQ4JUDyx9z58R6ZLtkqWL8qA8gz8GpgKMR9Rl6ln5h4Zv33327Y8hVkUujyVWRS7W67rAM7p2lbT9p5ktbneN+MNTMCgK61lBpWFAa1yfnGaMllGlH5byT4ht/ti/liSsMC+m+YkrDAg78MvmDUVE0hEspN7tAD9dJfzwBBYnJvP9gCGBfBn5GvuYL1HTwU0k1TTS3HUGqx5sAvJ9XAy12iSaVPC7TQCFv6jSp4XX9XAw7QDoaYJ2Zsx2p2YGf/mLytlmruDwU4uWv/vKDZHR5mhaKVppqTfwhUcop+Vb9r4TPl2D/wAlKc30YOyVpM0igZywd3LULHdSOGXcvMWuwfMB28l7YQTfrCF2qXaYnfvbrGToDMBnYiPmqSVKvMuk+WPGeZZY/rhB/dUgnjwHDtdFSnp6r6fFT3LwJqJ5LeV8bcn6xKI9ZY6ujOK03Kof21NUjucVZJVrqpPDemVqSf6abgMXYj7MzPqcia1hyXpkDxNPMeSBOIsg333AHiaHgHfvEjOoiKtQar0ozsppILXFfTGXNnmcskjjF9Be8XX4c+7CF+rruJH7TN47Bqg8oxEvI6p+usOlpox1SnjrHcrKaoCl3sG+7a2xALgVKCak6/t0QpQQHJ49s97gQxkhAJTWa9MRG28KTM6drOFKd3Dij67wtT1NRR/jHJ4q5fQSUmZ4aqiKZmKWwKq7+8y9sVvvCpTURqbBJ2YSyZ60gLBs19QvqWYAPc8dyPg00VU1U0pTU0uYVu5fSn7Wb7b4k7TUKBvDs0Wdm2FM6UVMlg//ACBRA42cbxk4zo+PhmTTUVOqog8MammJvPiiyRMcmInKUCAR4fxGRsezo2iYUTLVxPpSCaNfQmyxg3xHo6aqjTWvhpi3hvcdazfkiZ7CQElakpLgXnj03RcV9HmIQVyFpWlrZL2SxuFnE0LXZMS4gOf0+iimpKWbEVLcnw7WIp2CV0k7YJEwrUUhxq/v5pGIhRWVJqGvpwrfWpxoK0id8Sz4gIptP/506ab95fbxcHHNqQh3JrxLnXCLEhFCb/8A3FzrGmOeEtzJIm3aLTi9ZALtFuyxdq941VXJ8vFkWd17Q3Xz3u4ECtDxiAGN/wAYcx43CO1QRBZve5PMkWRnEBy+tUiA5dz7HREdyOpiLU6eOPVL24xCkPm8eXLfN9fuHzrtDrpaqakh0tySeXnzPPjAJBULJrlFT/H+4LBYh8f1lx3Ywbpfj8Vwzp2YCQ2mBB+nvjR2fbdokihfcX/Z7wuZsDodN+uJ7x6DI+IUVnhqH1ozSr6FCJ5i4uq+vy0p9aC+4gjq48RRKFSwykd0t1cHtC/UVqpVSxICrQ/pVa3MezjJ2z64uemzLoMcfj3gpaMQenq9x78xCud0NNSU5aNW8TSZhfu1uok7TjGTPUHUu7t4p4iyJqkgrWC2bEp6BIbq3KJ3W9NFqtdFXnTI+YCx6/btYlzX/FiOP6ixKWDVLEcezsNYwHxUkKVC22kg4vZvsntg/Souza1XvDPSS7N10ePeBSsaXwpAACW44SSYPphlB+QrrXvBMKuK89avePvxflKQpamNt4jaNjxR649YvJq2vaPWbyou2vbpDHUM6WjeFpQ2p1eH3gNu/HC0Y2t3iFJADhfAh8Wr3h2vpyqt0K0EFhLm6+8w9sav0rYraBMmCutcYrCYoIFoV63/AKv3xd6LoaKQ7+lv+DHUIlJSIXafjCPxTo4UHwu9Js+vePPFWfsyCp2hyVqSkh7zc8S/wo01THiRTiaWqtn1J9jHKbdJ+1MKMw/dgIIKclN9Ls6sB7dYBW1TYbBa8ky3+vlvtiqAlocmy1/OnDXmGaa0pqq1eF8NqS/ETTY3CW3hJsuFFioJaus9cxCyn1hLVG/vXwK1pUCO5HVVNdINT4g0rFRSpazLBN4vLbHlywEklhTkT41fAzJaQgkgXXs4fO5r8O8L15ZVS6V0RVUat6RvDdLRGqfXDAopPqvoKY6vbpDQbBAUKuBTHxfezcIm1XNPaQeOJfQgjFq42s4sj0l8/wBxWoyYpqqT85SEjaHcHjR+vmYpKU5CRkSf7zimF2iAMnJ5jFt+qGM9N09VVVLl6CiYapq+YZaQape+mL4JSgxC3fLdm4HfCL8nZF7QuwhySRlcbjd+xdfF3qeo/BoEpp1K6T5keaqmoewW3k2abxsuxL2ksLgzn+a5GOk2xUr6bsf2UoAWaAsklsz5Yil11Ym5vxHPqAmxeADk3YlLdz98aP8A0MJcjXtHICcRLXLBZKi5AuJ4f0R90ebqqaKqlk0DE6fzS71JJu+eM/aJRlJdqgu136h8nbFS5Zl2aEEAA2WKiHNAAaf6k9L4a6ykyaBaGeGlvXVVus3kmXtHdwhFqYqhu7DV0dDZ/wCn2FTLFqV+Id7RU5CmZ0hIBYHG4hg8r4j1FSZlTFXiHeKRCoBoC0jSxba2HyUJdIFKHjhj1jmjMM6aFqoS5oMyCSDxfmaxK6iu/p6gW/z++LiBSGoFNPHWqxHmrppsANiLb+uPNe/vEMHL8Lzo+I+6WuJV1HMlr7BI794td4xKxlQx6YHYCmr8Lv1FLIoprPmiJjxbxMj+V9FfbbFValINz8rvfoBzisXSWbtd7jkBzvhWrpFPD4iYidNVLxA7jtv22kw4TQD6qdwecNEwD8qdx2uI09YElQlNVFdS22Z9uH74JwzpIEH6SCUqA11g+VTUbUPL44CeGGL+h74Wog3q6QtVlRqelfnv0jVNNbT46gGwbixxPzNuG8b8YElAPpGvaIdIV6BdrC7pyxgFdNBtE7bsy9vDsgbHDhgtHQ+YYDMIqfF3XjjBimly+dN/9JBGxE/zbC3Vb39/eAtLEy+vf3aPshrnwMUxa6m17Mi+b9ceWEN6hWPLst6g56a4doMdSsqET8xIvEvO88vtgPtgAB4AoTQdrxrkI3/3VDIUiVNhgrK/7X9uZiMD9tQvN3Rt/wA84j7ZDEm7mCN498L3hY+fyp40gzMO1tqWPbDv9eO+mqwZ/Fs95IupfvPmPsuu9OqFbWtAvHlct/bjzXtHlChs0Hxq/fF/4XemXd7/APGOx2GWlMlIEZ66KIF0XMgLCQ/XF9IiDYKmFIV6rJHETBSPSw6miHn9Prr/AAyPFt62Q/8AW22+OY+siwkTcosy0qttLrw5/O/dChktKubS0NXFVkPy2e5fbGCVOAEF+EWp0qbLspY3AjeDj1gdObaEBqIvae93cf3i18SU1cYa7QDMaXDXb91pGMzMLiQ/1NyIuc3PNqGHBAGhBfdr4ESlOIL7ruGVOQwgbVVEzdSn2qZY7tuNh88EybufSCFl+FegprGOZGVPiaoiSpFTfiN2/wCl7YlSmoBHlKb0gX3XaF36rD1FdPzIpvaTYYg7q223l2xXIV+Iv1455Qgg/iNVD8gBW/IXw98LzimjMr0mqxTTbTS1TBG6wS7f4dI2Yz9oRLelSTjRuWLCLmxTTImKnJNUpNk42iQLQwo5Avwd8TGW1uqpVtvG0ReLTa/dx2Wz7MmWkJAintW0maoqfWfGGs3piLEW/bFooiswueJ9PSf/AKZbtFUvn6HDH+cYn1bZwZKpjVAi3sm1JkTEzDRqnGj5EGO9f1dGbXT4tdNMIM0tUnyn9JNNXHpuRygQtKTRie2/fh7xqfWfqZ24+hAQA9aE1ZycyLhXi1YgZtcahFabsxGrV4ubkrbyxeSHYjHqzRSAtNgDdwanNm6wHP8A6qjni22/vLHtg0ZCCR/2pyg+V09bR8tnVEiHASvv9fLAlabV+UKVMQFX5PjmdfuC5AxBERuESxu9ziHviz/gzFi0x4axgV0qfnR4QeiimYCBDwtodMqTven9MVZ0mbL/ADFc86/uFEqxvzzr8GFMrNzMuq0aZOLaXh4RPriVoRMFb/eHqSiYK393HivSKWV8TahSuqlgGh0/hyIMABTPdN3jbFNWz2SxD76v+28RXVICSHAORraqM6ktkMMDfA9RU6Y0yW13mHu2GXjy2wTFItX8Na3wRdKbTvm2nbjvvjubk1eDx6qYCnxDTLLO0La9rScOPJUn1MGONK6yiElPq9LG80Y4aFa1xBgXT06qvw0hTtYl/MnE9o532wxdBaBfWH7holqWoBFSSAON1H9+18E63pvwqtNW+xHyni2O0cnN8ChRmBxzzixtGxT9nI+6Gvxd2oT8PC+ZmfKsBsxIu7pjY/nbBBN4H64563xXAvAv5MN+et8L9RlXKd5CKnmZNuLDPmvecMQqhV2hiVMCrt0611SCdQW1ex9II/8AE+q4FBq2r/3AIP8Arq9/eB9JlpQp8x4eLMT9dj3cHMUCpsIKYp1sbr+/9PIQXpKQqFIU8IjG+3/l5dsQs+kgfvTQEwkpIFRjnpotfCuppIllZkDv5rO7s39cdF9L2i2j7RwuhRShBCjeCQzYNQvd4ueLXTZ0s98bqTFOaq0XjHW5mIWaRF9RELqIK7vo2gOZ8o+045v60CZYbOLAQWGicufvGcnO/FqjMrvTTGqoavzMhaY/WPrzak2B6R7YR0ElH+dLEqatin8aE+nItWlGyBaJeuSapO6UqR627fd3xYssaV5/2Mxmurz/ALpmj7P60gioLREKxbmw+25GPIkl6h48mUTePGvgvAHqq38wF5qBmO/7d8M+0gYVhgloGFcodyaQpghq0gUwQVO9Va2Y1Wp74Qouqtz37shxxMIJdTm586kYAZO1TC9WYtVNtURG9+6pHHOGhKQDhBhkguWz+MdVit0LToYLfiTfgh+rMHu98aH0lJ+/aP8A2t3gSaLUBgA2VdapFrILh9b46pMZ6iAIcaOJtu4ZElylhEnratyi2rw28978YzfqJQJCirCBXZJBagrEn4dQNaoNFI13k2sQ+Uhbu744ueohDXEsNayi3OJCQkXkga6HtdfE/rmK2p+epskbvO0czbu9sWJNUgC4RZli0lhcNceu7OMU06qE2abHpt+y++CJIU+ev1EksoHPXu0M9BlkUTHJ2d1d/IxZ2WydpAVc/wDIRPUa9fEejOjpSI8sdaJYEVFLUSYx1fwwT9sQvZ0qDGJTMIrEX4pkRIzBTTE7TS3n11D7OOc2rYPsrFmgJPcfqLEhdeZ6G7wRE3JHUxapWPWZ/SMUVs1botKIbcBXxDuUxSswxMDtTIH6PsHLhBDkBv7FddVAaer+dCKvS5FVOXRXqYzBdCMBqjXCpKiHlM7mNPY/pqJ9ozBc1fbxHtp2f7YQtTOai4lhc+45RXyM2mqkKswyqv8AQ6S4ETUTa+/6RivtX0mchZMtNoca+PaOn2T/ANRpMtppCVM1EPwONReaNWI/xUmpq01EyldVWuiskF1MWH03viiJS5fpPRmI5Rm7bOK5v3Zct0lwTVT31yS2AoR2hXqsuqmaqaoqrKqHZ3syQtNohjhvvgUEKFRQMdZ6pFfaECbKRtJ9T/lW5QuJqPyva7ddAOsoimndQ0Kb6n5r8O8vYMTKIJPXlhFKWQ561yw5XMM6wHJIypi9LqLj5cdoD3waqzG5QaqzGehpri7wRywEH5lIdvRYjcT3xAUSz4QFoliRcBroYThpLLBbtDP2eMPoTD3CjWKnwnq0zaHU0m1SW8Pyu26al/xM4E+gOM6R7Z7MuekksLV4Zw+NXApf+osUtXi0+Oml+am+382jnzx0Gy/WJamTM9J30he1bAUTFJR6hUuxFBea0ZquCRC+b1Mwsxxbe8Hre2Ly9ql/9w6xREspFf7wgOT0dddbVCaWI58XhmNyyxOOY+rfUJcz0ILjtSsXdmkHaVfbl5WicGFaUq5a6EK6HLNUQtSRMobp33XjjGeFCYW3QSZlpZskgNw73XAaEfHS5tEBVVUhLJWn+5bwcFu87YcyF1IAyuhP3paqkAZXdve/Jr4+zPhtSi0MrfTTUjM7IPYkS3K4gLs0Bpg5Hg+x4ARI2pIDA8HI8E934AQrR0pReJ3gksnlL2waphVQ0hxmFev5H1PVMaagNTsIk2u+cTzMd5wJlh7QN0SZYBtJw/fu2HCMU0GooWSIO3BU/XV9foRJs2hfEubNoavbs0VPh3Unjpjcb1FyNkvv4ee7hmzTzIWlRu18wlSjLQQAC4AxpXDrW/zD2R1e36kRfzx1sua4BF0VCgWa3wzm9X4YMOKolKykMOecTuqzWCmJqqvH9snuSp7avbm/qu2hf/EDQX8ctYtHpaQVFRuHn3p3bmll0xVUUX3qh2KZm75BvvebTjFUSUgq4a1uiypyAVUuHO7zyelWib1TqzLHyhTPrH7r98WpYZFcaxaR6ZdcawboEU4tD7HPuE+T6YCc4D617wucCBzf+av5w7lBQ005kw1RqdzfTU/V27M4GXMNq3Lwr8iKy3WklF4F3kf3OPRdHnyD7J5847qTNTMQFpuMVFGzduhtT098OvpAswCniP8AE6BGeRG/cjfjv7YzfqcsTJJOVRxEHKdJcZv318xA6yly83K1ENKLG5JT97X9ccmgiZLXZ1fGjK/5JS2xB8mGqqTwgDNctXcQqq4ANZNvIwzYUFc8A0pdrdCguySo4C7g4HNs+MelqrqUFtwQRp42tjr5Ozol1AD4mF7RtcyYbFotgDdH2dkWtviwUxVhTqqaqaaqBSmrffkRQPXzmMZ+17GicKioui5L2udLQUIWQDeLgf7cbon5eWZdLVVNMrSpsgkJaPPafS2OSnIKVmWde/tGzsapP2CFggL9JqKY3EODXGmINTE/rczTBT4qXyEdvtv9u2IlpCqmkZyQkktyehxvbG54+6OmdX+iCYveT2Y0+44iaWbjr57QEw1HF+FG7O/aOVDNL3J9Sbnnsvv54IMxiAQxB0dU/kcrBtTVvuVc77F5uG/3xKXFSLsokEipF2Wg3LtAtNJSyPFyd52Sf0fPywbqKqQfqKqHx8e26+seh+HfFs1/Dyg1mWVadJU1kl9MM7TFvS+KcyWkAk4tfdzjV2Hb5pSnZvthYNA7g9a3ClGyug2d8bqLniqKfBJOkWIYuPMx283C/s2qG7XaLu07SopmImJTMSmyU2ghVmrEG4Ycc7xGfiHxUmnNGhaoK6dIUmkulRx5iLL5mFy5BAMtju/mcVl7eZACZaSXAKkqwOTUUDkcmFYi9cKOoi4lLDvque0es4tSiAaaujHSsLmFaaO91MqauaKWV8PqqDxVQbEsGOyRsMsVCR0ijbRkIzV0GhUKb72H6/V8sRN2JCgxiSoqoX6wrVW3vVShvTVpNrsXF5gPpbGNtmxBIoAeIf48wVljVjxD/Hn3gTRSqVU6an8w7l5doFmJIxkOoB0lxlDQVM6VOBgRjRsXozwGvptIJqipttPoI8wD67YMTLRalIMTLRYtQaLHjTzHaOoqaavHpvOog27RdI1e0YgoSCKPu1yjxQkKHpejNf5pe3N4J02bq3rttM087X3b2jD07RMkj0ON1f5ALRZ/EVyY/wA7c4NT1sWpoNdtOoqqmXfSsGzZnbBL2zaFCqy2LMO7R5UtCkscHcg9ruF0Aq6lVrl8dep/uQse3m2j0CsUXBrg3f31jEiWAyALgw3V9+FerhqzqkzDhCksEy+QTZJOx2cFYS6YMBIUk4361ec4Ryp1d2ZfZv7WMPUzQ9TWcsIP0GcU1TUKG/mF4fN2H+7C5yCpLCAnItpYG/T8seEVGk0Uy6qQ2fntfeP6bzwluxVBNotQ9unHtFUl1Fg3jK586cDXMv5eZGypS6ZD+6tFjaT72tsb/wBG25CU/aXQmo6ANrjW+KRTWtHr2AI1hWt5aOqIx0duIKTd1hPrOpdNi7tcJ4kniRvDte18ZH1LbpYQqVeTQ306fqGy0gljnW8+PkdaRH+MxVSth1CRvEFPi4nVVSu25jmtmdKmwb9/MX9ldKgMGbnfTkC3AiDdLm/JTsVDCb016zfhGKbdoiLyyWtUqZ9wXpI5hv7Xq8JmJoTkRzFn+14u+F3peo1U73/4/Rx2mzz0zkWkmKhDUhqnM/TFh6QIvhbqc009/wCcYUsgCsHe7Qr8cpvRTvFJ4roqX4vBB7G/HCqmW1rXgSWzaNObMmTJQnKTZSpiM3CUg8AWcBsX4yc8j8trEzzdB7EJiEl8YQiuMD+H5pzzIsbbBa9tVVPpbEzknDX7oeMHOSRdg3v3YHjWNZtEFMwtK/RR/VPrjyC5LYwILu1x14BjH4cwhqfLt2fq4uSdnmTKAR61gaa/UM5vR6iWmKuUYU5ju87TvgpuxzpO9Pj48QpM6yWemuniEsnORaRSPlu2jgeLx98Vly8SOMWwSgiYk1zFDx8wzmfFK68vLgBol1aQrSqq4pvC+44SJKUrL49KRdO3TQEy6ApNCL6VDvp74HnZ9WYV11SqTLHzTpqPJ1VPrOPBIQQkaH8ipNmqmTLUxTk3+R2HKDQ1U0BPy7Hk6duLj9fLC6Al8/3Fa0Ekk5+a/HTfHpXNAbY+hWgBFZKa1EL5xI6Zkun+PTFOftCZaglQvxw4HGLmz7EZ6FKlkOKti3iJnV9PVSTVSx5+Rs+2KE/aZRSSFQxWwz0VUkjedX3don5sVQ28SztaqzV68fXHOuQTu8YRCQpDjLxh79M47lv4f9d7wWEmYeCD7/XAq/5MoFSbeVOeviNFdFUSNt5s7O4oJClqsQy0u2tcIEpWn8dVG4scbvMcfhrTTKaqf6xQ9IQabzxe+Pf5AUaUOX7xiPvhSqUOX7qD7QTLzMuvZaf76iJNopCUgNJa+p2YwKgtN9d2mxryiClaKGu4e7sLzaNcBfUwCmgL2qdr7admQFu3ifN8mEkjIe+viGEk7hfvfn8bhvFm1zUbOkgvSBy1WbXI+l2MGkMnjxggCE8dx6V1uDxnNyzZs028PnwTvF/riUqPWCSom7GtffjG8umovpU/t3+jc+2xiCQaP1gFFJo7cf1QxS6WGUkgJtEFJeLm5Ve6be1SY4od/f8Am6K63uLG/m553EUu+aORkQFqhPEPhqh03parJJcB4vGKyphf+jnjd/HistTnBjQiocPQtV2uuetHLQxUUVD/APnTtqKisp1e67x2Il37WJW37TKYBZya9tdfdAQpJHqOTMS3T3ruzm/EKSfDpAfy1DLb5p70hbsu9l8iYpZdZJJz1n3yi3JBssp65hqVube/PK4JU0MAruniOKrI23iHbin2a9adt2vMPJDuO27G+7DrzRrrTwrHAvFoNTvFpxZSH9QiwA/qGsaQ70/UafmtVeGfmAGPXt3l3sYbK2mZKNqWaZa1wiquW/4/x9VypdUxVprdTSV02UlKin3q2Nv5tjQT9dZAKkd/aIRs8tRHrAcA1cNnQAktu5OKj7NpijWVU1Rdv8tzckiZCak32xR2r6uucbCQw8828DnBLlokqRZUFEvSyW3fkPU4csAzNWohDNzNelqX+kGnenum7byJjtii5S7a1xhk6fMmF1EEgAYBshRgGO89Yn52e1QzEVMMEooryJL354jDUICekGlAFN2fLdllHdMVWLBxHe0+Xr2x53EC9L6/qH8zLnVUbNn0aNAxx8v1n2DZ02lpQb/2/vFe0zA6q/v0aKnw/ogoLfzyx3MmUAlmhK1FRtQ9m9GRtJhqkCJBeInxDo4ZN+Ykk2ZjkL+g45z6psglj7ibvBw6xMtdn0m7Dcf35iPoIQghZIqXt22/fGQSbz7ReBJLmvT5v9t8aqmmTb8z7BVbv2wAZVY8GVUcPIg2R1Gimiqk4qpv2kf1nALl21FJ3QC5f3LSVHEHsY9B03T5jWFZo71V2pDe+7jo1fVtnSh0F9wv+I1ZH0Xb5swGwedzZb+UVDpqKHUkM+GqaqimoREICDzX0dsc/P8ArE2eLI8CvkjtxEbexbLJExQlIUggXlSS4xDJUSBuU2DkQt8Y6imi81VK3aZilp/NqJ0oRZmA33MZspUyYK9/DU9twxgNq2iZs2zoX9r1KqbRP5YY35XUupUzeoywFc5oZuRWr3moJJXefPbBgufwfp4eMzb9nkqP3Z4AUbwChRfeCvpRhE7My67lNdFVLPNLMdzVE35uYclSf9gQefloxSUO9k8wQRzbxQwtm5kRtTxeqmZi35yPXyMOSlznyPxBJS748j/9TAaq3fUDzFNn1PFJ62wYSLm7/wAggMGpx/nau+OVdcXgHggie1kik8g798SJJx17kx77DX/z3J4nxGKMuqr5m1qtx7wekx/IwRKU3cIkqSn8eHz21fHaApYgY3vcbRPM3e23GPElQ1rzHi6qvw1l1hnqKDVMhSSu8+Kp0qG8u/kYUhRstj8X/qFIJstj8AP0F2+A05tQ+Hb+2Z27cb8cc2wZQkiveDISRXvrz0rB8uvw0xCi9xh4b97LC3p23wtSal9a+YA3l9duYqBQ8IcyupKiopHSmmaZkhWmeNUzDHMcTiuqWUkWr3evflz3wsoKSkqNXeu8MW3bnwfFozm57rpK0RvSxVqp8N7FylqO8QidsElAskpHhr+jgR4JAQ6RuNzGu+hIG68VzguR1Ok/MFPadpuxLTCXi+0kLcFS7Rwrrjpi7QCpYUcK6yBfB6ZFwIn5waKqE1NKaW5UFJaEgSGSZ574spJtBQo9+UWEElQUCz9KnnWjYdRCvXw1KLsS+9mztCfyMPk0AEMkulIB5fGvmB9PVUVBZXvcGIfRvud8GsJKXglhJBP6prCHKsy7dpO4qsQ7KWm93mL4QE0GJ1qkJCTTH2517DfSB9Z17einV611Kvn/AI2D9SlyQPUpuUFKkAAKU3INy+cTAXe26Mvmjv3tH1wb0g8K3DxTpGulEaCQ3Y4TYf8A1/hgZhBBMQtiCWy/fnRgnKC8tL3ZVPL+cYG4OeB1rrA4VGQOtdYq/C4rp2v8qeYVRUd5Ek7FTxgUzPsz0qwd+TinxyiltPoN+/k4pyah4DGLfwvNnz/n+cd9KUCHhQvaHq0SOcOMeS4iL8VzA8of59sZv1BIXJUDlDbL3x52utpfCgz80eRv3OH1xyDBV/SLaQFD1B6Xa7Rop8Vp0734i37d74DCt8eJcVv+a6p8wX8IMukbxePVr/QpP/Iw2Qm2snWHzCis/cLau+e0M0/EK2dWqqqbFNTN+6TPL7fWqZaWp3jd/wCprOzFEyYokmrkj09gz0EFr6wy6GnSixJLVsSNa2mVW3L3gD7dsu9OmtZObU2bs8mXZKWtMfthmpcVY1oWBa57nK+X1bXNRJCoaqopX6vP7YJaLLAt0w8Rm7Tt8yYUAgAJLjIDANdTCMZ/WVJfLJPzFMsbb8HnxiUy04K7wmdtJngBTPmBZJP/AJNRR5VhbMzl8ZD5Un+LR6jOGpQB6T3itZSPSacf3+ox+JRA10Mf6pm94Kt+L8beWJsrdknt8QVlZLJV29x4u34wGrOpTwI/7D7lX6n/ADhgSoH1+fiDsKB9Xn48QPLWqoBYN5ALxwBxN/XBFkgvBFkpJap1fWKOR09VIrzTBabskqHbz5xWVMSSBv1fFVSwogb+Hk6uj7J6Tx2BrIUdh9KrraLwXW+JVM9NTTWV0eVN9FbjdvHEXZ0c3Ckb6xK9UkyzUef9RHe8Ec4KQhQZuWv3ESzYbDLhlyo9YVy6Ktoik2tKMPL5vaI4xcXsy7Npi+te8GpSb3rx+OHXGO5VKM08ccQkQeliI55xWWGorX9iSRcrr789MYJq01a6BNRdG0NqgImnfux3MKa0myrDQ4xF6bKqtu6cbt3AiPswaiSNRSxO8xeGYbz53MeHpobnjyTZNXZ9e26A9N1LEvzUyLym0+pafrg1yxhcYZMQHYXHzp26RvKqJDaBg3KjSfcef+HAkFqfysAoU6Vyr76xEK1Ut972aW95dnnj6GHg/wBhoUKdX5a7wLIIWZj/ADP/ACYNVRSDXUBoJmE1NKzaWOIJv7G2ABZLiBSbKQRrDzjDFVFNRphLBvHap90cLBUkvrKFAqSX4+4HINGa5naPDFJ3ZmCSW2JDNfjBBmvxrwjeZpptLYkfOI477x6+wi0qsCm0qpx/v61UdVWl50u+/hQnbeITBAON8EBaG/zh5h/4d1FVFZXTCqSHLM0+7tPm+eETkBabJwu4Y6/UVp8tK5ZQaD2uPS/pg0WKWD8TLloaojkb2e20eiebjb+l/VQkfZnUIF+Yig5Sqwuhv1rPhHaviYHPv+2N/wDyE3gxZSHiP1vWuY+HYSfK+Mrb9rFkpziwEBIrAM6gd0IJvIbgy7HP27Y50KIiUEjWtcYzVm2hsrcvZ3LycG8dr48E1pBBNXF3tr+QXqqvlEtppjj8lM/dcaexS2S43+T+oVKFSRmfJ9mjWZ1ajTuctVdWqpeJ7W2n1mcY6ZTF/YMNcIYmWAp/ADDl+nyZoBmaEGqlGm2wgWm6EvmP3wwWwSEm/WEMS4cJN/F+g8NvujpOZNOupXY8Jx/PpiKI9TDvEUl+oJHfOA1WCgzARmWrUzzcII2ke+GAubRTTg3mDD/kU04N2Jx3xqlm5TTXUcwtU+vNvXEENeWHbXSBNLyQDvprpGszWnjEnZVt53tSRsHpiE2AfTr53xAs/wClW3afe/GBU5dYpTqfQHabNoiFv5e+GWkkAqaJKkGqm13fdGstpKiqBvM6vtB7HtiDaIZ+0QoLKbJLcvnXeG8uiqo8DeqJpRusxDF7sE99uMJcAsoXa15j0qUuYsS0hzgzbsH1njDhkVU01Gc+Mfl5U8+b3j02s4OTK+/NCZQpngBCtqkLkzbBS3Qt0dqY+agE6TpG/GoCDsRB6WPpjrNn2FCAMT7xVWaB8C8Hek8L++LZlCBcExH6npwV2l9vecY+3bK6bScItIWSAL/Mc+ZeKxZGS/f13LXg5vjni6RuOtfyCuSDhrtjXtSF66LNLDNxIvIbcTDxZh9mA1ca0c6iGgl35cGfmz51FMLxaiSb6rT2dofJLeU+UYJjhhrtBMWphrtq94G1tDE3EqF7Jb9T2wbBVYOyFh+XzrONUZgnMLCecW9Hs/5x4pIMQUkHWuPzAMygmp8v/wCmP0n7YMEsBDEqLAaoIZyaL1V9wjzfCx9YMKUaBOsYUpVAnL9j5juXlTTVT+bSLN7gifSmPfEFbEHB9eYgqZQVg5807mGstKhq5Cp1XkEEJPzOpR/0nLhJ9NMCRTWFLuJgAbCgkhw4pg9Q/AECmbk5RzOyoqagWX5Y4CS3MFXH+cSlTpCT1gUqdIScr9/7bVIXrCmV2pQ33kvHlZJ9MNDquxhodTAYh+FfNRH3QVCpVJwsxuKOzz9Jx6aCA4j00EBxyGjD/S9ZVNVD80hUIXaXfS8xNxm9u1KJksBlC7Dnvy4/2suUkAKF2F9x35cRxzOzPL6qYqJFmSe4WY/wYm1MYAKcQBlF6FxhhTxHGAY232Zv5nrv+u+BKlE+qJCa19sNx8fyB9VSXTmR5hGb97RxZx6WTdrXOGINwOqaxqInZlLJM278+Z3Pp+kWkkNSLIIamtc/LvdXeP8AScep+gYvbGv/AI+eveKcuj8T7fJjnUUgagJGBTtLfztjJQSTZJhyC5sl2PvH2SEUN5qLMvhvEHP3xCncjAd48on1ZDhWC9R01XhparVceKPcanV74GWsVLXcPikLROFVAXcH6tTlHaekuU2ux8scxMGIM2lr3iPu0Ktz37njPU9NpaadTCxGwX7dvLBS5loEtBy5loEtdGcwkFX0mz6yX2++JFCwESkmqdarHMuka2ktD+m1uMST6XjyyUoCs/fXDdDj08TNVVSRLO8Q4QJmQAhsmSJibTAXFmzLNFLo82mrJaasuhqvFd5tUl7/AN7tGxvGIUkpmOCWy5fqOxkIlIT9qUgJoC+r24xNaYza6KvF+HmVUztIJSBvpAp283HTfSUAy7Qxb5945P6koonFBqxvuJ4xW6VgI5Jx0KRQRik+owWvnBGBKWIiV8RInmMU9pSCkgw+WMokfg/JVN6mJjsST3tbHJTCLSktQRbEx7Qy1+4drCdEWieN4KnjmfrflxSBP5ay1upAAEi1q9uzdKRNKmoiUtInkTfvvEkPecW2Caw8gJrvbWiMmgZ4gXsPtUwnpNztg2skgaaCPocDTCh9t8KZFXDcqs4coYjCLC00cYVhspkh8189JJ9/1wh2L8O8IJslxu70hikNVVMNqQ3/AKsump432+mFubIVv9zCy9kHf4URGuiq1NVURp3P6r0N/XUmBmhgE59r/iImpssnPtf8CD15OmjjabEbaSLr3wsKtK1vgErtL5t54Rj4glFMk3U34pBjbZtbyMTJBUpjBSQVKY5A3Z6PWMdXlgTuXY+8feDyxYkh1NASlkqYU0374wGvJNem8fhjvfafrgy4l2t8MExVi1/5R2BMuotU0zMs+Fad5vak++EuQVJwfz/Yk0KkmoB8sfcxSMnXl6mpkg45Zt2ILm20Rs1bdiZZA1rHq8VrQSpgMzrrffm98JZVSlMMTJbebgz/ALcPUACd2veHqASTi3ilO8MV1zlryXk5VoGeH5nCwllgax+IBKfW2rifYROokqgtb+c4slmrFhTEOYsCaS23fzV39vviNmWpyHjOUk2r7/aP/9k=">
            <a:hlinkClick r:id="rId4"/>
          </p:cNvPr>
          <p:cNvSpPr>
            <a:spLocks noChangeAspect="1" noChangeArrowheads="1"/>
          </p:cNvSpPr>
          <p:nvPr/>
        </p:nvSpPr>
        <p:spPr bwMode="auto">
          <a:xfrm>
            <a:off x="1555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381000"/>
            <a:ext cx="3200400" cy="2400300"/>
          </a:xfrm>
          <a:prstGeom prst="rect">
            <a:avLst/>
          </a:prstGeom>
        </p:spPr>
      </p:pic>
    </p:spTree>
    <p:extLst>
      <p:ext uri="{BB962C8B-B14F-4D97-AF65-F5344CB8AC3E}">
        <p14:creationId xmlns:p14="http://schemas.microsoft.com/office/powerpoint/2010/main" val="2573206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91600" cy="3046988"/>
          </a:xfrm>
          <a:prstGeom prst="rect">
            <a:avLst/>
          </a:prstGeom>
        </p:spPr>
        <p:txBody>
          <a:bodyPr wrap="square">
            <a:spAutoFit/>
          </a:bodyPr>
          <a:lstStyle/>
          <a:p>
            <a:pPr fontAlgn="base"/>
            <a:r>
              <a:rPr lang="en-US" sz="2400" b="1" dirty="0" smtClean="0"/>
              <a:t>?Son los </a:t>
            </a:r>
            <a:r>
              <a:rPr lang="en-US" sz="2400" b="1" dirty="0" err="1" smtClean="0"/>
              <a:t>pacientes</a:t>
            </a:r>
            <a:r>
              <a:rPr lang="en-US" sz="2400" b="1" dirty="0" smtClean="0"/>
              <a:t> </a:t>
            </a:r>
            <a:r>
              <a:rPr lang="en-US" sz="2400" b="1" dirty="0" err="1" smtClean="0"/>
              <a:t>aun</a:t>
            </a:r>
            <a:r>
              <a:rPr lang="en-US" sz="2400" b="1" dirty="0" smtClean="0"/>
              <a:t> </a:t>
            </a:r>
            <a:r>
              <a:rPr lang="en-US" sz="2400" b="1" dirty="0" err="1" smtClean="0"/>
              <a:t>dueños</a:t>
            </a:r>
            <a:r>
              <a:rPr lang="en-US" sz="2400" b="1" dirty="0" smtClean="0"/>
              <a:t> de los </a:t>
            </a:r>
            <a:r>
              <a:rPr lang="en-US" sz="2400" b="1" dirty="0" err="1" smtClean="0"/>
              <a:t>tejidos</a:t>
            </a:r>
            <a:r>
              <a:rPr lang="en-US" sz="2400" b="1" dirty="0" smtClean="0"/>
              <a:t> </a:t>
            </a:r>
            <a:r>
              <a:rPr lang="en-US" sz="2400" b="1" dirty="0" err="1" smtClean="0"/>
              <a:t>una</a:t>
            </a:r>
            <a:r>
              <a:rPr lang="en-US" sz="2400" b="1" dirty="0" smtClean="0"/>
              <a:t> </a:t>
            </a:r>
            <a:r>
              <a:rPr lang="en-US" sz="2400" b="1" dirty="0" err="1" smtClean="0"/>
              <a:t>vez</a:t>
            </a:r>
            <a:r>
              <a:rPr lang="en-US" sz="2400" b="1" dirty="0" smtClean="0"/>
              <a:t> </a:t>
            </a:r>
            <a:r>
              <a:rPr lang="en-US" sz="2400" b="1" dirty="0" err="1" smtClean="0"/>
              <a:t>que</a:t>
            </a:r>
            <a:r>
              <a:rPr lang="en-US" sz="2400" b="1" dirty="0" smtClean="0"/>
              <a:t> </a:t>
            </a:r>
            <a:r>
              <a:rPr lang="en-US" sz="2400" b="1" dirty="0" err="1" smtClean="0"/>
              <a:t>ellos</a:t>
            </a:r>
            <a:r>
              <a:rPr lang="en-US" sz="2400" b="1" dirty="0" smtClean="0"/>
              <a:t> </a:t>
            </a:r>
            <a:r>
              <a:rPr lang="en-US" sz="2400" b="1" dirty="0" err="1" smtClean="0"/>
              <a:t>han</a:t>
            </a:r>
            <a:r>
              <a:rPr lang="en-US" sz="2400" b="1" dirty="0" smtClean="0"/>
              <a:t> </a:t>
            </a:r>
            <a:r>
              <a:rPr lang="en-US" sz="2400" b="1" dirty="0" err="1" smtClean="0"/>
              <a:t>sido</a:t>
            </a:r>
            <a:r>
              <a:rPr lang="en-US" sz="2400" b="1" dirty="0" smtClean="0"/>
              <a:t> </a:t>
            </a:r>
            <a:r>
              <a:rPr lang="en-US" sz="2400" b="1" dirty="0" err="1" smtClean="0"/>
              <a:t>removidos</a:t>
            </a:r>
            <a:r>
              <a:rPr lang="en-US" sz="2400" b="1" dirty="0" smtClean="0"/>
              <a:t> de </a:t>
            </a:r>
            <a:r>
              <a:rPr lang="en-US" sz="2400" b="1" dirty="0" err="1" smtClean="0"/>
              <a:t>sus</a:t>
            </a:r>
            <a:r>
              <a:rPr lang="en-US" sz="2400" b="1" dirty="0" smtClean="0"/>
              <a:t> </a:t>
            </a:r>
            <a:r>
              <a:rPr lang="en-US" sz="2400" b="1" dirty="0" err="1" smtClean="0"/>
              <a:t>cuerpos</a:t>
            </a:r>
            <a:r>
              <a:rPr lang="en-US" sz="2400" b="1" dirty="0" smtClean="0"/>
              <a:t>?</a:t>
            </a:r>
          </a:p>
          <a:p>
            <a:pPr fontAlgn="base"/>
            <a:endParaRPr lang="en-US" sz="2400" b="1" dirty="0"/>
          </a:p>
          <a:p>
            <a:pPr fontAlgn="base"/>
            <a:r>
              <a:rPr lang="en-US" sz="2400" b="1" dirty="0" smtClean="0"/>
              <a:t> ?</a:t>
            </a:r>
            <a:r>
              <a:rPr lang="en-US" sz="2400" b="1" dirty="0" err="1" smtClean="0"/>
              <a:t>Tienen</a:t>
            </a:r>
            <a:r>
              <a:rPr lang="en-US" sz="2400" b="1" dirty="0" smtClean="0"/>
              <a:t> los medicos el </a:t>
            </a:r>
            <a:r>
              <a:rPr lang="en-US" sz="2400" b="1" dirty="0" err="1" smtClean="0"/>
              <a:t>deber</a:t>
            </a:r>
            <a:r>
              <a:rPr lang="en-US" sz="2400" b="1" dirty="0" smtClean="0"/>
              <a:t> de </a:t>
            </a:r>
            <a:r>
              <a:rPr lang="en-US" sz="2400" b="1" dirty="0" err="1" smtClean="0"/>
              <a:t>asegurarse</a:t>
            </a:r>
            <a:r>
              <a:rPr lang="en-US" sz="2400" b="1" dirty="0" smtClean="0"/>
              <a:t> </a:t>
            </a:r>
            <a:r>
              <a:rPr lang="en-US" sz="2400" b="1" dirty="0" err="1" smtClean="0"/>
              <a:t>que</a:t>
            </a:r>
            <a:r>
              <a:rPr lang="en-US" sz="2400" b="1" dirty="0" smtClean="0"/>
              <a:t> el </a:t>
            </a:r>
            <a:r>
              <a:rPr lang="en-US" sz="2400" b="1" dirty="0" err="1" smtClean="0"/>
              <a:t>paciente</a:t>
            </a:r>
            <a:r>
              <a:rPr lang="en-US" sz="2400" b="1" dirty="0" smtClean="0"/>
              <a:t> </a:t>
            </a:r>
            <a:r>
              <a:rPr lang="en-US" sz="2400" b="1" dirty="0" err="1" smtClean="0"/>
              <a:t>entienda</a:t>
            </a:r>
            <a:r>
              <a:rPr lang="en-US" sz="2400" b="1" dirty="0" smtClean="0"/>
              <a:t> </a:t>
            </a:r>
            <a:r>
              <a:rPr lang="en-US" sz="2400" b="1" dirty="0" err="1" smtClean="0"/>
              <a:t>que</a:t>
            </a:r>
            <a:r>
              <a:rPr lang="en-US" sz="2400" b="1" dirty="0" smtClean="0"/>
              <a:t> tales </a:t>
            </a:r>
            <a:r>
              <a:rPr lang="en-US" sz="2400" b="1" dirty="0" err="1" smtClean="0"/>
              <a:t>celulas</a:t>
            </a:r>
            <a:r>
              <a:rPr lang="en-US" sz="2400" b="1" dirty="0" smtClean="0"/>
              <a:t> </a:t>
            </a:r>
            <a:r>
              <a:rPr lang="en-US" sz="2400" b="1" dirty="0" err="1" smtClean="0"/>
              <a:t>pueden</a:t>
            </a:r>
            <a:r>
              <a:rPr lang="en-US" sz="2400" b="1" dirty="0" smtClean="0"/>
              <a:t> </a:t>
            </a:r>
            <a:r>
              <a:rPr lang="en-US" sz="2400" b="1" dirty="0" err="1" smtClean="0"/>
              <a:t>ser</a:t>
            </a:r>
            <a:r>
              <a:rPr lang="en-US" sz="2400" b="1" dirty="0" smtClean="0"/>
              <a:t> </a:t>
            </a:r>
            <a:r>
              <a:rPr lang="en-US" sz="2400" b="1" dirty="0" err="1" smtClean="0"/>
              <a:t>cultivadas</a:t>
            </a:r>
            <a:r>
              <a:rPr lang="en-US" sz="2400" b="1" dirty="0" smtClean="0"/>
              <a:t> y </a:t>
            </a:r>
            <a:r>
              <a:rPr lang="en-US" sz="2400" b="1" dirty="0" err="1" smtClean="0"/>
              <a:t>preservadas</a:t>
            </a:r>
            <a:r>
              <a:rPr lang="en-US" sz="2400" b="1" dirty="0" smtClean="0"/>
              <a:t>, </a:t>
            </a:r>
          </a:p>
          <a:p>
            <a:pPr fontAlgn="base"/>
            <a:endParaRPr lang="en-US" sz="2400" b="1" dirty="0"/>
          </a:p>
          <a:p>
            <a:pPr fontAlgn="base"/>
            <a:r>
              <a:rPr lang="en-US" sz="2400" b="1" dirty="0" smtClean="0"/>
              <a:t>y </a:t>
            </a:r>
            <a:r>
              <a:rPr lang="en-US" sz="2400" b="1" dirty="0" err="1" smtClean="0"/>
              <a:t>tienen</a:t>
            </a:r>
            <a:r>
              <a:rPr lang="en-US" sz="2400" b="1" dirty="0" smtClean="0"/>
              <a:t> </a:t>
            </a:r>
            <a:r>
              <a:rPr lang="en-US" sz="2400" b="1" dirty="0" err="1" smtClean="0"/>
              <a:t>derecho</a:t>
            </a:r>
            <a:r>
              <a:rPr lang="en-US" sz="2400" b="1" dirty="0" smtClean="0"/>
              <a:t> a </a:t>
            </a:r>
            <a:r>
              <a:rPr lang="en-US" sz="2400" b="1" dirty="0" err="1" smtClean="0"/>
              <a:t>compartir</a:t>
            </a:r>
            <a:r>
              <a:rPr lang="en-US" sz="2400" b="1" dirty="0" smtClean="0"/>
              <a:t> </a:t>
            </a:r>
            <a:r>
              <a:rPr lang="en-US" sz="2400" b="1" dirty="0" err="1" smtClean="0"/>
              <a:t>ganancias</a:t>
            </a:r>
            <a:r>
              <a:rPr lang="en-US" sz="2400" b="1" dirty="0" smtClean="0"/>
              <a:t> de </a:t>
            </a:r>
            <a:r>
              <a:rPr lang="en-US" sz="2400" b="1" dirty="0" err="1" smtClean="0"/>
              <a:t>posibles</a:t>
            </a:r>
            <a:r>
              <a:rPr lang="en-US" sz="2400" b="1" dirty="0" smtClean="0"/>
              <a:t> </a:t>
            </a:r>
            <a:r>
              <a:rPr lang="en-US" sz="2400" b="1" dirty="0" err="1" smtClean="0"/>
              <a:t>venta</a:t>
            </a:r>
            <a:r>
              <a:rPr lang="en-US" sz="2400" b="1" dirty="0" smtClean="0"/>
              <a:t> de tales </a:t>
            </a:r>
            <a:r>
              <a:rPr lang="en-US" sz="2400" b="1" dirty="0" err="1" smtClean="0"/>
              <a:t>celulas</a:t>
            </a:r>
            <a:r>
              <a:rPr lang="en-US" sz="2400" b="1" dirty="0" smtClean="0"/>
              <a:t> y </a:t>
            </a:r>
            <a:r>
              <a:rPr lang="en-US" sz="2400" b="1" dirty="0" err="1" smtClean="0"/>
              <a:t>sus</a:t>
            </a:r>
            <a:r>
              <a:rPr lang="en-US" sz="2400" b="1" dirty="0" smtClean="0"/>
              <a:t> </a:t>
            </a:r>
            <a:r>
              <a:rPr lang="en-US" sz="2400" b="1" dirty="0" err="1" smtClean="0"/>
              <a:t>descendientes</a:t>
            </a:r>
            <a:r>
              <a:rPr lang="en-US" sz="2400" b="1" dirty="0" smtClean="0"/>
              <a:t>?</a:t>
            </a:r>
            <a:endParaRPr lang="en-US"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427" y="3505200"/>
            <a:ext cx="4939145" cy="2963487"/>
          </a:xfrm>
          <a:prstGeom prst="rect">
            <a:avLst/>
          </a:prstGeom>
        </p:spPr>
      </p:pic>
    </p:spTree>
    <p:extLst>
      <p:ext uri="{BB962C8B-B14F-4D97-AF65-F5344CB8AC3E}">
        <p14:creationId xmlns:p14="http://schemas.microsoft.com/office/powerpoint/2010/main" val="33868263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044" y="76200"/>
            <a:ext cx="8435109" cy="6555641"/>
          </a:xfrm>
          <a:prstGeom prst="rect">
            <a:avLst/>
          </a:prstGeom>
        </p:spPr>
        <p:txBody>
          <a:bodyPr wrap="square">
            <a:spAutoFit/>
          </a:bodyPr>
          <a:lstStyle/>
          <a:p>
            <a:pPr fontAlgn="base"/>
            <a:r>
              <a:rPr lang="en-US" sz="2400" b="1" dirty="0" err="1" smtClean="0"/>
              <a:t>Lineas</a:t>
            </a:r>
            <a:r>
              <a:rPr lang="en-US" sz="2400" b="1" dirty="0" smtClean="0"/>
              <a:t> </a:t>
            </a:r>
            <a:r>
              <a:rPr lang="en-US" sz="2400" b="1" dirty="0" err="1" smtClean="0"/>
              <a:t>celulares</a:t>
            </a:r>
            <a:r>
              <a:rPr lang="en-US" sz="2400" b="1" dirty="0"/>
              <a:t> </a:t>
            </a:r>
            <a:r>
              <a:rPr lang="en-US" sz="2400" b="1" dirty="0" err="1" smtClean="0"/>
              <a:t>HeLa</a:t>
            </a:r>
            <a:r>
              <a:rPr lang="en-US" sz="2400" b="1" dirty="0" smtClean="0"/>
              <a:t> </a:t>
            </a:r>
            <a:r>
              <a:rPr lang="en-US" sz="2400" b="1" dirty="0" err="1" smtClean="0"/>
              <a:t>inmortalizadas</a:t>
            </a:r>
            <a:endParaRPr lang="en-US" sz="2400" b="1" dirty="0" smtClean="0"/>
          </a:p>
          <a:p>
            <a:pPr fontAlgn="base"/>
            <a:endParaRPr lang="en-US" dirty="0"/>
          </a:p>
          <a:p>
            <a:pPr fontAlgn="base"/>
            <a:r>
              <a:rPr lang="en-US" dirty="0" smtClean="0"/>
              <a:t>El </a:t>
            </a:r>
            <a:r>
              <a:rPr lang="en-US" dirty="0" err="1" smtClean="0"/>
              <a:t>desarrollo</a:t>
            </a:r>
            <a:r>
              <a:rPr lang="en-US" dirty="0" smtClean="0"/>
              <a:t> de </a:t>
            </a:r>
            <a:r>
              <a:rPr lang="en-US" dirty="0" err="1" smtClean="0"/>
              <a:t>lineas</a:t>
            </a:r>
            <a:r>
              <a:rPr lang="en-US" dirty="0" smtClean="0"/>
              <a:t> </a:t>
            </a:r>
            <a:r>
              <a:rPr lang="en-US" dirty="0" err="1" smtClean="0"/>
              <a:t>celulares</a:t>
            </a:r>
            <a:r>
              <a:rPr lang="en-US" dirty="0" smtClean="0"/>
              <a:t> </a:t>
            </a:r>
            <a:r>
              <a:rPr lang="en-US" dirty="0"/>
              <a:t>“</a:t>
            </a:r>
            <a:r>
              <a:rPr lang="en-US" dirty="0" err="1" smtClean="0"/>
              <a:t>inmortalizadas</a:t>
            </a:r>
            <a:r>
              <a:rPr lang="en-US" dirty="0" smtClean="0"/>
              <a:t>” ha </a:t>
            </a:r>
            <a:r>
              <a:rPr lang="en-US" dirty="0" err="1" smtClean="0"/>
              <a:t>llevado</a:t>
            </a:r>
            <a:r>
              <a:rPr lang="en-US" dirty="0" smtClean="0"/>
              <a:t> a </a:t>
            </a:r>
            <a:r>
              <a:rPr lang="en-US" dirty="0" err="1" smtClean="0"/>
              <a:t>grandes</a:t>
            </a:r>
            <a:r>
              <a:rPr lang="en-US" dirty="0" smtClean="0"/>
              <a:t> </a:t>
            </a:r>
            <a:r>
              <a:rPr lang="en-US" dirty="0" err="1" smtClean="0"/>
              <a:t>mejoras</a:t>
            </a:r>
            <a:r>
              <a:rPr lang="en-US" dirty="0" smtClean="0"/>
              <a:t> en </a:t>
            </a:r>
            <a:r>
              <a:rPr lang="en-US" dirty="0" err="1" smtClean="0"/>
              <a:t>investigacion</a:t>
            </a:r>
            <a:r>
              <a:rPr lang="en-US" dirty="0" smtClean="0"/>
              <a:t> y </a:t>
            </a:r>
            <a:r>
              <a:rPr lang="en-US" dirty="0" err="1" smtClean="0"/>
              <a:t>experimentacion</a:t>
            </a:r>
            <a:r>
              <a:rPr lang="en-US" dirty="0" smtClean="0"/>
              <a:t>; </a:t>
            </a:r>
            <a:r>
              <a:rPr lang="en-US" dirty="0" err="1" smtClean="0"/>
              <a:t>diferente</a:t>
            </a:r>
            <a:r>
              <a:rPr lang="en-US" dirty="0" smtClean="0"/>
              <a:t> de la </a:t>
            </a:r>
            <a:r>
              <a:rPr lang="en-US" dirty="0" err="1" smtClean="0"/>
              <a:t>mayoria</a:t>
            </a:r>
            <a:r>
              <a:rPr lang="en-US" dirty="0" smtClean="0"/>
              <a:t> de </a:t>
            </a:r>
            <a:r>
              <a:rPr lang="en-US" dirty="0" err="1" smtClean="0"/>
              <a:t>las</a:t>
            </a:r>
            <a:r>
              <a:rPr lang="en-US" dirty="0" smtClean="0"/>
              <a:t> </a:t>
            </a:r>
            <a:r>
              <a:rPr lang="en-US" dirty="0" err="1" smtClean="0"/>
              <a:t>celulas</a:t>
            </a:r>
            <a:r>
              <a:rPr lang="en-US" dirty="0" smtClean="0"/>
              <a:t>, </a:t>
            </a:r>
            <a:r>
              <a:rPr lang="en-US" dirty="0" err="1" smtClean="0"/>
              <a:t>estas</a:t>
            </a:r>
            <a:r>
              <a:rPr lang="en-US" dirty="0" smtClean="0"/>
              <a:t> </a:t>
            </a:r>
            <a:r>
              <a:rPr lang="en-US" dirty="0" err="1" smtClean="0"/>
              <a:t>celulas</a:t>
            </a:r>
            <a:r>
              <a:rPr lang="en-US" dirty="0" smtClean="0"/>
              <a:t> no </a:t>
            </a:r>
            <a:r>
              <a:rPr lang="en-US" dirty="0" err="1" smtClean="0"/>
              <a:t>mueren</a:t>
            </a:r>
            <a:r>
              <a:rPr lang="en-US" dirty="0" smtClean="0"/>
              <a:t> de “</a:t>
            </a:r>
            <a:r>
              <a:rPr lang="en-US" dirty="0" err="1" smtClean="0"/>
              <a:t>vejez</a:t>
            </a:r>
            <a:r>
              <a:rPr lang="en-US" dirty="0" smtClean="0"/>
              <a:t>”.</a:t>
            </a:r>
            <a:r>
              <a:rPr lang="en-US" dirty="0"/>
              <a:t>  </a:t>
            </a:r>
            <a:r>
              <a:rPr lang="en-US" dirty="0" err="1" smtClean="0"/>
              <a:t>Lineas</a:t>
            </a:r>
            <a:r>
              <a:rPr lang="en-US" dirty="0" smtClean="0"/>
              <a:t> </a:t>
            </a:r>
            <a:r>
              <a:rPr lang="en-US" dirty="0" err="1" smtClean="0"/>
              <a:t>celulares</a:t>
            </a:r>
            <a:r>
              <a:rPr lang="en-US" dirty="0" smtClean="0"/>
              <a:t> </a:t>
            </a:r>
            <a:r>
              <a:rPr lang="en-US" dirty="0" err="1" smtClean="0"/>
              <a:t>inmortalizadas</a:t>
            </a:r>
            <a:r>
              <a:rPr lang="en-US" dirty="0" smtClean="0"/>
              <a:t> son </a:t>
            </a:r>
            <a:r>
              <a:rPr lang="en-US" dirty="0" err="1" smtClean="0"/>
              <a:t>importantes</a:t>
            </a:r>
            <a:r>
              <a:rPr lang="en-US" dirty="0" smtClean="0"/>
              <a:t> </a:t>
            </a:r>
            <a:r>
              <a:rPr lang="en-US" dirty="0" err="1" smtClean="0"/>
              <a:t>por</a:t>
            </a:r>
            <a:r>
              <a:rPr lang="en-US" dirty="0" smtClean="0"/>
              <a:t> via de </a:t>
            </a:r>
            <a:r>
              <a:rPr lang="en-US" dirty="0" err="1" smtClean="0"/>
              <a:t>su</a:t>
            </a:r>
            <a:r>
              <a:rPr lang="en-US" dirty="0" smtClean="0"/>
              <a:t> </a:t>
            </a:r>
            <a:r>
              <a:rPr lang="en-US" dirty="0" err="1" smtClean="0"/>
              <a:t>capacidad</a:t>
            </a:r>
            <a:r>
              <a:rPr lang="en-US" dirty="0" smtClean="0"/>
              <a:t> de </a:t>
            </a:r>
            <a:r>
              <a:rPr lang="en-US" dirty="0" err="1" smtClean="0"/>
              <a:t>crecer</a:t>
            </a:r>
            <a:r>
              <a:rPr lang="en-US" dirty="0" smtClean="0"/>
              <a:t> </a:t>
            </a:r>
            <a:r>
              <a:rPr lang="en-US" dirty="0" err="1" smtClean="0"/>
              <a:t>indefinidamente</a:t>
            </a:r>
            <a:r>
              <a:rPr lang="en-US" dirty="0" smtClean="0"/>
              <a:t> y </a:t>
            </a:r>
            <a:r>
              <a:rPr lang="en-US" dirty="0" err="1" smtClean="0"/>
              <a:t>sobrevivir</a:t>
            </a:r>
            <a:r>
              <a:rPr lang="en-US" dirty="0" smtClean="0"/>
              <a:t> </a:t>
            </a:r>
            <a:r>
              <a:rPr lang="en-US" dirty="0" err="1" smtClean="0"/>
              <a:t>despues</a:t>
            </a:r>
            <a:r>
              <a:rPr lang="en-US" dirty="0" smtClean="0"/>
              <a:t> de </a:t>
            </a:r>
            <a:r>
              <a:rPr lang="en-US" dirty="0" err="1" smtClean="0"/>
              <a:t>ser</a:t>
            </a:r>
            <a:r>
              <a:rPr lang="en-US" dirty="0" smtClean="0"/>
              <a:t> </a:t>
            </a:r>
            <a:r>
              <a:rPr lang="en-US" dirty="0" err="1" smtClean="0"/>
              <a:t>repartidas</a:t>
            </a:r>
            <a:r>
              <a:rPr lang="en-US" dirty="0" smtClean="0"/>
              <a:t> y </a:t>
            </a:r>
            <a:r>
              <a:rPr lang="en-US" dirty="0" err="1" smtClean="0"/>
              <a:t>compartidas</a:t>
            </a:r>
            <a:r>
              <a:rPr lang="en-US" dirty="0" smtClean="0"/>
              <a:t>; </a:t>
            </a:r>
            <a:r>
              <a:rPr lang="en-US" dirty="0" err="1" smtClean="0"/>
              <a:t>estas</a:t>
            </a:r>
            <a:r>
              <a:rPr lang="en-US" dirty="0" smtClean="0"/>
              <a:t> </a:t>
            </a:r>
            <a:r>
              <a:rPr lang="en-US" dirty="0" err="1" smtClean="0"/>
              <a:t>caracteristicas</a:t>
            </a:r>
            <a:r>
              <a:rPr lang="en-US" dirty="0" smtClean="0"/>
              <a:t> </a:t>
            </a:r>
            <a:r>
              <a:rPr lang="en-US" dirty="0" err="1" smtClean="0"/>
              <a:t>permiten</a:t>
            </a:r>
            <a:r>
              <a:rPr lang="en-US" dirty="0" smtClean="0"/>
              <a:t> los </a:t>
            </a:r>
            <a:r>
              <a:rPr lang="en-US" dirty="0" err="1" smtClean="0"/>
              <a:t>cientificos</a:t>
            </a:r>
            <a:r>
              <a:rPr lang="en-US" dirty="0" smtClean="0"/>
              <a:t> de </a:t>
            </a:r>
            <a:r>
              <a:rPr lang="en-US" dirty="0" err="1" smtClean="0"/>
              <a:t>llevar</a:t>
            </a:r>
            <a:r>
              <a:rPr lang="en-US" dirty="0" smtClean="0"/>
              <a:t> a </a:t>
            </a:r>
            <a:r>
              <a:rPr lang="en-US" dirty="0" err="1" smtClean="0"/>
              <a:t>cabo</a:t>
            </a:r>
            <a:r>
              <a:rPr lang="en-US" dirty="0" smtClean="0"/>
              <a:t> </a:t>
            </a:r>
            <a:r>
              <a:rPr lang="en-US" dirty="0" err="1" smtClean="0"/>
              <a:t>investigacion</a:t>
            </a:r>
            <a:r>
              <a:rPr lang="en-US" dirty="0" smtClean="0"/>
              <a:t> </a:t>
            </a:r>
            <a:r>
              <a:rPr lang="en-US" dirty="0" err="1" smtClean="0"/>
              <a:t>productiva</a:t>
            </a:r>
            <a:r>
              <a:rPr lang="en-US" dirty="0" smtClean="0"/>
              <a:t> y </a:t>
            </a:r>
            <a:r>
              <a:rPr lang="en-US" dirty="0" err="1" smtClean="0"/>
              <a:t>repetible</a:t>
            </a:r>
            <a:r>
              <a:rPr lang="en-US" dirty="0" smtClean="0"/>
              <a:t>.</a:t>
            </a:r>
            <a:r>
              <a:rPr lang="en-US" dirty="0"/>
              <a:t>  </a:t>
            </a:r>
            <a:endParaRPr lang="en-US" dirty="0" smtClean="0"/>
          </a:p>
          <a:p>
            <a:pPr fontAlgn="base"/>
            <a:endParaRPr lang="en-US" dirty="0" smtClean="0"/>
          </a:p>
          <a:p>
            <a:pPr fontAlgn="base"/>
            <a:endParaRPr lang="en-US" dirty="0"/>
          </a:p>
          <a:p>
            <a:pPr fontAlgn="base"/>
            <a:endParaRPr lang="en-US" dirty="0" smtClean="0"/>
          </a:p>
          <a:p>
            <a:pPr fontAlgn="base"/>
            <a:endParaRPr lang="en-US" dirty="0"/>
          </a:p>
          <a:p>
            <a:pPr fontAlgn="base"/>
            <a:endParaRPr lang="en-US" dirty="0" smtClean="0"/>
          </a:p>
          <a:p>
            <a:pPr fontAlgn="base"/>
            <a:endParaRPr lang="en-US" dirty="0"/>
          </a:p>
          <a:p>
            <a:pPr fontAlgn="base"/>
            <a:endParaRPr lang="en-US" dirty="0" smtClean="0"/>
          </a:p>
          <a:p>
            <a:pPr fontAlgn="base"/>
            <a:endParaRPr lang="en-US" dirty="0"/>
          </a:p>
          <a:p>
            <a:pPr fontAlgn="base"/>
            <a:r>
              <a:rPr lang="en-US" dirty="0" smtClean="0"/>
              <a:t>Los </a:t>
            </a:r>
            <a:r>
              <a:rPr lang="en-US" dirty="0" err="1" smtClean="0"/>
              <a:t>cientificos</a:t>
            </a:r>
            <a:r>
              <a:rPr lang="en-US" dirty="0" smtClean="0"/>
              <a:t> </a:t>
            </a:r>
            <a:r>
              <a:rPr lang="en-US" dirty="0" err="1" smtClean="0"/>
              <a:t>han</a:t>
            </a:r>
            <a:r>
              <a:rPr lang="en-US" dirty="0" smtClean="0"/>
              <a:t> </a:t>
            </a:r>
            <a:r>
              <a:rPr lang="en-US" dirty="0" err="1" smtClean="0"/>
              <a:t>creado</a:t>
            </a:r>
            <a:r>
              <a:rPr lang="en-US" dirty="0" smtClean="0"/>
              <a:t> la </a:t>
            </a:r>
            <a:r>
              <a:rPr lang="en-US" dirty="0" err="1" smtClean="0"/>
              <a:t>primera</a:t>
            </a:r>
            <a:r>
              <a:rPr lang="en-US" dirty="0" smtClean="0"/>
              <a:t> </a:t>
            </a:r>
            <a:r>
              <a:rPr lang="en-US" dirty="0" err="1" smtClean="0"/>
              <a:t>linea</a:t>
            </a:r>
            <a:r>
              <a:rPr lang="en-US" dirty="0" smtClean="0"/>
              <a:t> </a:t>
            </a:r>
            <a:r>
              <a:rPr lang="en-US" dirty="0" err="1" smtClean="0"/>
              <a:t>celular</a:t>
            </a:r>
            <a:r>
              <a:rPr lang="en-US" dirty="0" smtClean="0"/>
              <a:t>, </a:t>
            </a:r>
            <a:r>
              <a:rPr lang="en-US" dirty="0" err="1" smtClean="0"/>
              <a:t>llamada</a:t>
            </a:r>
            <a:r>
              <a:rPr lang="en-US" dirty="0" smtClean="0"/>
              <a:t> </a:t>
            </a:r>
            <a:r>
              <a:rPr lang="en-US" dirty="0" err="1" smtClean="0"/>
              <a:t>HeLa</a:t>
            </a:r>
            <a:r>
              <a:rPr lang="en-US" dirty="0"/>
              <a:t>, </a:t>
            </a:r>
            <a:r>
              <a:rPr lang="en-US" dirty="0" err="1" smtClean="0"/>
              <a:t>hace</a:t>
            </a:r>
            <a:r>
              <a:rPr lang="en-US" dirty="0" smtClean="0"/>
              <a:t> </a:t>
            </a:r>
            <a:r>
              <a:rPr lang="en-US" dirty="0" err="1" smtClean="0"/>
              <a:t>casi</a:t>
            </a:r>
            <a:r>
              <a:rPr lang="en-US" dirty="0" smtClean="0"/>
              <a:t> </a:t>
            </a:r>
            <a:r>
              <a:rPr lang="en-US" dirty="0"/>
              <a:t>60 </a:t>
            </a:r>
            <a:r>
              <a:rPr lang="en-US" dirty="0" err="1" smtClean="0"/>
              <a:t>años</a:t>
            </a:r>
            <a:r>
              <a:rPr lang="en-US" dirty="0" smtClean="0"/>
              <a:t>, en los </a:t>
            </a:r>
            <a:r>
              <a:rPr lang="en-US" dirty="0"/>
              <a:t>1950s.  </a:t>
            </a:r>
            <a:r>
              <a:rPr lang="en-US" dirty="0" err="1" smtClean="0"/>
              <a:t>Desde</a:t>
            </a:r>
            <a:r>
              <a:rPr lang="en-US" dirty="0" smtClean="0"/>
              <a:t> </a:t>
            </a:r>
            <a:r>
              <a:rPr lang="en-US" dirty="0" err="1" smtClean="0"/>
              <a:t>entonces</a:t>
            </a:r>
            <a:r>
              <a:rPr lang="en-US" dirty="0" smtClean="0"/>
              <a:t>, los </a:t>
            </a:r>
            <a:r>
              <a:rPr lang="en-US" dirty="0" err="1" smtClean="0"/>
              <a:t>cientificos</a:t>
            </a:r>
            <a:r>
              <a:rPr lang="en-US" dirty="0" smtClean="0"/>
              <a:t> </a:t>
            </a:r>
            <a:r>
              <a:rPr lang="en-US" dirty="0" err="1" smtClean="0"/>
              <a:t>han</a:t>
            </a:r>
            <a:r>
              <a:rPr lang="en-US" dirty="0" smtClean="0"/>
              <a:t> </a:t>
            </a:r>
            <a:r>
              <a:rPr lang="en-US" dirty="0" err="1" smtClean="0"/>
              <a:t>usado</a:t>
            </a:r>
            <a:r>
              <a:rPr lang="en-US" dirty="0" smtClean="0"/>
              <a:t> </a:t>
            </a:r>
            <a:r>
              <a:rPr lang="en-US" dirty="0" err="1" smtClean="0"/>
              <a:t>las</a:t>
            </a:r>
            <a:r>
              <a:rPr lang="en-US" dirty="0" smtClean="0"/>
              <a:t> </a:t>
            </a:r>
            <a:r>
              <a:rPr lang="en-US" dirty="0" err="1" smtClean="0"/>
              <a:t>celulas</a:t>
            </a:r>
            <a:r>
              <a:rPr lang="en-US" dirty="0" smtClean="0"/>
              <a:t> </a:t>
            </a:r>
            <a:r>
              <a:rPr lang="en-US" dirty="0" err="1" smtClean="0"/>
              <a:t>HeLa</a:t>
            </a:r>
            <a:r>
              <a:rPr lang="en-US" dirty="0" smtClean="0"/>
              <a:t> para </a:t>
            </a:r>
            <a:r>
              <a:rPr lang="en-US" dirty="0" err="1" smtClean="0"/>
              <a:t>desarollar</a:t>
            </a:r>
            <a:r>
              <a:rPr lang="en-US" dirty="0" smtClean="0"/>
              <a:t> la </a:t>
            </a:r>
            <a:r>
              <a:rPr lang="en-US" dirty="0" err="1" smtClean="0"/>
              <a:t>vacuna</a:t>
            </a:r>
            <a:r>
              <a:rPr lang="en-US" dirty="0" smtClean="0"/>
              <a:t> contra la </a:t>
            </a:r>
            <a:r>
              <a:rPr lang="en-US" dirty="0" err="1" smtClean="0"/>
              <a:t>poliomelitis</a:t>
            </a:r>
            <a:r>
              <a:rPr lang="en-US" dirty="0" smtClean="0"/>
              <a:t>, y </a:t>
            </a:r>
            <a:r>
              <a:rPr lang="en-US" dirty="0" err="1" smtClean="0"/>
              <a:t>tambien</a:t>
            </a:r>
            <a:r>
              <a:rPr lang="en-US" dirty="0" smtClean="0"/>
              <a:t> en </a:t>
            </a:r>
            <a:r>
              <a:rPr lang="en-US" dirty="0" err="1" smtClean="0"/>
              <a:t>busca</a:t>
            </a:r>
            <a:r>
              <a:rPr lang="en-US" dirty="0" smtClean="0"/>
              <a:t> de </a:t>
            </a:r>
            <a:r>
              <a:rPr lang="en-US" dirty="0" err="1" smtClean="0"/>
              <a:t>compuestos</a:t>
            </a:r>
            <a:r>
              <a:rPr lang="en-US" dirty="0" smtClean="0"/>
              <a:t> para </a:t>
            </a:r>
            <a:r>
              <a:rPr lang="en-US" dirty="0" err="1" smtClean="0"/>
              <a:t>tratar</a:t>
            </a:r>
            <a:r>
              <a:rPr lang="en-US" dirty="0" smtClean="0"/>
              <a:t> la </a:t>
            </a:r>
            <a:r>
              <a:rPr lang="en-US" dirty="0" err="1" smtClean="0"/>
              <a:t>enfermedad</a:t>
            </a:r>
            <a:r>
              <a:rPr lang="en-US" dirty="0" smtClean="0"/>
              <a:t> de Parkinson y la </a:t>
            </a:r>
            <a:r>
              <a:rPr lang="en-US" dirty="0" err="1" smtClean="0"/>
              <a:t>leucemia</a:t>
            </a:r>
            <a:r>
              <a:rPr lang="en-US" dirty="0" smtClean="0"/>
              <a:t>.</a:t>
            </a:r>
            <a:r>
              <a:rPr lang="en-US" dirty="0"/>
              <a:t>  </a:t>
            </a:r>
            <a:r>
              <a:rPr lang="en-US" dirty="0" err="1" smtClean="0"/>
              <a:t>Algunos</a:t>
            </a:r>
            <a:r>
              <a:rPr lang="en-US" dirty="0" smtClean="0"/>
              <a:t> </a:t>
            </a:r>
            <a:r>
              <a:rPr lang="en-US" dirty="0" err="1" smtClean="0"/>
              <a:t>cienticos</a:t>
            </a:r>
            <a:r>
              <a:rPr lang="en-US" dirty="0" smtClean="0"/>
              <a:t> hasta </a:t>
            </a:r>
            <a:r>
              <a:rPr lang="en-US" dirty="0" err="1" smtClean="0"/>
              <a:t>han</a:t>
            </a:r>
            <a:r>
              <a:rPr lang="en-US" dirty="0" smtClean="0"/>
              <a:t> </a:t>
            </a:r>
            <a:r>
              <a:rPr lang="en-US" dirty="0" err="1" smtClean="0"/>
              <a:t>mandado</a:t>
            </a:r>
            <a:r>
              <a:rPr lang="en-US" dirty="0" smtClean="0"/>
              <a:t> </a:t>
            </a:r>
            <a:r>
              <a:rPr lang="en-US" dirty="0" err="1" smtClean="0"/>
              <a:t>las</a:t>
            </a:r>
            <a:r>
              <a:rPr lang="en-US" dirty="0" smtClean="0"/>
              <a:t> </a:t>
            </a:r>
            <a:r>
              <a:rPr lang="en-US" dirty="0" err="1" smtClean="0"/>
              <a:t>celulas</a:t>
            </a:r>
            <a:r>
              <a:rPr lang="en-US" dirty="0" smtClean="0"/>
              <a:t> </a:t>
            </a:r>
            <a:r>
              <a:rPr lang="en-US" dirty="0" err="1" smtClean="0"/>
              <a:t>HeLa</a:t>
            </a:r>
            <a:r>
              <a:rPr lang="en-US" dirty="0" smtClean="0"/>
              <a:t> en el </a:t>
            </a:r>
            <a:r>
              <a:rPr lang="en-US" dirty="0" err="1" smtClean="0"/>
              <a:t>espacio</a:t>
            </a:r>
            <a:r>
              <a:rPr lang="en-US" dirty="0" smtClean="0"/>
              <a:t> para </a:t>
            </a:r>
            <a:r>
              <a:rPr lang="en-US" dirty="0" err="1" smtClean="0"/>
              <a:t>contribuir</a:t>
            </a:r>
            <a:r>
              <a:rPr lang="en-US" dirty="0" smtClean="0"/>
              <a:t> a la </a:t>
            </a:r>
            <a:r>
              <a:rPr lang="en-US" dirty="0" err="1" smtClean="0"/>
              <a:t>investigacion</a:t>
            </a:r>
            <a:r>
              <a:rPr lang="en-US" dirty="0" smtClean="0"/>
              <a:t> </a:t>
            </a:r>
            <a:r>
              <a:rPr lang="en-US" dirty="0" err="1" smtClean="0"/>
              <a:t>sobre</a:t>
            </a:r>
            <a:r>
              <a:rPr lang="en-US" dirty="0" smtClean="0"/>
              <a:t> los </a:t>
            </a:r>
            <a:r>
              <a:rPr lang="en-US" dirty="0" err="1" smtClean="0"/>
              <a:t>efectos</a:t>
            </a:r>
            <a:r>
              <a:rPr lang="en-US" dirty="0" smtClean="0"/>
              <a:t> de la </a:t>
            </a:r>
            <a:r>
              <a:rPr lang="en-US" dirty="0" err="1" smtClean="0"/>
              <a:t>gravedad</a:t>
            </a:r>
            <a:r>
              <a:rPr lang="en-US" dirty="0" smtClean="0"/>
              <a:t> cero </a:t>
            </a:r>
            <a:r>
              <a:rPr lang="en-US" dirty="0" err="1" smtClean="0"/>
              <a:t>sobre</a:t>
            </a:r>
            <a:r>
              <a:rPr lang="en-US" dirty="0" smtClean="0"/>
              <a:t> los </a:t>
            </a:r>
            <a:r>
              <a:rPr lang="en-US" dirty="0" err="1" smtClean="0"/>
              <a:t>tejidos</a:t>
            </a:r>
            <a:r>
              <a:rPr lang="en-US" dirty="0"/>
              <a:t> </a:t>
            </a:r>
            <a:r>
              <a:rPr lang="en-US" dirty="0" err="1" smtClean="0"/>
              <a:t>humanos</a:t>
            </a:r>
            <a:r>
              <a:rPr lang="en-US" dirty="0" smtClean="0"/>
              <a:t>.</a:t>
            </a:r>
            <a:r>
              <a:rPr lang="en-US" dirty="0"/>
              <a:t>  </a:t>
            </a:r>
            <a:r>
              <a:rPr lang="en-US" dirty="0" err="1" smtClean="0"/>
              <a:t>Globalmente</a:t>
            </a:r>
            <a:r>
              <a:rPr lang="en-US" dirty="0" smtClean="0"/>
              <a:t>, los </a:t>
            </a:r>
            <a:r>
              <a:rPr lang="en-US" dirty="0" err="1" smtClean="0"/>
              <a:t>cientificos</a:t>
            </a:r>
            <a:r>
              <a:rPr lang="en-US" dirty="0" smtClean="0"/>
              <a:t> </a:t>
            </a:r>
            <a:r>
              <a:rPr lang="en-US" dirty="0" err="1" smtClean="0"/>
              <a:t>han</a:t>
            </a:r>
            <a:r>
              <a:rPr lang="en-US" dirty="0" smtClean="0"/>
              <a:t> </a:t>
            </a:r>
            <a:r>
              <a:rPr lang="en-US" dirty="0" err="1" smtClean="0"/>
              <a:t>producido</a:t>
            </a:r>
            <a:r>
              <a:rPr lang="en-US" dirty="0" smtClean="0"/>
              <a:t> miles de Kg de </a:t>
            </a:r>
            <a:r>
              <a:rPr lang="en-US" dirty="0" err="1" smtClean="0"/>
              <a:t>estas</a:t>
            </a:r>
            <a:r>
              <a:rPr lang="en-US" dirty="0" smtClean="0"/>
              <a:t> </a:t>
            </a:r>
            <a:r>
              <a:rPr lang="en-US" dirty="0" err="1" smtClean="0"/>
              <a:t>celulas</a:t>
            </a:r>
            <a:r>
              <a:rPr lang="en-US" dirty="0" smtClean="0"/>
              <a:t>, </a:t>
            </a:r>
            <a:r>
              <a:rPr lang="en-US" dirty="0" err="1" smtClean="0"/>
              <a:t>cuyas</a:t>
            </a:r>
            <a:r>
              <a:rPr lang="en-US" dirty="0" smtClean="0"/>
              <a:t> </a:t>
            </a:r>
            <a:r>
              <a:rPr lang="en-US" dirty="0" err="1" smtClean="0"/>
              <a:t>ventas</a:t>
            </a:r>
            <a:r>
              <a:rPr lang="en-US" dirty="0" smtClean="0"/>
              <a:t> </a:t>
            </a:r>
            <a:r>
              <a:rPr lang="en-US" dirty="0" err="1" smtClean="0"/>
              <a:t>han</a:t>
            </a:r>
            <a:r>
              <a:rPr lang="en-US" dirty="0" smtClean="0"/>
              <a:t> </a:t>
            </a:r>
            <a:r>
              <a:rPr lang="en-US" dirty="0" err="1" smtClean="0"/>
              <a:t>ocasionado</a:t>
            </a:r>
            <a:r>
              <a:rPr lang="en-US" dirty="0" smtClean="0"/>
              <a:t> </a:t>
            </a:r>
            <a:r>
              <a:rPr lang="en-US" dirty="0" err="1" smtClean="0"/>
              <a:t>ganancias</a:t>
            </a:r>
            <a:r>
              <a:rPr lang="en-US" dirty="0" smtClean="0"/>
              <a:t> </a:t>
            </a:r>
            <a:r>
              <a:rPr lang="en-US" dirty="0" err="1" smtClean="0"/>
              <a:t>millonarias</a:t>
            </a:r>
            <a:r>
              <a:rPr lang="en-US" dirty="0" smtClean="0"/>
              <a: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599" y="2240396"/>
            <a:ext cx="2977297" cy="2227247"/>
          </a:xfrm>
          <a:prstGeom prst="rect">
            <a:avLst/>
          </a:prstGeom>
        </p:spPr>
      </p:pic>
    </p:spTree>
    <p:extLst>
      <p:ext uri="{BB962C8B-B14F-4D97-AF65-F5344CB8AC3E}">
        <p14:creationId xmlns:p14="http://schemas.microsoft.com/office/powerpoint/2010/main" val="257320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5257800" cy="3170099"/>
          </a:xfrm>
          <a:prstGeom prst="rect">
            <a:avLst/>
          </a:prstGeom>
        </p:spPr>
        <p:txBody>
          <a:bodyPr wrap="square">
            <a:spAutoFit/>
          </a:bodyPr>
          <a:lstStyle/>
          <a:p>
            <a:r>
              <a:rPr lang="en-US" sz="2400" b="1" dirty="0" smtClean="0"/>
              <a:t>A </a:t>
            </a:r>
            <a:r>
              <a:rPr lang="en-US" sz="2400" b="1" dirty="0" err="1" smtClean="0"/>
              <a:t>pesar</a:t>
            </a:r>
            <a:r>
              <a:rPr lang="en-US" sz="2400" b="1" dirty="0" smtClean="0"/>
              <a:t> de </a:t>
            </a:r>
            <a:r>
              <a:rPr lang="en-US" sz="2400" b="1" dirty="0" err="1" smtClean="0"/>
              <a:t>que</a:t>
            </a:r>
            <a:r>
              <a:rPr lang="en-US" sz="2400" b="1" dirty="0" smtClean="0"/>
              <a:t> </a:t>
            </a:r>
            <a:r>
              <a:rPr lang="en-US" sz="2400" b="1" dirty="0" err="1" smtClean="0"/>
              <a:t>sus</a:t>
            </a:r>
            <a:r>
              <a:rPr lang="en-US" sz="2400" b="1" dirty="0" smtClean="0"/>
              <a:t> </a:t>
            </a:r>
            <a:r>
              <a:rPr lang="en-US" sz="2400" b="1" dirty="0" err="1" smtClean="0"/>
              <a:t>experimentos</a:t>
            </a:r>
            <a:r>
              <a:rPr lang="en-US" sz="2400" b="1" dirty="0" smtClean="0"/>
              <a:t> </a:t>
            </a:r>
            <a:r>
              <a:rPr lang="en-US" sz="2400" b="1" dirty="0" err="1" smtClean="0"/>
              <a:t>fallaron</a:t>
            </a:r>
            <a:r>
              <a:rPr lang="en-US" sz="2400" b="1" dirty="0" smtClean="0"/>
              <a:t>, </a:t>
            </a:r>
            <a:r>
              <a:rPr lang="en-US" sz="2400" b="1" dirty="0" err="1" smtClean="0"/>
              <a:t>sus</a:t>
            </a:r>
            <a:r>
              <a:rPr lang="en-US" sz="2400" b="1" dirty="0" smtClean="0"/>
              <a:t> </a:t>
            </a:r>
            <a:r>
              <a:rPr lang="en-US" sz="2400" b="1" dirty="0" err="1" smtClean="0"/>
              <a:t>cirugias</a:t>
            </a:r>
            <a:r>
              <a:rPr lang="en-US" sz="2400" b="1" dirty="0" smtClean="0"/>
              <a:t> </a:t>
            </a:r>
            <a:r>
              <a:rPr lang="en-US" sz="2400" b="1" dirty="0" err="1" smtClean="0"/>
              <a:t>experimentales</a:t>
            </a:r>
            <a:r>
              <a:rPr lang="en-US" sz="2400" b="1" dirty="0" smtClean="0"/>
              <a:t> </a:t>
            </a:r>
            <a:r>
              <a:rPr lang="en-US" sz="2400" b="1" dirty="0" err="1" smtClean="0"/>
              <a:t>promovieron</a:t>
            </a:r>
            <a:r>
              <a:rPr lang="en-US" sz="2400" b="1" dirty="0" smtClean="0"/>
              <a:t> la </a:t>
            </a:r>
            <a:r>
              <a:rPr lang="en-US" sz="2400" b="1" dirty="0" err="1" smtClean="0"/>
              <a:t>investigacion</a:t>
            </a:r>
            <a:r>
              <a:rPr lang="en-US" sz="2400" b="1" dirty="0" smtClean="0"/>
              <a:t>, </a:t>
            </a:r>
            <a:r>
              <a:rPr lang="en-US" sz="2400" b="1" dirty="0" err="1" smtClean="0"/>
              <a:t>especialmente</a:t>
            </a:r>
            <a:r>
              <a:rPr lang="en-US" sz="2400" b="1" dirty="0" smtClean="0"/>
              <a:t> en el area de la </a:t>
            </a:r>
            <a:r>
              <a:rPr lang="en-US" sz="2400" b="1" u="sng" dirty="0" smtClean="0">
                <a:solidFill>
                  <a:srgbClr val="FF0000"/>
                </a:solidFill>
              </a:rPr>
              <a:t>anastomosis vascular</a:t>
            </a:r>
            <a:r>
              <a:rPr lang="en-US" sz="2400" b="1" dirty="0" smtClean="0"/>
              <a:t>, </a:t>
            </a:r>
            <a:r>
              <a:rPr lang="en-US" sz="2400" b="1" dirty="0" err="1" smtClean="0"/>
              <a:t>por</a:t>
            </a:r>
            <a:r>
              <a:rPr lang="en-US" sz="2400" b="1" dirty="0" smtClean="0"/>
              <a:t> el </a:t>
            </a:r>
            <a:r>
              <a:rPr lang="en-US" sz="2400" b="1" dirty="0" err="1" smtClean="0"/>
              <a:t>cirujano</a:t>
            </a:r>
            <a:r>
              <a:rPr lang="en-US" sz="2400" b="1" dirty="0" smtClean="0"/>
              <a:t> </a:t>
            </a:r>
            <a:r>
              <a:rPr lang="en-US" sz="2400" b="1" dirty="0" err="1" smtClean="0"/>
              <a:t>frances</a:t>
            </a:r>
            <a:r>
              <a:rPr lang="en-US" sz="2400" b="1" dirty="0" smtClean="0"/>
              <a:t> </a:t>
            </a:r>
            <a:r>
              <a:rPr lang="en-US" sz="3200" b="1" u="sng" dirty="0" smtClean="0"/>
              <a:t>Alexis Carrel</a:t>
            </a:r>
            <a:r>
              <a:rPr lang="en-US" sz="2400" b="1" dirty="0" smtClean="0"/>
              <a:t>, </a:t>
            </a:r>
            <a:r>
              <a:rPr lang="en-US" sz="2400" b="1" dirty="0" err="1" smtClean="0"/>
              <a:t>que</a:t>
            </a:r>
            <a:r>
              <a:rPr lang="en-US" sz="2400" b="1" dirty="0" smtClean="0"/>
              <a:t> </a:t>
            </a:r>
            <a:r>
              <a:rPr lang="en-US" sz="2400" b="1" dirty="0" err="1" smtClean="0"/>
              <a:t>permitio</a:t>
            </a:r>
            <a:r>
              <a:rPr lang="en-US" sz="2400" b="1" dirty="0" smtClean="0"/>
              <a:t>’ </a:t>
            </a:r>
            <a:r>
              <a:rPr lang="en-US" sz="2400" b="1" dirty="0" err="1" smtClean="0"/>
              <a:t>muchas</a:t>
            </a:r>
            <a:r>
              <a:rPr lang="en-US" sz="2400" b="1" dirty="0" smtClean="0"/>
              <a:t> </a:t>
            </a:r>
            <a:r>
              <a:rPr lang="en-US" sz="2400" b="1" dirty="0" err="1" smtClean="0"/>
              <a:t>decadas</a:t>
            </a:r>
            <a:r>
              <a:rPr lang="en-US" sz="2400" b="1" dirty="0" smtClean="0"/>
              <a:t> </a:t>
            </a:r>
            <a:r>
              <a:rPr lang="en-US" sz="2400" b="1" dirty="0" err="1" smtClean="0"/>
              <a:t>despues</a:t>
            </a:r>
            <a:r>
              <a:rPr lang="en-US" sz="2400" b="1" dirty="0" smtClean="0"/>
              <a:t>, </a:t>
            </a:r>
            <a:r>
              <a:rPr lang="en-US" sz="2400" b="1" dirty="0" err="1" smtClean="0"/>
              <a:t>avanzar</a:t>
            </a:r>
            <a:r>
              <a:rPr lang="en-US" sz="2400" b="1" dirty="0" smtClean="0"/>
              <a:t> con </a:t>
            </a:r>
            <a:r>
              <a:rPr lang="en-US" sz="2400" b="1" dirty="0" err="1" smtClean="0"/>
              <a:t>las</a:t>
            </a:r>
            <a:r>
              <a:rPr lang="en-US" sz="2400" b="1" dirty="0" smtClean="0"/>
              <a:t> </a:t>
            </a:r>
            <a:r>
              <a:rPr lang="en-US" sz="2400" b="1" dirty="0" err="1" smtClean="0"/>
              <a:t>tecnicas</a:t>
            </a:r>
            <a:r>
              <a:rPr lang="en-US" sz="2400" b="1" dirty="0" smtClean="0"/>
              <a:t> </a:t>
            </a:r>
            <a:r>
              <a:rPr lang="en-US" sz="2400" b="1" dirty="0" err="1" smtClean="0"/>
              <a:t>modernas</a:t>
            </a:r>
            <a:r>
              <a:rPr lang="en-US" sz="2400" b="1" dirty="0" smtClean="0"/>
              <a:t> de </a:t>
            </a:r>
            <a:r>
              <a:rPr lang="en-US" sz="2400" b="1" dirty="0" err="1" smtClean="0"/>
              <a:t>transplante</a:t>
            </a:r>
            <a:endParaRPr lang="es-MX" sz="24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675" y="2680464"/>
            <a:ext cx="2981325" cy="4177536"/>
          </a:xfrm>
          <a:prstGeom prst="rect">
            <a:avLst/>
          </a:prstGeom>
        </p:spPr>
      </p:pic>
      <p:sp>
        <p:nvSpPr>
          <p:cNvPr id="6" name="AutoShape 4" descr="http://www.google.com.mx/url?sa=i&amp;source=images&amp;cd=&amp;docid=_TGwfWSvZ-ZPBM&amp;tbnid=OWh3Fj3snhHsgM:&amp;ved=0CAUQjBw&amp;url=http%3A%2F%2Fwww.wjes.org%2Fcontent%2Ffigures%2F1749-7922-4-30-1-l.jpg&amp;ei=I1ASU_e3K8y6oQS2x4CwDw&amp;psig=AFQjCNFrezpJqASIS31hKw3xoQAbjYRx8w&amp;ust=1393795491758352"/>
          <p:cNvSpPr>
            <a:spLocks noChangeAspect="1" noChangeArrowheads="1"/>
          </p:cNvSpPr>
          <p:nvPr/>
        </p:nvSpPr>
        <p:spPr bwMode="auto">
          <a:xfrm>
            <a:off x="63500" y="-136525"/>
            <a:ext cx="11430000" cy="6619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657600"/>
            <a:ext cx="4878994" cy="2825750"/>
          </a:xfrm>
          <a:prstGeom prst="rect">
            <a:avLst/>
          </a:prstGeom>
        </p:spPr>
      </p:pic>
      <p:sp>
        <p:nvSpPr>
          <p:cNvPr id="8" name="AutoShape 6" descr="http://www.google.com.mx/url?sa=i&amp;source=images&amp;cd=&amp;docid=m-nFHFduH48XFM&amp;tbnid=y_MlwaDPHfZSCM:&amp;ved=0CAUQjBw&amp;url=http%3A%2F%2Fmsurgery.ie%2Fwp-content%2Fuploads%2F2013%2F11%2F811253.05.jpg&amp;ei=ZlASU-GpLMfuoATplILYBw&amp;psig=AFQjCNEKs79yIlFTIKw-1PjK5m-0tDlSlA&amp;ust=139379555878664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5331" y="15875"/>
            <a:ext cx="2572932" cy="2664589"/>
          </a:xfrm>
          <a:prstGeom prst="rect">
            <a:avLst/>
          </a:prstGeom>
        </p:spPr>
      </p:pic>
    </p:spTree>
    <p:extLst>
      <p:ext uri="{BB962C8B-B14F-4D97-AF65-F5344CB8AC3E}">
        <p14:creationId xmlns:p14="http://schemas.microsoft.com/office/powerpoint/2010/main" val="5236606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09" y="29978"/>
            <a:ext cx="9144000" cy="3785652"/>
          </a:xfrm>
          <a:prstGeom prst="rect">
            <a:avLst/>
          </a:prstGeom>
        </p:spPr>
        <p:txBody>
          <a:bodyPr wrap="square">
            <a:spAutoFit/>
          </a:bodyPr>
          <a:lstStyle/>
          <a:p>
            <a:pPr fontAlgn="base"/>
            <a:r>
              <a:rPr lang="en-US" sz="2400" b="1" dirty="0" smtClean="0"/>
              <a:t>La parte personal de la </a:t>
            </a:r>
            <a:r>
              <a:rPr lang="en-US" sz="2400" b="1" dirty="0" err="1" smtClean="0"/>
              <a:t>historia</a:t>
            </a:r>
            <a:endParaRPr lang="en-US" sz="2400" b="1" dirty="0" smtClean="0"/>
          </a:p>
          <a:p>
            <a:pPr fontAlgn="base"/>
            <a:endParaRPr lang="en-US" dirty="0"/>
          </a:p>
          <a:p>
            <a:pPr fontAlgn="base"/>
            <a:r>
              <a:rPr lang="en-US" dirty="0" err="1" smtClean="0"/>
              <a:t>Recientemente</a:t>
            </a:r>
            <a:r>
              <a:rPr lang="en-US" dirty="0" smtClean="0"/>
              <a:t>, mas </a:t>
            </a:r>
            <a:r>
              <a:rPr lang="en-US" dirty="0" err="1" smtClean="0"/>
              <a:t>interes</a:t>
            </a:r>
            <a:r>
              <a:rPr lang="en-US" dirty="0" smtClean="0"/>
              <a:t> </a:t>
            </a:r>
            <a:r>
              <a:rPr lang="en-US" dirty="0" err="1" smtClean="0"/>
              <a:t>sobre</a:t>
            </a:r>
            <a:r>
              <a:rPr lang="en-US" dirty="0" smtClean="0"/>
              <a:t> </a:t>
            </a:r>
            <a:r>
              <a:rPr lang="en-US" dirty="0" err="1" smtClean="0"/>
              <a:t>esta</a:t>
            </a:r>
            <a:r>
              <a:rPr lang="en-US" dirty="0" smtClean="0"/>
              <a:t> </a:t>
            </a:r>
            <a:r>
              <a:rPr lang="en-US" dirty="0" err="1" smtClean="0"/>
              <a:t>linea</a:t>
            </a:r>
            <a:r>
              <a:rPr lang="en-US" dirty="0" smtClean="0"/>
              <a:t> </a:t>
            </a:r>
            <a:r>
              <a:rPr lang="en-US" dirty="0" err="1" smtClean="0"/>
              <a:t>celular</a:t>
            </a:r>
            <a:r>
              <a:rPr lang="en-US" dirty="0" smtClean="0"/>
              <a:t> se ha </a:t>
            </a:r>
            <a:r>
              <a:rPr lang="en-US" dirty="0" err="1" smtClean="0"/>
              <a:t>enfocado</a:t>
            </a:r>
            <a:r>
              <a:rPr lang="en-US" dirty="0" smtClean="0"/>
              <a:t> </a:t>
            </a:r>
            <a:r>
              <a:rPr lang="en-US" dirty="0" err="1" smtClean="0"/>
              <a:t>sobre</a:t>
            </a:r>
            <a:r>
              <a:rPr lang="en-US" dirty="0" smtClean="0"/>
              <a:t> </a:t>
            </a:r>
            <a:r>
              <a:rPr lang="en-US" dirty="0" err="1" smtClean="0"/>
              <a:t>su</a:t>
            </a:r>
            <a:r>
              <a:rPr lang="en-US" dirty="0" smtClean="0"/>
              <a:t> </a:t>
            </a:r>
            <a:r>
              <a:rPr lang="en-US" dirty="0" err="1" smtClean="0"/>
              <a:t>orign</a:t>
            </a:r>
            <a:r>
              <a:rPr lang="en-US" dirty="0" smtClean="0"/>
              <a:t> mas </a:t>
            </a:r>
            <a:r>
              <a:rPr lang="en-US" dirty="0" err="1" smtClean="0"/>
              <a:t>que</a:t>
            </a:r>
            <a:r>
              <a:rPr lang="en-US" dirty="0" smtClean="0"/>
              <a:t> </a:t>
            </a:r>
            <a:r>
              <a:rPr lang="en-US" dirty="0" err="1" smtClean="0"/>
              <a:t>sobre</a:t>
            </a:r>
            <a:r>
              <a:rPr lang="en-US" dirty="0" smtClean="0"/>
              <a:t> </a:t>
            </a:r>
            <a:r>
              <a:rPr lang="en-US" dirty="0" err="1" smtClean="0"/>
              <a:t>sus</a:t>
            </a:r>
            <a:r>
              <a:rPr lang="en-US" dirty="0" smtClean="0"/>
              <a:t> </a:t>
            </a:r>
            <a:r>
              <a:rPr lang="en-US" dirty="0" err="1" smtClean="0"/>
              <a:t>resultados</a:t>
            </a:r>
            <a:r>
              <a:rPr lang="en-US" dirty="0" smtClean="0"/>
              <a:t>.</a:t>
            </a:r>
            <a:r>
              <a:rPr lang="en-US" dirty="0"/>
              <a:t>  </a:t>
            </a:r>
            <a:r>
              <a:rPr lang="en-US" dirty="0" smtClean="0"/>
              <a:t>En </a:t>
            </a:r>
            <a:r>
              <a:rPr lang="en-US" dirty="0" err="1" smtClean="0"/>
              <a:t>este</a:t>
            </a:r>
            <a:r>
              <a:rPr lang="en-US" dirty="0" smtClean="0"/>
              <a:t> </a:t>
            </a:r>
            <a:r>
              <a:rPr lang="en-US" dirty="0" err="1" smtClean="0"/>
              <a:t>caso,los</a:t>
            </a:r>
            <a:r>
              <a:rPr lang="en-US" dirty="0" smtClean="0"/>
              <a:t> </a:t>
            </a:r>
            <a:r>
              <a:rPr lang="en-US" dirty="0" err="1" smtClean="0"/>
              <a:t>cientificos</a:t>
            </a:r>
            <a:r>
              <a:rPr lang="en-US" dirty="0" smtClean="0"/>
              <a:t> </a:t>
            </a:r>
            <a:r>
              <a:rPr lang="en-US" dirty="0" err="1" smtClean="0"/>
              <a:t>han</a:t>
            </a:r>
            <a:r>
              <a:rPr lang="en-US" dirty="0" smtClean="0"/>
              <a:t> dado </a:t>
            </a:r>
            <a:r>
              <a:rPr lang="en-US" dirty="0" err="1" smtClean="0"/>
              <a:t>nombre</a:t>
            </a:r>
            <a:r>
              <a:rPr lang="en-US" dirty="0" smtClean="0"/>
              <a:t> </a:t>
            </a:r>
            <a:r>
              <a:rPr lang="en-US" dirty="0" err="1" smtClean="0"/>
              <a:t>HeLa</a:t>
            </a:r>
            <a:r>
              <a:rPr lang="en-US" dirty="0" smtClean="0"/>
              <a:t> a tales </a:t>
            </a:r>
            <a:r>
              <a:rPr lang="en-US" dirty="0" err="1" smtClean="0"/>
              <a:t>celulas</a:t>
            </a:r>
            <a:r>
              <a:rPr lang="en-US" dirty="0" smtClean="0"/>
              <a:t> </a:t>
            </a:r>
            <a:r>
              <a:rPr lang="en-US" dirty="0" err="1" smtClean="0"/>
              <a:t>por</a:t>
            </a:r>
            <a:r>
              <a:rPr lang="en-US" dirty="0" smtClean="0"/>
              <a:t> el </a:t>
            </a:r>
            <a:r>
              <a:rPr lang="en-US" dirty="0" err="1" smtClean="0"/>
              <a:t>paciente</a:t>
            </a:r>
            <a:r>
              <a:rPr lang="en-US" dirty="0" smtClean="0"/>
              <a:t>: </a:t>
            </a:r>
            <a:r>
              <a:rPr lang="en-US" dirty="0"/>
              <a:t>Henrietta Lacks.  Lacks </a:t>
            </a:r>
            <a:r>
              <a:rPr lang="en-US" dirty="0" err="1" smtClean="0"/>
              <a:t>sufrio</a:t>
            </a:r>
            <a:r>
              <a:rPr lang="en-US" dirty="0" smtClean="0"/>
              <a:t>’ de un </a:t>
            </a:r>
            <a:r>
              <a:rPr lang="en-US" dirty="0" err="1" smtClean="0"/>
              <a:t>tipo</a:t>
            </a:r>
            <a:r>
              <a:rPr lang="en-US" dirty="0" smtClean="0"/>
              <a:t> </a:t>
            </a:r>
            <a:r>
              <a:rPr lang="en-US" dirty="0" err="1" smtClean="0"/>
              <a:t>extremadamente</a:t>
            </a:r>
            <a:r>
              <a:rPr lang="en-US" dirty="0" smtClean="0"/>
              <a:t> </a:t>
            </a:r>
            <a:r>
              <a:rPr lang="en-US" dirty="0" err="1" smtClean="0"/>
              <a:t>agresivo</a:t>
            </a:r>
            <a:r>
              <a:rPr lang="en-US" dirty="0" smtClean="0"/>
              <a:t> de cancer de la cervix, y, </a:t>
            </a:r>
            <a:r>
              <a:rPr lang="en-US" dirty="0" err="1" smtClean="0"/>
              <a:t>despues</a:t>
            </a:r>
            <a:r>
              <a:rPr lang="en-US" dirty="0" smtClean="0"/>
              <a:t> de </a:t>
            </a:r>
            <a:r>
              <a:rPr lang="en-US" dirty="0" err="1" smtClean="0"/>
              <a:t>tratamiento</a:t>
            </a:r>
            <a:r>
              <a:rPr lang="en-US" dirty="0" smtClean="0"/>
              <a:t> no </a:t>
            </a:r>
            <a:r>
              <a:rPr lang="en-US" dirty="0" err="1" smtClean="0"/>
              <a:t>exitoso</a:t>
            </a:r>
            <a:r>
              <a:rPr lang="en-US" dirty="0" smtClean="0"/>
              <a:t> con radio, se </a:t>
            </a:r>
            <a:r>
              <a:rPr lang="en-US" dirty="0" err="1" smtClean="0"/>
              <a:t>murio</a:t>
            </a:r>
            <a:r>
              <a:rPr lang="en-US" dirty="0" smtClean="0"/>
              <a:t>’ en </a:t>
            </a:r>
            <a:r>
              <a:rPr lang="en-US" dirty="0"/>
              <a:t>1951 </a:t>
            </a:r>
            <a:r>
              <a:rPr lang="en-US" dirty="0" smtClean="0"/>
              <a:t>en el hospital de JHU.</a:t>
            </a:r>
            <a:r>
              <a:rPr lang="en-US" dirty="0"/>
              <a:t> </a:t>
            </a:r>
            <a:endParaRPr lang="en-US" dirty="0" smtClean="0"/>
          </a:p>
          <a:p>
            <a:pPr fontAlgn="base"/>
            <a:endParaRPr lang="en-US" dirty="0"/>
          </a:p>
          <a:p>
            <a:pPr fontAlgn="base"/>
            <a:r>
              <a:rPr lang="en-US" dirty="0" smtClean="0"/>
              <a:t>Sin </a:t>
            </a:r>
            <a:r>
              <a:rPr lang="en-US" dirty="0" err="1" smtClean="0"/>
              <a:t>conocimiento</a:t>
            </a:r>
            <a:r>
              <a:rPr lang="en-US" dirty="0" smtClean="0"/>
              <a:t> </a:t>
            </a:r>
            <a:r>
              <a:rPr lang="en-US" dirty="0" err="1" smtClean="0"/>
              <a:t>ni</a:t>
            </a:r>
            <a:r>
              <a:rPr lang="en-US" dirty="0" smtClean="0"/>
              <a:t> </a:t>
            </a:r>
            <a:r>
              <a:rPr lang="en-US" dirty="0" err="1" smtClean="0"/>
              <a:t>permiso</a:t>
            </a:r>
            <a:r>
              <a:rPr lang="en-US" dirty="0" smtClean="0"/>
              <a:t> de la </a:t>
            </a:r>
            <a:r>
              <a:rPr lang="en-US" dirty="0" err="1" smtClean="0"/>
              <a:t>señora</a:t>
            </a:r>
            <a:r>
              <a:rPr lang="en-US" dirty="0" smtClean="0"/>
              <a:t> Lacks, </a:t>
            </a:r>
            <a:r>
              <a:rPr lang="en-US" dirty="0" err="1" smtClean="0"/>
              <a:t>su</a:t>
            </a:r>
            <a:r>
              <a:rPr lang="en-US" dirty="0" smtClean="0"/>
              <a:t> </a:t>
            </a:r>
            <a:r>
              <a:rPr lang="en-US" dirty="0"/>
              <a:t>doctor </a:t>
            </a:r>
            <a:r>
              <a:rPr lang="en-US" dirty="0" smtClean="0"/>
              <a:t>a </a:t>
            </a:r>
            <a:r>
              <a:rPr lang="en-US" dirty="0" err="1" smtClean="0"/>
              <a:t>compartido</a:t>
            </a:r>
            <a:r>
              <a:rPr lang="en-US" dirty="0" smtClean="0"/>
              <a:t> </a:t>
            </a:r>
            <a:r>
              <a:rPr lang="en-US" dirty="0" err="1" smtClean="0"/>
              <a:t>una</a:t>
            </a:r>
            <a:r>
              <a:rPr lang="en-US" dirty="0" smtClean="0"/>
              <a:t> </a:t>
            </a:r>
            <a:r>
              <a:rPr lang="en-US" dirty="0" err="1" smtClean="0"/>
              <a:t>muestra</a:t>
            </a:r>
            <a:r>
              <a:rPr lang="en-US" dirty="0" smtClean="0"/>
              <a:t> de </a:t>
            </a:r>
            <a:r>
              <a:rPr lang="en-US" dirty="0" err="1" smtClean="0"/>
              <a:t>su</a:t>
            </a:r>
            <a:r>
              <a:rPr lang="en-US" dirty="0" smtClean="0"/>
              <a:t> tumor con el </a:t>
            </a:r>
            <a:r>
              <a:rPr lang="en-US" dirty="0"/>
              <a:t>Dr. George </a:t>
            </a:r>
            <a:r>
              <a:rPr lang="en-US" dirty="0" err="1"/>
              <a:t>Gey</a:t>
            </a:r>
            <a:r>
              <a:rPr lang="en-US" dirty="0"/>
              <a:t>, </a:t>
            </a:r>
            <a:r>
              <a:rPr lang="en-US" dirty="0" err="1" smtClean="0"/>
              <a:t>que</a:t>
            </a:r>
            <a:r>
              <a:rPr lang="en-US" dirty="0" smtClean="0"/>
              <a:t> </a:t>
            </a:r>
            <a:r>
              <a:rPr lang="en-US" dirty="0" err="1" smtClean="0"/>
              <a:t>procuraba</a:t>
            </a:r>
            <a:r>
              <a:rPr lang="en-US" dirty="0" smtClean="0"/>
              <a:t> </a:t>
            </a:r>
            <a:r>
              <a:rPr lang="en-US" dirty="0" err="1" smtClean="0"/>
              <a:t>desarrollar</a:t>
            </a:r>
            <a:r>
              <a:rPr lang="en-US" dirty="0" smtClean="0"/>
              <a:t> </a:t>
            </a:r>
            <a:r>
              <a:rPr lang="en-US" dirty="0" err="1" smtClean="0"/>
              <a:t>una</a:t>
            </a:r>
            <a:r>
              <a:rPr lang="en-US" dirty="0" smtClean="0"/>
              <a:t> </a:t>
            </a:r>
            <a:r>
              <a:rPr lang="en-US" dirty="0" err="1" smtClean="0"/>
              <a:t>linea</a:t>
            </a:r>
            <a:r>
              <a:rPr lang="en-US" dirty="0" smtClean="0"/>
              <a:t> </a:t>
            </a:r>
            <a:r>
              <a:rPr lang="en-US" dirty="0" err="1" smtClean="0"/>
              <a:t>celular</a:t>
            </a:r>
            <a:r>
              <a:rPr lang="en-US" dirty="0" smtClean="0"/>
              <a:t> </a:t>
            </a:r>
            <a:r>
              <a:rPr lang="en-US" dirty="0" err="1" smtClean="0"/>
              <a:t>inmortalizada</a:t>
            </a:r>
            <a:r>
              <a:rPr lang="en-US" dirty="0" smtClean="0"/>
              <a:t>.</a:t>
            </a:r>
            <a:r>
              <a:rPr lang="en-US" dirty="0"/>
              <a:t>  </a:t>
            </a:r>
            <a:r>
              <a:rPr lang="en-US" dirty="0" smtClean="0"/>
              <a:t>Con </a:t>
            </a:r>
            <a:r>
              <a:rPr lang="en-US" dirty="0" err="1" smtClean="0"/>
              <a:t>las</a:t>
            </a:r>
            <a:r>
              <a:rPr lang="en-US" dirty="0" smtClean="0"/>
              <a:t> </a:t>
            </a:r>
            <a:r>
              <a:rPr lang="en-US" dirty="0" err="1" smtClean="0"/>
              <a:t>celulas</a:t>
            </a:r>
            <a:r>
              <a:rPr lang="en-US" dirty="0" smtClean="0"/>
              <a:t> </a:t>
            </a:r>
            <a:r>
              <a:rPr lang="en-US" dirty="0" err="1" smtClean="0"/>
              <a:t>tumorales</a:t>
            </a:r>
            <a:r>
              <a:rPr lang="en-US" dirty="0" smtClean="0"/>
              <a:t> de la </a:t>
            </a:r>
            <a:r>
              <a:rPr lang="en-US" dirty="0" err="1" smtClean="0"/>
              <a:t>señora</a:t>
            </a:r>
            <a:r>
              <a:rPr lang="en-US" dirty="0" smtClean="0"/>
              <a:t> Lacks, el </a:t>
            </a:r>
            <a:r>
              <a:rPr lang="en-US" dirty="0" err="1" smtClean="0"/>
              <a:t>investigador</a:t>
            </a:r>
            <a:r>
              <a:rPr lang="en-US" dirty="0" smtClean="0"/>
              <a:t> </a:t>
            </a:r>
            <a:r>
              <a:rPr lang="en-US" dirty="0" err="1" smtClean="0"/>
              <a:t>finalmente</a:t>
            </a:r>
            <a:r>
              <a:rPr lang="en-US" dirty="0" smtClean="0"/>
              <a:t> </a:t>
            </a:r>
            <a:r>
              <a:rPr lang="en-US" dirty="0" err="1" smtClean="0"/>
              <a:t>logro</a:t>
            </a:r>
            <a:r>
              <a:rPr lang="en-US" dirty="0" smtClean="0"/>
              <a:t>’ en </a:t>
            </a:r>
            <a:r>
              <a:rPr lang="en-US" dirty="0" err="1" smtClean="0"/>
              <a:t>generar</a:t>
            </a:r>
            <a:r>
              <a:rPr lang="en-US" dirty="0" smtClean="0"/>
              <a:t> </a:t>
            </a:r>
            <a:r>
              <a:rPr lang="en-US" dirty="0" err="1" smtClean="0"/>
              <a:t>una</a:t>
            </a:r>
            <a:r>
              <a:rPr lang="en-US" dirty="0" smtClean="0"/>
              <a:t> </a:t>
            </a:r>
            <a:r>
              <a:rPr lang="en-US" dirty="0" err="1" smtClean="0"/>
              <a:t>linea</a:t>
            </a:r>
            <a:r>
              <a:rPr lang="en-US" dirty="0" smtClean="0"/>
              <a:t> </a:t>
            </a:r>
            <a:r>
              <a:rPr lang="en-US" dirty="0" err="1" smtClean="0"/>
              <a:t>celular</a:t>
            </a:r>
            <a:r>
              <a:rPr lang="en-US" dirty="0" smtClean="0"/>
              <a:t> </a:t>
            </a:r>
            <a:r>
              <a:rPr lang="en-US" dirty="0" err="1" smtClean="0"/>
              <a:t>que</a:t>
            </a:r>
            <a:r>
              <a:rPr lang="en-US" dirty="0" smtClean="0"/>
              <a:t> </a:t>
            </a:r>
            <a:r>
              <a:rPr lang="en-US" dirty="0" err="1" smtClean="0"/>
              <a:t>llevo</a:t>
            </a:r>
            <a:r>
              <a:rPr lang="en-US" dirty="0" smtClean="0"/>
              <a:t>’ a </a:t>
            </a:r>
            <a:r>
              <a:rPr lang="en-US" dirty="0" err="1" smtClean="0"/>
              <a:t>avances</a:t>
            </a:r>
            <a:r>
              <a:rPr lang="en-US" dirty="0" smtClean="0"/>
              <a:t> medicos y </a:t>
            </a:r>
            <a:r>
              <a:rPr lang="en-US" dirty="0" err="1" smtClean="0"/>
              <a:t>abundantes</a:t>
            </a:r>
            <a:r>
              <a:rPr lang="en-US" dirty="0" smtClean="0"/>
              <a:t> </a:t>
            </a:r>
            <a:r>
              <a:rPr lang="en-US" dirty="0" err="1" smtClean="0"/>
              <a:t>ganancias</a:t>
            </a:r>
            <a:r>
              <a:rPr lang="en-US" dirty="0" smtClean="0"/>
              <a:t>.</a:t>
            </a:r>
            <a:endParaRPr lang="en-US" dirty="0"/>
          </a:p>
          <a:p>
            <a:r>
              <a:rPr lang="en-US" dirty="0"/>
              <a:t/>
            </a:r>
            <a:br>
              <a:rPr lang="en-US" dirty="0"/>
            </a:br>
            <a:endParaRPr lang="es-MX" dirty="0"/>
          </a:p>
        </p:txBody>
      </p:sp>
    </p:spTree>
    <p:extLst>
      <p:ext uri="{BB962C8B-B14F-4D97-AF65-F5344CB8AC3E}">
        <p14:creationId xmlns:p14="http://schemas.microsoft.com/office/powerpoint/2010/main" val="25732060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067800" cy="3693319"/>
          </a:xfrm>
          <a:prstGeom prst="rect">
            <a:avLst/>
          </a:prstGeom>
        </p:spPr>
        <p:txBody>
          <a:bodyPr wrap="square">
            <a:spAutoFit/>
          </a:bodyPr>
          <a:lstStyle/>
          <a:p>
            <a:pPr fontAlgn="base"/>
            <a:r>
              <a:rPr lang="en-US" dirty="0" err="1"/>
              <a:t>Esta</a:t>
            </a:r>
            <a:r>
              <a:rPr lang="en-US" dirty="0"/>
              <a:t> </a:t>
            </a:r>
            <a:r>
              <a:rPr lang="en-US" dirty="0" err="1"/>
              <a:t>investigacion</a:t>
            </a:r>
            <a:r>
              <a:rPr lang="en-US" dirty="0"/>
              <a:t> a </a:t>
            </a:r>
            <a:r>
              <a:rPr lang="en-US" dirty="0" err="1"/>
              <a:t>escondidas</a:t>
            </a:r>
            <a:r>
              <a:rPr lang="en-US" dirty="0"/>
              <a:t> e </a:t>
            </a:r>
            <a:r>
              <a:rPr lang="en-US" dirty="0" err="1"/>
              <a:t>historia</a:t>
            </a:r>
            <a:r>
              <a:rPr lang="en-US" dirty="0"/>
              <a:t> de </a:t>
            </a:r>
            <a:r>
              <a:rPr lang="en-US" dirty="0" err="1"/>
              <a:t>desarrollo</a:t>
            </a:r>
            <a:r>
              <a:rPr lang="en-US" dirty="0"/>
              <a:t> se ha </a:t>
            </a:r>
            <a:r>
              <a:rPr lang="en-US" dirty="0" err="1"/>
              <a:t>vuelto</a:t>
            </a:r>
            <a:r>
              <a:rPr lang="en-US" dirty="0"/>
              <a:t> </a:t>
            </a:r>
            <a:r>
              <a:rPr lang="en-US" dirty="0" err="1"/>
              <a:t>recientemente</a:t>
            </a:r>
            <a:r>
              <a:rPr lang="en-US" dirty="0"/>
              <a:t> </a:t>
            </a:r>
            <a:r>
              <a:rPr lang="en-US" dirty="0" err="1"/>
              <a:t>tema</a:t>
            </a:r>
            <a:r>
              <a:rPr lang="en-US" dirty="0"/>
              <a:t> de </a:t>
            </a:r>
            <a:r>
              <a:rPr lang="en-US" dirty="0" err="1"/>
              <a:t>controversia</a:t>
            </a:r>
            <a:r>
              <a:rPr lang="en-US" dirty="0"/>
              <a:t>.  </a:t>
            </a:r>
            <a:r>
              <a:rPr lang="en-US" dirty="0" err="1"/>
              <a:t>Estudiosos</a:t>
            </a:r>
            <a:r>
              <a:rPr lang="en-US" dirty="0"/>
              <a:t> de los “</a:t>
            </a:r>
            <a:r>
              <a:rPr lang="en-US" dirty="0" err="1"/>
              <a:t>derechos</a:t>
            </a:r>
            <a:r>
              <a:rPr lang="en-US" dirty="0"/>
              <a:t> de los </a:t>
            </a:r>
            <a:r>
              <a:rPr lang="en-US" dirty="0" err="1"/>
              <a:t>tejidos</a:t>
            </a:r>
            <a:r>
              <a:rPr lang="en-US" dirty="0"/>
              <a:t>” </a:t>
            </a:r>
            <a:r>
              <a:rPr lang="en-US" dirty="0" err="1"/>
              <a:t>ahora</a:t>
            </a:r>
            <a:r>
              <a:rPr lang="en-US" dirty="0"/>
              <a:t> </a:t>
            </a:r>
            <a:r>
              <a:rPr lang="en-US" dirty="0" err="1"/>
              <a:t>cuestionan</a:t>
            </a:r>
            <a:r>
              <a:rPr lang="en-US" dirty="0"/>
              <a:t> </a:t>
            </a:r>
            <a:r>
              <a:rPr lang="en-US" dirty="0" err="1"/>
              <a:t>si</a:t>
            </a:r>
            <a:r>
              <a:rPr lang="en-US" dirty="0"/>
              <a:t> los </a:t>
            </a:r>
            <a:r>
              <a:rPr lang="en-US" dirty="0" err="1"/>
              <a:t>pacientes</a:t>
            </a:r>
            <a:r>
              <a:rPr lang="en-US" dirty="0"/>
              <a:t> </a:t>
            </a:r>
            <a:r>
              <a:rPr lang="en-US" dirty="0" err="1"/>
              <a:t>deberian</a:t>
            </a:r>
            <a:r>
              <a:rPr lang="en-US" dirty="0"/>
              <a:t> de </a:t>
            </a:r>
            <a:r>
              <a:rPr lang="en-US" dirty="0" err="1"/>
              <a:t>mantener</a:t>
            </a:r>
            <a:r>
              <a:rPr lang="en-US" dirty="0"/>
              <a:t> </a:t>
            </a:r>
            <a:r>
              <a:rPr lang="en-US" dirty="0" err="1"/>
              <a:t>derechos</a:t>
            </a:r>
            <a:r>
              <a:rPr lang="en-US" dirty="0"/>
              <a:t> </a:t>
            </a:r>
            <a:r>
              <a:rPr lang="en-US" dirty="0" err="1"/>
              <a:t>sobre</a:t>
            </a:r>
            <a:r>
              <a:rPr lang="en-US" dirty="0"/>
              <a:t> </a:t>
            </a:r>
            <a:r>
              <a:rPr lang="en-US" dirty="0" err="1"/>
              <a:t>las</a:t>
            </a:r>
            <a:r>
              <a:rPr lang="en-US" dirty="0"/>
              <a:t> </a:t>
            </a:r>
            <a:r>
              <a:rPr lang="en-US" dirty="0" err="1"/>
              <a:t>partes</a:t>
            </a:r>
            <a:r>
              <a:rPr lang="en-US" dirty="0"/>
              <a:t> </a:t>
            </a:r>
            <a:r>
              <a:rPr lang="en-US" dirty="0" err="1"/>
              <a:t>removidas</a:t>
            </a:r>
            <a:r>
              <a:rPr lang="en-US" dirty="0"/>
              <a:t> de </a:t>
            </a:r>
            <a:r>
              <a:rPr lang="en-US" dirty="0" err="1"/>
              <a:t>sus</a:t>
            </a:r>
            <a:r>
              <a:rPr lang="en-US" dirty="0"/>
              <a:t> </a:t>
            </a:r>
            <a:r>
              <a:rPr lang="en-US" dirty="0" err="1"/>
              <a:t>cuerpos</a:t>
            </a:r>
            <a:r>
              <a:rPr lang="en-US" dirty="0"/>
              <a:t>. Al </a:t>
            </a:r>
            <a:r>
              <a:rPr lang="en-US" dirty="0" err="1"/>
              <a:t>momento</a:t>
            </a:r>
            <a:r>
              <a:rPr lang="en-US" dirty="0"/>
              <a:t>, </a:t>
            </a:r>
            <a:r>
              <a:rPr lang="en-US" dirty="0" err="1"/>
              <a:t>ceulas</a:t>
            </a:r>
            <a:r>
              <a:rPr lang="en-US" dirty="0"/>
              <a:t> </a:t>
            </a:r>
            <a:r>
              <a:rPr lang="en-US" dirty="0" err="1"/>
              <a:t>pueden</a:t>
            </a:r>
            <a:r>
              <a:rPr lang="en-US" dirty="0"/>
              <a:t> </a:t>
            </a:r>
            <a:r>
              <a:rPr lang="en-US" dirty="0" err="1"/>
              <a:t>ser</a:t>
            </a:r>
            <a:r>
              <a:rPr lang="en-US" dirty="0"/>
              <a:t> </a:t>
            </a:r>
            <a:r>
              <a:rPr lang="en-US" dirty="0" err="1"/>
              <a:t>compradas</a:t>
            </a:r>
            <a:r>
              <a:rPr lang="en-US" dirty="0"/>
              <a:t> o </a:t>
            </a:r>
            <a:r>
              <a:rPr lang="en-US" dirty="0" err="1"/>
              <a:t>vendidas</a:t>
            </a:r>
            <a:r>
              <a:rPr lang="en-US" dirty="0"/>
              <a:t> sin </a:t>
            </a:r>
            <a:r>
              <a:rPr lang="en-US" dirty="0" err="1"/>
              <a:t>permiso</a:t>
            </a:r>
            <a:r>
              <a:rPr lang="en-US" dirty="0"/>
              <a:t> del </a:t>
            </a:r>
            <a:r>
              <a:rPr lang="en-US" dirty="0" err="1"/>
              <a:t>paciente</a:t>
            </a:r>
            <a:r>
              <a:rPr lang="en-US" dirty="0"/>
              <a:t>, mas </a:t>
            </a:r>
            <a:r>
              <a:rPr lang="en-US" dirty="0" err="1"/>
              <a:t>abogados</a:t>
            </a:r>
            <a:r>
              <a:rPr lang="en-US" dirty="0"/>
              <a:t> de los “</a:t>
            </a:r>
            <a:r>
              <a:rPr lang="en-US" dirty="0" err="1"/>
              <a:t>derechos</a:t>
            </a:r>
            <a:r>
              <a:rPr lang="en-US" dirty="0"/>
              <a:t> </a:t>
            </a:r>
            <a:r>
              <a:rPr lang="en-US" dirty="0" err="1"/>
              <a:t>celulares</a:t>
            </a:r>
            <a:r>
              <a:rPr lang="en-US" dirty="0"/>
              <a:t>” </a:t>
            </a:r>
            <a:r>
              <a:rPr lang="en-US" dirty="0" err="1"/>
              <a:t>sostienen</a:t>
            </a:r>
            <a:r>
              <a:rPr lang="en-US" dirty="0"/>
              <a:t> </a:t>
            </a:r>
            <a:r>
              <a:rPr lang="en-US" dirty="0" err="1"/>
              <a:t>que</a:t>
            </a:r>
            <a:r>
              <a:rPr lang="en-US" dirty="0"/>
              <a:t> los </a:t>
            </a:r>
            <a:r>
              <a:rPr lang="en-US" dirty="0" err="1"/>
              <a:t>donadores</a:t>
            </a:r>
            <a:r>
              <a:rPr lang="en-US" dirty="0"/>
              <a:t> </a:t>
            </a:r>
            <a:r>
              <a:rPr lang="en-US" dirty="0" err="1"/>
              <a:t>ameritan</a:t>
            </a:r>
            <a:r>
              <a:rPr lang="en-US" dirty="0"/>
              <a:t> </a:t>
            </a:r>
            <a:r>
              <a:rPr lang="en-US" dirty="0" err="1"/>
              <a:t>compartir</a:t>
            </a:r>
            <a:r>
              <a:rPr lang="en-US" dirty="0"/>
              <a:t> </a:t>
            </a:r>
            <a:r>
              <a:rPr lang="en-US" dirty="0" err="1"/>
              <a:t>las</a:t>
            </a:r>
            <a:r>
              <a:rPr lang="en-US" dirty="0"/>
              <a:t> </a:t>
            </a:r>
            <a:r>
              <a:rPr lang="en-US" dirty="0" err="1"/>
              <a:t>ganancias</a:t>
            </a:r>
            <a:r>
              <a:rPr lang="en-US" dirty="0"/>
              <a:t> </a:t>
            </a:r>
            <a:r>
              <a:rPr lang="en-US" dirty="0" err="1"/>
              <a:t>posibles</a:t>
            </a:r>
            <a:r>
              <a:rPr lang="en-US" dirty="0"/>
              <a:t>.</a:t>
            </a:r>
          </a:p>
          <a:p>
            <a:pPr fontAlgn="base"/>
            <a:endParaRPr lang="en-US" dirty="0"/>
          </a:p>
          <a:p>
            <a:pPr fontAlgn="base"/>
            <a:r>
              <a:rPr lang="en-US" dirty="0"/>
              <a:t>Para </a:t>
            </a:r>
            <a:r>
              <a:rPr lang="en-US" dirty="0" err="1"/>
              <a:t>acabarla</a:t>
            </a:r>
            <a:r>
              <a:rPr lang="en-US" dirty="0"/>
              <a:t>, </a:t>
            </a:r>
            <a:r>
              <a:rPr lang="en-US" dirty="0" err="1"/>
              <a:t>alguien</a:t>
            </a:r>
            <a:r>
              <a:rPr lang="en-US" dirty="0"/>
              <a:t> se </a:t>
            </a:r>
            <a:r>
              <a:rPr lang="en-US" dirty="0" err="1"/>
              <a:t>refiere</a:t>
            </a:r>
            <a:r>
              <a:rPr lang="en-US" dirty="0"/>
              <a:t> a la </a:t>
            </a:r>
            <a:r>
              <a:rPr lang="en-US" dirty="0" err="1"/>
              <a:t>historia</a:t>
            </a:r>
            <a:r>
              <a:rPr lang="en-US" dirty="0"/>
              <a:t> de Henrietta Lacks </a:t>
            </a:r>
            <a:r>
              <a:rPr lang="en-US" dirty="0" err="1"/>
              <a:t>como</a:t>
            </a:r>
            <a:r>
              <a:rPr lang="en-US" dirty="0"/>
              <a:t> el primer </a:t>
            </a:r>
            <a:r>
              <a:rPr lang="en-US" dirty="0" err="1"/>
              <a:t>caso</a:t>
            </a:r>
            <a:r>
              <a:rPr lang="en-US" dirty="0"/>
              <a:t> de “</a:t>
            </a:r>
            <a:r>
              <a:rPr lang="en-US" dirty="0" err="1">
                <a:hlinkClick r:id="rId2"/>
              </a:rPr>
              <a:t>una</a:t>
            </a:r>
            <a:r>
              <a:rPr lang="en-US" dirty="0">
                <a:hlinkClick r:id="rId2"/>
              </a:rPr>
              <a:t> </a:t>
            </a:r>
            <a:r>
              <a:rPr lang="en-US" dirty="0" err="1">
                <a:hlinkClick r:id="rId2"/>
              </a:rPr>
              <a:t>mujer</a:t>
            </a:r>
            <a:r>
              <a:rPr lang="en-US" dirty="0">
                <a:hlinkClick r:id="rId2"/>
              </a:rPr>
              <a:t> </a:t>
            </a:r>
            <a:r>
              <a:rPr lang="en-US" dirty="0" err="1">
                <a:hlinkClick r:id="rId2"/>
              </a:rPr>
              <a:t>negra</a:t>
            </a:r>
            <a:r>
              <a:rPr lang="en-US" dirty="0">
                <a:hlinkClick r:id="rId2"/>
              </a:rPr>
              <a:t> </a:t>
            </a:r>
            <a:r>
              <a:rPr lang="en-US" dirty="0" err="1">
                <a:hlinkClick r:id="rId2"/>
              </a:rPr>
              <a:t>cuyo</a:t>
            </a:r>
            <a:r>
              <a:rPr lang="en-US" dirty="0">
                <a:hlinkClick r:id="rId2"/>
              </a:rPr>
              <a:t> </a:t>
            </a:r>
            <a:r>
              <a:rPr lang="en-US" dirty="0" err="1">
                <a:hlinkClick r:id="rId2"/>
              </a:rPr>
              <a:t>cuerpo</a:t>
            </a:r>
            <a:r>
              <a:rPr lang="en-US" dirty="0">
                <a:hlinkClick r:id="rId2"/>
              </a:rPr>
              <a:t> ha </a:t>
            </a:r>
            <a:r>
              <a:rPr lang="en-US" dirty="0" err="1">
                <a:hlinkClick r:id="rId2"/>
              </a:rPr>
              <a:t>sido</a:t>
            </a:r>
            <a:r>
              <a:rPr lang="en-US" dirty="0">
                <a:hlinkClick r:id="rId2"/>
              </a:rPr>
              <a:t> </a:t>
            </a:r>
            <a:r>
              <a:rPr lang="en-US" dirty="0" err="1">
                <a:hlinkClick r:id="rId2"/>
              </a:rPr>
              <a:t>explotado</a:t>
            </a:r>
            <a:r>
              <a:rPr lang="en-US" dirty="0">
                <a:hlinkClick r:id="rId2"/>
              </a:rPr>
              <a:t> </a:t>
            </a:r>
            <a:r>
              <a:rPr lang="en-US" dirty="0" err="1">
                <a:hlinkClick r:id="rId2"/>
              </a:rPr>
              <a:t>por</a:t>
            </a:r>
            <a:r>
              <a:rPr lang="en-US" dirty="0">
                <a:hlinkClick r:id="rId2"/>
              </a:rPr>
              <a:t> </a:t>
            </a:r>
            <a:r>
              <a:rPr lang="en-US" dirty="0" err="1">
                <a:hlinkClick r:id="rId2"/>
              </a:rPr>
              <a:t>cientificos</a:t>
            </a:r>
            <a:r>
              <a:rPr lang="en-US" dirty="0">
                <a:hlinkClick r:id="rId2"/>
              </a:rPr>
              <a:t> </a:t>
            </a:r>
            <a:r>
              <a:rPr lang="en-US" dirty="0" err="1">
                <a:hlinkClick r:id="rId2"/>
              </a:rPr>
              <a:t>blancos</a:t>
            </a:r>
            <a:r>
              <a:rPr lang="en-US" dirty="0"/>
              <a:t>.”  El </a:t>
            </a:r>
            <a:r>
              <a:rPr lang="en-US" dirty="0" err="1"/>
              <a:t>contraste</a:t>
            </a:r>
            <a:r>
              <a:rPr lang="en-US" dirty="0"/>
              <a:t> entre la </a:t>
            </a:r>
            <a:r>
              <a:rPr lang="en-US" dirty="0" err="1"/>
              <a:t>pobreza</a:t>
            </a:r>
            <a:r>
              <a:rPr lang="en-US" dirty="0"/>
              <a:t> de </a:t>
            </a:r>
            <a:r>
              <a:rPr lang="en-US" dirty="0" err="1"/>
              <a:t>sus</a:t>
            </a:r>
            <a:r>
              <a:rPr lang="en-US" dirty="0"/>
              <a:t> </a:t>
            </a:r>
            <a:r>
              <a:rPr lang="en-US" dirty="0" err="1"/>
              <a:t>hijos</a:t>
            </a:r>
            <a:r>
              <a:rPr lang="en-US" dirty="0"/>
              <a:t> y </a:t>
            </a:r>
            <a:r>
              <a:rPr lang="en-US" dirty="0" err="1"/>
              <a:t>nietos</a:t>
            </a:r>
            <a:r>
              <a:rPr lang="en-US" dirty="0"/>
              <a:t> y </a:t>
            </a:r>
            <a:r>
              <a:rPr lang="en-US" dirty="0" err="1"/>
              <a:t>las</a:t>
            </a:r>
            <a:r>
              <a:rPr lang="en-US" dirty="0"/>
              <a:t> </a:t>
            </a:r>
            <a:r>
              <a:rPr lang="en-US" dirty="0" err="1"/>
              <a:t>ganancias</a:t>
            </a:r>
            <a:r>
              <a:rPr lang="en-US" dirty="0"/>
              <a:t> </a:t>
            </a:r>
            <a:r>
              <a:rPr lang="en-US" dirty="0" err="1"/>
              <a:t>producidas</a:t>
            </a:r>
            <a:r>
              <a:rPr lang="en-US" dirty="0"/>
              <a:t> </a:t>
            </a:r>
            <a:r>
              <a:rPr lang="en-US" dirty="0" err="1"/>
              <a:t>por</a:t>
            </a:r>
            <a:r>
              <a:rPr lang="en-US" dirty="0"/>
              <a:t> la </a:t>
            </a:r>
            <a:r>
              <a:rPr lang="en-US" dirty="0" err="1"/>
              <a:t>comercializacion</a:t>
            </a:r>
            <a:r>
              <a:rPr lang="en-US" dirty="0"/>
              <a:t> de </a:t>
            </a:r>
            <a:r>
              <a:rPr lang="en-US" dirty="0" err="1"/>
              <a:t>las</a:t>
            </a:r>
            <a:r>
              <a:rPr lang="en-US" dirty="0"/>
              <a:t> </a:t>
            </a:r>
            <a:r>
              <a:rPr lang="en-US" dirty="0" err="1"/>
              <a:t>celulas</a:t>
            </a:r>
            <a:r>
              <a:rPr lang="en-US" dirty="0"/>
              <a:t> </a:t>
            </a:r>
            <a:r>
              <a:rPr lang="en-US" dirty="0" err="1"/>
              <a:t>HeLa</a:t>
            </a:r>
            <a:r>
              <a:rPr lang="en-US" dirty="0"/>
              <a:t> cell </a:t>
            </a:r>
            <a:r>
              <a:rPr lang="en-US" dirty="0" err="1"/>
              <a:t>subraya</a:t>
            </a:r>
            <a:r>
              <a:rPr lang="en-US" dirty="0"/>
              <a:t> la </a:t>
            </a:r>
            <a:r>
              <a:rPr lang="en-US" dirty="0" err="1"/>
              <a:t>impresion</a:t>
            </a:r>
            <a:r>
              <a:rPr lang="en-US" dirty="0"/>
              <a:t> </a:t>
            </a:r>
            <a:r>
              <a:rPr lang="en-US" dirty="0" err="1"/>
              <a:t>que</a:t>
            </a:r>
            <a:r>
              <a:rPr lang="en-US" dirty="0"/>
              <a:t> los </a:t>
            </a:r>
            <a:r>
              <a:rPr lang="en-US" dirty="0" err="1"/>
              <a:t>cientificos</a:t>
            </a:r>
            <a:r>
              <a:rPr lang="en-US" dirty="0"/>
              <a:t> </a:t>
            </a:r>
            <a:r>
              <a:rPr lang="en-US" dirty="0" err="1"/>
              <a:t>hayan</a:t>
            </a:r>
            <a:r>
              <a:rPr lang="en-US" dirty="0"/>
              <a:t> </a:t>
            </a:r>
            <a:r>
              <a:rPr lang="en-US" dirty="0" err="1"/>
              <a:t>engañado</a:t>
            </a:r>
            <a:r>
              <a:rPr lang="en-US" dirty="0"/>
              <a:t> a la </a:t>
            </a:r>
            <a:r>
              <a:rPr lang="en-US" dirty="0" err="1"/>
              <a:t>señora</a:t>
            </a:r>
            <a:r>
              <a:rPr lang="en-US" dirty="0"/>
              <a:t> Lacks y a </a:t>
            </a:r>
            <a:r>
              <a:rPr lang="en-US" dirty="0" err="1"/>
              <a:t>su</a:t>
            </a:r>
            <a:r>
              <a:rPr lang="en-US" dirty="0"/>
              <a:t> </a:t>
            </a:r>
            <a:r>
              <a:rPr lang="en-US" dirty="0" err="1"/>
              <a:t>familia</a:t>
            </a:r>
            <a:r>
              <a:rPr lang="en-US" dirty="0"/>
              <a:t>.  </a:t>
            </a:r>
            <a:r>
              <a:rPr lang="en-US" dirty="0" err="1"/>
              <a:t>Tambien</a:t>
            </a:r>
            <a:r>
              <a:rPr lang="en-US" dirty="0"/>
              <a:t> </a:t>
            </a:r>
            <a:r>
              <a:rPr lang="en-US" dirty="0" err="1"/>
              <a:t>molesto</a:t>
            </a:r>
            <a:r>
              <a:rPr lang="en-US" dirty="0"/>
              <a:t> </a:t>
            </a:r>
            <a:r>
              <a:rPr lang="en-US" dirty="0" err="1"/>
              <a:t>es</a:t>
            </a:r>
            <a:r>
              <a:rPr lang="en-US" dirty="0"/>
              <a:t> el </a:t>
            </a:r>
            <a:r>
              <a:rPr lang="en-US" dirty="0" err="1"/>
              <a:t>hecho</a:t>
            </a:r>
            <a:r>
              <a:rPr lang="en-US" dirty="0"/>
              <a:t> </a:t>
            </a:r>
            <a:r>
              <a:rPr lang="en-US" dirty="0" err="1"/>
              <a:t>que</a:t>
            </a:r>
            <a:r>
              <a:rPr lang="en-US" dirty="0"/>
              <a:t> </a:t>
            </a:r>
            <a:r>
              <a:rPr lang="en-US" dirty="0" err="1"/>
              <a:t>varios</a:t>
            </a:r>
            <a:r>
              <a:rPr lang="en-US" dirty="0"/>
              <a:t> </a:t>
            </a:r>
            <a:r>
              <a:rPr lang="en-US" dirty="0" err="1"/>
              <a:t>investigadores</a:t>
            </a:r>
            <a:r>
              <a:rPr lang="en-US" dirty="0"/>
              <a:t> </a:t>
            </a:r>
            <a:r>
              <a:rPr lang="en-US" dirty="0" err="1"/>
              <a:t>siguieron</a:t>
            </a:r>
            <a:r>
              <a:rPr lang="en-US" dirty="0"/>
              <a:t> a </a:t>
            </a:r>
            <a:r>
              <a:rPr lang="en-US" dirty="0" err="1"/>
              <a:t>recolectar</a:t>
            </a:r>
            <a:r>
              <a:rPr lang="en-US" dirty="0"/>
              <a:t> material </a:t>
            </a:r>
            <a:r>
              <a:rPr lang="en-US" dirty="0" err="1"/>
              <a:t>genetico</a:t>
            </a:r>
            <a:r>
              <a:rPr lang="en-US" dirty="0"/>
              <a:t> de la </a:t>
            </a:r>
            <a:r>
              <a:rPr lang="en-US" dirty="0" err="1"/>
              <a:t>familia</a:t>
            </a:r>
            <a:r>
              <a:rPr lang="en-US" dirty="0"/>
              <a:t> Lack mucho </a:t>
            </a:r>
            <a:r>
              <a:rPr lang="en-US" dirty="0" err="1"/>
              <a:t>tiempo</a:t>
            </a:r>
            <a:r>
              <a:rPr lang="en-US" dirty="0"/>
              <a:t> </a:t>
            </a:r>
            <a:r>
              <a:rPr lang="en-US" dirty="0" err="1"/>
              <a:t>despues</a:t>
            </a:r>
            <a:r>
              <a:rPr lang="en-US" dirty="0"/>
              <a:t> de la </a:t>
            </a:r>
            <a:r>
              <a:rPr lang="en-US" dirty="0" err="1"/>
              <a:t>muerte</a:t>
            </a:r>
            <a:r>
              <a:rPr lang="en-US" dirty="0"/>
              <a:t> de </a:t>
            </a:r>
            <a:r>
              <a:rPr lang="en-US" dirty="0" err="1"/>
              <a:t>ella</a:t>
            </a:r>
            <a:r>
              <a:rPr lang="en-US" dirty="0"/>
              <a:t>, </a:t>
            </a:r>
            <a:r>
              <a:rPr lang="en-US" dirty="0" err="1"/>
              <a:t>mentando</a:t>
            </a:r>
            <a:r>
              <a:rPr lang="en-US" dirty="0"/>
              <a:t> </a:t>
            </a:r>
            <a:r>
              <a:rPr lang="en-US" dirty="0" err="1"/>
              <a:t>motivos</a:t>
            </a:r>
            <a:r>
              <a:rPr lang="en-US" dirty="0"/>
              <a:t> de </a:t>
            </a:r>
            <a:r>
              <a:rPr lang="en-US" dirty="0" err="1"/>
              <a:t>monitoreo</a:t>
            </a:r>
            <a:r>
              <a:rPr lang="en-US" dirty="0"/>
              <a:t> </a:t>
            </a:r>
            <a:r>
              <a:rPr lang="en-US" dirty="0" err="1"/>
              <a:t>diagnostico</a:t>
            </a:r>
            <a:r>
              <a:rPr lang="en-US" dirty="0"/>
              <a:t> contra el cancer.</a:t>
            </a:r>
          </a:p>
        </p:txBody>
      </p:sp>
    </p:spTree>
    <p:extLst>
      <p:ext uri="{BB962C8B-B14F-4D97-AF65-F5344CB8AC3E}">
        <p14:creationId xmlns:p14="http://schemas.microsoft.com/office/powerpoint/2010/main" val="2573206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740307"/>
          </a:xfrm>
          <a:prstGeom prst="rect">
            <a:avLst/>
          </a:prstGeom>
        </p:spPr>
        <p:txBody>
          <a:bodyPr wrap="square">
            <a:spAutoFit/>
          </a:bodyPr>
          <a:lstStyle/>
          <a:p>
            <a:pPr fontAlgn="base"/>
            <a:r>
              <a:rPr lang="en-US" dirty="0" err="1" smtClean="0"/>
              <a:t>Complicaciones</a:t>
            </a:r>
            <a:r>
              <a:rPr lang="en-US" dirty="0" smtClean="0"/>
              <a:t> </a:t>
            </a:r>
            <a:r>
              <a:rPr lang="en-US" dirty="0" err="1" smtClean="0"/>
              <a:t>legales</a:t>
            </a:r>
            <a:endParaRPr lang="en-US" dirty="0" smtClean="0"/>
          </a:p>
          <a:p>
            <a:pPr fontAlgn="base"/>
            <a:endParaRPr lang="en-US" dirty="0"/>
          </a:p>
          <a:p>
            <a:pPr fontAlgn="base"/>
            <a:r>
              <a:rPr lang="en-US" dirty="0" smtClean="0"/>
              <a:t>Dado el </a:t>
            </a:r>
            <a:r>
              <a:rPr lang="en-US" dirty="0" err="1" smtClean="0"/>
              <a:t>presente</a:t>
            </a:r>
            <a:r>
              <a:rPr lang="en-US" dirty="0" smtClean="0"/>
              <a:t> </a:t>
            </a:r>
            <a:r>
              <a:rPr lang="en-US" dirty="0" err="1" smtClean="0"/>
              <a:t>estado</a:t>
            </a:r>
            <a:r>
              <a:rPr lang="en-US" dirty="0" smtClean="0"/>
              <a:t> del </a:t>
            </a:r>
            <a:r>
              <a:rPr lang="en-US" dirty="0" err="1" smtClean="0"/>
              <a:t>derecho</a:t>
            </a:r>
            <a:r>
              <a:rPr lang="en-US" dirty="0" smtClean="0"/>
              <a:t> de EEUU, la </a:t>
            </a:r>
            <a:r>
              <a:rPr lang="en-US" dirty="0" err="1" smtClean="0"/>
              <a:t>familia</a:t>
            </a:r>
            <a:r>
              <a:rPr lang="en-US" dirty="0" smtClean="0"/>
              <a:t> Lacks </a:t>
            </a:r>
            <a:r>
              <a:rPr lang="en-US" dirty="0" err="1" smtClean="0"/>
              <a:t>tiene</a:t>
            </a:r>
            <a:r>
              <a:rPr lang="en-US" dirty="0" smtClean="0"/>
              <a:t> un </a:t>
            </a:r>
            <a:r>
              <a:rPr lang="en-US" dirty="0" err="1" smtClean="0"/>
              <a:t>problema</a:t>
            </a:r>
            <a:r>
              <a:rPr lang="en-US" dirty="0" smtClean="0"/>
              <a:t> en </a:t>
            </a:r>
            <a:r>
              <a:rPr lang="en-US" dirty="0" err="1" smtClean="0"/>
              <a:t>demostrar</a:t>
            </a:r>
            <a:r>
              <a:rPr lang="en-US" dirty="0" smtClean="0"/>
              <a:t> </a:t>
            </a:r>
            <a:r>
              <a:rPr lang="en-US" dirty="0" err="1" smtClean="0"/>
              <a:t>que</a:t>
            </a:r>
            <a:r>
              <a:rPr lang="en-US" dirty="0" smtClean="0"/>
              <a:t> les </a:t>
            </a:r>
            <a:r>
              <a:rPr lang="en-US" dirty="0" err="1" smtClean="0"/>
              <a:t>corresponde</a:t>
            </a:r>
            <a:r>
              <a:rPr lang="en-US" dirty="0" smtClean="0"/>
              <a:t> parte de </a:t>
            </a:r>
            <a:r>
              <a:rPr lang="en-US" dirty="0" err="1" smtClean="0"/>
              <a:t>las</a:t>
            </a:r>
            <a:r>
              <a:rPr lang="en-US" dirty="0" smtClean="0"/>
              <a:t> </a:t>
            </a:r>
            <a:r>
              <a:rPr lang="en-US" dirty="0" err="1" smtClean="0"/>
              <a:t>ganancias</a:t>
            </a:r>
            <a:r>
              <a:rPr lang="en-US" dirty="0" smtClean="0"/>
              <a:t>.</a:t>
            </a:r>
            <a:r>
              <a:rPr lang="en-US" dirty="0"/>
              <a:t>  </a:t>
            </a:r>
            <a:r>
              <a:rPr lang="en-US" dirty="0" smtClean="0"/>
              <a:t>En un </a:t>
            </a:r>
            <a:r>
              <a:rPr lang="en-US" dirty="0" err="1" smtClean="0"/>
              <a:t>caso</a:t>
            </a:r>
            <a:r>
              <a:rPr lang="en-US" dirty="0" smtClean="0"/>
              <a:t> </a:t>
            </a:r>
            <a:r>
              <a:rPr lang="en-US" dirty="0" err="1" smtClean="0"/>
              <a:t>parecido</a:t>
            </a:r>
            <a:r>
              <a:rPr lang="en-US" dirty="0" smtClean="0"/>
              <a:t> en los ‘80s</a:t>
            </a:r>
            <a:r>
              <a:rPr lang="en-US" dirty="0"/>
              <a:t>, </a:t>
            </a:r>
            <a:r>
              <a:rPr lang="en-US" dirty="0" smtClean="0"/>
              <a:t>un </a:t>
            </a:r>
            <a:r>
              <a:rPr lang="en-US" dirty="0" err="1" smtClean="0"/>
              <a:t>equipo</a:t>
            </a:r>
            <a:r>
              <a:rPr lang="en-US" dirty="0" smtClean="0"/>
              <a:t> de </a:t>
            </a:r>
            <a:r>
              <a:rPr lang="en-US" dirty="0" err="1" smtClean="0"/>
              <a:t>doctores</a:t>
            </a:r>
            <a:r>
              <a:rPr lang="en-US" dirty="0" smtClean="0"/>
              <a:t> </a:t>
            </a:r>
            <a:r>
              <a:rPr lang="en-US" dirty="0" err="1" smtClean="0"/>
              <a:t>quito</a:t>
            </a:r>
            <a:r>
              <a:rPr lang="en-US" dirty="0" smtClean="0"/>
              <a:t>’ el </a:t>
            </a:r>
            <a:r>
              <a:rPr lang="en-US" dirty="0" err="1" smtClean="0"/>
              <a:t>bazo</a:t>
            </a:r>
            <a:r>
              <a:rPr lang="en-US" dirty="0" smtClean="0"/>
              <a:t> del </a:t>
            </a:r>
            <a:r>
              <a:rPr lang="en-US" dirty="0" err="1" smtClean="0"/>
              <a:t>señor</a:t>
            </a:r>
            <a:r>
              <a:rPr lang="en-US" dirty="0" smtClean="0"/>
              <a:t> </a:t>
            </a:r>
            <a:r>
              <a:rPr lang="en-US" dirty="0"/>
              <a:t>John Moore </a:t>
            </a:r>
            <a:r>
              <a:rPr lang="en-US" dirty="0" err="1" smtClean="0"/>
              <a:t>como</a:t>
            </a:r>
            <a:r>
              <a:rPr lang="en-US" dirty="0" smtClean="0"/>
              <a:t> parte de </a:t>
            </a:r>
            <a:r>
              <a:rPr lang="en-US" dirty="0" err="1" smtClean="0"/>
              <a:t>su</a:t>
            </a:r>
            <a:r>
              <a:rPr lang="en-US" dirty="0" smtClean="0"/>
              <a:t> </a:t>
            </a:r>
            <a:r>
              <a:rPr lang="en-US" dirty="0" err="1" smtClean="0"/>
              <a:t>tratamiento</a:t>
            </a:r>
            <a:r>
              <a:rPr lang="en-US" dirty="0" smtClean="0"/>
              <a:t> de </a:t>
            </a:r>
            <a:r>
              <a:rPr lang="en-US" dirty="0" err="1" smtClean="0"/>
              <a:t>leucemia</a:t>
            </a:r>
            <a:r>
              <a:rPr lang="en-US" dirty="0" smtClean="0"/>
              <a:t>.</a:t>
            </a:r>
            <a:r>
              <a:rPr lang="en-US" dirty="0"/>
              <a:t>  </a:t>
            </a:r>
            <a:r>
              <a:rPr lang="en-US" dirty="0" err="1" smtClean="0"/>
              <a:t>Reconociendo</a:t>
            </a:r>
            <a:r>
              <a:rPr lang="en-US" dirty="0" smtClean="0"/>
              <a:t> el gran valor </a:t>
            </a:r>
            <a:r>
              <a:rPr lang="en-US" dirty="0" err="1" smtClean="0"/>
              <a:t>cientifico</a:t>
            </a:r>
            <a:r>
              <a:rPr lang="en-US" dirty="0" smtClean="0"/>
              <a:t> y </a:t>
            </a:r>
            <a:r>
              <a:rPr lang="en-US" dirty="0" err="1" smtClean="0"/>
              <a:t>financiero</a:t>
            </a:r>
            <a:r>
              <a:rPr lang="en-US" dirty="0" smtClean="0"/>
              <a:t> de </a:t>
            </a:r>
            <a:r>
              <a:rPr lang="en-US" dirty="0" err="1" smtClean="0"/>
              <a:t>las</a:t>
            </a:r>
            <a:r>
              <a:rPr lang="en-US" dirty="0" smtClean="0"/>
              <a:t> </a:t>
            </a:r>
            <a:r>
              <a:rPr lang="en-US" dirty="0" err="1" smtClean="0"/>
              <a:t>celulas</a:t>
            </a:r>
            <a:r>
              <a:rPr lang="en-US" dirty="0" smtClean="0"/>
              <a:t> </a:t>
            </a:r>
            <a:r>
              <a:rPr lang="en-US" dirty="0" err="1" smtClean="0"/>
              <a:t>cancerosa</a:t>
            </a:r>
            <a:r>
              <a:rPr lang="en-US" dirty="0" smtClean="0"/>
              <a:t> de Moore, </a:t>
            </a:r>
            <a:r>
              <a:rPr lang="en-US" dirty="0" err="1" smtClean="0"/>
              <a:t>su</a:t>
            </a:r>
            <a:r>
              <a:rPr lang="en-US" dirty="0" smtClean="0"/>
              <a:t> doctor </a:t>
            </a:r>
            <a:r>
              <a:rPr lang="en-US" dirty="0" err="1" smtClean="0"/>
              <a:t>inmediatamente</a:t>
            </a:r>
            <a:r>
              <a:rPr lang="en-US" dirty="0" smtClean="0"/>
              <a:t> </a:t>
            </a:r>
            <a:r>
              <a:rPr lang="en-US" dirty="0" err="1" smtClean="0"/>
              <a:t>desarrollo</a:t>
            </a:r>
            <a:r>
              <a:rPr lang="en-US" dirty="0" smtClean="0"/>
              <a:t>’ </a:t>
            </a:r>
            <a:r>
              <a:rPr lang="en-US" dirty="0" err="1" smtClean="0"/>
              <a:t>una</a:t>
            </a:r>
            <a:r>
              <a:rPr lang="en-US" dirty="0" smtClean="0"/>
              <a:t> </a:t>
            </a:r>
            <a:r>
              <a:rPr lang="en-US" dirty="0" err="1" smtClean="0"/>
              <a:t>linea</a:t>
            </a:r>
            <a:r>
              <a:rPr lang="en-US" dirty="0" smtClean="0"/>
              <a:t> </a:t>
            </a:r>
            <a:r>
              <a:rPr lang="en-US" dirty="0" err="1" smtClean="0"/>
              <a:t>celular</a:t>
            </a:r>
            <a:r>
              <a:rPr lang="en-US" dirty="0" smtClean="0"/>
              <a:t> de los </a:t>
            </a:r>
            <a:r>
              <a:rPr lang="en-US" dirty="0" err="1" smtClean="0"/>
              <a:t>linfocitos</a:t>
            </a:r>
            <a:r>
              <a:rPr lang="en-US" dirty="0" smtClean="0"/>
              <a:t> </a:t>
            </a:r>
            <a:r>
              <a:rPr lang="en-US" dirty="0" err="1" smtClean="0"/>
              <a:t>extraidos</a:t>
            </a:r>
            <a:r>
              <a:rPr lang="en-US" dirty="0" smtClean="0"/>
              <a:t>, </a:t>
            </a:r>
            <a:r>
              <a:rPr lang="en-US" dirty="0" err="1" smtClean="0"/>
              <a:t>patento</a:t>
            </a:r>
            <a:r>
              <a:rPr lang="en-US" dirty="0" smtClean="0"/>
              <a:t>’ la </a:t>
            </a:r>
            <a:r>
              <a:rPr lang="en-US" dirty="0" err="1" smtClean="0"/>
              <a:t>linea</a:t>
            </a:r>
            <a:r>
              <a:rPr lang="en-US" dirty="0" smtClean="0"/>
              <a:t>, y </a:t>
            </a:r>
            <a:r>
              <a:rPr lang="en-US" dirty="0" err="1" smtClean="0"/>
              <a:t>vendio</a:t>
            </a:r>
            <a:r>
              <a:rPr lang="en-US" dirty="0" smtClean="0"/>
              <a:t>’ el </a:t>
            </a:r>
            <a:r>
              <a:rPr lang="en-US" dirty="0" err="1" smtClean="0"/>
              <a:t>patente</a:t>
            </a:r>
            <a:r>
              <a:rPr lang="en-US" dirty="0" smtClean="0"/>
              <a:t> </a:t>
            </a:r>
            <a:r>
              <a:rPr lang="en-US" dirty="0" err="1" smtClean="0"/>
              <a:t>por</a:t>
            </a:r>
            <a:r>
              <a:rPr lang="en-US" dirty="0" smtClean="0"/>
              <a:t> </a:t>
            </a:r>
            <a:r>
              <a:rPr lang="en-US" dirty="0" err="1" smtClean="0"/>
              <a:t>cientos</a:t>
            </a:r>
            <a:r>
              <a:rPr lang="en-US" dirty="0" smtClean="0"/>
              <a:t> de miles de </a:t>
            </a:r>
            <a:r>
              <a:rPr lang="en-US" dirty="0" err="1" smtClean="0"/>
              <a:t>dolares</a:t>
            </a:r>
            <a:r>
              <a:rPr lang="en-US" dirty="0" smtClean="0"/>
              <a:t>.</a:t>
            </a:r>
          </a:p>
          <a:p>
            <a:pPr fontAlgn="base"/>
            <a:r>
              <a:rPr lang="en-US" dirty="0" smtClean="0"/>
              <a:t>El </a:t>
            </a:r>
            <a:r>
              <a:rPr lang="en-US" dirty="0"/>
              <a:t>doctor </a:t>
            </a:r>
            <a:r>
              <a:rPr lang="en-US" dirty="0" err="1" smtClean="0"/>
              <a:t>tambien</a:t>
            </a:r>
            <a:r>
              <a:rPr lang="en-US" dirty="0" smtClean="0"/>
              <a:t> </a:t>
            </a:r>
            <a:r>
              <a:rPr lang="en-US" dirty="0" err="1" smtClean="0"/>
              <a:t>colecto</a:t>
            </a:r>
            <a:r>
              <a:rPr lang="en-US" dirty="0" smtClean="0"/>
              <a:t>’ la </a:t>
            </a:r>
            <a:r>
              <a:rPr lang="en-US" dirty="0" err="1" smtClean="0"/>
              <a:t>sangre</a:t>
            </a:r>
            <a:r>
              <a:rPr lang="en-US" dirty="0" smtClean="0"/>
              <a:t> de Moore y </a:t>
            </a:r>
            <a:r>
              <a:rPr lang="en-US" dirty="0" err="1" smtClean="0"/>
              <a:t>otros</a:t>
            </a:r>
            <a:r>
              <a:rPr lang="en-US" dirty="0" smtClean="0"/>
              <a:t> </a:t>
            </a:r>
            <a:r>
              <a:rPr lang="en-US" dirty="0" err="1" smtClean="0"/>
              <a:t>tejidos</a:t>
            </a:r>
            <a:r>
              <a:rPr lang="en-US" dirty="0" smtClean="0"/>
              <a:t> en </a:t>
            </a:r>
            <a:r>
              <a:rPr lang="en-US" dirty="0" err="1" smtClean="0"/>
              <a:t>visitas</a:t>
            </a:r>
            <a:r>
              <a:rPr lang="en-US" dirty="0" smtClean="0"/>
              <a:t> </a:t>
            </a:r>
            <a:r>
              <a:rPr lang="en-US" dirty="0" err="1" smtClean="0"/>
              <a:t>sucesivas</a:t>
            </a:r>
            <a:r>
              <a:rPr lang="en-US" dirty="0" smtClean="0"/>
              <a:t>, </a:t>
            </a:r>
            <a:r>
              <a:rPr lang="en-US" dirty="0" err="1" smtClean="0"/>
              <a:t>diciendole</a:t>
            </a:r>
            <a:r>
              <a:rPr lang="en-US" dirty="0" smtClean="0"/>
              <a:t> </a:t>
            </a:r>
            <a:r>
              <a:rPr lang="en-US" dirty="0" err="1" smtClean="0"/>
              <a:t>que</a:t>
            </a:r>
            <a:r>
              <a:rPr lang="en-US" dirty="0" smtClean="0"/>
              <a:t> </a:t>
            </a:r>
            <a:r>
              <a:rPr lang="en-US" dirty="0" err="1" smtClean="0"/>
              <a:t>su</a:t>
            </a:r>
            <a:r>
              <a:rPr lang="en-US" dirty="0" smtClean="0"/>
              <a:t> </a:t>
            </a:r>
            <a:r>
              <a:rPr lang="en-US" dirty="0" err="1" smtClean="0"/>
              <a:t>salud</a:t>
            </a:r>
            <a:r>
              <a:rPr lang="en-US" dirty="0" smtClean="0"/>
              <a:t> </a:t>
            </a:r>
            <a:r>
              <a:rPr lang="en-US" dirty="0" err="1" smtClean="0"/>
              <a:t>dependia</a:t>
            </a:r>
            <a:r>
              <a:rPr lang="en-US" dirty="0" smtClean="0"/>
              <a:t> de </a:t>
            </a:r>
            <a:r>
              <a:rPr lang="en-US" dirty="0" err="1" smtClean="0"/>
              <a:t>tal</a:t>
            </a:r>
            <a:r>
              <a:rPr lang="en-US" dirty="0" smtClean="0"/>
              <a:t> </a:t>
            </a:r>
            <a:r>
              <a:rPr lang="en-US" dirty="0" err="1" smtClean="0"/>
              <a:t>investigacion</a:t>
            </a:r>
            <a:r>
              <a:rPr lang="en-US" dirty="0" smtClean="0"/>
              <a:t>, sin </a:t>
            </a:r>
            <a:r>
              <a:rPr lang="en-US" dirty="0" err="1" smtClean="0"/>
              <a:t>revelarle</a:t>
            </a:r>
            <a:r>
              <a:rPr lang="en-US" dirty="0" smtClean="0"/>
              <a:t> </a:t>
            </a:r>
            <a:r>
              <a:rPr lang="en-US" dirty="0" err="1" smtClean="0"/>
              <a:t>que</a:t>
            </a:r>
            <a:r>
              <a:rPr lang="en-US" dirty="0" smtClean="0"/>
              <a:t> </a:t>
            </a:r>
            <a:r>
              <a:rPr lang="en-US" dirty="0" err="1" smtClean="0"/>
              <a:t>mantenia</a:t>
            </a:r>
            <a:r>
              <a:rPr lang="en-US" dirty="0" smtClean="0"/>
              <a:t> </a:t>
            </a:r>
            <a:r>
              <a:rPr lang="en-US" dirty="0" err="1" smtClean="0"/>
              <a:t>las</a:t>
            </a:r>
            <a:r>
              <a:rPr lang="en-US" dirty="0" smtClean="0"/>
              <a:t> </a:t>
            </a:r>
            <a:r>
              <a:rPr lang="en-US" dirty="0" err="1" smtClean="0"/>
              <a:t>muestras</a:t>
            </a:r>
            <a:r>
              <a:rPr lang="en-US" dirty="0" smtClean="0"/>
              <a:t> para </a:t>
            </a:r>
            <a:r>
              <a:rPr lang="en-US" dirty="0" err="1" smtClean="0"/>
              <a:t>su</a:t>
            </a:r>
            <a:r>
              <a:rPr lang="en-US" dirty="0" smtClean="0"/>
              <a:t> </a:t>
            </a:r>
            <a:r>
              <a:rPr lang="en-US" dirty="0" err="1" smtClean="0"/>
              <a:t>investigacion</a:t>
            </a:r>
            <a:r>
              <a:rPr lang="en-US" dirty="0" smtClean="0"/>
              <a:t>. La </a:t>
            </a:r>
            <a:r>
              <a:rPr lang="en-US" dirty="0" err="1" smtClean="0"/>
              <a:t>linea</a:t>
            </a:r>
            <a:r>
              <a:rPr lang="en-US" dirty="0" smtClean="0"/>
              <a:t> </a:t>
            </a:r>
            <a:r>
              <a:rPr lang="en-US" dirty="0" err="1" smtClean="0"/>
              <a:t>celular</a:t>
            </a:r>
            <a:r>
              <a:rPr lang="en-US" dirty="0" smtClean="0"/>
              <a:t> </a:t>
            </a:r>
            <a:r>
              <a:rPr lang="en-US" dirty="0" err="1" smtClean="0"/>
              <a:t>que</a:t>
            </a:r>
            <a:r>
              <a:rPr lang="en-US" dirty="0" smtClean="0"/>
              <a:t> </a:t>
            </a:r>
            <a:r>
              <a:rPr lang="en-US" dirty="0" err="1" smtClean="0"/>
              <a:t>resulto</a:t>
            </a:r>
            <a:r>
              <a:rPr lang="en-US" dirty="0" smtClean="0"/>
              <a:t>’, la </a:t>
            </a:r>
            <a:r>
              <a:rPr lang="en-US" dirty="0"/>
              <a:t>Mo, </a:t>
            </a:r>
            <a:r>
              <a:rPr lang="en-US" dirty="0" err="1" smtClean="0"/>
              <a:t>tiene</a:t>
            </a:r>
            <a:r>
              <a:rPr lang="en-US" dirty="0" smtClean="0"/>
              <a:t> al </a:t>
            </a:r>
            <a:r>
              <a:rPr lang="en-US" dirty="0" err="1" smtClean="0"/>
              <a:t>momento</a:t>
            </a:r>
            <a:r>
              <a:rPr lang="en-US" dirty="0" smtClean="0"/>
              <a:t> un valor de </a:t>
            </a:r>
            <a:r>
              <a:rPr lang="en-US" dirty="0" err="1" smtClean="0"/>
              <a:t>alrededor</a:t>
            </a:r>
            <a:r>
              <a:rPr lang="en-US" dirty="0" smtClean="0"/>
              <a:t> de 3,000 </a:t>
            </a:r>
            <a:r>
              <a:rPr lang="en-US" dirty="0" err="1" smtClean="0"/>
              <a:t>milliones</a:t>
            </a:r>
            <a:r>
              <a:rPr lang="en-US" dirty="0" smtClean="0"/>
              <a:t> de </a:t>
            </a:r>
            <a:r>
              <a:rPr lang="en-US" dirty="0" err="1" smtClean="0"/>
              <a:t>dolares</a:t>
            </a:r>
            <a:r>
              <a:rPr lang="en-US" dirty="0" smtClean="0"/>
              <a:t>.</a:t>
            </a:r>
          </a:p>
          <a:p>
            <a:pPr fontAlgn="base"/>
            <a:endParaRPr lang="en-US" dirty="0"/>
          </a:p>
          <a:p>
            <a:pPr fontAlgn="base"/>
            <a:r>
              <a:rPr lang="en-US" dirty="0" err="1" smtClean="0"/>
              <a:t>Cuando</a:t>
            </a:r>
            <a:r>
              <a:rPr lang="en-US" dirty="0" smtClean="0"/>
              <a:t> Moore </a:t>
            </a:r>
            <a:r>
              <a:rPr lang="en-US" dirty="0" err="1" smtClean="0"/>
              <a:t>descubrio</a:t>
            </a:r>
            <a:r>
              <a:rPr lang="en-US" dirty="0" smtClean="0"/>
              <a:t>’ </a:t>
            </a:r>
            <a:r>
              <a:rPr lang="en-US" dirty="0" err="1" smtClean="0"/>
              <a:t>todo</a:t>
            </a:r>
            <a:r>
              <a:rPr lang="en-US" dirty="0" smtClean="0"/>
              <a:t> </a:t>
            </a:r>
            <a:r>
              <a:rPr lang="en-US" dirty="0" err="1" smtClean="0"/>
              <a:t>esto</a:t>
            </a:r>
            <a:r>
              <a:rPr lang="en-US" dirty="0" smtClean="0"/>
              <a:t>, </a:t>
            </a:r>
            <a:r>
              <a:rPr lang="en-US" dirty="0" err="1" smtClean="0"/>
              <a:t>demando</a:t>
            </a:r>
            <a:r>
              <a:rPr lang="en-US" dirty="0" smtClean="0"/>
              <a:t>’ en </a:t>
            </a:r>
            <a:r>
              <a:rPr lang="en-US" dirty="0" err="1" smtClean="0"/>
              <a:t>busca</a:t>
            </a:r>
            <a:r>
              <a:rPr lang="en-US" dirty="0" smtClean="0"/>
              <a:t> de </a:t>
            </a:r>
            <a:r>
              <a:rPr lang="en-US" dirty="0" err="1" smtClean="0"/>
              <a:t>su</a:t>
            </a:r>
            <a:r>
              <a:rPr lang="en-US" dirty="0" smtClean="0"/>
              <a:t> parte de </a:t>
            </a:r>
            <a:r>
              <a:rPr lang="en-US" dirty="0" err="1" smtClean="0"/>
              <a:t>ganancias</a:t>
            </a:r>
            <a:r>
              <a:rPr lang="en-US" dirty="0" smtClean="0"/>
              <a:t>. Sin embargo, la </a:t>
            </a:r>
            <a:r>
              <a:rPr lang="en-US" dirty="0" err="1" smtClean="0"/>
              <a:t>corte</a:t>
            </a:r>
            <a:r>
              <a:rPr lang="en-US" dirty="0" smtClean="0"/>
              <a:t> </a:t>
            </a:r>
            <a:r>
              <a:rPr lang="en-US" dirty="0" err="1" smtClean="0"/>
              <a:t>suprema</a:t>
            </a:r>
            <a:r>
              <a:rPr lang="en-US" dirty="0" smtClean="0"/>
              <a:t> de California no </a:t>
            </a:r>
            <a:r>
              <a:rPr lang="en-US" dirty="0" err="1" smtClean="0"/>
              <a:t>aprobo</a:t>
            </a:r>
            <a:r>
              <a:rPr lang="en-US" dirty="0" smtClean="0"/>
              <a:t>’ </a:t>
            </a:r>
            <a:r>
              <a:rPr lang="en-US" dirty="0" err="1" smtClean="0"/>
              <a:t>su</a:t>
            </a:r>
            <a:r>
              <a:rPr lang="en-US" dirty="0" smtClean="0"/>
              <a:t> </a:t>
            </a:r>
            <a:r>
              <a:rPr lang="en-US" dirty="0" err="1" smtClean="0"/>
              <a:t>demanda</a:t>
            </a:r>
            <a:r>
              <a:rPr lang="en-US" dirty="0" smtClean="0"/>
              <a:t>, </a:t>
            </a:r>
            <a:r>
              <a:rPr lang="en-US" dirty="0" err="1" smtClean="0"/>
              <a:t>sosteniendo</a:t>
            </a:r>
            <a:r>
              <a:rPr lang="en-US" dirty="0" smtClean="0"/>
              <a:t> </a:t>
            </a:r>
            <a:r>
              <a:rPr lang="en-US" dirty="0" err="1" smtClean="0"/>
              <a:t>que</a:t>
            </a:r>
            <a:r>
              <a:rPr lang="en-US" dirty="0" smtClean="0"/>
              <a:t> Moore no </a:t>
            </a:r>
            <a:r>
              <a:rPr lang="en-US" dirty="0" err="1" smtClean="0"/>
              <a:t>tenia</a:t>
            </a:r>
            <a:r>
              <a:rPr lang="en-US" dirty="0" smtClean="0"/>
              <a:t> </a:t>
            </a:r>
            <a:r>
              <a:rPr lang="en-US" dirty="0" err="1" smtClean="0"/>
              <a:t>interes</a:t>
            </a:r>
            <a:r>
              <a:rPr lang="en-US" dirty="0" smtClean="0"/>
              <a:t> de </a:t>
            </a:r>
            <a:r>
              <a:rPr lang="en-US" dirty="0" err="1" smtClean="0"/>
              <a:t>propiedad</a:t>
            </a:r>
            <a:r>
              <a:rPr lang="en-US" dirty="0" smtClean="0"/>
              <a:t> en la </a:t>
            </a:r>
            <a:r>
              <a:rPr lang="en-US" dirty="0" err="1" smtClean="0"/>
              <a:t>linea</a:t>
            </a:r>
            <a:r>
              <a:rPr lang="en-US" dirty="0" smtClean="0"/>
              <a:t> </a:t>
            </a:r>
            <a:r>
              <a:rPr lang="en-US" dirty="0" err="1" smtClean="0"/>
              <a:t>celular</a:t>
            </a:r>
            <a:r>
              <a:rPr lang="en-US" dirty="0" smtClean="0"/>
              <a:t> </a:t>
            </a:r>
            <a:r>
              <a:rPr lang="en-US" dirty="0" err="1" smtClean="0"/>
              <a:t>desarrollada</a:t>
            </a:r>
            <a:r>
              <a:rPr lang="en-US" dirty="0" smtClean="0"/>
              <a:t> </a:t>
            </a:r>
            <a:r>
              <a:rPr lang="en-US" dirty="0" err="1" smtClean="0"/>
              <a:t>por</a:t>
            </a:r>
            <a:r>
              <a:rPr lang="en-US" dirty="0" smtClean="0"/>
              <a:t> </a:t>
            </a:r>
            <a:r>
              <a:rPr lang="en-US" dirty="0" err="1" smtClean="0"/>
              <a:t>su</a:t>
            </a:r>
            <a:r>
              <a:rPr lang="en-US" dirty="0" smtClean="0"/>
              <a:t> doctor, y </a:t>
            </a:r>
            <a:r>
              <a:rPr lang="en-US" dirty="0" err="1" smtClean="0"/>
              <a:t>que</a:t>
            </a:r>
            <a:r>
              <a:rPr lang="en-US" dirty="0" smtClean="0"/>
              <a:t> </a:t>
            </a:r>
            <a:r>
              <a:rPr lang="en-US" dirty="0" err="1" smtClean="0"/>
              <a:t>sus</a:t>
            </a:r>
            <a:r>
              <a:rPr lang="en-US" dirty="0" smtClean="0"/>
              <a:t> </a:t>
            </a:r>
            <a:r>
              <a:rPr lang="en-US" dirty="0" err="1" smtClean="0"/>
              <a:t>derechos</a:t>
            </a:r>
            <a:r>
              <a:rPr lang="en-US" dirty="0" smtClean="0"/>
              <a:t> a la </a:t>
            </a:r>
            <a:r>
              <a:rPr lang="en-US" dirty="0" err="1" smtClean="0"/>
              <a:t>privacidad</a:t>
            </a:r>
            <a:r>
              <a:rPr lang="en-US" dirty="0" smtClean="0"/>
              <a:t> y </a:t>
            </a:r>
            <a:r>
              <a:rPr lang="en-US" dirty="0" err="1" smtClean="0"/>
              <a:t>dignidad</a:t>
            </a:r>
            <a:r>
              <a:rPr lang="en-US" dirty="0" smtClean="0"/>
              <a:t> </a:t>
            </a:r>
            <a:r>
              <a:rPr lang="en-US" dirty="0" err="1" smtClean="0"/>
              <a:t>habian</a:t>
            </a:r>
            <a:r>
              <a:rPr lang="en-US" dirty="0" smtClean="0"/>
              <a:t> </a:t>
            </a:r>
            <a:r>
              <a:rPr lang="en-US" dirty="0" err="1" smtClean="0"/>
              <a:t>sido</a:t>
            </a:r>
            <a:r>
              <a:rPr lang="en-US" dirty="0" smtClean="0"/>
              <a:t> </a:t>
            </a:r>
            <a:r>
              <a:rPr lang="en-US" dirty="0" err="1" smtClean="0"/>
              <a:t>suficientemente</a:t>
            </a:r>
            <a:r>
              <a:rPr lang="en-US" dirty="0" smtClean="0"/>
              <a:t> </a:t>
            </a:r>
            <a:r>
              <a:rPr lang="en-US" dirty="0" err="1" smtClean="0"/>
              <a:t>protejidos</a:t>
            </a:r>
            <a:r>
              <a:rPr lang="en-US" dirty="0" smtClean="0"/>
              <a:t> </a:t>
            </a:r>
            <a:r>
              <a:rPr lang="en-US" dirty="0" err="1" smtClean="0"/>
              <a:t>por</a:t>
            </a:r>
            <a:r>
              <a:rPr lang="en-US" dirty="0" smtClean="0"/>
              <a:t> la </a:t>
            </a:r>
            <a:r>
              <a:rPr lang="en-US" dirty="0" err="1" smtClean="0"/>
              <a:t>regla</a:t>
            </a:r>
            <a:r>
              <a:rPr lang="en-US" dirty="0" smtClean="0"/>
              <a:t> del </a:t>
            </a:r>
            <a:r>
              <a:rPr lang="en-US" dirty="0" err="1" smtClean="0"/>
              <a:t>consentimiento</a:t>
            </a:r>
            <a:r>
              <a:rPr lang="en-US" dirty="0" smtClean="0"/>
              <a:t> </a:t>
            </a:r>
            <a:r>
              <a:rPr lang="en-US" dirty="0" err="1" smtClean="0"/>
              <a:t>informado</a:t>
            </a:r>
            <a:r>
              <a:rPr lang="en-US" dirty="0" smtClean="0"/>
              <a:t>.</a:t>
            </a:r>
            <a:r>
              <a:rPr lang="en-US" dirty="0"/>
              <a:t>  </a:t>
            </a:r>
            <a:r>
              <a:rPr lang="en-US" dirty="0" smtClean="0"/>
              <a:t>La </a:t>
            </a:r>
            <a:r>
              <a:rPr lang="en-US" dirty="0" err="1" smtClean="0"/>
              <a:t>corte</a:t>
            </a:r>
            <a:r>
              <a:rPr lang="en-US" dirty="0" smtClean="0"/>
              <a:t> </a:t>
            </a:r>
            <a:r>
              <a:rPr lang="en-US" dirty="0" err="1" smtClean="0"/>
              <a:t>tambien</a:t>
            </a:r>
            <a:r>
              <a:rPr lang="en-US" dirty="0" smtClean="0"/>
              <a:t> </a:t>
            </a:r>
            <a:r>
              <a:rPr lang="en-US" dirty="0" err="1" smtClean="0"/>
              <a:t>indico</a:t>
            </a:r>
            <a:r>
              <a:rPr lang="en-US" dirty="0" smtClean="0"/>
              <a:t>’ </a:t>
            </a:r>
            <a:r>
              <a:rPr lang="en-US" dirty="0" err="1" smtClean="0"/>
              <a:t>que</a:t>
            </a:r>
            <a:r>
              <a:rPr lang="en-US" dirty="0" smtClean="0"/>
              <a:t> </a:t>
            </a:r>
            <a:r>
              <a:rPr lang="en-US" dirty="0" err="1" smtClean="0"/>
              <a:t>algunas</a:t>
            </a:r>
            <a:r>
              <a:rPr lang="en-US" dirty="0" smtClean="0"/>
              <a:t> </a:t>
            </a:r>
            <a:r>
              <a:rPr lang="en-US" dirty="0" err="1" smtClean="0"/>
              <a:t>leyes</a:t>
            </a:r>
            <a:r>
              <a:rPr lang="en-US" dirty="0" smtClean="0"/>
              <a:t> </a:t>
            </a:r>
            <a:r>
              <a:rPr lang="en-US" dirty="0" err="1" smtClean="0"/>
              <a:t>parecen</a:t>
            </a:r>
            <a:r>
              <a:rPr lang="en-US" dirty="0" smtClean="0"/>
              <a:t> </a:t>
            </a:r>
            <a:r>
              <a:rPr lang="en-US" dirty="0" err="1" smtClean="0"/>
              <a:t>diseñadas</a:t>
            </a:r>
            <a:r>
              <a:rPr lang="en-US" dirty="0" smtClean="0"/>
              <a:t> para </a:t>
            </a:r>
            <a:r>
              <a:rPr lang="en-US" dirty="0" err="1" smtClean="0"/>
              <a:t>que</a:t>
            </a:r>
            <a:r>
              <a:rPr lang="en-US" dirty="0" smtClean="0"/>
              <a:t> los </a:t>
            </a:r>
            <a:r>
              <a:rPr lang="en-US" dirty="0" err="1" smtClean="0"/>
              <a:t>pacientes</a:t>
            </a:r>
            <a:r>
              <a:rPr lang="en-US" dirty="0" smtClean="0"/>
              <a:t> no </a:t>
            </a:r>
            <a:r>
              <a:rPr lang="en-US" dirty="0" err="1" smtClean="0"/>
              <a:t>puedan</a:t>
            </a:r>
            <a:r>
              <a:rPr lang="en-US" dirty="0" smtClean="0"/>
              <a:t> </a:t>
            </a:r>
            <a:r>
              <a:rPr lang="en-US" dirty="0" err="1" smtClean="0"/>
              <a:t>ejercer</a:t>
            </a:r>
            <a:r>
              <a:rPr lang="en-US" dirty="0" smtClean="0"/>
              <a:t> </a:t>
            </a:r>
            <a:r>
              <a:rPr lang="en-US" dirty="0" err="1" smtClean="0"/>
              <a:t>derechos</a:t>
            </a:r>
            <a:r>
              <a:rPr lang="en-US" dirty="0" smtClean="0"/>
              <a:t> </a:t>
            </a:r>
            <a:r>
              <a:rPr lang="en-US" dirty="0" err="1" smtClean="0"/>
              <a:t>legales</a:t>
            </a:r>
            <a:r>
              <a:rPr lang="en-US" dirty="0" smtClean="0"/>
              <a:t> </a:t>
            </a:r>
            <a:r>
              <a:rPr lang="en-US" dirty="0" err="1" smtClean="0"/>
              <a:t>sobre</a:t>
            </a:r>
            <a:r>
              <a:rPr lang="en-US" dirty="0" smtClean="0"/>
              <a:t> </a:t>
            </a:r>
            <a:r>
              <a:rPr lang="en-US" dirty="0" err="1" smtClean="0"/>
              <a:t>sus</a:t>
            </a:r>
            <a:r>
              <a:rPr lang="en-US" dirty="0" smtClean="0"/>
              <a:t> </a:t>
            </a:r>
            <a:r>
              <a:rPr lang="en-US" dirty="0" err="1" smtClean="0"/>
              <a:t>organos</a:t>
            </a:r>
            <a:r>
              <a:rPr lang="en-US" dirty="0" smtClean="0"/>
              <a:t>, </a:t>
            </a:r>
            <a:r>
              <a:rPr lang="en-US" dirty="0" err="1" smtClean="0"/>
              <a:t>una</a:t>
            </a:r>
            <a:r>
              <a:rPr lang="en-US" dirty="0" smtClean="0"/>
              <a:t> </a:t>
            </a:r>
            <a:r>
              <a:rPr lang="en-US" dirty="0" err="1" smtClean="0"/>
              <a:t>vez</a:t>
            </a:r>
            <a:r>
              <a:rPr lang="en-US" dirty="0" smtClean="0"/>
              <a:t> </a:t>
            </a:r>
            <a:r>
              <a:rPr lang="en-US" dirty="0" err="1" smtClean="0"/>
              <a:t>que</a:t>
            </a:r>
            <a:r>
              <a:rPr lang="en-US" dirty="0" smtClean="0"/>
              <a:t> </a:t>
            </a:r>
            <a:r>
              <a:rPr lang="en-US" dirty="0" err="1" smtClean="0"/>
              <a:t>esos</a:t>
            </a:r>
            <a:r>
              <a:rPr lang="en-US" dirty="0" smtClean="0"/>
              <a:t> </a:t>
            </a:r>
            <a:r>
              <a:rPr lang="en-US" dirty="0" err="1" smtClean="0"/>
              <a:t>sean</a:t>
            </a:r>
            <a:r>
              <a:rPr lang="en-US" dirty="0" smtClean="0"/>
              <a:t> </a:t>
            </a:r>
            <a:r>
              <a:rPr lang="en-US" dirty="0" err="1" smtClean="0"/>
              <a:t>donados</a:t>
            </a:r>
            <a:r>
              <a:rPr lang="en-US" dirty="0" smtClean="0"/>
              <a:t>.</a:t>
            </a:r>
            <a:r>
              <a:rPr lang="en-US" dirty="0"/>
              <a:t>  </a:t>
            </a:r>
            <a:r>
              <a:rPr lang="en-US" dirty="0" smtClean="0"/>
              <a:t>Lo </a:t>
            </a:r>
            <a:r>
              <a:rPr lang="en-US" dirty="0" err="1" smtClean="0"/>
              <a:t>unico</a:t>
            </a:r>
            <a:r>
              <a:rPr lang="en-US" dirty="0" smtClean="0"/>
              <a:t> </a:t>
            </a:r>
            <a:r>
              <a:rPr lang="en-US" dirty="0" err="1" smtClean="0"/>
              <a:t>que</a:t>
            </a:r>
            <a:r>
              <a:rPr lang="en-US" dirty="0" smtClean="0"/>
              <a:t> la </a:t>
            </a:r>
            <a:r>
              <a:rPr lang="en-US" dirty="0" err="1" smtClean="0"/>
              <a:t>corte</a:t>
            </a:r>
            <a:r>
              <a:rPr lang="en-US" dirty="0" smtClean="0"/>
              <a:t> le </a:t>
            </a:r>
            <a:r>
              <a:rPr lang="en-US" dirty="0" err="1" smtClean="0"/>
              <a:t>concedio</a:t>
            </a:r>
            <a:r>
              <a:rPr lang="en-US" dirty="0" smtClean="0"/>
              <a:t>’, </a:t>
            </a:r>
            <a:r>
              <a:rPr lang="en-US" dirty="0" err="1" smtClean="0"/>
              <a:t>fue</a:t>
            </a:r>
            <a:r>
              <a:rPr lang="en-US" dirty="0" smtClean="0"/>
              <a:t> </a:t>
            </a:r>
            <a:r>
              <a:rPr lang="en-US" dirty="0" err="1" smtClean="0"/>
              <a:t>que</a:t>
            </a:r>
            <a:r>
              <a:rPr lang="en-US" dirty="0" smtClean="0"/>
              <a:t> el doctor </a:t>
            </a:r>
            <a:r>
              <a:rPr lang="en-US" dirty="0" err="1" smtClean="0"/>
              <a:t>hubiera</a:t>
            </a:r>
            <a:r>
              <a:rPr lang="en-US" dirty="0" smtClean="0"/>
              <a:t> </a:t>
            </a:r>
            <a:r>
              <a:rPr lang="en-US" dirty="0" err="1" smtClean="0"/>
              <a:t>tenido</a:t>
            </a:r>
            <a:r>
              <a:rPr lang="en-US" dirty="0" smtClean="0"/>
              <a:t> </a:t>
            </a:r>
            <a:r>
              <a:rPr lang="en-US" dirty="0" err="1" smtClean="0"/>
              <a:t>que</a:t>
            </a:r>
            <a:r>
              <a:rPr lang="en-US" dirty="0" smtClean="0"/>
              <a:t> </a:t>
            </a:r>
            <a:r>
              <a:rPr lang="en-US" dirty="0" err="1" smtClean="0"/>
              <a:t>informar</a:t>
            </a:r>
            <a:r>
              <a:rPr lang="en-US" dirty="0" smtClean="0"/>
              <a:t> al </a:t>
            </a:r>
            <a:r>
              <a:rPr lang="en-US" dirty="0" err="1" smtClean="0"/>
              <a:t>paciente</a:t>
            </a:r>
            <a:r>
              <a:rPr lang="en-US" dirty="0" smtClean="0"/>
              <a:t> de </a:t>
            </a:r>
            <a:r>
              <a:rPr lang="en-US" dirty="0" err="1" smtClean="0"/>
              <a:t>que</a:t>
            </a:r>
            <a:r>
              <a:rPr lang="en-US" dirty="0" smtClean="0"/>
              <a:t> </a:t>
            </a:r>
            <a:r>
              <a:rPr lang="en-US" dirty="0" err="1" smtClean="0"/>
              <a:t>hiba</a:t>
            </a:r>
            <a:r>
              <a:rPr lang="en-US" dirty="0" smtClean="0"/>
              <a:t> a </a:t>
            </a:r>
            <a:r>
              <a:rPr lang="en-US" dirty="0" err="1" smtClean="0"/>
              <a:t>poder</a:t>
            </a:r>
            <a:r>
              <a:rPr lang="en-US" dirty="0" smtClean="0"/>
              <a:t> </a:t>
            </a:r>
            <a:r>
              <a:rPr lang="en-US" dirty="0" err="1" smtClean="0"/>
              <a:t>tener</a:t>
            </a:r>
            <a:r>
              <a:rPr lang="en-US" dirty="0" smtClean="0"/>
              <a:t> </a:t>
            </a:r>
            <a:r>
              <a:rPr lang="en-US" dirty="0" err="1" smtClean="0"/>
              <a:t>ganancias</a:t>
            </a:r>
            <a:r>
              <a:rPr lang="en-US" dirty="0" smtClean="0"/>
              <a:t> </a:t>
            </a:r>
            <a:r>
              <a:rPr lang="en-US" dirty="0" err="1" smtClean="0"/>
              <a:t>utilizando</a:t>
            </a:r>
            <a:r>
              <a:rPr lang="en-US" dirty="0" smtClean="0"/>
              <a:t> tales </a:t>
            </a:r>
            <a:r>
              <a:rPr lang="en-US" dirty="0" err="1" smtClean="0"/>
              <a:t>celulas</a:t>
            </a:r>
            <a:r>
              <a:rPr lang="en-US" dirty="0" smtClean="0"/>
              <a:t>.</a:t>
            </a:r>
            <a:endParaRPr lang="en-US" dirty="0"/>
          </a:p>
          <a:p>
            <a:pPr fontAlgn="base"/>
            <a:r>
              <a:rPr lang="en-US" dirty="0" smtClean="0"/>
              <a:t>El regimen </a:t>
            </a:r>
            <a:r>
              <a:rPr lang="en-US" dirty="0" err="1" smtClean="0"/>
              <a:t>presente</a:t>
            </a:r>
            <a:r>
              <a:rPr lang="en-US" dirty="0" smtClean="0"/>
              <a:t> </a:t>
            </a:r>
            <a:r>
              <a:rPr lang="en-US" dirty="0" err="1" smtClean="0"/>
              <a:t>es</a:t>
            </a:r>
            <a:r>
              <a:rPr lang="en-US" dirty="0" smtClean="0"/>
              <a:t> </a:t>
            </a:r>
            <a:r>
              <a:rPr lang="en-US" dirty="0" err="1" smtClean="0"/>
              <a:t>que</a:t>
            </a:r>
            <a:r>
              <a:rPr lang="en-US" dirty="0" smtClean="0"/>
              <a:t> </a:t>
            </a:r>
            <a:r>
              <a:rPr lang="en-US" dirty="0" err="1" smtClean="0"/>
              <a:t>una</a:t>
            </a:r>
            <a:r>
              <a:rPr lang="en-US" dirty="0" smtClean="0"/>
              <a:t> persona no </a:t>
            </a:r>
            <a:r>
              <a:rPr lang="en-US" dirty="0" err="1" smtClean="0"/>
              <a:t>tiene</a:t>
            </a:r>
            <a:r>
              <a:rPr lang="en-US" dirty="0" smtClean="0"/>
              <a:t> </a:t>
            </a:r>
            <a:r>
              <a:rPr lang="en-US" dirty="0" err="1" smtClean="0"/>
              <a:t>derechos</a:t>
            </a:r>
            <a:r>
              <a:rPr lang="en-US" dirty="0" smtClean="0"/>
              <a:t> </a:t>
            </a:r>
            <a:r>
              <a:rPr lang="en-US" dirty="0" err="1" smtClean="0"/>
              <a:t>sobre</a:t>
            </a:r>
            <a:r>
              <a:rPr lang="en-US" dirty="0" smtClean="0"/>
              <a:t> </a:t>
            </a:r>
            <a:r>
              <a:rPr lang="en-US" dirty="0" err="1" smtClean="0"/>
              <a:t>tejidos</a:t>
            </a:r>
            <a:r>
              <a:rPr lang="en-US" dirty="0" smtClean="0"/>
              <a:t> </a:t>
            </a:r>
            <a:r>
              <a:rPr lang="en-US" dirty="0" err="1" smtClean="0"/>
              <a:t>removidos</a:t>
            </a:r>
            <a:r>
              <a:rPr lang="en-US" dirty="0" smtClean="0"/>
              <a:t> de </a:t>
            </a:r>
            <a:r>
              <a:rPr lang="en-US" dirty="0" err="1" smtClean="0"/>
              <a:t>ella</a:t>
            </a:r>
            <a:r>
              <a:rPr lang="en-US" dirty="0" smtClean="0"/>
              <a:t>.</a:t>
            </a:r>
            <a:r>
              <a:rPr lang="en-US" dirty="0"/>
              <a:t>  </a:t>
            </a:r>
            <a:r>
              <a:rPr lang="en-US" dirty="0" smtClean="0"/>
              <a:t>Al </a:t>
            </a:r>
            <a:r>
              <a:rPr lang="en-US" dirty="0" err="1" smtClean="0"/>
              <a:t>dia</a:t>
            </a:r>
            <a:r>
              <a:rPr lang="en-US" dirty="0" smtClean="0"/>
              <a:t> de hoy, </a:t>
            </a:r>
            <a:r>
              <a:rPr lang="en-US" dirty="0" err="1" smtClean="0"/>
              <a:t>pacientes</a:t>
            </a:r>
            <a:r>
              <a:rPr lang="en-US" dirty="0" smtClean="0"/>
              <a:t> </a:t>
            </a:r>
            <a:r>
              <a:rPr lang="en-US" dirty="0" err="1" smtClean="0"/>
              <a:t>que</a:t>
            </a:r>
            <a:r>
              <a:rPr lang="en-US" dirty="0" smtClean="0"/>
              <a:t> son </a:t>
            </a:r>
            <a:r>
              <a:rPr lang="en-US" dirty="0" err="1" smtClean="0"/>
              <a:t>sujetos</a:t>
            </a:r>
            <a:r>
              <a:rPr lang="en-US" dirty="0" smtClean="0"/>
              <a:t> a </a:t>
            </a:r>
            <a:r>
              <a:rPr lang="en-US" dirty="0" err="1" smtClean="0"/>
              <a:t>cirugias</a:t>
            </a:r>
            <a:r>
              <a:rPr lang="en-US" dirty="0" smtClean="0"/>
              <a:t> </a:t>
            </a:r>
            <a:r>
              <a:rPr lang="en-US" dirty="0" err="1" smtClean="0"/>
              <a:t>firman</a:t>
            </a:r>
            <a:r>
              <a:rPr lang="en-US" dirty="0" smtClean="0"/>
              <a:t> un </a:t>
            </a:r>
            <a:r>
              <a:rPr lang="en-US" dirty="0" err="1" smtClean="0"/>
              <a:t>documento</a:t>
            </a:r>
            <a:r>
              <a:rPr lang="en-US" dirty="0" smtClean="0"/>
              <a:t>  </a:t>
            </a:r>
            <a:r>
              <a:rPr lang="en-US" dirty="0" err="1" smtClean="0"/>
              <a:t>que</a:t>
            </a:r>
            <a:r>
              <a:rPr lang="en-US" dirty="0" smtClean="0"/>
              <a:t> </a:t>
            </a:r>
            <a:r>
              <a:rPr lang="en-US" dirty="0" err="1" smtClean="0"/>
              <a:t>especifica</a:t>
            </a:r>
            <a:r>
              <a:rPr lang="en-US" dirty="0" smtClean="0"/>
              <a:t> </a:t>
            </a:r>
            <a:r>
              <a:rPr lang="en-US" dirty="0" err="1" smtClean="0"/>
              <a:t>que</a:t>
            </a:r>
            <a:r>
              <a:rPr lang="en-US" dirty="0" smtClean="0"/>
              <a:t> </a:t>
            </a:r>
            <a:r>
              <a:rPr lang="en-US" dirty="0" err="1" smtClean="0"/>
              <a:t>cualquier</a:t>
            </a:r>
            <a:r>
              <a:rPr lang="en-US" dirty="0" smtClean="0"/>
              <a:t> </a:t>
            </a:r>
            <a:r>
              <a:rPr lang="en-US" dirty="0" err="1" smtClean="0"/>
              <a:t>tejido</a:t>
            </a:r>
            <a:r>
              <a:rPr lang="en-US" dirty="0" smtClean="0"/>
              <a:t> </a:t>
            </a:r>
            <a:r>
              <a:rPr lang="en-US" dirty="0" err="1" smtClean="0"/>
              <a:t>removido</a:t>
            </a:r>
            <a:r>
              <a:rPr lang="en-US" dirty="0" smtClean="0"/>
              <a:t> </a:t>
            </a:r>
            <a:r>
              <a:rPr lang="en-US" dirty="0" err="1" smtClean="0"/>
              <a:t>puede</a:t>
            </a:r>
            <a:r>
              <a:rPr lang="en-US" dirty="0" smtClean="0"/>
              <a:t> </a:t>
            </a:r>
            <a:r>
              <a:rPr lang="en-US" dirty="0" err="1" smtClean="0"/>
              <a:t>ser</a:t>
            </a:r>
            <a:r>
              <a:rPr lang="en-US" dirty="0" smtClean="0"/>
              <a:t> </a:t>
            </a:r>
            <a:r>
              <a:rPr lang="en-US" dirty="0" err="1" smtClean="0"/>
              <a:t>usado</a:t>
            </a:r>
            <a:r>
              <a:rPr lang="en-US" dirty="0" smtClean="0"/>
              <a:t> para </a:t>
            </a:r>
            <a:r>
              <a:rPr lang="en-US" dirty="0" err="1" smtClean="0"/>
              <a:t>investigacion</a:t>
            </a:r>
            <a:r>
              <a:rPr lang="en-US" dirty="0" smtClean="0"/>
              <a:t>.</a:t>
            </a:r>
            <a:endParaRPr lang="en-US" dirty="0"/>
          </a:p>
        </p:txBody>
      </p:sp>
    </p:spTree>
    <p:extLst>
      <p:ext uri="{BB962C8B-B14F-4D97-AF65-F5344CB8AC3E}">
        <p14:creationId xmlns:p14="http://schemas.microsoft.com/office/powerpoint/2010/main" val="2573206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206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74153"/>
            <a:ext cx="9144000" cy="5170646"/>
          </a:xfrm>
          <a:prstGeom prst="rect">
            <a:avLst/>
          </a:prstGeom>
        </p:spPr>
        <p:txBody>
          <a:bodyPr wrap="square">
            <a:spAutoFit/>
          </a:bodyPr>
          <a:lstStyle/>
          <a:p>
            <a:r>
              <a:rPr lang="en-US" sz="2400" b="1" dirty="0" err="1" smtClean="0"/>
              <a:t>Historia</a:t>
            </a:r>
            <a:r>
              <a:rPr lang="en-US" sz="2400" b="1" dirty="0" smtClean="0"/>
              <a:t> de Moore y de la </a:t>
            </a:r>
            <a:r>
              <a:rPr lang="en-US" sz="2400" b="1" dirty="0" err="1" smtClean="0"/>
              <a:t>linea</a:t>
            </a:r>
            <a:r>
              <a:rPr lang="en-US" sz="2400" b="1" dirty="0" smtClean="0"/>
              <a:t> </a:t>
            </a:r>
            <a:r>
              <a:rPr lang="en-US" sz="2400" b="1" dirty="0" err="1" smtClean="0"/>
              <a:t>celular</a:t>
            </a:r>
            <a:r>
              <a:rPr lang="en-US" sz="2400" b="1" dirty="0" smtClean="0"/>
              <a:t> Mo</a:t>
            </a:r>
          </a:p>
          <a:p>
            <a:endParaRPr lang="en-US" dirty="0" smtClean="0"/>
          </a:p>
          <a:p>
            <a:r>
              <a:rPr lang="en-US" dirty="0" smtClean="0"/>
              <a:t>Moore </a:t>
            </a:r>
            <a:r>
              <a:rPr lang="en-US" dirty="0" err="1" smtClean="0"/>
              <a:t>estava</a:t>
            </a:r>
            <a:r>
              <a:rPr lang="en-US" dirty="0" smtClean="0"/>
              <a:t> a </a:t>
            </a:r>
            <a:r>
              <a:rPr lang="en-US" dirty="0" err="1" smtClean="0"/>
              <a:t>punto</a:t>
            </a:r>
            <a:r>
              <a:rPr lang="en-US" dirty="0" smtClean="0"/>
              <a:t> de </a:t>
            </a:r>
            <a:r>
              <a:rPr lang="en-US" dirty="0" err="1" smtClean="0"/>
              <a:t>morirse</a:t>
            </a:r>
            <a:r>
              <a:rPr lang="en-US" dirty="0" smtClean="0"/>
              <a:t> </a:t>
            </a:r>
            <a:r>
              <a:rPr lang="en-US" dirty="0" err="1" smtClean="0"/>
              <a:t>cuando</a:t>
            </a:r>
            <a:r>
              <a:rPr lang="en-US" dirty="0" smtClean="0"/>
              <a:t> en 1976 </a:t>
            </a:r>
            <a:r>
              <a:rPr lang="en-US" dirty="0" err="1" smtClean="0"/>
              <a:t>fue</a:t>
            </a:r>
            <a:r>
              <a:rPr lang="en-US" dirty="0" smtClean="0"/>
              <a:t>’ </a:t>
            </a:r>
            <a:r>
              <a:rPr lang="en-US" dirty="0" err="1" smtClean="0"/>
              <a:t>diagnosticado</a:t>
            </a:r>
            <a:r>
              <a:rPr lang="en-US" dirty="0" smtClean="0"/>
              <a:t> con hairy </a:t>
            </a:r>
            <a:r>
              <a:rPr lang="en-US" dirty="0"/>
              <a:t>cell leukemia, </a:t>
            </a:r>
            <a:r>
              <a:rPr lang="en-US" dirty="0" err="1" smtClean="0"/>
              <a:t>una</a:t>
            </a:r>
            <a:r>
              <a:rPr lang="en-US" dirty="0" smtClean="0"/>
              <a:t> forma </a:t>
            </a:r>
            <a:r>
              <a:rPr lang="en-US" dirty="0" err="1" smtClean="0"/>
              <a:t>rara</a:t>
            </a:r>
            <a:r>
              <a:rPr lang="en-US" dirty="0" smtClean="0"/>
              <a:t> y </a:t>
            </a:r>
            <a:r>
              <a:rPr lang="en-US" dirty="0" err="1" smtClean="0"/>
              <a:t>potencialmente</a:t>
            </a:r>
            <a:r>
              <a:rPr lang="en-US" dirty="0" smtClean="0"/>
              <a:t> fatal de </a:t>
            </a:r>
            <a:r>
              <a:rPr lang="en-US" dirty="0"/>
              <a:t>cancer. </a:t>
            </a:r>
            <a:r>
              <a:rPr lang="en-US" dirty="0" err="1" smtClean="0"/>
              <a:t>Preocupados</a:t>
            </a:r>
            <a:r>
              <a:rPr lang="en-US" dirty="0" smtClean="0"/>
              <a:t> </a:t>
            </a:r>
            <a:r>
              <a:rPr lang="en-US" dirty="0" err="1" smtClean="0"/>
              <a:t>que</a:t>
            </a:r>
            <a:r>
              <a:rPr lang="en-US" dirty="0" smtClean="0"/>
              <a:t> </a:t>
            </a:r>
            <a:r>
              <a:rPr lang="en-US" dirty="0" err="1" smtClean="0"/>
              <a:t>su</a:t>
            </a:r>
            <a:r>
              <a:rPr lang="en-US" dirty="0" smtClean="0"/>
              <a:t> </a:t>
            </a:r>
            <a:r>
              <a:rPr lang="en-US" dirty="0" err="1" smtClean="0"/>
              <a:t>bazo</a:t>
            </a:r>
            <a:r>
              <a:rPr lang="en-US" dirty="0" smtClean="0"/>
              <a:t> </a:t>
            </a:r>
            <a:r>
              <a:rPr lang="en-US" dirty="0" err="1" smtClean="0"/>
              <a:t>peligrosamente</a:t>
            </a:r>
            <a:r>
              <a:rPr lang="en-US" dirty="0" smtClean="0"/>
              <a:t> </a:t>
            </a:r>
            <a:r>
              <a:rPr lang="en-US" dirty="0" err="1" smtClean="0"/>
              <a:t>inchado</a:t>
            </a:r>
            <a:r>
              <a:rPr lang="en-US" dirty="0" smtClean="0"/>
              <a:t> </a:t>
            </a:r>
            <a:r>
              <a:rPr lang="en-US" dirty="0" err="1" smtClean="0"/>
              <a:t>pudiera</a:t>
            </a:r>
            <a:r>
              <a:rPr lang="en-US" dirty="0" smtClean="0"/>
              <a:t> </a:t>
            </a:r>
            <a:r>
              <a:rPr lang="en-US" dirty="0" err="1" smtClean="0"/>
              <a:t>explotar</a:t>
            </a:r>
            <a:r>
              <a:rPr lang="en-US" dirty="0" smtClean="0"/>
              <a:t>, los </a:t>
            </a:r>
            <a:r>
              <a:rPr lang="en-US" dirty="0" err="1" smtClean="0"/>
              <a:t>cirujanos</a:t>
            </a:r>
            <a:r>
              <a:rPr lang="en-US" dirty="0" smtClean="0"/>
              <a:t> del </a:t>
            </a:r>
            <a:r>
              <a:rPr lang="en-US" dirty="0" err="1" smtClean="0"/>
              <a:t>centro</a:t>
            </a:r>
            <a:r>
              <a:rPr lang="en-US" dirty="0" smtClean="0"/>
              <a:t> medico de la UCLA lo </a:t>
            </a:r>
            <a:r>
              <a:rPr lang="en-US" dirty="0" err="1" smtClean="0"/>
              <a:t>removieron</a:t>
            </a:r>
            <a:r>
              <a:rPr lang="en-US" dirty="0" smtClean="0"/>
              <a:t>.</a:t>
            </a:r>
            <a:endParaRPr lang="en-US" dirty="0"/>
          </a:p>
          <a:p>
            <a:endParaRPr lang="en-US" dirty="0" smtClean="0"/>
          </a:p>
          <a:p>
            <a:r>
              <a:rPr lang="en-US" dirty="0" smtClean="0"/>
              <a:t>En </a:t>
            </a:r>
            <a:r>
              <a:rPr lang="en-US" dirty="0" err="1" smtClean="0"/>
              <a:t>pocos</a:t>
            </a:r>
            <a:r>
              <a:rPr lang="en-US" dirty="0" smtClean="0"/>
              <a:t> </a:t>
            </a:r>
            <a:r>
              <a:rPr lang="en-US" dirty="0" err="1" smtClean="0"/>
              <a:t>dias</a:t>
            </a:r>
            <a:r>
              <a:rPr lang="en-US" dirty="0" smtClean="0"/>
              <a:t>, </a:t>
            </a:r>
            <a:r>
              <a:rPr lang="en-US" dirty="0" err="1" smtClean="0"/>
              <a:t>sus</a:t>
            </a:r>
            <a:r>
              <a:rPr lang="en-US" dirty="0" smtClean="0"/>
              <a:t> </a:t>
            </a:r>
            <a:r>
              <a:rPr lang="en-US" dirty="0" err="1" smtClean="0"/>
              <a:t>doctores</a:t>
            </a:r>
            <a:r>
              <a:rPr lang="en-US" dirty="0" smtClean="0"/>
              <a:t> </a:t>
            </a:r>
            <a:r>
              <a:rPr lang="en-US" dirty="0" err="1" smtClean="0"/>
              <a:t>quedaron</a:t>
            </a:r>
            <a:r>
              <a:rPr lang="en-US" dirty="0" smtClean="0"/>
              <a:t> </a:t>
            </a:r>
            <a:r>
              <a:rPr lang="en-US" dirty="0" err="1" smtClean="0"/>
              <a:t>sorprendidos</a:t>
            </a:r>
            <a:r>
              <a:rPr lang="en-US" dirty="0" smtClean="0"/>
              <a:t> al </a:t>
            </a:r>
            <a:r>
              <a:rPr lang="en-US" dirty="0" err="1" smtClean="0"/>
              <a:t>descubirr</a:t>
            </a:r>
            <a:r>
              <a:rPr lang="en-US" dirty="0" smtClean="0"/>
              <a:t> </a:t>
            </a:r>
            <a:r>
              <a:rPr lang="en-US" dirty="0" err="1" smtClean="0"/>
              <a:t>que</a:t>
            </a:r>
            <a:r>
              <a:rPr lang="en-US" dirty="0" smtClean="0"/>
              <a:t> el </a:t>
            </a:r>
            <a:r>
              <a:rPr lang="en-US" dirty="0" err="1" smtClean="0"/>
              <a:t>perfil</a:t>
            </a:r>
            <a:r>
              <a:rPr lang="en-US" dirty="0" smtClean="0"/>
              <a:t> de </a:t>
            </a:r>
            <a:r>
              <a:rPr lang="en-US" dirty="0" err="1" smtClean="0"/>
              <a:t>su</a:t>
            </a:r>
            <a:r>
              <a:rPr lang="en-US" dirty="0" smtClean="0"/>
              <a:t> </a:t>
            </a:r>
            <a:r>
              <a:rPr lang="en-US" dirty="0" err="1" smtClean="0"/>
              <a:t>sangre</a:t>
            </a:r>
            <a:r>
              <a:rPr lang="en-US" dirty="0" smtClean="0"/>
              <a:t> </a:t>
            </a:r>
            <a:r>
              <a:rPr lang="en-US" dirty="0" err="1" smtClean="0"/>
              <a:t>habia</a:t>
            </a:r>
            <a:r>
              <a:rPr lang="en-US" dirty="0" smtClean="0"/>
              <a:t> </a:t>
            </a:r>
            <a:r>
              <a:rPr lang="en-US" dirty="0" err="1" smtClean="0"/>
              <a:t>regresado</a:t>
            </a:r>
            <a:r>
              <a:rPr lang="en-US" dirty="0" smtClean="0"/>
              <a:t> a la </a:t>
            </a:r>
            <a:r>
              <a:rPr lang="en-US" dirty="0" err="1" smtClean="0"/>
              <a:t>normalidad</a:t>
            </a:r>
            <a:r>
              <a:rPr lang="en-US" dirty="0" smtClean="0"/>
              <a:t>. Su </a:t>
            </a:r>
            <a:r>
              <a:rPr lang="en-US" dirty="0" err="1" smtClean="0"/>
              <a:t>enfermedad</a:t>
            </a:r>
            <a:r>
              <a:rPr lang="en-US" dirty="0" smtClean="0"/>
              <a:t> </a:t>
            </a:r>
            <a:r>
              <a:rPr lang="en-US" dirty="0" err="1" smtClean="0"/>
              <a:t>quedo</a:t>
            </a:r>
            <a:r>
              <a:rPr lang="en-US" dirty="0" smtClean="0"/>
              <a:t>’ en </a:t>
            </a:r>
            <a:r>
              <a:rPr lang="en-US" dirty="0" err="1" smtClean="0"/>
              <a:t>remision</a:t>
            </a:r>
            <a:r>
              <a:rPr lang="en-US" dirty="0" smtClean="0"/>
              <a:t> hasta </a:t>
            </a:r>
            <a:r>
              <a:rPr lang="en-US" dirty="0"/>
              <a:t>1996.</a:t>
            </a:r>
          </a:p>
          <a:p>
            <a:endParaRPr lang="en-US" dirty="0" smtClean="0"/>
          </a:p>
          <a:p>
            <a:r>
              <a:rPr lang="en-US" dirty="0" err="1" smtClean="0"/>
              <a:t>Cuando</a:t>
            </a:r>
            <a:r>
              <a:rPr lang="en-US" dirty="0" smtClean="0"/>
              <a:t> el Dr</a:t>
            </a:r>
            <a:r>
              <a:rPr lang="en-US" dirty="0"/>
              <a:t>. David </a:t>
            </a:r>
            <a:r>
              <a:rPr lang="en-US" dirty="0" err="1"/>
              <a:t>Golde</a:t>
            </a:r>
            <a:r>
              <a:rPr lang="en-US" dirty="0"/>
              <a:t>, </a:t>
            </a:r>
            <a:r>
              <a:rPr lang="en-US" dirty="0" smtClean="0"/>
              <a:t>un </a:t>
            </a:r>
            <a:r>
              <a:rPr lang="en-US" dirty="0" err="1" smtClean="0"/>
              <a:t>investigadr</a:t>
            </a:r>
            <a:r>
              <a:rPr lang="en-US" dirty="0" smtClean="0"/>
              <a:t> de la UCLA, </a:t>
            </a:r>
            <a:r>
              <a:rPr lang="en-US" dirty="0" err="1" smtClean="0"/>
              <a:t>examino</a:t>
            </a:r>
            <a:r>
              <a:rPr lang="en-US" dirty="0" smtClean="0"/>
              <a:t>’ el </a:t>
            </a:r>
            <a:r>
              <a:rPr lang="en-US" dirty="0" err="1" smtClean="0"/>
              <a:t>bazo</a:t>
            </a:r>
            <a:r>
              <a:rPr lang="en-US" dirty="0" smtClean="0"/>
              <a:t> de Moore, </a:t>
            </a:r>
            <a:r>
              <a:rPr lang="en-US" dirty="0" err="1" smtClean="0"/>
              <a:t>encotnro</a:t>
            </a:r>
            <a:r>
              <a:rPr lang="en-US" dirty="0" smtClean="0"/>
              <a:t>’ </a:t>
            </a:r>
            <a:r>
              <a:rPr lang="en-US" dirty="0" err="1" smtClean="0"/>
              <a:t>que</a:t>
            </a:r>
            <a:r>
              <a:rPr lang="en-US" dirty="0" smtClean="0"/>
              <a:t> </a:t>
            </a:r>
            <a:r>
              <a:rPr lang="en-US" dirty="0" err="1" smtClean="0"/>
              <a:t>contenia</a:t>
            </a:r>
            <a:r>
              <a:rPr lang="en-US" dirty="0" smtClean="0"/>
              <a:t> un </a:t>
            </a:r>
            <a:r>
              <a:rPr lang="en-US" dirty="0" err="1" smtClean="0"/>
              <a:t>tipo</a:t>
            </a:r>
            <a:r>
              <a:rPr lang="en-US" dirty="0" smtClean="0"/>
              <a:t> singular de </a:t>
            </a:r>
            <a:r>
              <a:rPr lang="en-US" dirty="0" err="1" smtClean="0"/>
              <a:t>celulas</a:t>
            </a:r>
            <a:r>
              <a:rPr lang="en-US" dirty="0" smtClean="0"/>
              <a:t> </a:t>
            </a:r>
            <a:r>
              <a:rPr lang="en-US" dirty="0" err="1" smtClean="0"/>
              <a:t>que</a:t>
            </a:r>
            <a:r>
              <a:rPr lang="en-US" dirty="0" smtClean="0"/>
              <a:t> </a:t>
            </a:r>
            <a:r>
              <a:rPr lang="en-US" dirty="0" err="1" smtClean="0"/>
              <a:t>producia</a:t>
            </a:r>
            <a:r>
              <a:rPr lang="en-US" dirty="0" smtClean="0"/>
              <a:t> </a:t>
            </a:r>
            <a:r>
              <a:rPr lang="en-US" dirty="0" err="1" smtClean="0"/>
              <a:t>una</a:t>
            </a:r>
            <a:r>
              <a:rPr lang="en-US" dirty="0" smtClean="0"/>
              <a:t> </a:t>
            </a:r>
            <a:r>
              <a:rPr lang="en-US" dirty="0" err="1" smtClean="0"/>
              <a:t>proteina</a:t>
            </a:r>
            <a:r>
              <a:rPr lang="en-US" dirty="0" smtClean="0"/>
              <a:t> </a:t>
            </a:r>
            <a:r>
              <a:rPr lang="en-US" dirty="0" err="1" smtClean="0"/>
              <a:t>que</a:t>
            </a:r>
            <a:r>
              <a:rPr lang="en-US" dirty="0" smtClean="0"/>
              <a:t> </a:t>
            </a:r>
            <a:r>
              <a:rPr lang="en-US" dirty="0" err="1" smtClean="0"/>
              <a:t>estimulava</a:t>
            </a:r>
            <a:r>
              <a:rPr lang="en-US" dirty="0" smtClean="0"/>
              <a:t> el </a:t>
            </a:r>
            <a:r>
              <a:rPr lang="en-US" dirty="0" err="1" smtClean="0"/>
              <a:t>crecimiento</a:t>
            </a:r>
            <a:r>
              <a:rPr lang="en-US" dirty="0" smtClean="0"/>
              <a:t> de los </a:t>
            </a:r>
            <a:r>
              <a:rPr lang="en-US" dirty="0" err="1" smtClean="0"/>
              <a:t>linfocitos</a:t>
            </a:r>
            <a:r>
              <a:rPr lang="en-US" dirty="0" smtClean="0"/>
              <a:t> el </a:t>
            </a:r>
            <a:r>
              <a:rPr lang="en-US" dirty="0" err="1" smtClean="0"/>
              <a:t>cual</a:t>
            </a:r>
            <a:r>
              <a:rPr lang="en-US" dirty="0" smtClean="0"/>
              <a:t> podia </a:t>
            </a:r>
            <a:r>
              <a:rPr lang="en-US" dirty="0" err="1" smtClean="0"/>
              <a:t>ayudar</a:t>
            </a:r>
            <a:r>
              <a:rPr lang="en-US" dirty="0" smtClean="0"/>
              <a:t> a </a:t>
            </a:r>
            <a:r>
              <a:rPr lang="en-US" dirty="0" err="1" smtClean="0"/>
              <a:t>contrarrestar</a:t>
            </a:r>
            <a:r>
              <a:rPr lang="en-US" dirty="0" smtClean="0"/>
              <a:t> </a:t>
            </a:r>
            <a:r>
              <a:rPr lang="en-US" dirty="0" err="1" smtClean="0"/>
              <a:t>las</a:t>
            </a:r>
            <a:r>
              <a:rPr lang="en-US" dirty="0" smtClean="0"/>
              <a:t> </a:t>
            </a:r>
            <a:r>
              <a:rPr lang="en-US" dirty="0" err="1" smtClean="0"/>
              <a:t>infecciones</a:t>
            </a:r>
            <a:r>
              <a:rPr lang="en-US" dirty="0" smtClean="0"/>
              <a:t>.</a:t>
            </a:r>
          </a:p>
          <a:p>
            <a:endParaRPr lang="en-US" dirty="0"/>
          </a:p>
          <a:p>
            <a:r>
              <a:rPr lang="en-US" dirty="0" err="1" smtClean="0"/>
              <a:t>Usando</a:t>
            </a:r>
            <a:r>
              <a:rPr lang="en-US" dirty="0" smtClean="0"/>
              <a:t> </a:t>
            </a:r>
            <a:r>
              <a:rPr lang="en-US" dirty="0" err="1" smtClean="0"/>
              <a:t>tal</a:t>
            </a:r>
            <a:r>
              <a:rPr lang="en-US" dirty="0" smtClean="0"/>
              <a:t> </a:t>
            </a:r>
            <a:r>
              <a:rPr lang="en-US" dirty="0" err="1" smtClean="0"/>
              <a:t>biotecnologia</a:t>
            </a:r>
            <a:r>
              <a:rPr lang="en-US" dirty="0" smtClean="0"/>
              <a:t>, </a:t>
            </a:r>
            <a:r>
              <a:rPr lang="en-US" dirty="0" err="1"/>
              <a:t>Golde</a:t>
            </a:r>
            <a:r>
              <a:rPr lang="en-US" dirty="0"/>
              <a:t> </a:t>
            </a:r>
            <a:r>
              <a:rPr lang="en-US" dirty="0" smtClean="0"/>
              <a:t>y </a:t>
            </a:r>
            <a:r>
              <a:rPr lang="en-US" dirty="0" err="1" smtClean="0"/>
              <a:t>otros</a:t>
            </a:r>
            <a:r>
              <a:rPr lang="en-US" dirty="0" smtClean="0"/>
              <a:t> </a:t>
            </a:r>
            <a:r>
              <a:rPr lang="en-US" dirty="0" err="1" smtClean="0"/>
              <a:t>investigadores</a:t>
            </a:r>
            <a:r>
              <a:rPr lang="en-US" dirty="0" smtClean="0"/>
              <a:t> </a:t>
            </a:r>
            <a:r>
              <a:rPr lang="en-US" dirty="0" err="1" smtClean="0"/>
              <a:t>han</a:t>
            </a:r>
            <a:r>
              <a:rPr lang="en-US" dirty="0" smtClean="0"/>
              <a:t> </a:t>
            </a:r>
            <a:r>
              <a:rPr lang="en-US" dirty="0" err="1" smtClean="0"/>
              <a:t>desarrollado</a:t>
            </a:r>
            <a:r>
              <a:rPr lang="en-US" dirty="0" smtClean="0"/>
              <a:t> un </a:t>
            </a:r>
            <a:r>
              <a:rPr lang="en-US" dirty="0" err="1" smtClean="0"/>
              <a:t>metodo</a:t>
            </a:r>
            <a:r>
              <a:rPr lang="en-US" dirty="0" smtClean="0"/>
              <a:t> </a:t>
            </a:r>
            <a:r>
              <a:rPr lang="en-US" dirty="0" err="1" smtClean="0"/>
              <a:t>que</a:t>
            </a:r>
            <a:r>
              <a:rPr lang="en-US" dirty="0" smtClean="0"/>
              <a:t> </a:t>
            </a:r>
            <a:r>
              <a:rPr lang="en-US" dirty="0" err="1" smtClean="0"/>
              <a:t>lleva</a:t>
            </a:r>
            <a:r>
              <a:rPr lang="en-US" dirty="0" smtClean="0"/>
              <a:t> a </a:t>
            </a:r>
            <a:r>
              <a:rPr lang="en-US" dirty="0" err="1" smtClean="0"/>
              <a:t>celulas</a:t>
            </a:r>
            <a:r>
              <a:rPr lang="en-US" dirty="0" smtClean="0"/>
              <a:t> </a:t>
            </a:r>
            <a:r>
              <a:rPr lang="en-US" dirty="0" err="1" smtClean="0"/>
              <a:t>que</a:t>
            </a:r>
            <a:r>
              <a:rPr lang="en-US" dirty="0" smtClean="0"/>
              <a:t> </a:t>
            </a:r>
            <a:r>
              <a:rPr lang="en-US" dirty="0" err="1" smtClean="0"/>
              <a:t>producen</a:t>
            </a:r>
            <a:r>
              <a:rPr lang="en-US" dirty="0" smtClean="0"/>
              <a:t> la </a:t>
            </a:r>
            <a:r>
              <a:rPr lang="en-US" dirty="0" err="1" smtClean="0"/>
              <a:t>tal</a:t>
            </a:r>
            <a:r>
              <a:rPr lang="en-US" dirty="0" smtClean="0"/>
              <a:t> </a:t>
            </a:r>
            <a:r>
              <a:rPr lang="en-US" dirty="0" err="1" smtClean="0"/>
              <a:t>proteina</a:t>
            </a:r>
            <a:r>
              <a:rPr lang="en-US" dirty="0" smtClean="0"/>
              <a:t> en </a:t>
            </a:r>
            <a:r>
              <a:rPr lang="en-US" dirty="0" err="1" smtClean="0"/>
              <a:t>grandes</a:t>
            </a:r>
            <a:r>
              <a:rPr lang="en-US" dirty="0" smtClean="0"/>
              <a:t> </a:t>
            </a:r>
            <a:r>
              <a:rPr lang="en-US" dirty="0" err="1" smtClean="0"/>
              <a:t>cantidades</a:t>
            </a:r>
            <a:r>
              <a:rPr lang="en-US" dirty="0" smtClean="0"/>
              <a:t>.</a:t>
            </a:r>
            <a:endParaRPr lang="en-US" dirty="0"/>
          </a:p>
          <a:p>
            <a:r>
              <a:rPr lang="en-US" dirty="0" smtClean="0"/>
              <a:t>En </a:t>
            </a:r>
            <a:r>
              <a:rPr lang="en-US" dirty="0"/>
              <a:t>1984, </a:t>
            </a:r>
            <a:r>
              <a:rPr lang="en-US" dirty="0" smtClean="0"/>
              <a:t>la </a:t>
            </a:r>
            <a:r>
              <a:rPr lang="en-US" dirty="0"/>
              <a:t>University of California </a:t>
            </a:r>
            <a:r>
              <a:rPr lang="en-US" dirty="0" err="1" smtClean="0"/>
              <a:t>patento</a:t>
            </a:r>
            <a:r>
              <a:rPr lang="en-US" dirty="0" smtClean="0"/>
              <a:t> la </a:t>
            </a:r>
            <a:r>
              <a:rPr lang="en-US" dirty="0" err="1" smtClean="0"/>
              <a:t>linea</a:t>
            </a:r>
            <a:r>
              <a:rPr lang="en-US" dirty="0" smtClean="0"/>
              <a:t> </a:t>
            </a:r>
            <a:r>
              <a:rPr lang="en-US" dirty="0" err="1" smtClean="0"/>
              <a:t>celular</a:t>
            </a:r>
            <a:r>
              <a:rPr lang="en-US" dirty="0" smtClean="0"/>
              <a:t>, </a:t>
            </a:r>
            <a:r>
              <a:rPr lang="en-US" dirty="0" err="1" smtClean="0"/>
              <a:t>llamada</a:t>
            </a:r>
            <a:r>
              <a:rPr lang="en-US" dirty="0" smtClean="0"/>
              <a:t> "Mo</a:t>
            </a:r>
            <a:r>
              <a:rPr lang="en-US" dirty="0"/>
              <a:t>," </a:t>
            </a:r>
            <a:r>
              <a:rPr lang="en-US" dirty="0" smtClean="0"/>
              <a:t>y </a:t>
            </a:r>
            <a:r>
              <a:rPr lang="en-US" dirty="0" err="1" smtClean="0"/>
              <a:t>nombro</a:t>
            </a:r>
            <a:r>
              <a:rPr lang="en-US" dirty="0" smtClean="0"/>
              <a:t>’ </a:t>
            </a:r>
            <a:r>
              <a:rPr lang="en-US" dirty="0" err="1" smtClean="0"/>
              <a:t>Golde</a:t>
            </a:r>
            <a:r>
              <a:rPr lang="en-US" dirty="0" smtClean="0"/>
              <a:t> y </a:t>
            </a:r>
            <a:r>
              <a:rPr lang="en-US" dirty="0" err="1" smtClean="0"/>
              <a:t>su</a:t>
            </a:r>
            <a:r>
              <a:rPr lang="en-US" dirty="0" smtClean="0"/>
              <a:t> </a:t>
            </a:r>
            <a:r>
              <a:rPr lang="en-US" dirty="0" err="1" smtClean="0"/>
              <a:t>asistente</a:t>
            </a:r>
            <a:r>
              <a:rPr lang="en-US" dirty="0" smtClean="0"/>
              <a:t> de </a:t>
            </a:r>
            <a:r>
              <a:rPr lang="en-US" dirty="0" err="1" smtClean="0"/>
              <a:t>investigacion</a:t>
            </a:r>
            <a:r>
              <a:rPr lang="en-US" dirty="0" smtClean="0"/>
              <a:t> Shirley </a:t>
            </a:r>
            <a:r>
              <a:rPr lang="en-US" dirty="0" err="1"/>
              <a:t>Quan</a:t>
            </a:r>
            <a:r>
              <a:rPr lang="en-US" dirty="0"/>
              <a:t> </a:t>
            </a:r>
            <a:r>
              <a:rPr lang="en-US" dirty="0" err="1" smtClean="0"/>
              <a:t>como</a:t>
            </a:r>
            <a:r>
              <a:rPr lang="en-US" dirty="0" smtClean="0"/>
              <a:t> </a:t>
            </a:r>
            <a:r>
              <a:rPr lang="en-US" dirty="0" err="1" smtClean="0"/>
              <a:t>inventores</a:t>
            </a:r>
            <a:r>
              <a:rPr lang="en-US" dirty="0" smtClean="0"/>
              <a:t>.</a:t>
            </a:r>
            <a:endParaRPr lang="en-US" dirty="0"/>
          </a:p>
          <a:p>
            <a:r>
              <a:rPr lang="en-US" dirty="0" err="1" smtClean="0"/>
              <a:t>Una</a:t>
            </a:r>
            <a:r>
              <a:rPr lang="en-US" dirty="0" smtClean="0"/>
              <a:t> </a:t>
            </a:r>
            <a:r>
              <a:rPr lang="en-US" dirty="0" err="1" smtClean="0"/>
              <a:t>vez</a:t>
            </a:r>
            <a:r>
              <a:rPr lang="en-US" dirty="0" smtClean="0"/>
              <a:t> </a:t>
            </a:r>
            <a:r>
              <a:rPr lang="en-US" dirty="0" err="1" smtClean="0"/>
              <a:t>que</a:t>
            </a:r>
            <a:r>
              <a:rPr lang="en-US" dirty="0" smtClean="0"/>
              <a:t> </a:t>
            </a:r>
            <a:r>
              <a:rPr lang="en-US" dirty="0" err="1" smtClean="0"/>
              <a:t>supo</a:t>
            </a:r>
            <a:r>
              <a:rPr lang="en-US" dirty="0" smtClean="0"/>
              <a:t> del </a:t>
            </a:r>
            <a:r>
              <a:rPr lang="en-US" dirty="0" err="1" smtClean="0"/>
              <a:t>patente</a:t>
            </a:r>
            <a:r>
              <a:rPr lang="en-US" dirty="0" smtClean="0"/>
              <a:t>, </a:t>
            </a:r>
            <a:r>
              <a:rPr lang="en-US" dirty="0"/>
              <a:t>Moore </a:t>
            </a:r>
            <a:r>
              <a:rPr lang="en-US" dirty="0" err="1" smtClean="0"/>
              <a:t>demando</a:t>
            </a:r>
            <a:r>
              <a:rPr lang="en-US" dirty="0" smtClean="0"/>
              <a:t>’ a la </a:t>
            </a:r>
            <a:r>
              <a:rPr lang="en-US" dirty="0" err="1" smtClean="0"/>
              <a:t>universidad</a:t>
            </a:r>
            <a:endParaRPr lang="en-US" dirty="0" smtClean="0"/>
          </a:p>
        </p:txBody>
      </p:sp>
    </p:spTree>
    <p:extLst>
      <p:ext uri="{BB962C8B-B14F-4D97-AF65-F5344CB8AC3E}">
        <p14:creationId xmlns:p14="http://schemas.microsoft.com/office/powerpoint/2010/main" val="25732060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9067800" cy="5724644"/>
          </a:xfrm>
          <a:prstGeom prst="rect">
            <a:avLst/>
          </a:prstGeom>
        </p:spPr>
        <p:txBody>
          <a:bodyPr wrap="square">
            <a:spAutoFit/>
          </a:bodyPr>
          <a:lstStyle/>
          <a:p>
            <a:r>
              <a:rPr lang="en-US" sz="2400" b="1" dirty="0" err="1" smtClean="0"/>
              <a:t>Doctores</a:t>
            </a:r>
            <a:r>
              <a:rPr lang="en-US" sz="2400" b="1" dirty="0" smtClean="0"/>
              <a:t> </a:t>
            </a:r>
            <a:r>
              <a:rPr lang="en-US" sz="2400" b="1" dirty="0" err="1" smtClean="0"/>
              <a:t>Acusados</a:t>
            </a:r>
            <a:r>
              <a:rPr lang="en-US" sz="2400" b="1" dirty="0" smtClean="0"/>
              <a:t> de </a:t>
            </a:r>
            <a:r>
              <a:rPr lang="en-US" sz="2400" b="1" dirty="0" err="1" smtClean="0"/>
              <a:t>ocultar</a:t>
            </a:r>
            <a:r>
              <a:rPr lang="en-US" sz="2400" b="1" dirty="0" smtClean="0"/>
              <a:t> la </a:t>
            </a:r>
            <a:r>
              <a:rPr lang="en-US" sz="2400" b="1" dirty="0" err="1" smtClean="0"/>
              <a:t>verdad</a:t>
            </a:r>
            <a:endParaRPr lang="en-US" sz="2400" b="1" dirty="0"/>
          </a:p>
          <a:p>
            <a:endParaRPr lang="en-US" dirty="0" smtClean="0"/>
          </a:p>
          <a:p>
            <a:r>
              <a:rPr lang="en-US" dirty="0" smtClean="0"/>
              <a:t>Moore</a:t>
            </a:r>
            <a:r>
              <a:rPr lang="en-US" dirty="0"/>
              <a:t>, </a:t>
            </a:r>
            <a:r>
              <a:rPr lang="en-US" dirty="0" err="1" smtClean="0"/>
              <a:t>dijo</a:t>
            </a:r>
            <a:r>
              <a:rPr lang="en-US" dirty="0" smtClean="0"/>
              <a:t> </a:t>
            </a:r>
            <a:r>
              <a:rPr lang="en-US" dirty="0" err="1" smtClean="0"/>
              <a:t>que</a:t>
            </a:r>
            <a:r>
              <a:rPr lang="en-US" dirty="0" smtClean="0"/>
              <a:t> se le </a:t>
            </a:r>
            <a:r>
              <a:rPr lang="en-US" dirty="0" err="1" smtClean="0"/>
              <a:t>pidio</a:t>
            </a:r>
            <a:r>
              <a:rPr lang="en-US" dirty="0" smtClean="0"/>
              <a:t>’ de </a:t>
            </a:r>
            <a:r>
              <a:rPr lang="en-US" dirty="0" err="1" smtClean="0"/>
              <a:t>regresar</a:t>
            </a:r>
            <a:r>
              <a:rPr lang="en-US" dirty="0" smtClean="0"/>
              <a:t> a la UCLA </a:t>
            </a:r>
            <a:r>
              <a:rPr lang="en-US" dirty="0"/>
              <a:t>Medical Center </a:t>
            </a:r>
            <a:r>
              <a:rPr lang="en-US" dirty="0" smtClean="0"/>
              <a:t>de </a:t>
            </a:r>
            <a:r>
              <a:rPr lang="en-US" dirty="0" err="1" smtClean="0"/>
              <a:t>su</a:t>
            </a:r>
            <a:r>
              <a:rPr lang="en-US" dirty="0" smtClean="0"/>
              <a:t> casa en Seattle para </a:t>
            </a:r>
            <a:r>
              <a:rPr lang="en-US" dirty="0" err="1" smtClean="0"/>
              <a:t>examenes</a:t>
            </a:r>
            <a:r>
              <a:rPr lang="en-US" dirty="0" smtClean="0"/>
              <a:t> de </a:t>
            </a:r>
            <a:r>
              <a:rPr lang="en-US" dirty="0" err="1" smtClean="0"/>
              <a:t>sangre</a:t>
            </a:r>
            <a:r>
              <a:rPr lang="en-US" dirty="0" smtClean="0"/>
              <a:t>, ha </a:t>
            </a:r>
            <a:r>
              <a:rPr lang="en-US" dirty="0" err="1" smtClean="0"/>
              <a:t>sostenido</a:t>
            </a:r>
            <a:r>
              <a:rPr lang="en-US" dirty="0" smtClean="0"/>
              <a:t> en </a:t>
            </a:r>
            <a:r>
              <a:rPr lang="en-US" dirty="0" err="1" smtClean="0"/>
              <a:t>su</a:t>
            </a:r>
            <a:r>
              <a:rPr lang="en-US" dirty="0" smtClean="0"/>
              <a:t> </a:t>
            </a:r>
            <a:r>
              <a:rPr lang="en-US" dirty="0" err="1" smtClean="0"/>
              <a:t>demanda</a:t>
            </a:r>
            <a:r>
              <a:rPr lang="en-US" dirty="0" smtClean="0"/>
              <a:t> </a:t>
            </a:r>
            <a:r>
              <a:rPr lang="en-US" dirty="0" err="1" smtClean="0"/>
              <a:t>que</a:t>
            </a:r>
            <a:r>
              <a:rPr lang="en-US" dirty="0" smtClean="0"/>
              <a:t> </a:t>
            </a:r>
            <a:r>
              <a:rPr lang="en-US" dirty="0" err="1" smtClean="0"/>
              <a:t>fue</a:t>
            </a:r>
            <a:r>
              <a:rPr lang="en-US" dirty="0" smtClean="0"/>
              <a:t>’ </a:t>
            </a:r>
            <a:r>
              <a:rPr lang="en-US" dirty="0" err="1" smtClean="0"/>
              <a:t>tratado</a:t>
            </a:r>
            <a:r>
              <a:rPr lang="en-US" dirty="0" smtClean="0"/>
              <a:t> </a:t>
            </a:r>
            <a:r>
              <a:rPr lang="en-US" dirty="0" err="1" smtClean="0"/>
              <a:t>durante</a:t>
            </a:r>
            <a:r>
              <a:rPr lang="en-US" dirty="0" smtClean="0"/>
              <a:t> 7 </a:t>
            </a:r>
            <a:r>
              <a:rPr lang="en-US" dirty="0" err="1" smtClean="0"/>
              <a:t>años</a:t>
            </a:r>
            <a:r>
              <a:rPr lang="en-US" dirty="0" smtClean="0"/>
              <a:t> de </a:t>
            </a:r>
            <a:r>
              <a:rPr lang="en-US" dirty="0" err="1" smtClean="0"/>
              <a:t>manera</a:t>
            </a:r>
            <a:r>
              <a:rPr lang="en-US" dirty="0" smtClean="0"/>
              <a:t> </a:t>
            </a:r>
            <a:r>
              <a:rPr lang="en-US" dirty="0" err="1" smtClean="0"/>
              <a:t>que</a:t>
            </a:r>
            <a:r>
              <a:rPr lang="en-US" dirty="0" smtClean="0"/>
              <a:t> </a:t>
            </a:r>
            <a:r>
              <a:rPr lang="en-US" dirty="0" err="1" smtClean="0"/>
              <a:t>indicava</a:t>
            </a:r>
            <a:r>
              <a:rPr lang="en-US" dirty="0" smtClean="0"/>
              <a:t> </a:t>
            </a:r>
            <a:r>
              <a:rPr lang="en-US" dirty="0" err="1" smtClean="0"/>
              <a:t>que</a:t>
            </a:r>
            <a:r>
              <a:rPr lang="en-US" dirty="0" smtClean="0"/>
              <a:t> los </a:t>
            </a:r>
            <a:r>
              <a:rPr lang="en-US" dirty="0" err="1" smtClean="0"/>
              <a:t>doctores</a:t>
            </a:r>
            <a:r>
              <a:rPr lang="en-US" dirty="0" smtClean="0"/>
              <a:t> le </a:t>
            </a:r>
            <a:r>
              <a:rPr lang="en-US" dirty="0" err="1" smtClean="0"/>
              <a:t>estavan</a:t>
            </a:r>
            <a:r>
              <a:rPr lang="en-US" dirty="0" smtClean="0"/>
              <a:t> </a:t>
            </a:r>
            <a:r>
              <a:rPr lang="en-US" dirty="0" err="1" smtClean="0"/>
              <a:t>ocultando</a:t>
            </a:r>
            <a:r>
              <a:rPr lang="en-US" dirty="0" smtClean="0"/>
              <a:t> la </a:t>
            </a:r>
            <a:r>
              <a:rPr lang="en-US" dirty="0" err="1" smtClean="0"/>
              <a:t>verdad</a:t>
            </a:r>
            <a:r>
              <a:rPr lang="en-US" dirty="0" smtClean="0"/>
              <a:t>.</a:t>
            </a:r>
          </a:p>
          <a:p>
            <a:endParaRPr lang="en-US" dirty="0"/>
          </a:p>
          <a:p>
            <a:r>
              <a:rPr lang="en-US" dirty="0" smtClean="0"/>
              <a:t>“Sin mi </a:t>
            </a:r>
            <a:r>
              <a:rPr lang="en-US" dirty="0" err="1" smtClean="0"/>
              <a:t>conocimiento</a:t>
            </a:r>
            <a:r>
              <a:rPr lang="en-US" dirty="0" smtClean="0"/>
              <a:t> </a:t>
            </a:r>
            <a:r>
              <a:rPr lang="en-US" dirty="0" err="1" smtClean="0"/>
              <a:t>ni</a:t>
            </a:r>
            <a:r>
              <a:rPr lang="en-US" dirty="0" smtClean="0"/>
              <a:t> </a:t>
            </a:r>
            <a:r>
              <a:rPr lang="en-US" dirty="0" err="1" smtClean="0"/>
              <a:t>autorizacion</a:t>
            </a:r>
            <a:r>
              <a:rPr lang="en-US" dirty="0" smtClean="0"/>
              <a:t>, los </a:t>
            </a:r>
            <a:r>
              <a:rPr lang="en-US" dirty="0" err="1" smtClean="0"/>
              <a:t>doctores</a:t>
            </a:r>
            <a:r>
              <a:rPr lang="en-US" dirty="0" smtClean="0"/>
              <a:t> y </a:t>
            </a:r>
            <a:r>
              <a:rPr lang="en-US" dirty="0" err="1" smtClean="0"/>
              <a:t>las</a:t>
            </a:r>
            <a:r>
              <a:rPr lang="en-US" dirty="0" smtClean="0"/>
              <a:t> </a:t>
            </a:r>
            <a:r>
              <a:rPr lang="en-US" dirty="0" err="1" smtClean="0"/>
              <a:t>instituciones</a:t>
            </a:r>
            <a:r>
              <a:rPr lang="en-US" dirty="0" smtClean="0"/>
              <a:t> de </a:t>
            </a:r>
            <a:r>
              <a:rPr lang="en-US" dirty="0" err="1" smtClean="0"/>
              <a:t>investigacion</a:t>
            </a:r>
            <a:r>
              <a:rPr lang="en-US" dirty="0" smtClean="0"/>
              <a:t> </a:t>
            </a:r>
            <a:r>
              <a:rPr lang="en-US" dirty="0" err="1" smtClean="0"/>
              <a:t>han</a:t>
            </a:r>
            <a:r>
              <a:rPr lang="en-US" dirty="0" smtClean="0"/>
              <a:t> </a:t>
            </a:r>
            <a:r>
              <a:rPr lang="en-US" dirty="0" err="1" smtClean="0"/>
              <a:t>utilizado</a:t>
            </a:r>
            <a:r>
              <a:rPr lang="en-US" dirty="0" smtClean="0"/>
              <a:t> </a:t>
            </a:r>
            <a:r>
              <a:rPr lang="en-US" dirty="0" err="1" smtClean="0"/>
              <a:t>una</a:t>
            </a:r>
            <a:r>
              <a:rPr lang="en-US" dirty="0" smtClean="0"/>
              <a:t> parte de mi </a:t>
            </a:r>
            <a:r>
              <a:rPr lang="en-US" dirty="0" err="1" smtClean="0"/>
              <a:t>cuerpo</a:t>
            </a:r>
            <a:r>
              <a:rPr lang="en-US" dirty="0" smtClean="0"/>
              <a:t> para </a:t>
            </a:r>
            <a:r>
              <a:rPr lang="en-US" dirty="0" err="1" smtClean="0"/>
              <a:t>su</a:t>
            </a:r>
            <a:r>
              <a:rPr lang="en-US" dirty="0" smtClean="0"/>
              <a:t> </a:t>
            </a:r>
            <a:r>
              <a:rPr lang="en-US" dirty="0" err="1" smtClean="0"/>
              <a:t>propias</a:t>
            </a:r>
            <a:r>
              <a:rPr lang="en-US" dirty="0" smtClean="0"/>
              <a:t> </a:t>
            </a:r>
            <a:r>
              <a:rPr lang="en-US" dirty="0" err="1" smtClean="0"/>
              <a:t>ganancias</a:t>
            </a:r>
            <a:r>
              <a:rPr lang="en-US" dirty="0" smtClean="0"/>
              <a:t>" ha </a:t>
            </a:r>
            <a:r>
              <a:rPr lang="en-US" dirty="0" err="1" smtClean="0"/>
              <a:t>declarado</a:t>
            </a:r>
            <a:r>
              <a:rPr lang="en-US" dirty="0" smtClean="0"/>
              <a:t> Moore a un </a:t>
            </a:r>
            <a:r>
              <a:rPr lang="en-US" dirty="0" err="1" smtClean="0"/>
              <a:t>periodico</a:t>
            </a:r>
            <a:r>
              <a:rPr lang="en-US" dirty="0" smtClean="0"/>
              <a:t> en </a:t>
            </a:r>
            <a:r>
              <a:rPr lang="en-US" dirty="0"/>
              <a:t>1990. </a:t>
            </a:r>
            <a:r>
              <a:rPr lang="en-US" dirty="0" smtClean="0"/>
              <a:t>“Me </a:t>
            </a:r>
            <a:r>
              <a:rPr lang="en-US" dirty="0" err="1" smtClean="0"/>
              <a:t>robaron</a:t>
            </a:r>
            <a:r>
              <a:rPr lang="en-US" dirty="0" smtClean="0"/>
              <a:t> </a:t>
            </a:r>
            <a:r>
              <a:rPr lang="en-US" dirty="0" err="1" smtClean="0"/>
              <a:t>algo</a:t>
            </a:r>
            <a:r>
              <a:rPr lang="en-US" dirty="0" smtClean="0"/>
              <a:t>“</a:t>
            </a:r>
          </a:p>
          <a:p>
            <a:endParaRPr lang="en-US" dirty="0"/>
          </a:p>
          <a:p>
            <a:r>
              <a:rPr lang="en-US" dirty="0" smtClean="0"/>
              <a:t>Antes de </a:t>
            </a:r>
            <a:r>
              <a:rPr lang="en-US" dirty="0" err="1" smtClean="0"/>
              <a:t>ser</a:t>
            </a:r>
            <a:r>
              <a:rPr lang="en-US" dirty="0" smtClean="0"/>
              <a:t> </a:t>
            </a:r>
            <a:r>
              <a:rPr lang="en-US" dirty="0" err="1" smtClean="0"/>
              <a:t>rechasada</a:t>
            </a:r>
            <a:r>
              <a:rPr lang="en-US" dirty="0" smtClean="0"/>
              <a:t>, la </a:t>
            </a:r>
            <a:r>
              <a:rPr lang="en-US" dirty="0" err="1" smtClean="0"/>
              <a:t>demanda</a:t>
            </a:r>
            <a:r>
              <a:rPr lang="en-US" dirty="0" smtClean="0"/>
              <a:t> de Moore </a:t>
            </a:r>
            <a:r>
              <a:rPr lang="en-US" dirty="0" err="1" smtClean="0"/>
              <a:t>tuvo</a:t>
            </a:r>
            <a:r>
              <a:rPr lang="en-US" dirty="0" smtClean="0"/>
              <a:t> gran </a:t>
            </a:r>
            <a:r>
              <a:rPr lang="en-US" dirty="0" err="1" smtClean="0"/>
              <a:t>resonancia</a:t>
            </a:r>
            <a:r>
              <a:rPr lang="en-US" dirty="0" smtClean="0"/>
              <a:t> </a:t>
            </a:r>
            <a:r>
              <a:rPr lang="en-US" dirty="0" err="1" smtClean="0"/>
              <a:t>cuando</a:t>
            </a:r>
            <a:r>
              <a:rPr lang="en-US" dirty="0" smtClean="0"/>
              <a:t> </a:t>
            </a:r>
            <a:r>
              <a:rPr lang="en-US" dirty="0"/>
              <a:t>Court of Appeal </a:t>
            </a:r>
            <a:r>
              <a:rPr lang="en-US" dirty="0" err="1" smtClean="0"/>
              <a:t>dictamino</a:t>
            </a:r>
            <a:r>
              <a:rPr lang="en-US" dirty="0" smtClean="0"/>
              <a:t>’ </a:t>
            </a:r>
            <a:r>
              <a:rPr lang="en-US" dirty="0" err="1" smtClean="0"/>
              <a:t>que</a:t>
            </a:r>
            <a:r>
              <a:rPr lang="en-US" dirty="0" smtClean="0"/>
              <a:t> “a </a:t>
            </a:r>
            <a:r>
              <a:rPr lang="en-US" dirty="0"/>
              <a:t>patient's blood and tissues are his personal property, and he may have a right to share profits on commercial products genetically engineered from </a:t>
            </a:r>
            <a:r>
              <a:rPr lang="en-US" dirty="0" smtClean="0"/>
              <a:t>them”.</a:t>
            </a:r>
          </a:p>
          <a:p>
            <a:endParaRPr lang="en-US" dirty="0"/>
          </a:p>
          <a:p>
            <a:r>
              <a:rPr lang="en-US" dirty="0" err="1" smtClean="0"/>
              <a:t>Cientificos</a:t>
            </a:r>
            <a:r>
              <a:rPr lang="en-US" dirty="0" smtClean="0"/>
              <a:t> y </a:t>
            </a:r>
            <a:r>
              <a:rPr lang="en-US" dirty="0" err="1" smtClean="0"/>
              <a:t>compañias</a:t>
            </a:r>
            <a:r>
              <a:rPr lang="en-US" dirty="0" smtClean="0"/>
              <a:t> </a:t>
            </a:r>
            <a:r>
              <a:rPr lang="en-US" dirty="0" err="1" smtClean="0"/>
              <a:t>farmaceuticas</a:t>
            </a:r>
            <a:r>
              <a:rPr lang="en-US" dirty="0" smtClean="0"/>
              <a:t>, sin embargo, </a:t>
            </a:r>
            <a:r>
              <a:rPr lang="en-US" dirty="0" err="1" smtClean="0"/>
              <a:t>sostuvieron</a:t>
            </a:r>
            <a:r>
              <a:rPr lang="en-US" dirty="0" smtClean="0"/>
              <a:t> </a:t>
            </a:r>
            <a:r>
              <a:rPr lang="en-US" dirty="0" err="1" smtClean="0"/>
              <a:t>que</a:t>
            </a:r>
            <a:r>
              <a:rPr lang="en-US" dirty="0" smtClean="0"/>
              <a:t> el </a:t>
            </a:r>
            <a:r>
              <a:rPr lang="en-US" dirty="0" err="1" smtClean="0"/>
              <a:t>dictamen</a:t>
            </a:r>
            <a:r>
              <a:rPr lang="en-US" dirty="0" smtClean="0"/>
              <a:t> </a:t>
            </a:r>
            <a:r>
              <a:rPr lang="en-US" dirty="0" err="1" smtClean="0"/>
              <a:t>amenazaba</a:t>
            </a:r>
            <a:r>
              <a:rPr lang="en-US" dirty="0" smtClean="0"/>
              <a:t> de </a:t>
            </a:r>
            <a:r>
              <a:rPr lang="en-US" dirty="0" err="1" smtClean="0"/>
              <a:t>recortar</a:t>
            </a:r>
            <a:r>
              <a:rPr lang="en-US" dirty="0" smtClean="0"/>
              <a:t> la </a:t>
            </a:r>
            <a:r>
              <a:rPr lang="en-US" dirty="0" err="1" smtClean="0"/>
              <a:t>investigacion</a:t>
            </a:r>
            <a:r>
              <a:rPr lang="en-US" dirty="0" smtClean="0"/>
              <a:t> </a:t>
            </a:r>
            <a:r>
              <a:rPr lang="en-US" dirty="0" err="1" smtClean="0"/>
              <a:t>biomedica</a:t>
            </a:r>
            <a:r>
              <a:rPr lang="en-US" dirty="0" smtClean="0"/>
              <a:t> </a:t>
            </a:r>
            <a:r>
              <a:rPr lang="en-US" dirty="0" err="1" smtClean="0"/>
              <a:t>que</a:t>
            </a:r>
            <a:r>
              <a:rPr lang="en-US" dirty="0" smtClean="0"/>
              <a:t> </a:t>
            </a:r>
            <a:r>
              <a:rPr lang="en-US" dirty="0" err="1" smtClean="0"/>
              <a:t>podria</a:t>
            </a:r>
            <a:r>
              <a:rPr lang="en-US" dirty="0" smtClean="0"/>
              <a:t> </a:t>
            </a:r>
            <a:r>
              <a:rPr lang="en-US" dirty="0" err="1" smtClean="0"/>
              <a:t>salvar</a:t>
            </a:r>
            <a:r>
              <a:rPr lang="en-US" dirty="0" smtClean="0"/>
              <a:t> </a:t>
            </a:r>
            <a:r>
              <a:rPr lang="en-US" dirty="0" err="1" smtClean="0"/>
              <a:t>muchos</a:t>
            </a:r>
            <a:r>
              <a:rPr lang="en-US" dirty="0" smtClean="0"/>
              <a:t> </a:t>
            </a:r>
            <a:r>
              <a:rPr lang="en-US" dirty="0" err="1" smtClean="0"/>
              <a:t>pacientes</a:t>
            </a:r>
            <a:r>
              <a:rPr lang="en-US" dirty="0" smtClean="0"/>
              <a:t> en el </a:t>
            </a:r>
            <a:r>
              <a:rPr lang="en-US" dirty="0" err="1" smtClean="0"/>
              <a:t>futuro</a:t>
            </a:r>
            <a:r>
              <a:rPr lang="en-US" dirty="0" smtClean="0"/>
              <a:t>.</a:t>
            </a:r>
          </a:p>
          <a:p>
            <a:endParaRPr lang="en-US" dirty="0"/>
          </a:p>
          <a:p>
            <a:r>
              <a:rPr lang="en-US" dirty="0" smtClean="0"/>
              <a:t>En </a:t>
            </a:r>
            <a:r>
              <a:rPr lang="en-US" dirty="0"/>
              <a:t>1990, </a:t>
            </a:r>
            <a:r>
              <a:rPr lang="en-US" dirty="0" smtClean="0"/>
              <a:t>la state </a:t>
            </a:r>
            <a:r>
              <a:rPr lang="en-US" dirty="0"/>
              <a:t>Supreme Court </a:t>
            </a:r>
            <a:r>
              <a:rPr lang="en-US" dirty="0" err="1" smtClean="0"/>
              <a:t>estuvo</a:t>
            </a:r>
            <a:r>
              <a:rPr lang="en-US" dirty="0" smtClean="0"/>
              <a:t> de </a:t>
            </a:r>
            <a:r>
              <a:rPr lang="en-US" dirty="0" err="1" smtClean="0"/>
              <a:t>acuerdo</a:t>
            </a:r>
            <a:r>
              <a:rPr lang="en-US" dirty="0" smtClean="0"/>
              <a:t>. </a:t>
            </a:r>
            <a:r>
              <a:rPr lang="en-US" dirty="0" err="1" smtClean="0"/>
              <a:t>Permitiendo</a:t>
            </a:r>
            <a:r>
              <a:rPr lang="en-US" dirty="0" smtClean="0"/>
              <a:t> a los </a:t>
            </a:r>
            <a:r>
              <a:rPr lang="en-US" dirty="0" err="1" smtClean="0"/>
              <a:t>pacientes</a:t>
            </a:r>
            <a:r>
              <a:rPr lang="en-US" dirty="0" smtClean="0"/>
              <a:t> de </a:t>
            </a:r>
            <a:r>
              <a:rPr lang="en-US" dirty="0" err="1" smtClean="0"/>
              <a:t>demandar</a:t>
            </a:r>
            <a:r>
              <a:rPr lang="en-US" dirty="0" smtClean="0"/>
              <a:t> </a:t>
            </a:r>
            <a:r>
              <a:rPr lang="en-US" dirty="0" err="1" smtClean="0"/>
              <a:t>sobre</a:t>
            </a:r>
            <a:r>
              <a:rPr lang="en-US" dirty="0" smtClean="0"/>
              <a:t> </a:t>
            </a:r>
            <a:r>
              <a:rPr lang="en-US" dirty="0" err="1" smtClean="0"/>
              <a:t>sus</a:t>
            </a:r>
            <a:r>
              <a:rPr lang="en-US" dirty="0" smtClean="0"/>
              <a:t> </a:t>
            </a:r>
            <a:r>
              <a:rPr lang="en-US" dirty="0" err="1" smtClean="0"/>
              <a:t>propias</a:t>
            </a:r>
            <a:r>
              <a:rPr lang="en-US" dirty="0" smtClean="0"/>
              <a:t> </a:t>
            </a:r>
            <a:r>
              <a:rPr lang="en-US" dirty="0" err="1" smtClean="0"/>
              <a:t>celulas</a:t>
            </a:r>
            <a:r>
              <a:rPr lang="en-US" dirty="0" smtClean="0"/>
              <a:t>, </a:t>
            </a:r>
            <a:r>
              <a:rPr lang="en-US" dirty="0" err="1" smtClean="0"/>
              <a:t>dijeron</a:t>
            </a:r>
            <a:r>
              <a:rPr lang="en-US" dirty="0" smtClean="0"/>
              <a:t> los </a:t>
            </a:r>
            <a:r>
              <a:rPr lang="en-US" dirty="0" err="1" smtClean="0"/>
              <a:t>jueces</a:t>
            </a:r>
            <a:r>
              <a:rPr lang="en-US" dirty="0" smtClean="0"/>
              <a:t>, </a:t>
            </a:r>
            <a:r>
              <a:rPr lang="en-US" dirty="0" err="1" smtClean="0"/>
              <a:t>crearia</a:t>
            </a:r>
            <a:r>
              <a:rPr lang="en-US" dirty="0" smtClean="0"/>
              <a:t> </a:t>
            </a:r>
            <a:r>
              <a:rPr lang="en-US" dirty="0" err="1" smtClean="0"/>
              <a:t>una</a:t>
            </a:r>
            <a:r>
              <a:rPr lang="en-US" dirty="0" smtClean="0"/>
              <a:t> “</a:t>
            </a:r>
            <a:r>
              <a:rPr lang="en-US" dirty="0" err="1" smtClean="0"/>
              <a:t>loteria</a:t>
            </a:r>
            <a:r>
              <a:rPr lang="en-US" dirty="0" smtClean="0"/>
              <a:t> legal” para </a:t>
            </a:r>
            <a:r>
              <a:rPr lang="en-US" dirty="0" err="1" smtClean="0"/>
              <a:t>cualquier</a:t>
            </a:r>
            <a:r>
              <a:rPr lang="en-US" dirty="0" smtClean="0"/>
              <a:t> </a:t>
            </a:r>
            <a:r>
              <a:rPr lang="en-US" dirty="0" err="1" smtClean="0"/>
              <a:t>cientifico</a:t>
            </a:r>
            <a:r>
              <a:rPr lang="en-US" dirty="0" smtClean="0"/>
              <a:t> </a:t>
            </a:r>
            <a:r>
              <a:rPr lang="en-US" dirty="0" err="1" smtClean="0"/>
              <a:t>que</a:t>
            </a:r>
            <a:r>
              <a:rPr lang="en-US" dirty="0" smtClean="0"/>
              <a:t> use </a:t>
            </a:r>
            <a:r>
              <a:rPr lang="en-US" dirty="0" err="1" smtClean="0"/>
              <a:t>sangre</a:t>
            </a:r>
            <a:r>
              <a:rPr lang="en-US" dirty="0" smtClean="0"/>
              <a:t> u </a:t>
            </a:r>
            <a:r>
              <a:rPr lang="en-US" dirty="0" err="1" smtClean="0"/>
              <a:t>otros</a:t>
            </a:r>
            <a:r>
              <a:rPr lang="en-US" dirty="0" smtClean="0"/>
              <a:t> </a:t>
            </a:r>
            <a:r>
              <a:rPr lang="en-US" dirty="0" err="1" smtClean="0"/>
              <a:t>tejidos</a:t>
            </a:r>
            <a:r>
              <a:rPr lang="en-US" dirty="0" smtClean="0"/>
              <a:t> en us </a:t>
            </a:r>
            <a:r>
              <a:rPr lang="en-US" dirty="0" err="1" smtClean="0"/>
              <a:t>investigacion</a:t>
            </a:r>
            <a:r>
              <a:rPr lang="en-US" dirty="0" smtClean="0"/>
              <a:t>.</a:t>
            </a:r>
            <a:endParaRPr lang="en-US" dirty="0"/>
          </a:p>
        </p:txBody>
      </p:sp>
    </p:spTree>
    <p:extLst>
      <p:ext uri="{BB962C8B-B14F-4D97-AF65-F5344CB8AC3E}">
        <p14:creationId xmlns:p14="http://schemas.microsoft.com/office/powerpoint/2010/main" val="2573206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9144000" cy="4801314"/>
          </a:xfrm>
          <a:prstGeom prst="rect">
            <a:avLst/>
          </a:prstGeom>
        </p:spPr>
        <p:txBody>
          <a:bodyPr wrap="square">
            <a:spAutoFit/>
          </a:bodyPr>
          <a:lstStyle/>
          <a:p>
            <a:r>
              <a:rPr lang="en-US" dirty="0" smtClean="0"/>
              <a:t>La Corte, sin embargo, </a:t>
            </a:r>
            <a:r>
              <a:rPr lang="en-US" dirty="0" err="1" smtClean="0"/>
              <a:t>reconocio</a:t>
            </a:r>
            <a:r>
              <a:rPr lang="en-US" dirty="0" smtClean="0"/>
              <a:t>’ </a:t>
            </a:r>
            <a:r>
              <a:rPr lang="en-US" dirty="0" err="1" smtClean="0"/>
              <a:t>que</a:t>
            </a:r>
            <a:r>
              <a:rPr lang="en-US" dirty="0" smtClean="0"/>
              <a:t> "</a:t>
            </a:r>
            <a:r>
              <a:rPr lang="en-US" dirty="0"/>
              <a:t>a physician who is seeking a patient's consent for a medical procedure must . . . disclose personal interest unrelated to the patient's health, whether research or economic, that may affect his medical judgment</a:t>
            </a:r>
            <a:r>
              <a:rPr lang="en-US" dirty="0" smtClean="0"/>
              <a:t>.“</a:t>
            </a:r>
          </a:p>
          <a:p>
            <a:endParaRPr lang="en-US" dirty="0"/>
          </a:p>
          <a:p>
            <a:r>
              <a:rPr lang="en-US" dirty="0" smtClean="0"/>
              <a:t>Mas </a:t>
            </a:r>
            <a:r>
              <a:rPr lang="en-US" dirty="0" err="1" smtClean="0"/>
              <a:t>tarde</a:t>
            </a:r>
            <a:r>
              <a:rPr lang="en-US" dirty="0" smtClean="0"/>
              <a:t> Moore </a:t>
            </a:r>
            <a:r>
              <a:rPr lang="en-US" dirty="0" err="1" smtClean="0"/>
              <a:t>negocio</a:t>
            </a:r>
            <a:r>
              <a:rPr lang="en-US" dirty="0" smtClean="0"/>
              <a:t>’ lo </a:t>
            </a:r>
            <a:r>
              <a:rPr lang="en-US" dirty="0" err="1" smtClean="0"/>
              <a:t>que</a:t>
            </a:r>
            <a:r>
              <a:rPr lang="en-US" dirty="0" smtClean="0"/>
              <a:t> </a:t>
            </a:r>
            <a:r>
              <a:rPr lang="en-US" dirty="0" err="1" smtClean="0"/>
              <a:t>definio</a:t>
            </a:r>
            <a:r>
              <a:rPr lang="en-US" dirty="0" smtClean="0"/>
              <a:t>’ un “bono” con el </a:t>
            </a:r>
            <a:r>
              <a:rPr lang="en-US" dirty="0" err="1" smtClean="0"/>
              <a:t>cual</a:t>
            </a:r>
            <a:r>
              <a:rPr lang="en-US" dirty="0" smtClean="0"/>
              <a:t> la UCLA </a:t>
            </a:r>
            <a:r>
              <a:rPr lang="en-US" dirty="0" err="1" smtClean="0"/>
              <a:t>cubrio</a:t>
            </a:r>
            <a:r>
              <a:rPr lang="en-US" dirty="0" smtClean="0"/>
              <a:t>’ </a:t>
            </a:r>
            <a:r>
              <a:rPr lang="en-US" dirty="0" err="1" smtClean="0"/>
              <a:t>sus</a:t>
            </a:r>
            <a:r>
              <a:rPr lang="en-US" dirty="0" smtClean="0"/>
              <a:t> </a:t>
            </a:r>
            <a:r>
              <a:rPr lang="en-US" dirty="0" err="1" smtClean="0"/>
              <a:t>gastos</a:t>
            </a:r>
            <a:r>
              <a:rPr lang="en-US" dirty="0" smtClean="0"/>
              <a:t> </a:t>
            </a:r>
            <a:r>
              <a:rPr lang="en-US" dirty="0" err="1" smtClean="0"/>
              <a:t>legales</a:t>
            </a:r>
            <a:r>
              <a:rPr lang="en-US" dirty="0" smtClean="0"/>
              <a:t>, </a:t>
            </a:r>
            <a:r>
              <a:rPr lang="en-US" dirty="0" err="1" smtClean="0"/>
              <a:t>por</a:t>
            </a:r>
            <a:r>
              <a:rPr lang="en-US" dirty="0" smtClean="0"/>
              <a:t> no </a:t>
            </a:r>
            <a:r>
              <a:rPr lang="en-US" dirty="0" err="1" smtClean="0"/>
              <a:t>haber</a:t>
            </a:r>
            <a:r>
              <a:rPr lang="en-US" dirty="0" smtClean="0"/>
              <a:t> </a:t>
            </a:r>
            <a:r>
              <a:rPr lang="en-US" dirty="0" err="1" smtClean="0"/>
              <a:t>sido</a:t>
            </a:r>
            <a:r>
              <a:rPr lang="en-US" dirty="0" smtClean="0"/>
              <a:t> </a:t>
            </a:r>
            <a:r>
              <a:rPr lang="en-US" dirty="0" err="1" smtClean="0"/>
              <a:t>informado</a:t>
            </a:r>
            <a:r>
              <a:rPr lang="en-US" dirty="0" smtClean="0"/>
              <a:t> y no </a:t>
            </a:r>
            <a:r>
              <a:rPr lang="en-US" dirty="0" err="1" smtClean="0"/>
              <a:t>haber</a:t>
            </a:r>
            <a:r>
              <a:rPr lang="en-US" dirty="0" smtClean="0"/>
              <a:t> </a:t>
            </a:r>
            <a:r>
              <a:rPr lang="en-US" dirty="0" err="1" smtClean="0"/>
              <a:t>estado</a:t>
            </a:r>
            <a:r>
              <a:rPr lang="en-US" dirty="0" smtClean="0"/>
              <a:t> de </a:t>
            </a:r>
            <a:r>
              <a:rPr lang="en-US" dirty="0" err="1" smtClean="0"/>
              <a:t>acuerdo</a:t>
            </a:r>
            <a:r>
              <a:rPr lang="en-US" dirty="0" smtClean="0"/>
              <a:t> con la </a:t>
            </a:r>
            <a:r>
              <a:rPr lang="en-US" dirty="0" err="1" smtClean="0"/>
              <a:t>investigacion</a:t>
            </a:r>
            <a:r>
              <a:rPr lang="en-US" dirty="0" smtClean="0"/>
              <a:t>.</a:t>
            </a:r>
          </a:p>
          <a:p>
            <a:endParaRPr lang="en-US" dirty="0"/>
          </a:p>
          <a:p>
            <a:r>
              <a:rPr lang="en-US" dirty="0" smtClean="0"/>
              <a:t>En </a:t>
            </a:r>
            <a:r>
              <a:rPr lang="en-US" dirty="0"/>
              <a:t>1991, </a:t>
            </a:r>
            <a:r>
              <a:rPr lang="en-US" dirty="0" smtClean="0"/>
              <a:t>la </a:t>
            </a:r>
            <a:r>
              <a:rPr lang="en-US" dirty="0"/>
              <a:t>U.S. Supreme Court </a:t>
            </a:r>
            <a:r>
              <a:rPr lang="en-US" dirty="0" err="1" smtClean="0"/>
              <a:t>tambien</a:t>
            </a:r>
            <a:r>
              <a:rPr lang="en-US" dirty="0" smtClean="0"/>
              <a:t> </a:t>
            </a:r>
            <a:r>
              <a:rPr lang="en-US" dirty="0" err="1" smtClean="0"/>
              <a:t>rechaso</a:t>
            </a:r>
            <a:r>
              <a:rPr lang="en-US" dirty="0" smtClean="0"/>
              <a:t>’ la </a:t>
            </a:r>
            <a:r>
              <a:rPr lang="en-US" dirty="0" err="1" smtClean="0"/>
              <a:t>demanda</a:t>
            </a:r>
            <a:r>
              <a:rPr lang="en-US" dirty="0" smtClean="0"/>
              <a:t> de Moore </a:t>
            </a:r>
            <a:r>
              <a:rPr lang="en-US" dirty="0" err="1" smtClean="0"/>
              <a:t>sobre</a:t>
            </a:r>
            <a:r>
              <a:rPr lang="en-US" dirty="0" smtClean="0"/>
              <a:t> </a:t>
            </a:r>
            <a:r>
              <a:rPr lang="en-US" dirty="0" err="1" smtClean="0"/>
              <a:t>las</a:t>
            </a:r>
            <a:r>
              <a:rPr lang="en-US" dirty="0" smtClean="0"/>
              <a:t> </a:t>
            </a:r>
            <a:r>
              <a:rPr lang="en-US" dirty="0" err="1" smtClean="0"/>
              <a:t>ganancias</a:t>
            </a:r>
            <a:r>
              <a:rPr lang="en-US" dirty="0" smtClean="0"/>
              <a:t>, </a:t>
            </a:r>
            <a:r>
              <a:rPr lang="en-US" dirty="0" err="1" smtClean="0"/>
              <a:t>sosteniendo</a:t>
            </a:r>
            <a:r>
              <a:rPr lang="en-US" dirty="0" smtClean="0"/>
              <a:t> </a:t>
            </a:r>
            <a:r>
              <a:rPr lang="en-US" dirty="0" err="1" smtClean="0"/>
              <a:t>que</a:t>
            </a:r>
            <a:r>
              <a:rPr lang="en-US" dirty="0" smtClean="0"/>
              <a:t> un </a:t>
            </a:r>
            <a:r>
              <a:rPr lang="en-US" dirty="0" err="1" smtClean="0"/>
              <a:t>paciente</a:t>
            </a:r>
            <a:r>
              <a:rPr lang="en-US" dirty="0" smtClean="0"/>
              <a:t> de hospital no </a:t>
            </a:r>
            <a:r>
              <a:rPr lang="en-US" dirty="0" err="1" smtClean="0"/>
              <a:t>tienen</a:t>
            </a:r>
            <a:r>
              <a:rPr lang="en-US" dirty="0" smtClean="0"/>
              <a:t> </a:t>
            </a:r>
            <a:r>
              <a:rPr lang="en-US" dirty="0" err="1" smtClean="0"/>
              <a:t>derechos</a:t>
            </a:r>
            <a:r>
              <a:rPr lang="en-US" dirty="0" smtClean="0"/>
              <a:t> </a:t>
            </a:r>
            <a:r>
              <a:rPr lang="en-US" dirty="0" err="1" smtClean="0"/>
              <a:t>sobre</a:t>
            </a:r>
            <a:r>
              <a:rPr lang="en-US" dirty="0" smtClean="0"/>
              <a:t> los </a:t>
            </a:r>
            <a:r>
              <a:rPr lang="en-US" dirty="0" err="1" smtClean="0"/>
              <a:t>tejidos</a:t>
            </a:r>
            <a:r>
              <a:rPr lang="en-US" dirty="0" smtClean="0"/>
              <a:t> </a:t>
            </a:r>
            <a:r>
              <a:rPr lang="en-US" dirty="0" err="1" smtClean="0"/>
              <a:t>asportados</a:t>
            </a:r>
            <a:r>
              <a:rPr lang="en-US" dirty="0" smtClean="0"/>
              <a:t> de </a:t>
            </a:r>
            <a:r>
              <a:rPr lang="en-US" dirty="0" err="1" smtClean="0"/>
              <a:t>su</a:t>
            </a:r>
            <a:r>
              <a:rPr lang="en-US" dirty="0" smtClean="0"/>
              <a:t> </a:t>
            </a:r>
            <a:r>
              <a:rPr lang="en-US" dirty="0" err="1" smtClean="0"/>
              <a:t>cuerpo</a:t>
            </a:r>
            <a:r>
              <a:rPr lang="en-US" dirty="0" smtClean="0"/>
              <a:t>, </a:t>
            </a:r>
            <a:r>
              <a:rPr lang="en-US" dirty="0" err="1" smtClean="0"/>
              <a:t>ni</a:t>
            </a:r>
            <a:r>
              <a:rPr lang="en-US" dirty="0" smtClean="0"/>
              <a:t> en </a:t>
            </a:r>
            <a:r>
              <a:rPr lang="en-US" dirty="0" err="1" smtClean="0"/>
              <a:t>caso</a:t>
            </a:r>
            <a:r>
              <a:rPr lang="en-US" dirty="0" smtClean="0"/>
              <a:t> de </a:t>
            </a:r>
            <a:r>
              <a:rPr lang="en-US" dirty="0" err="1" smtClean="0"/>
              <a:t>que</a:t>
            </a:r>
            <a:r>
              <a:rPr lang="en-US" dirty="0" smtClean="0"/>
              <a:t> </a:t>
            </a:r>
            <a:r>
              <a:rPr lang="en-US" dirty="0" err="1" smtClean="0"/>
              <a:t>estos</a:t>
            </a:r>
            <a:r>
              <a:rPr lang="en-US" dirty="0" smtClean="0"/>
              <a:t> </a:t>
            </a:r>
            <a:r>
              <a:rPr lang="en-US" dirty="0" err="1" smtClean="0"/>
              <a:t>resulten</a:t>
            </a:r>
            <a:r>
              <a:rPr lang="en-US" dirty="0" smtClean="0"/>
              <a:t> de valor para los </a:t>
            </a:r>
            <a:r>
              <a:rPr lang="en-US" dirty="0" err="1" smtClean="0"/>
              <a:t>cientificos</a:t>
            </a:r>
            <a:r>
              <a:rPr lang="en-US" dirty="0" smtClean="0"/>
              <a:t>.</a:t>
            </a:r>
          </a:p>
          <a:p>
            <a:endParaRPr lang="en-US" dirty="0"/>
          </a:p>
          <a:p>
            <a:r>
              <a:rPr lang="en-US" dirty="0" smtClean="0"/>
              <a:t>En </a:t>
            </a:r>
            <a:r>
              <a:rPr lang="en-US" dirty="0"/>
              <a:t>1994, Moore </a:t>
            </a:r>
            <a:r>
              <a:rPr lang="en-US" dirty="0" err="1" smtClean="0"/>
              <a:t>llevo</a:t>
            </a:r>
            <a:r>
              <a:rPr lang="en-US" dirty="0" smtClean="0"/>
              <a:t>’ </a:t>
            </a:r>
            <a:r>
              <a:rPr lang="en-US" dirty="0" err="1" smtClean="0"/>
              <a:t>su</a:t>
            </a:r>
            <a:r>
              <a:rPr lang="en-US" dirty="0" smtClean="0"/>
              <a:t> </a:t>
            </a:r>
            <a:r>
              <a:rPr lang="en-US" dirty="0" err="1" smtClean="0"/>
              <a:t>campaña</a:t>
            </a:r>
            <a:r>
              <a:rPr lang="en-US" dirty="0" smtClean="0"/>
              <a:t> </a:t>
            </a:r>
            <a:r>
              <a:rPr lang="en-US" dirty="0" err="1" smtClean="0"/>
              <a:t>sobre</a:t>
            </a:r>
            <a:r>
              <a:rPr lang="en-US" dirty="0" smtClean="0"/>
              <a:t> los </a:t>
            </a:r>
            <a:r>
              <a:rPr lang="en-US" dirty="0" err="1" smtClean="0"/>
              <a:t>derechos</a:t>
            </a:r>
            <a:r>
              <a:rPr lang="en-US" dirty="0" smtClean="0"/>
              <a:t> del </a:t>
            </a:r>
            <a:r>
              <a:rPr lang="en-US" dirty="0" err="1" smtClean="0"/>
              <a:t>paciente</a:t>
            </a:r>
            <a:r>
              <a:rPr lang="en-US" dirty="0" smtClean="0"/>
              <a:t> hasta </a:t>
            </a:r>
            <a:r>
              <a:rPr lang="en-US" dirty="0" err="1" smtClean="0"/>
              <a:t>Brusseles</a:t>
            </a:r>
            <a:r>
              <a:rPr lang="en-US" dirty="0"/>
              <a:t>, </a:t>
            </a:r>
            <a:r>
              <a:rPr lang="en-US" dirty="0" err="1" smtClean="0"/>
              <a:t>donde</a:t>
            </a:r>
            <a:r>
              <a:rPr lang="en-US" dirty="0" smtClean="0"/>
              <a:t> </a:t>
            </a:r>
            <a:r>
              <a:rPr lang="en-US" dirty="0" err="1" smtClean="0"/>
              <a:t>promovio</a:t>
            </a:r>
            <a:r>
              <a:rPr lang="en-US" dirty="0" smtClean="0"/>
              <a:t>’ ideas en contra de la ley </a:t>
            </a:r>
            <a:r>
              <a:rPr lang="en-US" dirty="0" err="1" smtClean="0"/>
              <a:t>que</a:t>
            </a:r>
            <a:r>
              <a:rPr lang="en-US" dirty="0" smtClean="0"/>
              <a:t> </a:t>
            </a:r>
            <a:r>
              <a:rPr lang="en-US" dirty="0" err="1" smtClean="0"/>
              <a:t>deniega</a:t>
            </a:r>
            <a:r>
              <a:rPr lang="en-US" dirty="0" smtClean="0"/>
              <a:t> a </a:t>
            </a:r>
            <a:r>
              <a:rPr lang="en-US" dirty="0" err="1" smtClean="0"/>
              <a:t>individuos</a:t>
            </a:r>
            <a:r>
              <a:rPr lang="en-US" dirty="0" smtClean="0"/>
              <a:t> el </a:t>
            </a:r>
            <a:r>
              <a:rPr lang="en-US" dirty="0" err="1" smtClean="0"/>
              <a:t>derecho</a:t>
            </a:r>
            <a:r>
              <a:rPr lang="en-US" dirty="0" smtClean="0"/>
              <a:t> de </a:t>
            </a:r>
            <a:r>
              <a:rPr lang="en-US" dirty="0" err="1" smtClean="0"/>
              <a:t>compartir</a:t>
            </a:r>
            <a:r>
              <a:rPr lang="en-US" dirty="0" smtClean="0"/>
              <a:t> </a:t>
            </a:r>
            <a:r>
              <a:rPr lang="en-US" dirty="0" err="1" smtClean="0"/>
              <a:t>ganancias</a:t>
            </a:r>
            <a:r>
              <a:rPr lang="en-US" dirty="0" smtClean="0"/>
              <a:t> </a:t>
            </a:r>
            <a:r>
              <a:rPr lang="en-US" dirty="0" err="1" smtClean="0"/>
              <a:t>hechas</a:t>
            </a:r>
            <a:r>
              <a:rPr lang="en-US" dirty="0" smtClean="0"/>
              <a:t> </a:t>
            </a:r>
            <a:r>
              <a:rPr lang="en-US" dirty="0" err="1" smtClean="0"/>
              <a:t>usando</a:t>
            </a:r>
            <a:r>
              <a:rPr lang="en-US" dirty="0" smtClean="0"/>
              <a:t> </a:t>
            </a:r>
            <a:r>
              <a:rPr lang="en-US" dirty="0" err="1" smtClean="0"/>
              <a:t>sus</a:t>
            </a:r>
            <a:r>
              <a:rPr lang="en-US" dirty="0" smtClean="0"/>
              <a:t> genes.</a:t>
            </a:r>
          </a:p>
          <a:p>
            <a:endParaRPr lang="en-US" dirty="0"/>
          </a:p>
          <a:p>
            <a:r>
              <a:rPr lang="en-US" dirty="0" smtClean="0"/>
              <a:t>“</a:t>
            </a:r>
            <a:r>
              <a:rPr lang="en-US" dirty="0" err="1" smtClean="0"/>
              <a:t>Estuvo</a:t>
            </a:r>
            <a:r>
              <a:rPr lang="en-US" dirty="0" smtClean="0"/>
              <a:t> </a:t>
            </a:r>
            <a:r>
              <a:rPr lang="en-US" dirty="0" err="1" smtClean="0"/>
              <a:t>muy</a:t>
            </a:r>
            <a:r>
              <a:rPr lang="en-US" dirty="0" smtClean="0"/>
              <a:t> </a:t>
            </a:r>
            <a:r>
              <a:rPr lang="en-US" dirty="0" err="1" smtClean="0"/>
              <a:t>claro</a:t>
            </a:r>
            <a:r>
              <a:rPr lang="en-US" dirty="0" smtClean="0"/>
              <a:t> </a:t>
            </a:r>
            <a:r>
              <a:rPr lang="en-US" dirty="0" err="1" smtClean="0"/>
              <a:t>sobre</a:t>
            </a:r>
            <a:r>
              <a:rPr lang="en-US" dirty="0" smtClean="0"/>
              <a:t> </a:t>
            </a:r>
            <a:r>
              <a:rPr lang="en-US" dirty="0" err="1" smtClean="0"/>
              <a:t>que</a:t>
            </a:r>
            <a:r>
              <a:rPr lang="en-US" dirty="0" smtClean="0"/>
              <a:t> los </a:t>
            </a:r>
            <a:r>
              <a:rPr lang="en-US" dirty="0" err="1" smtClean="0"/>
              <a:t>pacientes</a:t>
            </a:r>
            <a:r>
              <a:rPr lang="en-US" dirty="0" smtClean="0"/>
              <a:t> </a:t>
            </a:r>
            <a:r>
              <a:rPr lang="en-US" dirty="0" err="1" smtClean="0"/>
              <a:t>deberian</a:t>
            </a:r>
            <a:r>
              <a:rPr lang="en-US" dirty="0" smtClean="0"/>
              <a:t> de saber </a:t>
            </a:r>
            <a:r>
              <a:rPr lang="en-US" dirty="0" err="1" smtClean="0"/>
              <a:t>que</a:t>
            </a:r>
            <a:r>
              <a:rPr lang="en-US" dirty="0" smtClean="0"/>
              <a:t> </a:t>
            </a:r>
            <a:r>
              <a:rPr lang="en-US" dirty="0" err="1" smtClean="0"/>
              <a:t>pasa</a:t>
            </a:r>
            <a:r>
              <a:rPr lang="en-US" dirty="0" smtClean="0"/>
              <a:t> a </a:t>
            </a:r>
            <a:r>
              <a:rPr lang="en-US" dirty="0" err="1" smtClean="0"/>
              <a:t>partes</a:t>
            </a:r>
            <a:r>
              <a:rPr lang="en-US" dirty="0" smtClean="0"/>
              <a:t> de </a:t>
            </a:r>
            <a:r>
              <a:rPr lang="en-US" dirty="0" err="1" smtClean="0"/>
              <a:t>sus</a:t>
            </a:r>
            <a:r>
              <a:rPr lang="en-US" dirty="0" smtClean="0"/>
              <a:t> </a:t>
            </a:r>
            <a:r>
              <a:rPr lang="en-US" dirty="0" err="1" smtClean="0"/>
              <a:t>cuerpos</a:t>
            </a:r>
            <a:r>
              <a:rPr lang="en-US" dirty="0" smtClean="0"/>
              <a:t>" </a:t>
            </a:r>
            <a:r>
              <a:rPr lang="en-US" dirty="0" err="1" smtClean="0"/>
              <a:t>dijo</a:t>
            </a:r>
            <a:r>
              <a:rPr lang="en-US" dirty="0" smtClean="0"/>
              <a:t> Kara </a:t>
            </a:r>
            <a:r>
              <a:rPr lang="en-US" dirty="0"/>
              <a:t>Saxby, </a:t>
            </a:r>
            <a:r>
              <a:rPr lang="en-US" dirty="0" err="1" smtClean="0"/>
              <a:t>su</a:t>
            </a:r>
            <a:r>
              <a:rPr lang="en-US" dirty="0" smtClean="0"/>
              <a:t> </a:t>
            </a:r>
            <a:r>
              <a:rPr lang="en-US" dirty="0" err="1" smtClean="0"/>
              <a:t>hija</a:t>
            </a:r>
            <a:r>
              <a:rPr lang="en-US" dirty="0" smtClean="0"/>
              <a:t>. </a:t>
            </a:r>
          </a:p>
        </p:txBody>
      </p:sp>
    </p:spTree>
    <p:extLst>
      <p:ext uri="{BB962C8B-B14F-4D97-AF65-F5344CB8AC3E}">
        <p14:creationId xmlns:p14="http://schemas.microsoft.com/office/powerpoint/2010/main" val="29479970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43841"/>
            <a:ext cx="8382000" cy="2862322"/>
          </a:xfrm>
          <a:prstGeom prst="rect">
            <a:avLst/>
          </a:prstGeom>
        </p:spPr>
        <p:txBody>
          <a:bodyPr wrap="square">
            <a:spAutoFit/>
          </a:bodyPr>
          <a:lstStyle/>
          <a:p>
            <a:r>
              <a:rPr lang="en-US" dirty="0"/>
              <a:t>Moore </a:t>
            </a:r>
            <a:r>
              <a:rPr lang="en-US" dirty="0" err="1" smtClean="0"/>
              <a:t>tuvo</a:t>
            </a:r>
            <a:r>
              <a:rPr lang="en-US" dirty="0" smtClean="0"/>
              <a:t> </a:t>
            </a:r>
            <a:r>
              <a:rPr lang="en-US" dirty="0" err="1" smtClean="0"/>
              <a:t>una</a:t>
            </a:r>
            <a:r>
              <a:rPr lang="en-US" dirty="0" smtClean="0"/>
              <a:t> </a:t>
            </a:r>
            <a:r>
              <a:rPr lang="en-US" dirty="0" err="1" smtClean="0"/>
              <a:t>vida</a:t>
            </a:r>
            <a:r>
              <a:rPr lang="en-US" dirty="0" smtClean="0"/>
              <a:t> </a:t>
            </a:r>
            <a:r>
              <a:rPr lang="en-US" dirty="0" err="1" smtClean="0"/>
              <a:t>Eclectica</a:t>
            </a:r>
            <a:r>
              <a:rPr lang="en-US" dirty="0" smtClean="0"/>
              <a:t> </a:t>
            </a:r>
            <a:r>
              <a:rPr lang="en-US" dirty="0" err="1" smtClean="0"/>
              <a:t>que</a:t>
            </a:r>
            <a:r>
              <a:rPr lang="en-US" dirty="0" smtClean="0"/>
              <a:t> </a:t>
            </a:r>
            <a:r>
              <a:rPr lang="en-US" dirty="0" err="1" smtClean="0"/>
              <a:t>incluyo</a:t>
            </a:r>
            <a:r>
              <a:rPr lang="en-US" dirty="0" smtClean="0"/>
              <a:t>’ </a:t>
            </a:r>
            <a:r>
              <a:rPr lang="en-US" dirty="0" err="1" smtClean="0"/>
              <a:t>fundar</a:t>
            </a:r>
            <a:r>
              <a:rPr lang="en-US" dirty="0" smtClean="0"/>
              <a:t> un </a:t>
            </a:r>
            <a:r>
              <a:rPr lang="en-US" dirty="0" err="1" smtClean="0"/>
              <a:t>collegio</a:t>
            </a:r>
            <a:r>
              <a:rPr lang="en-US" dirty="0" smtClean="0"/>
              <a:t> en </a:t>
            </a:r>
            <a:r>
              <a:rPr lang="en-US" dirty="0"/>
              <a:t>Guadalajara, Mexico, </a:t>
            </a:r>
            <a:r>
              <a:rPr lang="en-US" dirty="0" err="1" smtClean="0"/>
              <a:t>trabajo</a:t>
            </a:r>
            <a:r>
              <a:rPr lang="en-US" dirty="0" smtClean="0"/>
              <a:t>’ </a:t>
            </a:r>
            <a:r>
              <a:rPr lang="en-US" dirty="0" err="1" smtClean="0"/>
              <a:t>como</a:t>
            </a:r>
            <a:r>
              <a:rPr lang="en-US" dirty="0" smtClean="0"/>
              <a:t> </a:t>
            </a:r>
            <a:r>
              <a:rPr lang="en-US" dirty="0" err="1" smtClean="0"/>
              <a:t>ingeniero</a:t>
            </a:r>
            <a:r>
              <a:rPr lang="en-US" dirty="0" smtClean="0"/>
              <a:t> con </a:t>
            </a:r>
            <a:r>
              <a:rPr lang="en-US" dirty="0" err="1" smtClean="0"/>
              <a:t>ductos</a:t>
            </a:r>
            <a:r>
              <a:rPr lang="en-US" dirty="0" smtClean="0"/>
              <a:t> de </a:t>
            </a:r>
            <a:r>
              <a:rPr lang="en-US" dirty="0" err="1" smtClean="0"/>
              <a:t>petrolio</a:t>
            </a:r>
            <a:r>
              <a:rPr lang="en-US" dirty="0" smtClean="0"/>
              <a:t> en Alaska, </a:t>
            </a:r>
            <a:r>
              <a:rPr lang="en-US" dirty="0" err="1" smtClean="0"/>
              <a:t>fue</a:t>
            </a:r>
            <a:r>
              <a:rPr lang="en-US" dirty="0" smtClean="0"/>
              <a:t>’ </a:t>
            </a:r>
            <a:r>
              <a:rPr lang="en-US" dirty="0" err="1" smtClean="0"/>
              <a:t>consejero</a:t>
            </a:r>
            <a:r>
              <a:rPr lang="en-US" dirty="0" smtClean="0"/>
              <a:t> de </a:t>
            </a:r>
            <a:r>
              <a:rPr lang="en-US" dirty="0" err="1" smtClean="0"/>
              <a:t>alcolicos</a:t>
            </a:r>
            <a:r>
              <a:rPr lang="en-US" dirty="0" smtClean="0"/>
              <a:t> y </a:t>
            </a:r>
            <a:r>
              <a:rPr lang="en-US" dirty="0" err="1" smtClean="0"/>
              <a:t>fotografo</a:t>
            </a:r>
            <a:r>
              <a:rPr lang="en-US" dirty="0" smtClean="0"/>
              <a:t> en la ciudad de </a:t>
            </a:r>
            <a:r>
              <a:rPr lang="en-US" dirty="0"/>
              <a:t>Anchorage, </a:t>
            </a:r>
            <a:r>
              <a:rPr lang="en-US" dirty="0" err="1" smtClean="0"/>
              <a:t>fue</a:t>
            </a:r>
            <a:r>
              <a:rPr lang="en-US" dirty="0" smtClean="0"/>
              <a:t>’ </a:t>
            </a:r>
            <a:r>
              <a:rPr lang="en-US" dirty="0" err="1" smtClean="0"/>
              <a:t>gerente</a:t>
            </a:r>
            <a:r>
              <a:rPr lang="en-US" dirty="0" smtClean="0"/>
              <a:t> de </a:t>
            </a:r>
            <a:r>
              <a:rPr lang="en-US" dirty="0" err="1" smtClean="0"/>
              <a:t>una</a:t>
            </a:r>
            <a:r>
              <a:rPr lang="en-US" dirty="0" smtClean="0"/>
              <a:t> </a:t>
            </a:r>
            <a:r>
              <a:rPr lang="en-US" dirty="0" err="1" smtClean="0"/>
              <a:t>granja</a:t>
            </a:r>
            <a:r>
              <a:rPr lang="en-US" dirty="0" smtClean="0"/>
              <a:t> de </a:t>
            </a:r>
            <a:r>
              <a:rPr lang="en-US" dirty="0" err="1" smtClean="0"/>
              <a:t>gusanos</a:t>
            </a:r>
            <a:r>
              <a:rPr lang="en-US" dirty="0" smtClean="0"/>
              <a:t> en </a:t>
            </a:r>
            <a:r>
              <a:rPr lang="en-US" dirty="0"/>
              <a:t>southwest Washington </a:t>
            </a:r>
            <a:r>
              <a:rPr lang="en-US" dirty="0" smtClean="0"/>
              <a:t>y </a:t>
            </a:r>
            <a:r>
              <a:rPr lang="en-US" dirty="0" err="1" smtClean="0"/>
              <a:t>vendio</a:t>
            </a:r>
            <a:r>
              <a:rPr lang="en-US" dirty="0" smtClean="0"/>
              <a:t>’ </a:t>
            </a:r>
            <a:r>
              <a:rPr lang="en-US" dirty="0" err="1" smtClean="0"/>
              <a:t>pescado</a:t>
            </a:r>
            <a:r>
              <a:rPr lang="en-US" dirty="0" smtClean="0"/>
              <a:t>. </a:t>
            </a:r>
          </a:p>
          <a:p>
            <a:r>
              <a:rPr lang="en-US" dirty="0" err="1" smtClean="0"/>
              <a:t>Tambien</a:t>
            </a:r>
            <a:r>
              <a:rPr lang="en-US" dirty="0" smtClean="0"/>
              <a:t> </a:t>
            </a:r>
            <a:r>
              <a:rPr lang="en-US" dirty="0" err="1" smtClean="0"/>
              <a:t>fue</a:t>
            </a:r>
            <a:r>
              <a:rPr lang="en-US" dirty="0" smtClean="0"/>
              <a:t> </a:t>
            </a:r>
            <a:r>
              <a:rPr lang="en-US" dirty="0" err="1" smtClean="0"/>
              <a:t>distribuidor</a:t>
            </a:r>
            <a:r>
              <a:rPr lang="en-US" dirty="0" smtClean="0"/>
              <a:t> de </a:t>
            </a:r>
            <a:r>
              <a:rPr lang="en-US" dirty="0" err="1" smtClean="0"/>
              <a:t>cerveza</a:t>
            </a:r>
            <a:r>
              <a:rPr lang="en-US" dirty="0" smtClean="0"/>
              <a:t> y hasta </a:t>
            </a:r>
            <a:r>
              <a:rPr lang="en-US" dirty="0" err="1" smtClean="0"/>
              <a:t>su</a:t>
            </a:r>
            <a:r>
              <a:rPr lang="en-US" dirty="0" smtClean="0"/>
              <a:t> </a:t>
            </a:r>
            <a:r>
              <a:rPr lang="en-US" dirty="0" err="1" smtClean="0"/>
              <a:t>muerte</a:t>
            </a:r>
            <a:r>
              <a:rPr lang="en-US" dirty="0" smtClean="0"/>
              <a:t> </a:t>
            </a:r>
            <a:r>
              <a:rPr lang="en-US" dirty="0" err="1" smtClean="0"/>
              <a:t>trabajo</a:t>
            </a:r>
            <a:r>
              <a:rPr lang="en-US" dirty="0" smtClean="0"/>
              <a:t>’ para </a:t>
            </a:r>
            <a:r>
              <a:rPr lang="en-US" dirty="0" err="1" smtClean="0"/>
              <a:t>una</a:t>
            </a:r>
            <a:r>
              <a:rPr lang="en-US" dirty="0" smtClean="0"/>
              <a:t> </a:t>
            </a:r>
            <a:r>
              <a:rPr lang="en-US" dirty="0" err="1" smtClean="0"/>
              <a:t>compañia</a:t>
            </a:r>
            <a:r>
              <a:rPr lang="en-US" dirty="0" smtClean="0"/>
              <a:t>  Internet de Seattle.</a:t>
            </a:r>
          </a:p>
          <a:p>
            <a:endParaRPr lang="en-US" dirty="0"/>
          </a:p>
          <a:p>
            <a:r>
              <a:rPr lang="en-US" dirty="0" err="1" smtClean="0"/>
              <a:t>Vivia</a:t>
            </a:r>
            <a:r>
              <a:rPr lang="en-US" dirty="0" smtClean="0"/>
              <a:t> </a:t>
            </a:r>
            <a:r>
              <a:rPr lang="en-US" dirty="0"/>
              <a:t>en un </a:t>
            </a:r>
            <a:r>
              <a:rPr lang="en-US" dirty="0" err="1"/>
              <a:t>suburbio</a:t>
            </a:r>
            <a:r>
              <a:rPr lang="en-US" dirty="0"/>
              <a:t> de Seattle al </a:t>
            </a:r>
            <a:r>
              <a:rPr lang="en-US" dirty="0" err="1"/>
              <a:t>momento</a:t>
            </a:r>
            <a:r>
              <a:rPr lang="en-US" dirty="0"/>
              <a:t> de </a:t>
            </a:r>
            <a:r>
              <a:rPr lang="en-US" dirty="0" err="1"/>
              <a:t>su</a:t>
            </a:r>
            <a:r>
              <a:rPr lang="en-US" dirty="0"/>
              <a:t> </a:t>
            </a:r>
            <a:r>
              <a:rPr lang="en-US" dirty="0" err="1"/>
              <a:t>fallecimiento</a:t>
            </a:r>
            <a:r>
              <a:rPr lang="en-US" dirty="0"/>
              <a:t> </a:t>
            </a:r>
            <a:r>
              <a:rPr lang="en-US" dirty="0" err="1"/>
              <a:t>por</a:t>
            </a:r>
            <a:r>
              <a:rPr lang="en-US" dirty="0"/>
              <a:t> el </a:t>
            </a:r>
            <a:r>
              <a:rPr lang="en-US" dirty="0" err="1"/>
              <a:t>regreso</a:t>
            </a:r>
            <a:r>
              <a:rPr lang="en-US" dirty="0"/>
              <a:t> de </a:t>
            </a:r>
            <a:r>
              <a:rPr lang="en-US" dirty="0" err="1"/>
              <a:t>su</a:t>
            </a:r>
            <a:r>
              <a:rPr lang="en-US" dirty="0"/>
              <a:t> cancer, y </a:t>
            </a:r>
            <a:r>
              <a:rPr lang="en-US" dirty="0" err="1"/>
              <a:t>habia</a:t>
            </a:r>
            <a:r>
              <a:rPr lang="en-US" dirty="0"/>
              <a:t> </a:t>
            </a:r>
            <a:r>
              <a:rPr lang="en-US" dirty="0" err="1"/>
              <a:t>logrado</a:t>
            </a:r>
            <a:r>
              <a:rPr lang="en-US" dirty="0"/>
              <a:t> </a:t>
            </a:r>
            <a:r>
              <a:rPr lang="en-US" dirty="0" err="1"/>
              <a:t>una</a:t>
            </a:r>
            <a:r>
              <a:rPr lang="en-US" dirty="0"/>
              <a:t> </a:t>
            </a:r>
            <a:r>
              <a:rPr lang="en-US" dirty="0" err="1"/>
              <a:t>licenciatura</a:t>
            </a:r>
            <a:r>
              <a:rPr lang="en-US" dirty="0"/>
              <a:t> en </a:t>
            </a:r>
            <a:r>
              <a:rPr lang="en-US" dirty="0" err="1"/>
              <a:t>historia</a:t>
            </a:r>
            <a:r>
              <a:rPr lang="en-US" dirty="0"/>
              <a:t> de la Western Washington University</a:t>
            </a:r>
            <a:r>
              <a:rPr lang="en-US" dirty="0" smtClean="0"/>
              <a:t>.</a:t>
            </a:r>
            <a:endParaRPr lang="en-US" dirty="0"/>
          </a:p>
        </p:txBody>
      </p:sp>
    </p:spTree>
    <p:extLst>
      <p:ext uri="{BB962C8B-B14F-4D97-AF65-F5344CB8AC3E}">
        <p14:creationId xmlns:p14="http://schemas.microsoft.com/office/powerpoint/2010/main" val="12623273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3273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7239000" cy="4801314"/>
          </a:xfrm>
          <a:prstGeom prst="rect">
            <a:avLst/>
          </a:prstGeom>
        </p:spPr>
        <p:txBody>
          <a:bodyPr wrap="square">
            <a:spAutoFit/>
          </a:bodyPr>
          <a:lstStyle/>
          <a:p>
            <a:r>
              <a:rPr lang="en-US" dirty="0"/>
              <a:t>The </a:t>
            </a:r>
            <a:r>
              <a:rPr lang="en-US" b="1" dirty="0"/>
              <a:t>stem cell </a:t>
            </a:r>
            <a:r>
              <a:rPr lang="en-US" b="1" dirty="0" smtClean="0"/>
              <a:t>controversy</a:t>
            </a:r>
          </a:p>
          <a:p>
            <a:endParaRPr lang="en-US" b="1" dirty="0"/>
          </a:p>
          <a:p>
            <a:pPr fontAlgn="base"/>
            <a:r>
              <a:rPr lang="en-US" dirty="0"/>
              <a:t>The field of embryonic stem cell research has been highly controversial, because in most cases, the research process involves destroying the embryo, typically four or five days old, after removing stem cells.</a:t>
            </a:r>
          </a:p>
          <a:p>
            <a:pPr fontAlgn="base"/>
            <a:r>
              <a:rPr lang="en-US" dirty="0"/>
              <a:t>These cells are blank and can become any cell in the body. Because of the destruction of embryos, most opponents believe this is a moral issue. Supporters of the research point to the potential for saving lives.</a:t>
            </a:r>
          </a:p>
          <a:p>
            <a:endParaRPr lang="en-US" dirty="0" smtClean="0"/>
          </a:p>
          <a:p>
            <a:r>
              <a:rPr lang="en-US" dirty="0" smtClean="0"/>
              <a:t>The stem cell controversy</a:t>
            </a:r>
            <a:r>
              <a:rPr lang="en-US" dirty="0"/>
              <a:t> is the bioethical debate primarily concerning the creation, treatment, and destruction of human embryos incident to research involving </a:t>
            </a:r>
            <a:r>
              <a:rPr lang="en-US" dirty="0">
                <a:hlinkClick r:id="rId2" tooltip="Embryonic stem cells"/>
              </a:rPr>
              <a:t>embryonic stem cells</a:t>
            </a:r>
            <a:r>
              <a:rPr lang="en-US" dirty="0"/>
              <a:t>. Not all </a:t>
            </a:r>
            <a:r>
              <a:rPr lang="en-US" dirty="0">
                <a:hlinkClick r:id="rId3" tooltip="Stem cell"/>
              </a:rPr>
              <a:t>stem cell</a:t>
            </a:r>
            <a:r>
              <a:rPr lang="en-US" dirty="0"/>
              <a:t> research involves the creation, use, or destruction of human embryos. For example, </a:t>
            </a:r>
            <a:r>
              <a:rPr lang="en-US" dirty="0">
                <a:hlinkClick r:id="rId4" tooltip="Adult stem cells"/>
              </a:rPr>
              <a:t>adult stem cells</a:t>
            </a:r>
            <a:r>
              <a:rPr lang="en-US" dirty="0"/>
              <a:t>, </a:t>
            </a:r>
            <a:r>
              <a:rPr lang="en-US" dirty="0">
                <a:hlinkClick r:id="rId5" tooltip="Amniotic stem cells"/>
              </a:rPr>
              <a:t>amniotic stem cells</a:t>
            </a:r>
            <a:r>
              <a:rPr lang="en-US" dirty="0"/>
              <a:t> and </a:t>
            </a:r>
            <a:r>
              <a:rPr lang="en-US" dirty="0">
                <a:hlinkClick r:id="rId6" tooltip="Induced pluripotent stem cells"/>
              </a:rPr>
              <a:t>induced pluripotent stem </a:t>
            </a:r>
            <a:r>
              <a:rPr lang="en-US" dirty="0" smtClean="0">
                <a:hlinkClick r:id="rId6" tooltip="Induced pluripotent stem cells"/>
              </a:rPr>
              <a:t>cells</a:t>
            </a:r>
            <a:r>
              <a:rPr lang="en-US" dirty="0" smtClean="0"/>
              <a:t> do </a:t>
            </a:r>
            <a:r>
              <a:rPr lang="en-US" dirty="0"/>
              <a:t>not involve human embryos</a:t>
            </a:r>
            <a:r>
              <a:rPr lang="en-US" dirty="0" smtClean="0"/>
              <a:t>.</a:t>
            </a:r>
          </a:p>
          <a:p>
            <a:endParaRPr lang="en-US" dirty="0"/>
          </a:p>
          <a:p>
            <a:endParaRPr lang="es-MX" dirty="0"/>
          </a:p>
        </p:txBody>
      </p:sp>
    </p:spTree>
    <p:extLst>
      <p:ext uri="{BB962C8B-B14F-4D97-AF65-F5344CB8AC3E}">
        <p14:creationId xmlns:p14="http://schemas.microsoft.com/office/powerpoint/2010/main" val="126232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333500"/>
            <a:ext cx="4318000" cy="2298290"/>
          </a:xfrm>
          <a:prstGeom prst="rect">
            <a:avLst/>
          </a:prstGeom>
        </p:spPr>
      </p:pic>
      <p:sp>
        <p:nvSpPr>
          <p:cNvPr id="3" name="TextBox 2"/>
          <p:cNvSpPr txBox="1"/>
          <p:nvPr/>
        </p:nvSpPr>
        <p:spPr>
          <a:xfrm>
            <a:off x="2362200" y="444687"/>
            <a:ext cx="4190999" cy="861774"/>
          </a:xfrm>
          <a:prstGeom prst="rect">
            <a:avLst/>
          </a:prstGeom>
          <a:noFill/>
        </p:spPr>
        <p:txBody>
          <a:bodyPr wrap="square" rtlCol="0">
            <a:spAutoFit/>
          </a:bodyPr>
          <a:lstStyle/>
          <a:p>
            <a:r>
              <a:rPr lang="en-US" sz="3200" b="1" dirty="0" err="1" smtClean="0"/>
              <a:t>Donacion</a:t>
            </a:r>
            <a:r>
              <a:rPr lang="en-US" sz="3200" b="1" dirty="0" smtClean="0"/>
              <a:t> de </a:t>
            </a:r>
            <a:r>
              <a:rPr lang="en-US" sz="3200" b="1" dirty="0" err="1" smtClean="0"/>
              <a:t>sangre</a:t>
            </a:r>
            <a:endParaRPr lang="en-US" sz="3200" b="1" dirty="0" smtClean="0"/>
          </a:p>
          <a:p>
            <a:endParaRPr lang="en-US" dirty="0"/>
          </a:p>
        </p:txBody>
      </p:sp>
      <p:sp>
        <p:nvSpPr>
          <p:cNvPr id="4" name="Rectangle 3"/>
          <p:cNvSpPr/>
          <p:nvPr/>
        </p:nvSpPr>
        <p:spPr>
          <a:xfrm>
            <a:off x="381000" y="4337754"/>
            <a:ext cx="8127999" cy="1200329"/>
          </a:xfrm>
          <a:prstGeom prst="rect">
            <a:avLst/>
          </a:prstGeom>
        </p:spPr>
        <p:txBody>
          <a:bodyPr wrap="square">
            <a:spAutoFit/>
          </a:bodyPr>
          <a:lstStyle/>
          <a:p>
            <a:r>
              <a:rPr lang="en-US" sz="2400" b="1" dirty="0" err="1" smtClean="0"/>
              <a:t>Por</a:t>
            </a:r>
            <a:r>
              <a:rPr lang="en-US" sz="2400" b="1" dirty="0" smtClean="0"/>
              <a:t> mas </a:t>
            </a:r>
            <a:r>
              <a:rPr lang="en-US" sz="2400" b="1" dirty="0" err="1" smtClean="0"/>
              <a:t>sencilla</a:t>
            </a:r>
            <a:r>
              <a:rPr lang="en-US" sz="2400" b="1" dirty="0" smtClean="0"/>
              <a:t> </a:t>
            </a:r>
            <a:r>
              <a:rPr lang="en-US" sz="2400" b="1" dirty="0" err="1" smtClean="0"/>
              <a:t>que</a:t>
            </a:r>
            <a:r>
              <a:rPr lang="en-US" sz="2400" b="1" dirty="0" smtClean="0"/>
              <a:t> sea, la </a:t>
            </a:r>
            <a:r>
              <a:rPr lang="en-US" sz="2400" b="1" dirty="0" err="1" smtClean="0"/>
              <a:t>donacion</a:t>
            </a:r>
            <a:r>
              <a:rPr lang="en-US" sz="2400" b="1" dirty="0" smtClean="0"/>
              <a:t> de </a:t>
            </a:r>
            <a:r>
              <a:rPr lang="en-US" sz="2400" b="1" dirty="0" err="1" smtClean="0"/>
              <a:t>sangre</a:t>
            </a:r>
            <a:r>
              <a:rPr lang="en-US" sz="2400" b="1" dirty="0" smtClean="0"/>
              <a:t> no </a:t>
            </a:r>
            <a:r>
              <a:rPr lang="en-US" sz="2400" b="1" dirty="0" err="1" smtClean="0"/>
              <a:t>pudo</a:t>
            </a:r>
            <a:r>
              <a:rPr lang="en-US" sz="2400" b="1" dirty="0" smtClean="0"/>
              <a:t> </a:t>
            </a:r>
            <a:r>
              <a:rPr lang="en-US" sz="2400" b="1" dirty="0" err="1" smtClean="0"/>
              <a:t>efectuarse</a:t>
            </a:r>
            <a:r>
              <a:rPr lang="en-US" sz="2400" b="1" dirty="0" smtClean="0"/>
              <a:t> con </a:t>
            </a:r>
            <a:r>
              <a:rPr lang="en-US" sz="2400" b="1" dirty="0" err="1" smtClean="0"/>
              <a:t>exito</a:t>
            </a:r>
            <a:r>
              <a:rPr lang="en-US" sz="2400" b="1" dirty="0" smtClean="0"/>
              <a:t> </a:t>
            </a:r>
            <a:r>
              <a:rPr lang="en-US" sz="2400" b="1" dirty="0" err="1" smtClean="0"/>
              <a:t>completo</a:t>
            </a:r>
            <a:r>
              <a:rPr lang="en-US" sz="2400" b="1" dirty="0" smtClean="0"/>
              <a:t> hasta el </a:t>
            </a:r>
            <a:r>
              <a:rPr lang="en-US" sz="2400" b="1" dirty="0" err="1" smtClean="0"/>
              <a:t>descubrimiento</a:t>
            </a:r>
            <a:r>
              <a:rPr lang="en-US" sz="2400" b="1" dirty="0" smtClean="0"/>
              <a:t> de los </a:t>
            </a:r>
            <a:r>
              <a:rPr lang="en-US" sz="2400" b="1" dirty="0" err="1" smtClean="0"/>
              <a:t>grupos</a:t>
            </a:r>
            <a:r>
              <a:rPr lang="en-US" sz="2400" b="1" dirty="0" smtClean="0"/>
              <a:t> </a:t>
            </a:r>
            <a:r>
              <a:rPr lang="en-US" sz="2400" b="1" dirty="0" err="1" smtClean="0"/>
              <a:t>sanguineos</a:t>
            </a:r>
            <a:r>
              <a:rPr lang="en-US" sz="2400" b="1" dirty="0" smtClean="0"/>
              <a:t> (0, A, B, factor Rh).</a:t>
            </a:r>
            <a:endParaRPr lang="es-MX" sz="24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333501"/>
            <a:ext cx="3573190" cy="2298290"/>
          </a:xfrm>
          <a:prstGeom prst="rect">
            <a:avLst/>
          </a:prstGeom>
        </p:spPr>
      </p:pic>
    </p:spTree>
    <p:extLst>
      <p:ext uri="{BB962C8B-B14F-4D97-AF65-F5344CB8AC3E}">
        <p14:creationId xmlns:p14="http://schemas.microsoft.com/office/powerpoint/2010/main" val="5236606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41" y="1074718"/>
            <a:ext cx="9525000" cy="3970318"/>
          </a:xfrm>
          <a:prstGeom prst="rect">
            <a:avLst/>
          </a:prstGeom>
        </p:spPr>
        <p:txBody>
          <a:bodyPr wrap="square">
            <a:spAutoFit/>
          </a:bodyPr>
          <a:lstStyle/>
          <a:p>
            <a:r>
              <a:rPr lang="en-US" dirty="0"/>
              <a:t>Stem cells have the ability to differentiate into almost any specialized cells, helping heal physical trauma, degenerative conditions, and genetic diseases (in combination with </a:t>
            </a:r>
            <a:r>
              <a:rPr lang="en-US" dirty="0">
                <a:hlinkClick r:id="rId2" tooltip="Gene therapy"/>
              </a:rPr>
              <a:t>gene therapy</a:t>
            </a:r>
            <a:r>
              <a:rPr lang="en-US" dirty="0"/>
              <a:t>). Further treatments using stem cells could potentially be developed thanks to their ability to repair extensive tissue damage.</a:t>
            </a:r>
            <a:r>
              <a:rPr lang="en-US" baseline="30000" dirty="0">
                <a:hlinkClick r:id="rId3"/>
              </a:rPr>
              <a:t>[1]</a:t>
            </a:r>
            <a:endParaRPr lang="en-US" dirty="0"/>
          </a:p>
          <a:p>
            <a:r>
              <a:rPr lang="en-US" dirty="0"/>
              <a:t>Great levels of success and potential have been shown from research using adult stem cells. In early 2009, the FDA approved the first human clinical trials using embryonic stem cells. Embryonic stem cells are </a:t>
            </a:r>
            <a:r>
              <a:rPr lang="en-US" dirty="0">
                <a:hlinkClick r:id="rId4" tooltip="Pluripotent"/>
              </a:rPr>
              <a:t>pluripotent</a:t>
            </a:r>
            <a:r>
              <a:rPr lang="en-US" dirty="0"/>
              <a:t>, and thus can become any other cell type excluding the placenta. Adult stem cells, however, are generally limited to differentiating into different cell types of their tissue of origin. However, some evidence suggests that adult stem cell plasticity may exist, increasing the number of cell types a given adult stem cell can become. In addition, embryonic stem cells are considered more useful for nervous system therapies, because researchers have struggled to identify and isolate </a:t>
            </a:r>
            <a:r>
              <a:rPr lang="en-US" dirty="0">
                <a:hlinkClick r:id="rId5" tooltip="Nerve cell"/>
              </a:rPr>
              <a:t>neural progenitors</a:t>
            </a:r>
            <a:r>
              <a:rPr lang="en-US" dirty="0"/>
              <a:t> from adult tissues. Embryonic stem cells, however, might be rejected by the immune system - a problem that wouldn't occur if the patient received his or her own stem cells</a:t>
            </a:r>
            <a:r>
              <a:rPr lang="en-US" dirty="0" smtClean="0"/>
              <a:t>.</a:t>
            </a:r>
            <a:endParaRPr lang="en-US" dirty="0"/>
          </a:p>
        </p:txBody>
      </p:sp>
    </p:spTree>
    <p:extLst>
      <p:ext uri="{BB962C8B-B14F-4D97-AF65-F5344CB8AC3E}">
        <p14:creationId xmlns:p14="http://schemas.microsoft.com/office/powerpoint/2010/main" val="12623273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14400"/>
            <a:ext cx="9067800" cy="5355312"/>
          </a:xfrm>
          <a:prstGeom prst="rect">
            <a:avLst/>
          </a:prstGeom>
        </p:spPr>
        <p:txBody>
          <a:bodyPr wrap="square">
            <a:spAutoFit/>
          </a:bodyPr>
          <a:lstStyle/>
          <a:p>
            <a:r>
              <a:rPr lang="en-US" dirty="0"/>
              <a:t>Some stem cell researchers are working to develop techniques of isolating stem cells that are as potent as embryonic stem cells, but do not require a human embryo.</a:t>
            </a:r>
          </a:p>
          <a:p>
            <a:r>
              <a:rPr lang="en-US" dirty="0"/>
              <a:t>Some believe that human skin cells can be coaxed to "de-differentiate" and revert to an embryonic state. Researchers at </a:t>
            </a:r>
            <a:r>
              <a:rPr lang="en-US" dirty="0">
                <a:hlinkClick r:id="rId2" tooltip="Harvard University"/>
              </a:rPr>
              <a:t>Harvard University</a:t>
            </a:r>
            <a:r>
              <a:rPr lang="en-US" dirty="0"/>
              <a:t>, led by </a:t>
            </a:r>
            <a:r>
              <a:rPr lang="en-US" dirty="0">
                <a:hlinkClick r:id="rId3" tooltip="Kevin Eggan"/>
              </a:rPr>
              <a:t>Kevin </a:t>
            </a:r>
            <a:r>
              <a:rPr lang="en-US" dirty="0" err="1">
                <a:hlinkClick r:id="rId3" tooltip="Kevin Eggan"/>
              </a:rPr>
              <a:t>Eggan</a:t>
            </a:r>
            <a:r>
              <a:rPr lang="en-US" dirty="0"/>
              <a:t>, have attempted to transfer the nucleus of a somatic cell into an existing embryonic stem cell, thus creating a new stem cell line.</a:t>
            </a:r>
            <a:r>
              <a:rPr lang="en-US" baseline="30000" dirty="0">
                <a:hlinkClick r:id="rId4"/>
              </a:rPr>
              <a:t>[2]</a:t>
            </a:r>
            <a:r>
              <a:rPr lang="en-US" dirty="0"/>
              <a:t> Another study published in August 2006 also indicates that differentiated cells can be reprogrammed to an embryonic-like state by introducing four specific factors, resulting in </a:t>
            </a:r>
            <a:r>
              <a:rPr lang="en-US" dirty="0">
                <a:hlinkClick r:id="rId5" tooltip="Induced pluripotent stem cell"/>
              </a:rPr>
              <a:t>induced pluripotent stem cells</a:t>
            </a:r>
            <a:r>
              <a:rPr lang="en-US" dirty="0"/>
              <a:t>.</a:t>
            </a:r>
            <a:r>
              <a:rPr lang="en-US" baseline="30000" dirty="0">
                <a:hlinkClick r:id="rId6"/>
              </a:rPr>
              <a:t>[3]</a:t>
            </a:r>
            <a:r>
              <a:rPr lang="en-US" dirty="0"/>
              <a:t> Human skins cells reverting to their embryonic state have been accomplished at the Oregon Health &amp; Science University and the Oregon National Primate Research Center, making this no longer a matter of belief.</a:t>
            </a:r>
            <a:r>
              <a:rPr lang="en-US" baseline="30000" dirty="0">
                <a:hlinkClick r:id="rId7"/>
              </a:rPr>
              <a:t>[4]</a:t>
            </a:r>
            <a:endParaRPr lang="en-US" dirty="0"/>
          </a:p>
          <a:p>
            <a:r>
              <a:rPr lang="en-US" dirty="0"/>
              <a:t>Researchers at Advanced Cell Technology, led by </a:t>
            </a:r>
            <a:r>
              <a:rPr lang="en-US" dirty="0">
                <a:hlinkClick r:id="rId8" tooltip="Robert Lanza"/>
              </a:rPr>
              <a:t>Robert </a:t>
            </a:r>
            <a:r>
              <a:rPr lang="en-US" dirty="0" err="1">
                <a:hlinkClick r:id="rId8" tooltip="Robert Lanza"/>
              </a:rPr>
              <a:t>Lanza</a:t>
            </a:r>
            <a:r>
              <a:rPr lang="en-US" dirty="0"/>
              <a:t>, reported the successful derivation of a stem cell line using a process similar to </a:t>
            </a:r>
            <a:r>
              <a:rPr lang="en-US" dirty="0" err="1">
                <a:hlinkClick r:id="rId9" tooltip="Preimplantation genetic diagnosis"/>
              </a:rPr>
              <a:t>preimplantation</a:t>
            </a:r>
            <a:r>
              <a:rPr lang="en-US" dirty="0">
                <a:hlinkClick r:id="rId9" tooltip="Preimplantation genetic diagnosis"/>
              </a:rPr>
              <a:t> genetic diagnosis</a:t>
            </a:r>
            <a:r>
              <a:rPr lang="en-US" dirty="0"/>
              <a:t>, in which a single </a:t>
            </a:r>
            <a:r>
              <a:rPr lang="en-US" dirty="0" err="1">
                <a:hlinkClick r:id="rId10" tooltip="Blastomere"/>
              </a:rPr>
              <a:t>blastomere</a:t>
            </a:r>
            <a:r>
              <a:rPr lang="en-US" dirty="0"/>
              <a:t> is extracted from a </a:t>
            </a:r>
            <a:r>
              <a:rPr lang="en-US" dirty="0">
                <a:hlinkClick r:id="rId11" tooltip="Blastocyst"/>
              </a:rPr>
              <a:t>blastocyst</a:t>
            </a:r>
            <a:r>
              <a:rPr lang="en-US" dirty="0"/>
              <a:t>.</a:t>
            </a:r>
            <a:r>
              <a:rPr lang="en-US" baseline="30000" dirty="0">
                <a:hlinkClick r:id="rId12"/>
              </a:rPr>
              <a:t>[5]</a:t>
            </a:r>
            <a:r>
              <a:rPr lang="en-US" dirty="0"/>
              <a:t> At the 2007 meeting of the International Society for Stem Cell Research (ISSCR),</a:t>
            </a:r>
            <a:r>
              <a:rPr lang="en-US" baseline="30000" dirty="0">
                <a:hlinkClick r:id="rId13"/>
              </a:rPr>
              <a:t>[6]</a:t>
            </a:r>
            <a:r>
              <a:rPr lang="en-US" dirty="0"/>
              <a:t> </a:t>
            </a:r>
            <a:r>
              <a:rPr lang="en-US" dirty="0" err="1"/>
              <a:t>Lanza</a:t>
            </a:r>
            <a:r>
              <a:rPr lang="en-US" dirty="0"/>
              <a:t> announced that his team had succeeded in producing three new stem cell lines without destroying the parent embryos. "These are the first human embryonic cell lines in existence that didn't result from the destruction of an embryo." </a:t>
            </a:r>
            <a:r>
              <a:rPr lang="en-US" dirty="0" err="1"/>
              <a:t>Lanza</a:t>
            </a:r>
            <a:r>
              <a:rPr lang="en-US" dirty="0"/>
              <a:t> is currently in discussions with the National Institutes of Health (NIH) to determine whether the new technique sidesteps U.S. restrictions on federal funding for ES cell research.</a:t>
            </a:r>
            <a:r>
              <a:rPr lang="en-US" baseline="30000" dirty="0">
                <a:hlinkClick r:id="rId14"/>
              </a:rPr>
              <a:t>[7]</a:t>
            </a:r>
            <a:endParaRPr lang="en-US" dirty="0"/>
          </a:p>
        </p:txBody>
      </p:sp>
    </p:spTree>
    <p:extLst>
      <p:ext uri="{BB962C8B-B14F-4D97-AF65-F5344CB8AC3E}">
        <p14:creationId xmlns:p14="http://schemas.microsoft.com/office/powerpoint/2010/main" val="1262327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2286000"/>
            <a:ext cx="9144000" cy="3970318"/>
          </a:xfrm>
          <a:prstGeom prst="rect">
            <a:avLst/>
          </a:prstGeom>
        </p:spPr>
        <p:txBody>
          <a:bodyPr wrap="square">
            <a:spAutoFit/>
          </a:bodyPr>
          <a:lstStyle/>
          <a:p>
            <a:r>
              <a:rPr lang="en-US" dirty="0"/>
              <a:t>Anthony </a:t>
            </a:r>
            <a:r>
              <a:rPr lang="en-US" dirty="0" err="1"/>
              <a:t>Atala</a:t>
            </a:r>
            <a:r>
              <a:rPr lang="en-US" dirty="0"/>
              <a:t> of </a:t>
            </a:r>
            <a:r>
              <a:rPr lang="en-US" dirty="0">
                <a:hlinkClick r:id="rId2" tooltip="Wake Forest University"/>
              </a:rPr>
              <a:t>Wake Forest University</a:t>
            </a:r>
            <a:r>
              <a:rPr lang="en-US" dirty="0"/>
              <a:t> says that the fluid surrounding the fetus has been found to contain stem cells that, when utilized correctly, "can be differentiated towards cell types such as fat, bone, muscle, blood vessel, nerve and liver cells". The extraction of this fluid is not thought to harm the fetus in any way. He hopes "that these cells will provide a valuable resource for tissue repair and for engineered organs as well".</a:t>
            </a:r>
            <a:r>
              <a:rPr lang="en-US" baseline="30000" dirty="0">
                <a:hlinkClick r:id="rId3"/>
              </a:rPr>
              <a:t>[8]</a:t>
            </a:r>
            <a:endParaRPr lang="en-US" dirty="0"/>
          </a:p>
          <a:p>
            <a:r>
              <a:rPr lang="en-US" dirty="0"/>
              <a:t>While stem cell research has, for years, been stymied by concerns of ethics and morals, in recent years there have been advances in obtaining and using stem cells extracted from adult subjects. By using stem cells taken from an adult, scientists have been able to treat some of the worst diseases that continue to plague our species, including various forms of cancer as well as muscular and neurological degenerative diseases. Taking these stem cells from adults does not permanently harm the patient and has none of the ethical or moral pitfalls that embryonic stem cell research has been associated with. While this new form of stem cell research is gaining in popularity, it still has a stigma attached to it solely by being “stem cell research”. If the public can be educated about this, a new form of medicine may be fast approaching from the horizon.</a:t>
            </a:r>
          </a:p>
        </p:txBody>
      </p:sp>
    </p:spTree>
    <p:extLst>
      <p:ext uri="{BB962C8B-B14F-4D97-AF65-F5344CB8AC3E}">
        <p14:creationId xmlns:p14="http://schemas.microsoft.com/office/powerpoint/2010/main" val="12623273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859340"/>
            <a:ext cx="4572000" cy="3970318"/>
          </a:xfrm>
          <a:prstGeom prst="rect">
            <a:avLst/>
          </a:prstGeom>
        </p:spPr>
        <p:txBody>
          <a:bodyPr>
            <a:spAutoFit/>
          </a:bodyPr>
          <a:lstStyle/>
          <a:p>
            <a:r>
              <a:rPr lang="en-US" dirty="0" smtClean="0"/>
              <a:t>NIH guidelines (2008)</a:t>
            </a:r>
          </a:p>
          <a:p>
            <a:endParaRPr lang="en-US" dirty="0"/>
          </a:p>
          <a:p>
            <a:endParaRPr lang="en-US" dirty="0" smtClean="0"/>
          </a:p>
          <a:p>
            <a:r>
              <a:rPr lang="en-US" dirty="0" smtClean="0"/>
              <a:t>"...</a:t>
            </a:r>
            <a:r>
              <a:rPr lang="en-US" dirty="0"/>
              <a:t>research involving human pluripotent stem cells...promises new treatments and possible cures for many debilitating diseases and injuries, including Parkinson's disease, diabetes, heart disease, multiple sclerosis, burns and spinal cord injuries. The NIH believes the potential medical benefits of human pluripotent stem cell technology are compelling and worthy of pursuit in accordance with appropriate ethical standards."</a:t>
            </a:r>
            <a:endParaRPr lang="es-MX" dirty="0"/>
          </a:p>
        </p:txBody>
      </p:sp>
    </p:spTree>
    <p:extLst>
      <p:ext uri="{BB962C8B-B14F-4D97-AF65-F5344CB8AC3E}">
        <p14:creationId xmlns:p14="http://schemas.microsoft.com/office/powerpoint/2010/main" val="25732060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413338"/>
            <a:ext cx="4572000" cy="2031325"/>
          </a:xfrm>
          <a:prstGeom prst="rect">
            <a:avLst/>
          </a:prstGeom>
        </p:spPr>
        <p:txBody>
          <a:bodyPr>
            <a:spAutoFit/>
          </a:bodyPr>
          <a:lstStyle/>
          <a:p>
            <a:r>
              <a:rPr lang="en-US" dirty="0" err="1"/>
              <a:t>egislation</a:t>
            </a:r>
            <a:r>
              <a:rPr lang="en-US" dirty="0"/>
              <a:t> passed in 1996 prohibits the use of taxpayer dollars in the creation or destruction of human embryos "for research purposes." Private money had been used to gather batches of the developing cells at U.S.-run labs. That congressional ban had been renewed annually.</a:t>
            </a:r>
            <a:endParaRPr lang="es-MX" dirty="0"/>
          </a:p>
        </p:txBody>
      </p:sp>
    </p:spTree>
    <p:extLst>
      <p:ext uri="{BB962C8B-B14F-4D97-AF65-F5344CB8AC3E}">
        <p14:creationId xmlns:p14="http://schemas.microsoft.com/office/powerpoint/2010/main" val="25290061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305342"/>
            <a:ext cx="4572000" cy="4247317"/>
          </a:xfrm>
          <a:prstGeom prst="rect">
            <a:avLst/>
          </a:prstGeom>
        </p:spPr>
        <p:txBody>
          <a:bodyPr>
            <a:spAutoFit/>
          </a:bodyPr>
          <a:lstStyle/>
          <a:p>
            <a:pPr fontAlgn="base"/>
            <a:r>
              <a:rPr lang="en-US" dirty="0"/>
              <a:t>The current administration had broken with the Bush White House and issued rules in 2009 permitting those cells to be reproduced in controlled conditions and for work on them to move forward.</a:t>
            </a:r>
          </a:p>
          <a:p>
            <a:pPr fontAlgn="base"/>
            <a:r>
              <a:rPr lang="en-US" dirty="0"/>
              <a:t>Obama administration officials have been at odds with many members of Congress over whether the National Institutes of Health research causes an embryo's destruction, as prohibited by the Dickey-Wicker Act.</a:t>
            </a:r>
          </a:p>
          <a:p>
            <a:pPr fontAlgn="base"/>
            <a:r>
              <a:rPr lang="en-US" dirty="0"/>
              <a:t>In opposing the lawsuit, the government had argued that an extensive list of research projects outlined by the government health research agency would have to be shelved if the courts blocked further funding.</a:t>
            </a:r>
          </a:p>
        </p:txBody>
      </p:sp>
    </p:spTree>
    <p:extLst>
      <p:ext uri="{BB962C8B-B14F-4D97-AF65-F5344CB8AC3E}">
        <p14:creationId xmlns:p14="http://schemas.microsoft.com/office/powerpoint/2010/main" val="25290061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028343"/>
            <a:ext cx="4572000" cy="4801314"/>
          </a:xfrm>
          <a:prstGeom prst="rect">
            <a:avLst/>
          </a:prstGeom>
        </p:spPr>
        <p:txBody>
          <a:bodyPr>
            <a:spAutoFit/>
          </a:bodyPr>
          <a:lstStyle/>
          <a:p>
            <a:pPr fontAlgn="base"/>
            <a:r>
              <a:rPr lang="en-US" dirty="0"/>
              <a:t>Some scientists say that embryonic stem cells could help treat many diseases and disabilities because of their potential to develop into many different cell types in the body.</a:t>
            </a:r>
          </a:p>
          <a:p>
            <a:pPr fontAlgn="base"/>
            <a:r>
              <a:rPr lang="en-US" dirty="0"/>
              <a:t>In 2011, the U.S. Court of Appeals for the District of Columbia lifted an injunction originally issued by a federal judge, who said, at the time, that all embryonic stem cell research at the research agency amounted to the destruction of embryos, in violation of congressional spending laws.</a:t>
            </a:r>
          </a:p>
          <a:p>
            <a:pPr fontAlgn="base"/>
            <a:r>
              <a:rPr lang="en-US" dirty="0"/>
              <a:t>The appeals panel later reversed, concluding the plaintiffs bringing suit "are unlikely to prevail because Dickey-Wicker is ambiguous and the NIH seems reasonably to have concluded" that the law does not ban research using embryonic stem cells.</a:t>
            </a:r>
          </a:p>
        </p:txBody>
      </p:sp>
    </p:spTree>
    <p:extLst>
      <p:ext uri="{BB962C8B-B14F-4D97-AF65-F5344CB8AC3E}">
        <p14:creationId xmlns:p14="http://schemas.microsoft.com/office/powerpoint/2010/main" val="16707110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97346"/>
            <a:ext cx="4572000" cy="6463308"/>
          </a:xfrm>
          <a:prstGeom prst="rect">
            <a:avLst/>
          </a:prstGeom>
        </p:spPr>
        <p:txBody>
          <a:bodyPr>
            <a:spAutoFit/>
          </a:bodyPr>
          <a:lstStyle/>
          <a:p>
            <a:pPr fontAlgn="base"/>
            <a:r>
              <a:rPr lang="en-US" dirty="0"/>
              <a:t>The White House at the time applauded that ruling.</a:t>
            </a:r>
          </a:p>
          <a:p>
            <a:pPr fontAlgn="base"/>
            <a:r>
              <a:rPr lang="en-US" dirty="0"/>
              <a:t>"While we don't know exactly what stem cell research will yield, scientists believe this research could treat or cure diseases that affect millions of Americans every year," said Stephanie Cutter, a deputy senior advisor to the president. "That's why President Obama has long fought to support responsible stem cell research."</a:t>
            </a:r>
          </a:p>
          <a:p>
            <a:pPr fontAlgn="base"/>
            <a:r>
              <a:rPr lang="en-US" dirty="0"/>
              <a:t>The case began with a lawsuit against the National Institutes of Health by James </a:t>
            </a:r>
            <a:r>
              <a:rPr lang="en-US" dirty="0" err="1"/>
              <a:t>Sherley</a:t>
            </a:r>
            <a:r>
              <a:rPr lang="en-US" dirty="0"/>
              <a:t> and Theresa </a:t>
            </a:r>
            <a:r>
              <a:rPr lang="en-US" dirty="0" err="1"/>
              <a:t>Deisher</a:t>
            </a:r>
            <a:r>
              <a:rPr lang="en-US" dirty="0"/>
              <a:t>, scientists opposed to the use of embryonic stem cells, who worked with a group that seeks adoptive parents for human embryos created through in vitro fertilization, including the nonprofit Christian Medical Association.</a:t>
            </a:r>
          </a:p>
          <a:p>
            <a:pPr fontAlgn="base"/>
            <a:r>
              <a:rPr lang="en-US" dirty="0"/>
              <a:t>Embryonic stem cell research differs from other kinds of stem cell research, which do not require embryos. The current case does not deal with separate research on adult stem cells, which is permissible under federal law.</a:t>
            </a:r>
          </a:p>
        </p:txBody>
      </p:sp>
    </p:spTree>
    <p:extLst>
      <p:ext uri="{BB962C8B-B14F-4D97-AF65-F5344CB8AC3E}">
        <p14:creationId xmlns:p14="http://schemas.microsoft.com/office/powerpoint/2010/main" val="16707110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0"/>
            <a:ext cx="8763000" cy="3970318"/>
          </a:xfrm>
          <a:prstGeom prst="rect">
            <a:avLst/>
          </a:prstGeom>
        </p:spPr>
        <p:txBody>
          <a:bodyPr wrap="square">
            <a:spAutoFit/>
          </a:bodyPr>
          <a:lstStyle/>
          <a:p>
            <a:pPr fontAlgn="base"/>
            <a:r>
              <a:rPr lang="en-US" dirty="0"/>
              <a:t>In 2001, when President George Bush first approved federal funding of human embryonic stem cell research, 64 existing stem cell lines that were created before August 9, 2001, qualified for federal funding. But of those, only 21 were usable by scientists. Bush later rescinded the funding.</a:t>
            </a:r>
          </a:p>
          <a:p>
            <a:pPr fontAlgn="base"/>
            <a:r>
              <a:rPr lang="en-US" dirty="0"/>
              <a:t>Under the Obama administration's rules, at least 75 stem cell lines qualify for federal funding, according to the National Institutes of Health.</a:t>
            </a:r>
          </a:p>
          <a:p>
            <a:pPr fontAlgn="base"/>
            <a:r>
              <a:rPr lang="en-US" dirty="0"/>
              <a:t>The NIH has invested more than $500 million in human embryonic stem cell research.</a:t>
            </a:r>
          </a:p>
          <a:p>
            <a:pPr fontAlgn="base"/>
            <a:r>
              <a:rPr lang="en-US" dirty="0"/>
              <a:t>Scientists conducting such research say continued federal funding is necessary, because they would have greater flexibility to work collaboratively within labs, across labs and around the world on the latest treatments and breakthroughs.</a:t>
            </a:r>
          </a:p>
          <a:p>
            <a:pPr fontAlgn="base"/>
            <a:r>
              <a:rPr lang="en-US" dirty="0"/>
              <a:t>Supporters of embryonic stem cell research say their studies have shown promise in treating a range of debilitating conditions, including diabetes, Parkinson's disease, cancer and spinal cord injuries.</a:t>
            </a:r>
          </a:p>
          <a:p>
            <a:pPr fontAlgn="base"/>
            <a:r>
              <a:rPr lang="en-US" dirty="0"/>
              <a:t>The case is </a:t>
            </a:r>
            <a:r>
              <a:rPr lang="en-US" dirty="0" err="1"/>
              <a:t>Sherley</a:t>
            </a:r>
            <a:r>
              <a:rPr lang="en-US" dirty="0"/>
              <a:t> v. </a:t>
            </a:r>
            <a:r>
              <a:rPr lang="en-US" dirty="0" err="1"/>
              <a:t>Sebelius</a:t>
            </a:r>
            <a:r>
              <a:rPr lang="en-US" dirty="0"/>
              <a:t> (12-454).</a:t>
            </a:r>
          </a:p>
        </p:txBody>
      </p:sp>
    </p:spTree>
    <p:extLst>
      <p:ext uri="{BB962C8B-B14F-4D97-AF65-F5344CB8AC3E}">
        <p14:creationId xmlns:p14="http://schemas.microsoft.com/office/powerpoint/2010/main" val="16707110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9639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8915400" cy="5447645"/>
          </a:xfrm>
          <a:prstGeom prst="rect">
            <a:avLst/>
          </a:prstGeom>
          <a:noFill/>
        </p:spPr>
        <p:txBody>
          <a:bodyPr wrap="square" rtlCol="0">
            <a:spAutoFit/>
          </a:bodyPr>
          <a:lstStyle/>
          <a:p>
            <a:pPr algn="ctr"/>
            <a:r>
              <a:rPr lang="en-US" sz="2800" b="1" dirty="0" err="1" smtClean="0"/>
              <a:t>Historia</a:t>
            </a:r>
            <a:r>
              <a:rPr lang="en-US" sz="2800" b="1" dirty="0" smtClean="0"/>
              <a:t> de la </a:t>
            </a:r>
            <a:r>
              <a:rPr lang="en-US" sz="2800" b="1" dirty="0" err="1" smtClean="0"/>
              <a:t>donacion</a:t>
            </a:r>
            <a:r>
              <a:rPr lang="en-US" sz="2800" b="1" dirty="0" smtClean="0"/>
              <a:t> de </a:t>
            </a:r>
            <a:r>
              <a:rPr lang="en-US" sz="2800" b="1" dirty="0" err="1" smtClean="0"/>
              <a:t>sangre</a:t>
            </a:r>
            <a:endParaRPr lang="en-US" sz="2800" b="1" dirty="0" smtClean="0"/>
          </a:p>
          <a:p>
            <a:endParaRPr lang="en-US" sz="2000" b="1" dirty="0"/>
          </a:p>
          <a:p>
            <a:r>
              <a:rPr lang="en-US" sz="2000" b="1" dirty="0" smtClean="0"/>
              <a:t>En  1492 </a:t>
            </a:r>
            <a:r>
              <a:rPr lang="en-US" sz="2000" b="1" dirty="0" err="1" smtClean="0"/>
              <a:t>cuando</a:t>
            </a:r>
            <a:r>
              <a:rPr lang="en-US" sz="2000" b="1" dirty="0" smtClean="0"/>
              <a:t> el Papa </a:t>
            </a:r>
            <a:r>
              <a:rPr lang="en-US" sz="2000" b="1" dirty="0" err="1" smtClean="0"/>
              <a:t>Inocencio</a:t>
            </a:r>
            <a:r>
              <a:rPr lang="en-US" sz="2000" b="1" dirty="0" smtClean="0"/>
              <a:t> VIII </a:t>
            </a:r>
            <a:r>
              <a:rPr lang="en-US" sz="2000" b="1" dirty="0" err="1" smtClean="0"/>
              <a:t>estava</a:t>
            </a:r>
            <a:r>
              <a:rPr lang="en-US" sz="2000" b="1" dirty="0" smtClean="0"/>
              <a:t> a </a:t>
            </a:r>
            <a:r>
              <a:rPr lang="en-US" sz="2000" b="1" dirty="0" err="1" smtClean="0"/>
              <a:t>punto</a:t>
            </a:r>
            <a:r>
              <a:rPr lang="en-US" sz="2000" b="1" dirty="0" smtClean="0"/>
              <a:t> de </a:t>
            </a:r>
            <a:r>
              <a:rPr lang="en-US" sz="2000" b="1" dirty="0" err="1" smtClean="0"/>
              <a:t>morirse</a:t>
            </a:r>
            <a:r>
              <a:rPr lang="en-US" sz="2000" b="1" dirty="0" smtClean="0"/>
              <a:t>, </a:t>
            </a:r>
            <a:r>
              <a:rPr lang="en-US" sz="2000" b="1" dirty="0" err="1" smtClean="0"/>
              <a:t>su</a:t>
            </a:r>
            <a:r>
              <a:rPr lang="en-US" sz="2000" b="1" dirty="0" smtClean="0"/>
              <a:t> medico, Stefano </a:t>
            </a:r>
            <a:r>
              <a:rPr lang="en-US" sz="2000" b="1" dirty="0" err="1" smtClean="0"/>
              <a:t>Infessura</a:t>
            </a:r>
            <a:r>
              <a:rPr lang="en-US" sz="2000" b="1" dirty="0" smtClean="0"/>
              <a:t>, </a:t>
            </a:r>
            <a:r>
              <a:rPr lang="en-US" sz="2000" b="1" dirty="0" err="1" smtClean="0"/>
              <a:t>trato</a:t>
            </a:r>
            <a:r>
              <a:rPr lang="en-US" sz="2000" b="1" dirty="0" smtClean="0"/>
              <a:t>’ de </a:t>
            </a:r>
            <a:r>
              <a:rPr lang="en-US" sz="2000" b="1" dirty="0" err="1" smtClean="0"/>
              <a:t>darle</a:t>
            </a:r>
            <a:r>
              <a:rPr lang="en-US" sz="2000" b="1" dirty="0" smtClean="0"/>
              <a:t> la </a:t>
            </a:r>
            <a:r>
              <a:rPr lang="en-US" sz="2000" b="1" dirty="0" err="1" smtClean="0"/>
              <a:t>sangre</a:t>
            </a:r>
            <a:r>
              <a:rPr lang="en-US" sz="2000" b="1" dirty="0" smtClean="0"/>
              <a:t> –</a:t>
            </a:r>
            <a:r>
              <a:rPr lang="en-US" sz="2000" b="1" dirty="0" err="1" smtClean="0"/>
              <a:t>por</a:t>
            </a:r>
            <a:r>
              <a:rPr lang="en-US" sz="2000" b="1" dirty="0" smtClean="0"/>
              <a:t> via oral, </a:t>
            </a:r>
            <a:r>
              <a:rPr lang="en-US" sz="2000" b="1" dirty="0" err="1" smtClean="0"/>
              <a:t>como</a:t>
            </a:r>
            <a:r>
              <a:rPr lang="en-US" sz="2000" b="1" dirty="0" smtClean="0"/>
              <a:t> </a:t>
            </a:r>
            <a:r>
              <a:rPr lang="en-US" sz="2000" b="1" dirty="0" err="1" smtClean="0"/>
              <a:t>entonces</a:t>
            </a:r>
            <a:r>
              <a:rPr lang="en-US" sz="2000" b="1" dirty="0" smtClean="0"/>
              <a:t> no se </a:t>
            </a:r>
            <a:r>
              <a:rPr lang="en-US" sz="2000" b="1" dirty="0" err="1" smtClean="0"/>
              <a:t>sabia</a:t>
            </a:r>
            <a:r>
              <a:rPr lang="en-US" sz="2000" b="1" dirty="0" smtClean="0"/>
              <a:t> </a:t>
            </a:r>
            <a:r>
              <a:rPr lang="en-US" sz="2000" b="1" dirty="0" err="1" smtClean="0"/>
              <a:t>ni</a:t>
            </a:r>
            <a:r>
              <a:rPr lang="en-US" sz="2000" b="1" dirty="0" smtClean="0"/>
              <a:t> </a:t>
            </a:r>
            <a:r>
              <a:rPr lang="en-US" sz="2000" b="1" dirty="0" err="1" smtClean="0"/>
              <a:t>entendia</a:t>
            </a:r>
            <a:r>
              <a:rPr lang="en-US" sz="2000" b="1" dirty="0" smtClean="0"/>
              <a:t> la </a:t>
            </a:r>
            <a:r>
              <a:rPr lang="en-US" sz="2000" b="1" dirty="0" err="1" smtClean="0"/>
              <a:t>necesidad</a:t>
            </a:r>
            <a:r>
              <a:rPr lang="en-US" sz="2000" b="1" dirty="0" smtClean="0"/>
              <a:t> de transfusion en vena- de </a:t>
            </a:r>
            <a:r>
              <a:rPr lang="en-US" sz="2000" b="1" dirty="0" err="1" smtClean="0"/>
              <a:t>tres</a:t>
            </a:r>
            <a:r>
              <a:rPr lang="en-US" sz="2000" b="1" dirty="0" smtClean="0"/>
              <a:t> </a:t>
            </a:r>
            <a:r>
              <a:rPr lang="en-US" sz="2000" b="1" dirty="0" err="1" smtClean="0"/>
              <a:t>niños</a:t>
            </a:r>
            <a:r>
              <a:rPr lang="en-US" sz="2000" b="1" dirty="0" smtClean="0"/>
              <a:t>. A </a:t>
            </a:r>
            <a:r>
              <a:rPr lang="en-US" sz="2000" b="1" dirty="0" err="1" smtClean="0"/>
              <a:t>cada</a:t>
            </a:r>
            <a:r>
              <a:rPr lang="en-US" sz="2000" b="1" dirty="0" smtClean="0"/>
              <a:t> </a:t>
            </a:r>
            <a:r>
              <a:rPr lang="en-US" sz="2000" b="1" dirty="0" err="1" smtClean="0"/>
              <a:t>niño</a:t>
            </a:r>
            <a:r>
              <a:rPr lang="en-US" sz="2000" b="1" dirty="0" smtClean="0"/>
              <a:t> se le </a:t>
            </a:r>
            <a:r>
              <a:rPr lang="en-US" sz="2000" b="1" dirty="0" err="1" smtClean="0"/>
              <a:t>habia</a:t>
            </a:r>
            <a:r>
              <a:rPr lang="en-US" sz="2000" b="1" dirty="0" smtClean="0"/>
              <a:t> </a:t>
            </a:r>
            <a:r>
              <a:rPr lang="en-US" sz="2000" b="1" dirty="0" err="1" smtClean="0"/>
              <a:t>promeso</a:t>
            </a:r>
            <a:r>
              <a:rPr lang="en-US" sz="2000" b="1" dirty="0" smtClean="0"/>
              <a:t> la </a:t>
            </a:r>
            <a:r>
              <a:rPr lang="en-US" sz="2000" b="1" dirty="0" err="1" smtClean="0"/>
              <a:t>suma</a:t>
            </a:r>
            <a:r>
              <a:rPr lang="en-US" sz="2000" b="1" dirty="0" smtClean="0"/>
              <a:t> de 1 </a:t>
            </a:r>
            <a:r>
              <a:rPr lang="en-US" sz="2000" b="1" dirty="0" err="1" smtClean="0"/>
              <a:t>ducado</a:t>
            </a:r>
            <a:r>
              <a:rPr lang="en-US" sz="2000" b="1" dirty="0" smtClean="0"/>
              <a:t> (</a:t>
            </a:r>
            <a:r>
              <a:rPr lang="en-US" sz="2000" b="1" dirty="0" err="1" smtClean="0"/>
              <a:t>que</a:t>
            </a:r>
            <a:r>
              <a:rPr lang="en-US" sz="2000" b="1" dirty="0" smtClean="0"/>
              <a:t> era mucho para </a:t>
            </a:r>
            <a:r>
              <a:rPr lang="en-US" sz="2000" b="1" dirty="0" err="1" smtClean="0"/>
              <a:t>esos</a:t>
            </a:r>
            <a:r>
              <a:rPr lang="en-US" sz="2000" b="1" dirty="0" smtClean="0"/>
              <a:t> </a:t>
            </a:r>
            <a:r>
              <a:rPr lang="en-US" sz="2000" b="1" dirty="0" err="1" smtClean="0"/>
              <a:t>tiempos</a:t>
            </a:r>
            <a:r>
              <a:rPr lang="en-US" sz="2000" b="1" dirty="0" smtClean="0"/>
              <a:t>). </a:t>
            </a:r>
          </a:p>
          <a:p>
            <a:endParaRPr lang="en-US" sz="2000" b="1" dirty="0"/>
          </a:p>
          <a:p>
            <a:r>
              <a:rPr lang="en-US" sz="2000" b="1" dirty="0" smtClean="0"/>
              <a:t>No solo el Papa no </a:t>
            </a:r>
            <a:r>
              <a:rPr lang="en-US" sz="2000" b="1" dirty="0" err="1" smtClean="0"/>
              <a:t>sobrevivio</a:t>
            </a:r>
            <a:r>
              <a:rPr lang="en-US" sz="2000" b="1" dirty="0" smtClean="0"/>
              <a:t>’, </a:t>
            </a:r>
            <a:r>
              <a:rPr lang="en-US" sz="2000" b="1" dirty="0" err="1" smtClean="0"/>
              <a:t>sino</a:t>
            </a:r>
            <a:r>
              <a:rPr lang="en-US" sz="2000" b="1" dirty="0" smtClean="0"/>
              <a:t> </a:t>
            </a:r>
            <a:r>
              <a:rPr lang="en-US" sz="2000" b="1" dirty="0" err="1" smtClean="0"/>
              <a:t>tambien</a:t>
            </a:r>
            <a:r>
              <a:rPr lang="en-US" sz="2000" b="1" dirty="0" smtClean="0"/>
              <a:t> los </a:t>
            </a:r>
            <a:r>
              <a:rPr lang="en-US" sz="2000" b="1" dirty="0" err="1" smtClean="0"/>
              <a:t>tres</a:t>
            </a:r>
            <a:r>
              <a:rPr lang="en-US" sz="2000" b="1" dirty="0" smtClean="0"/>
              <a:t> </a:t>
            </a:r>
            <a:r>
              <a:rPr lang="en-US" sz="2000" b="1" dirty="0" err="1" smtClean="0"/>
              <a:t>niños</a:t>
            </a:r>
            <a:r>
              <a:rPr lang="en-US" sz="2000" b="1" dirty="0" smtClean="0"/>
              <a:t> se </a:t>
            </a:r>
            <a:r>
              <a:rPr lang="en-US" sz="2000" b="1" dirty="0" err="1" smtClean="0"/>
              <a:t>murieron</a:t>
            </a:r>
            <a:endParaRPr lang="en-US" sz="2000" b="1" dirty="0" smtClean="0"/>
          </a:p>
          <a:p>
            <a:endParaRPr lang="en-US" sz="2000" b="1" dirty="0"/>
          </a:p>
          <a:p>
            <a:r>
              <a:rPr lang="en-US" sz="2000" b="1" dirty="0" smtClean="0"/>
              <a:t>No se </a:t>
            </a:r>
            <a:r>
              <a:rPr lang="en-US" sz="2000" b="1" dirty="0" err="1" smtClean="0"/>
              <a:t>tiene</a:t>
            </a:r>
            <a:r>
              <a:rPr lang="en-US" sz="2000" b="1" dirty="0" smtClean="0"/>
              <a:t> </a:t>
            </a:r>
            <a:r>
              <a:rPr lang="en-US" sz="2000" b="1" dirty="0" err="1" smtClean="0"/>
              <a:t>noticia</a:t>
            </a:r>
            <a:r>
              <a:rPr lang="en-US" sz="2000" b="1" dirty="0" smtClean="0"/>
              <a:t> de mas </a:t>
            </a:r>
            <a:r>
              <a:rPr lang="en-US" sz="2000" b="1" dirty="0" err="1" smtClean="0"/>
              <a:t>ententos</a:t>
            </a:r>
            <a:r>
              <a:rPr lang="en-US" sz="2000" b="1" dirty="0" smtClean="0"/>
              <a:t> hasta </a:t>
            </a:r>
            <a:r>
              <a:rPr lang="en-US" sz="2000" b="1" dirty="0" err="1" smtClean="0"/>
              <a:t>mediados</a:t>
            </a:r>
            <a:r>
              <a:rPr lang="en-US" sz="2000" b="1" dirty="0" smtClean="0"/>
              <a:t> de 1600, en </a:t>
            </a:r>
            <a:r>
              <a:rPr lang="en-US" sz="2000" b="1" dirty="0" err="1" smtClean="0"/>
              <a:t>que</a:t>
            </a:r>
            <a:r>
              <a:rPr lang="en-US" sz="2000" b="1" dirty="0" smtClean="0"/>
              <a:t> </a:t>
            </a:r>
            <a:r>
              <a:rPr lang="en-US" sz="2000" b="1" dirty="0" err="1" smtClean="0"/>
              <a:t>varios</a:t>
            </a:r>
            <a:r>
              <a:rPr lang="en-US" sz="2000" b="1" dirty="0" smtClean="0"/>
              <a:t> </a:t>
            </a:r>
            <a:r>
              <a:rPr lang="en-US" sz="2000" b="1" dirty="0" err="1" smtClean="0"/>
              <a:t>experimentos</a:t>
            </a:r>
            <a:r>
              <a:rPr lang="en-US" sz="2000" b="1" dirty="0" smtClean="0"/>
              <a:t> de transfusion </a:t>
            </a:r>
            <a:r>
              <a:rPr lang="en-US" sz="2000" b="1" dirty="0" err="1" smtClean="0"/>
              <a:t>fueron</a:t>
            </a:r>
            <a:r>
              <a:rPr lang="en-US" sz="2000" b="1" dirty="0" smtClean="0"/>
              <a:t> </a:t>
            </a:r>
            <a:r>
              <a:rPr lang="en-US" sz="2000" b="1" dirty="0" err="1" smtClean="0"/>
              <a:t>llevados</a:t>
            </a:r>
            <a:r>
              <a:rPr lang="en-US" sz="2000" b="1" dirty="0" smtClean="0"/>
              <a:t> a </a:t>
            </a:r>
            <a:r>
              <a:rPr lang="en-US" sz="2000" b="1" dirty="0" err="1" smtClean="0"/>
              <a:t>cabo</a:t>
            </a:r>
            <a:r>
              <a:rPr lang="en-US" sz="2000" b="1" dirty="0" smtClean="0"/>
              <a:t> en </a:t>
            </a:r>
            <a:r>
              <a:rPr lang="en-US" sz="2000" b="1" dirty="0" err="1" smtClean="0"/>
              <a:t>Inglaterra</a:t>
            </a:r>
            <a:r>
              <a:rPr lang="en-US" sz="2000" b="1" dirty="0" smtClean="0"/>
              <a:t> y en </a:t>
            </a:r>
            <a:r>
              <a:rPr lang="en-US" sz="2000" b="1" dirty="0" err="1" smtClean="0"/>
              <a:t>Francia</a:t>
            </a:r>
            <a:r>
              <a:rPr lang="en-US" sz="2000" b="1" dirty="0" smtClean="0"/>
              <a:t>. </a:t>
            </a:r>
          </a:p>
          <a:p>
            <a:endParaRPr lang="en-US" sz="2000" b="1" dirty="0" smtClean="0"/>
          </a:p>
          <a:p>
            <a:r>
              <a:rPr lang="en-US" sz="2000" b="1" dirty="0" smtClean="0"/>
              <a:t>En 1667 el medico de Luis XIV l </a:t>
            </a:r>
            <a:r>
              <a:rPr lang="en-US" sz="2000" b="1" dirty="0" err="1" smtClean="0"/>
              <a:t>rey</a:t>
            </a:r>
            <a:r>
              <a:rPr lang="en-US" sz="2000" b="1" dirty="0" smtClean="0"/>
              <a:t> de </a:t>
            </a:r>
            <a:r>
              <a:rPr lang="en-US" sz="2000" b="1" dirty="0" err="1" smtClean="0"/>
              <a:t>Francia</a:t>
            </a:r>
            <a:r>
              <a:rPr lang="en-US" sz="2000" b="1" dirty="0" smtClean="0"/>
              <a:t>, el Dr. Jean Baptiste Denys,  le </a:t>
            </a:r>
            <a:r>
              <a:rPr lang="en-US" sz="2000" b="1" dirty="0" err="1" smtClean="0"/>
              <a:t>dio</a:t>
            </a:r>
            <a:r>
              <a:rPr lang="en-US" sz="2000" b="1" dirty="0" smtClean="0"/>
              <a:t>’ </a:t>
            </a:r>
            <a:r>
              <a:rPr lang="en-US" sz="2000" b="1" dirty="0" err="1" smtClean="0"/>
              <a:t>sangre</a:t>
            </a:r>
            <a:r>
              <a:rPr lang="en-US" sz="2000" b="1" dirty="0" smtClean="0"/>
              <a:t> de </a:t>
            </a:r>
            <a:r>
              <a:rPr lang="en-US" sz="2000" b="1" dirty="0" err="1" smtClean="0"/>
              <a:t>una</a:t>
            </a:r>
            <a:r>
              <a:rPr lang="en-US" sz="2000" b="1" dirty="0" smtClean="0"/>
              <a:t> </a:t>
            </a:r>
            <a:r>
              <a:rPr lang="en-US" sz="2000" b="1" dirty="0" err="1" smtClean="0"/>
              <a:t>oveja</a:t>
            </a:r>
            <a:r>
              <a:rPr lang="en-US" sz="2000" b="1" dirty="0" smtClean="0"/>
              <a:t> a un </a:t>
            </a:r>
            <a:r>
              <a:rPr lang="en-US" sz="2000" b="1" dirty="0" err="1" smtClean="0"/>
              <a:t>muchacho</a:t>
            </a:r>
            <a:r>
              <a:rPr lang="en-US" sz="2000" b="1" dirty="0" smtClean="0"/>
              <a:t> de 15 </a:t>
            </a:r>
            <a:r>
              <a:rPr lang="en-US" sz="2000" b="1" dirty="0" err="1" smtClean="0"/>
              <a:t>años</a:t>
            </a:r>
            <a:r>
              <a:rPr lang="en-US" sz="2000" b="1" dirty="0" smtClean="0"/>
              <a:t>, </a:t>
            </a:r>
            <a:r>
              <a:rPr lang="en-US" sz="2000" b="1" dirty="0" err="1" smtClean="0"/>
              <a:t>quien</a:t>
            </a:r>
            <a:r>
              <a:rPr lang="en-US" sz="2000" b="1" dirty="0" smtClean="0"/>
              <a:t> </a:t>
            </a:r>
            <a:r>
              <a:rPr lang="en-US" sz="2000" b="1" dirty="0" err="1" smtClean="0"/>
              <a:t>sobrevivio</a:t>
            </a:r>
            <a:r>
              <a:rPr lang="en-US" sz="2000" b="1" dirty="0" smtClean="0"/>
              <a:t>’.</a:t>
            </a:r>
          </a:p>
          <a:p>
            <a:endParaRPr lang="en-US" sz="2000" b="1" dirty="0"/>
          </a:p>
          <a:p>
            <a:r>
              <a:rPr lang="en-US" sz="2000" b="1" dirty="0" err="1" smtClean="0"/>
              <a:t>Despues</a:t>
            </a:r>
            <a:r>
              <a:rPr lang="en-US" sz="2000" b="1" dirty="0" smtClean="0"/>
              <a:t> de </a:t>
            </a:r>
            <a:r>
              <a:rPr lang="en-US" sz="2000" b="1" dirty="0" err="1" smtClean="0"/>
              <a:t>varios</a:t>
            </a:r>
            <a:r>
              <a:rPr lang="en-US" sz="2000" b="1" dirty="0" smtClean="0"/>
              <a:t> </a:t>
            </a:r>
            <a:r>
              <a:rPr lang="en-US" sz="2000" b="1" dirty="0" err="1" smtClean="0"/>
              <a:t>otros</a:t>
            </a:r>
            <a:r>
              <a:rPr lang="en-US" sz="2000" b="1" dirty="0" smtClean="0"/>
              <a:t> </a:t>
            </a:r>
            <a:r>
              <a:rPr lang="en-US" sz="2000" b="1" dirty="0" err="1" smtClean="0"/>
              <a:t>ententos</a:t>
            </a:r>
            <a:r>
              <a:rPr lang="en-US" sz="2000" b="1" dirty="0" smtClean="0"/>
              <a:t>, </a:t>
            </a:r>
            <a:r>
              <a:rPr lang="en-US" sz="2000" b="1" dirty="0" err="1" smtClean="0"/>
              <a:t>algunos</a:t>
            </a:r>
            <a:r>
              <a:rPr lang="en-US" sz="2000" b="1" dirty="0" smtClean="0"/>
              <a:t> </a:t>
            </a:r>
            <a:r>
              <a:rPr lang="en-US" sz="2000" b="1" dirty="0" err="1" smtClean="0"/>
              <a:t>exitosos</a:t>
            </a:r>
            <a:r>
              <a:rPr lang="en-US" sz="2000" b="1" dirty="0" smtClean="0"/>
              <a:t> y </a:t>
            </a:r>
            <a:r>
              <a:rPr lang="en-US" sz="2000" b="1" dirty="0" err="1" smtClean="0"/>
              <a:t>otros</a:t>
            </a:r>
            <a:r>
              <a:rPr lang="en-US" sz="2000" b="1" dirty="0" smtClean="0"/>
              <a:t> no </a:t>
            </a:r>
            <a:r>
              <a:rPr lang="en-US" sz="2000" b="1" dirty="0" err="1" smtClean="0"/>
              <a:t>exitosos</a:t>
            </a:r>
            <a:r>
              <a:rPr lang="en-US" sz="2000" b="1" dirty="0" smtClean="0"/>
              <a:t>, la </a:t>
            </a:r>
            <a:r>
              <a:rPr lang="en-US" sz="2000" b="1" dirty="0" err="1" smtClean="0"/>
              <a:t>practiva</a:t>
            </a:r>
            <a:r>
              <a:rPr lang="en-US" sz="2000" b="1" dirty="0" smtClean="0"/>
              <a:t> </a:t>
            </a:r>
            <a:r>
              <a:rPr lang="en-US" sz="2000" b="1" dirty="0" err="1" smtClean="0"/>
              <a:t>fue</a:t>
            </a:r>
            <a:r>
              <a:rPr lang="en-US" sz="2000" b="1" dirty="0" smtClean="0"/>
              <a:t>’ </a:t>
            </a:r>
            <a:r>
              <a:rPr lang="en-US" sz="2000" b="1" dirty="0" err="1" smtClean="0"/>
              <a:t>abandonada</a:t>
            </a:r>
            <a:r>
              <a:rPr lang="en-US" sz="2000" b="1" dirty="0" smtClean="0"/>
              <a:t> y </a:t>
            </a:r>
            <a:r>
              <a:rPr lang="en-US" sz="2000" b="1" dirty="0" err="1" smtClean="0"/>
              <a:t>prohibida</a:t>
            </a:r>
            <a:r>
              <a:rPr lang="en-US" sz="2000" b="1" dirty="0" smtClean="0"/>
              <a:t> </a:t>
            </a:r>
            <a:r>
              <a:rPr lang="en-US" sz="2000" b="1" dirty="0" err="1" smtClean="0"/>
              <a:t>durante</a:t>
            </a:r>
            <a:r>
              <a:rPr lang="en-US" sz="2000" b="1" dirty="0" smtClean="0"/>
              <a:t> los </a:t>
            </a:r>
            <a:r>
              <a:rPr lang="en-US" sz="2000" b="1" dirty="0" err="1" smtClean="0"/>
              <a:t>siguientes</a:t>
            </a:r>
            <a:r>
              <a:rPr lang="en-US" sz="2000" b="1" dirty="0" smtClean="0"/>
              <a:t> 150 </a:t>
            </a:r>
            <a:r>
              <a:rPr lang="en-US" sz="2000" b="1" dirty="0" err="1" smtClean="0"/>
              <a:t>años</a:t>
            </a:r>
            <a:r>
              <a:rPr lang="en-US" sz="2000" b="1" dirty="0" smtClean="0"/>
              <a:t>.</a:t>
            </a:r>
            <a:endParaRPr lang="es-MX" sz="2000" b="1" dirty="0"/>
          </a:p>
        </p:txBody>
      </p:sp>
    </p:spTree>
    <p:extLst>
      <p:ext uri="{BB962C8B-B14F-4D97-AF65-F5344CB8AC3E}">
        <p14:creationId xmlns:p14="http://schemas.microsoft.com/office/powerpoint/2010/main" val="26276019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762000"/>
            <a:ext cx="6375360" cy="3662541"/>
          </a:xfrm>
          <a:prstGeom prst="rect">
            <a:avLst/>
          </a:prstGeom>
          <a:noFill/>
        </p:spPr>
        <p:txBody>
          <a:bodyPr wrap="square" rtlCol="0">
            <a:spAutoFit/>
          </a:bodyPr>
          <a:lstStyle/>
          <a:p>
            <a:r>
              <a:rPr lang="en-US" sz="3200" b="1" dirty="0" err="1" smtClean="0"/>
              <a:t>Derecho</a:t>
            </a:r>
            <a:r>
              <a:rPr lang="en-US" sz="3200" b="1" dirty="0" smtClean="0"/>
              <a:t> de </a:t>
            </a:r>
            <a:r>
              <a:rPr lang="en-US" sz="3200" b="1" dirty="0" err="1" smtClean="0"/>
              <a:t>propiedad</a:t>
            </a:r>
            <a:r>
              <a:rPr lang="en-US" sz="3200" b="1" dirty="0" smtClean="0"/>
              <a:t> de </a:t>
            </a:r>
            <a:r>
              <a:rPr lang="en-US" sz="3200" b="1" dirty="0" err="1" smtClean="0"/>
              <a:t>partes</a:t>
            </a:r>
            <a:r>
              <a:rPr lang="en-US" sz="3200" b="1" dirty="0" smtClean="0"/>
              <a:t> del </a:t>
            </a:r>
            <a:r>
              <a:rPr lang="en-US" sz="3200" b="1" dirty="0" err="1" smtClean="0"/>
              <a:t>cuerpo</a:t>
            </a:r>
            <a:r>
              <a:rPr lang="en-US" sz="3200" b="1" dirty="0" smtClean="0"/>
              <a:t> </a:t>
            </a:r>
            <a:r>
              <a:rPr lang="en-US" sz="3200" b="1" dirty="0" err="1" smtClean="0"/>
              <a:t>humano</a:t>
            </a:r>
            <a:endParaRPr lang="en-US" sz="3200" b="1" dirty="0" smtClean="0"/>
          </a:p>
          <a:p>
            <a:endParaRPr lang="en-US" sz="2400" b="1" dirty="0" smtClean="0"/>
          </a:p>
          <a:p>
            <a:endParaRPr lang="en-US" sz="2400" b="1" dirty="0">
              <a:solidFill>
                <a:schemeClr val="bg2"/>
              </a:solidFill>
            </a:endParaRPr>
          </a:p>
          <a:p>
            <a:pPr marL="285750" indent="-285750">
              <a:buFontTx/>
              <a:buChar char="-"/>
            </a:pPr>
            <a:r>
              <a:rPr lang="en-US" sz="2400" b="1" dirty="0" err="1" smtClean="0">
                <a:solidFill>
                  <a:schemeClr val="bg2"/>
                </a:solidFill>
              </a:rPr>
              <a:t>Partes</a:t>
            </a:r>
            <a:r>
              <a:rPr lang="en-US" sz="2400" b="1" dirty="0" smtClean="0">
                <a:solidFill>
                  <a:schemeClr val="bg2"/>
                </a:solidFill>
              </a:rPr>
              <a:t> (</a:t>
            </a:r>
            <a:r>
              <a:rPr lang="en-US" sz="2400" b="1" dirty="0" err="1" smtClean="0">
                <a:solidFill>
                  <a:schemeClr val="bg2"/>
                </a:solidFill>
              </a:rPr>
              <a:t>organos</a:t>
            </a:r>
            <a:r>
              <a:rPr lang="en-US" sz="2400" b="1" dirty="0" smtClean="0">
                <a:solidFill>
                  <a:schemeClr val="bg2"/>
                </a:solidFill>
              </a:rPr>
              <a:t>)</a:t>
            </a:r>
          </a:p>
          <a:p>
            <a:pPr marL="285750" indent="-285750">
              <a:buFontTx/>
              <a:buChar char="-"/>
            </a:pPr>
            <a:endParaRPr lang="en-US" sz="2400" b="1" dirty="0" smtClean="0">
              <a:solidFill>
                <a:schemeClr val="bg2"/>
              </a:solidFill>
            </a:endParaRPr>
          </a:p>
          <a:p>
            <a:pPr marL="285750" indent="-285750">
              <a:buFontTx/>
              <a:buChar char="-"/>
            </a:pPr>
            <a:r>
              <a:rPr lang="en-US" sz="2400" b="1" dirty="0" err="1" smtClean="0">
                <a:solidFill>
                  <a:schemeClr val="bg2"/>
                </a:solidFill>
              </a:rPr>
              <a:t>Celulas</a:t>
            </a:r>
            <a:r>
              <a:rPr lang="en-US" sz="2400" b="1" dirty="0" smtClean="0">
                <a:solidFill>
                  <a:schemeClr val="bg2"/>
                </a:solidFill>
              </a:rPr>
              <a:t> (</a:t>
            </a:r>
            <a:r>
              <a:rPr lang="en-US" sz="2400" b="1" dirty="0" err="1" smtClean="0">
                <a:solidFill>
                  <a:schemeClr val="bg2"/>
                </a:solidFill>
              </a:rPr>
              <a:t>lineas</a:t>
            </a:r>
            <a:r>
              <a:rPr lang="en-US" sz="2400" b="1" dirty="0" smtClean="0">
                <a:solidFill>
                  <a:schemeClr val="bg2"/>
                </a:solidFill>
              </a:rPr>
              <a:t> </a:t>
            </a:r>
            <a:r>
              <a:rPr lang="en-US" sz="2400" b="1" dirty="0" err="1" smtClean="0">
                <a:solidFill>
                  <a:schemeClr val="bg2"/>
                </a:solidFill>
              </a:rPr>
              <a:t>celulares</a:t>
            </a:r>
            <a:r>
              <a:rPr lang="en-US" sz="2400" b="1" dirty="0" smtClean="0">
                <a:solidFill>
                  <a:schemeClr val="bg2"/>
                </a:solidFill>
              </a:rPr>
              <a:t>)</a:t>
            </a:r>
          </a:p>
          <a:p>
            <a:pPr marL="285750" indent="-285750">
              <a:buFontTx/>
              <a:buChar char="-"/>
            </a:pPr>
            <a:endParaRPr lang="en-US" sz="2400" b="1" dirty="0" smtClean="0"/>
          </a:p>
          <a:p>
            <a:pPr marL="285750" indent="-285750">
              <a:buFontTx/>
              <a:buChar char="-"/>
            </a:pPr>
            <a:r>
              <a:rPr lang="en-US" sz="2400" b="1" dirty="0" smtClean="0"/>
              <a:t>Genes (</a:t>
            </a:r>
            <a:r>
              <a:rPr lang="en-US" sz="2400" b="1" dirty="0" err="1" smtClean="0"/>
              <a:t>alelos</a:t>
            </a:r>
            <a:r>
              <a:rPr lang="en-US" sz="2400" b="1" dirty="0" smtClean="0"/>
              <a:t>)</a:t>
            </a:r>
          </a:p>
        </p:txBody>
      </p:sp>
    </p:spTree>
    <p:extLst>
      <p:ext uri="{BB962C8B-B14F-4D97-AF65-F5344CB8AC3E}">
        <p14:creationId xmlns:p14="http://schemas.microsoft.com/office/powerpoint/2010/main" val="41164534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967335"/>
            <a:ext cx="4572000" cy="923330"/>
          </a:xfrm>
          <a:prstGeom prst="rect">
            <a:avLst/>
          </a:prstGeom>
        </p:spPr>
        <p:txBody>
          <a:bodyPr>
            <a:spAutoFit/>
          </a:bodyPr>
          <a:lstStyle/>
          <a:p>
            <a:r>
              <a:rPr lang="es-MX" dirty="0"/>
              <a:t>http://www.genengnews.com/insight-and-intelligenceand153/monsanto-seed-wars-sprout-controversy/77899820/</a:t>
            </a:r>
          </a:p>
        </p:txBody>
      </p:sp>
    </p:spTree>
    <p:extLst>
      <p:ext uri="{BB962C8B-B14F-4D97-AF65-F5344CB8AC3E}">
        <p14:creationId xmlns:p14="http://schemas.microsoft.com/office/powerpoint/2010/main" val="2529006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0"/>
            <a:ext cx="9144000" cy="5755422"/>
          </a:xfrm>
          <a:prstGeom prst="rect">
            <a:avLst/>
          </a:prstGeom>
          <a:noFill/>
        </p:spPr>
        <p:txBody>
          <a:bodyPr wrap="square" rtlCol="0">
            <a:spAutoFit/>
          </a:bodyPr>
          <a:lstStyle/>
          <a:p>
            <a:pPr algn="ctr"/>
            <a:r>
              <a:rPr lang="en-US" sz="3200" b="1" dirty="0" err="1" smtClean="0"/>
              <a:t>Historia</a:t>
            </a:r>
            <a:r>
              <a:rPr lang="en-US" sz="3200" b="1" dirty="0" smtClean="0"/>
              <a:t> de la </a:t>
            </a:r>
            <a:r>
              <a:rPr lang="en-US" sz="3200" b="1" dirty="0" err="1" smtClean="0"/>
              <a:t>donacion</a:t>
            </a:r>
            <a:endParaRPr lang="en-US" sz="3200" b="1" dirty="0" smtClean="0"/>
          </a:p>
          <a:p>
            <a:pPr algn="ctr"/>
            <a:r>
              <a:rPr lang="en-US" sz="3200" b="1" dirty="0" smtClean="0"/>
              <a:t>de </a:t>
            </a:r>
            <a:r>
              <a:rPr lang="en-US" sz="3200" b="1" dirty="0" err="1" smtClean="0"/>
              <a:t>sangre</a:t>
            </a:r>
            <a:r>
              <a:rPr lang="en-US" sz="3200" b="1" dirty="0" smtClean="0"/>
              <a:t> cont.</a:t>
            </a:r>
          </a:p>
          <a:p>
            <a:endParaRPr lang="en-US" sz="2400" b="1" dirty="0"/>
          </a:p>
          <a:p>
            <a:r>
              <a:rPr lang="en-US" sz="2400" b="1" dirty="0" smtClean="0"/>
              <a:t>En  1918 el medico </a:t>
            </a:r>
            <a:r>
              <a:rPr lang="en-US" sz="2400" b="1" dirty="0" err="1" smtClean="0"/>
              <a:t>britanico</a:t>
            </a:r>
            <a:r>
              <a:rPr lang="en-US" sz="2400" b="1" dirty="0" smtClean="0"/>
              <a:t> </a:t>
            </a:r>
            <a:r>
              <a:rPr lang="en-US" sz="2400" b="1" dirty="0" err="1" smtClean="0"/>
              <a:t>Blundel</a:t>
            </a:r>
            <a:r>
              <a:rPr lang="en-US" sz="2400" b="1" dirty="0" smtClean="0"/>
              <a:t>, un </a:t>
            </a:r>
            <a:r>
              <a:rPr lang="en-US" sz="2400" b="1" dirty="0" err="1" smtClean="0"/>
              <a:t>obstetrico</a:t>
            </a:r>
            <a:r>
              <a:rPr lang="en-US" sz="2400" b="1" dirty="0" smtClean="0"/>
              <a:t>, </a:t>
            </a:r>
          </a:p>
          <a:p>
            <a:r>
              <a:rPr lang="en-US" sz="2400" b="1" dirty="0" err="1" smtClean="0"/>
              <a:t>empezo</a:t>
            </a:r>
            <a:r>
              <a:rPr lang="en-US" sz="2400" b="1" dirty="0" smtClean="0"/>
              <a:t>’ a </a:t>
            </a:r>
            <a:r>
              <a:rPr lang="en-US" sz="2400" b="1" dirty="0" err="1" smtClean="0"/>
              <a:t>hacer</a:t>
            </a:r>
            <a:r>
              <a:rPr lang="en-US" sz="2400" b="1" dirty="0" smtClean="0"/>
              <a:t> </a:t>
            </a:r>
            <a:r>
              <a:rPr lang="en-US" sz="2400" b="1" dirty="0" err="1" smtClean="0"/>
              <a:t>sistematicamente</a:t>
            </a:r>
            <a:r>
              <a:rPr lang="en-US" sz="2400" b="1" dirty="0" smtClean="0"/>
              <a:t> </a:t>
            </a:r>
            <a:r>
              <a:rPr lang="en-US" sz="2400" b="1" dirty="0" err="1" smtClean="0"/>
              <a:t>perfusiones</a:t>
            </a:r>
            <a:r>
              <a:rPr lang="en-US" sz="2400" b="1" dirty="0" smtClean="0"/>
              <a:t> de </a:t>
            </a:r>
            <a:r>
              <a:rPr lang="en-US" sz="2400" b="1" dirty="0" err="1" smtClean="0"/>
              <a:t>sangre</a:t>
            </a:r>
            <a:endParaRPr lang="en-US" sz="2400" b="1" dirty="0" smtClean="0"/>
          </a:p>
          <a:p>
            <a:r>
              <a:rPr lang="en-US" sz="2400" b="1" dirty="0" smtClean="0"/>
              <a:t>en vena, a </a:t>
            </a:r>
            <a:r>
              <a:rPr lang="en-US" sz="2400" b="1" dirty="0" err="1" smtClean="0"/>
              <a:t>veces</a:t>
            </a:r>
            <a:r>
              <a:rPr lang="en-US" sz="2400" b="1" dirty="0" smtClean="0"/>
              <a:t> </a:t>
            </a:r>
            <a:r>
              <a:rPr lang="en-US" sz="2400" b="1" dirty="0" err="1" smtClean="0"/>
              <a:t>exitosas</a:t>
            </a:r>
            <a:r>
              <a:rPr lang="en-US" sz="2400" b="1" dirty="0" smtClean="0"/>
              <a:t> a </a:t>
            </a:r>
            <a:r>
              <a:rPr lang="en-US" sz="2400" b="1" dirty="0" err="1" smtClean="0"/>
              <a:t>veces</a:t>
            </a:r>
            <a:r>
              <a:rPr lang="en-US" sz="2400" b="1" dirty="0" smtClean="0"/>
              <a:t> no , </a:t>
            </a:r>
            <a:r>
              <a:rPr lang="en-US" sz="2400" b="1" dirty="0" err="1" smtClean="0"/>
              <a:t>sobre</a:t>
            </a:r>
            <a:r>
              <a:rPr lang="en-US" sz="2400" b="1" dirty="0" smtClean="0"/>
              <a:t> </a:t>
            </a:r>
            <a:r>
              <a:rPr lang="en-US" sz="2400" b="1" dirty="0" err="1" smtClean="0"/>
              <a:t>todo</a:t>
            </a:r>
            <a:r>
              <a:rPr lang="en-US" sz="2400" b="1" dirty="0" smtClean="0"/>
              <a:t> a </a:t>
            </a:r>
            <a:r>
              <a:rPr lang="en-US" sz="2400" b="1" dirty="0" err="1" smtClean="0"/>
              <a:t>mujeres</a:t>
            </a:r>
            <a:endParaRPr lang="en-US" sz="2400" b="1" dirty="0" smtClean="0"/>
          </a:p>
          <a:p>
            <a:r>
              <a:rPr lang="en-US" sz="2400" b="1" dirty="0" err="1" smtClean="0"/>
              <a:t>que</a:t>
            </a:r>
            <a:r>
              <a:rPr lang="en-US" sz="2400" b="1" dirty="0" smtClean="0"/>
              <a:t> </a:t>
            </a:r>
            <a:r>
              <a:rPr lang="en-US" sz="2400" b="1" dirty="0" err="1" smtClean="0"/>
              <a:t>perdian</a:t>
            </a:r>
            <a:r>
              <a:rPr lang="en-US" sz="2400" b="1" dirty="0" smtClean="0"/>
              <a:t> </a:t>
            </a:r>
            <a:r>
              <a:rPr lang="en-US" sz="2400" b="1" dirty="0" err="1" smtClean="0"/>
              <a:t>mucha</a:t>
            </a:r>
            <a:r>
              <a:rPr lang="en-US" sz="2400" b="1" dirty="0" smtClean="0"/>
              <a:t> </a:t>
            </a:r>
            <a:r>
              <a:rPr lang="en-US" sz="2400" b="1" dirty="0" err="1" smtClean="0"/>
              <a:t>sangre</a:t>
            </a:r>
            <a:r>
              <a:rPr lang="en-US" sz="2400" b="1" dirty="0" smtClean="0"/>
              <a:t> </a:t>
            </a:r>
            <a:r>
              <a:rPr lang="en-US" sz="2400" b="1" dirty="0" err="1" smtClean="0"/>
              <a:t>dando</a:t>
            </a:r>
            <a:r>
              <a:rPr lang="en-US" sz="2400" b="1" dirty="0" smtClean="0"/>
              <a:t> a </a:t>
            </a:r>
            <a:r>
              <a:rPr lang="en-US" sz="2400" b="1" dirty="0" err="1" smtClean="0"/>
              <a:t>luz</a:t>
            </a:r>
            <a:r>
              <a:rPr lang="en-US" sz="2400" b="1" dirty="0" smtClean="0"/>
              <a:t>.</a:t>
            </a:r>
          </a:p>
          <a:p>
            <a:endParaRPr lang="en-US" sz="2400" b="1" dirty="0"/>
          </a:p>
          <a:p>
            <a:r>
              <a:rPr lang="en-US" sz="2400" b="1" dirty="0" smtClean="0"/>
              <a:t>El </a:t>
            </a:r>
            <a:r>
              <a:rPr lang="en-US" sz="2400" b="1" dirty="0" err="1" smtClean="0"/>
              <a:t>Dr</a:t>
            </a:r>
            <a:r>
              <a:rPr lang="en-US" sz="2400" b="1" dirty="0" smtClean="0"/>
              <a:t> . De Austria Karl Landsteiner </a:t>
            </a:r>
            <a:r>
              <a:rPr lang="en-US" sz="2400" b="1" dirty="0" err="1" smtClean="0"/>
              <a:t>descubrio</a:t>
            </a:r>
            <a:r>
              <a:rPr lang="en-US" sz="2400" b="1" dirty="0" smtClean="0"/>
              <a:t>’ los </a:t>
            </a:r>
            <a:r>
              <a:rPr lang="en-US" sz="2400" b="1" dirty="0" err="1" smtClean="0"/>
              <a:t>grupos</a:t>
            </a:r>
            <a:r>
              <a:rPr lang="en-US" sz="2400" b="1" dirty="0" smtClean="0"/>
              <a:t> </a:t>
            </a:r>
            <a:r>
              <a:rPr lang="en-US" sz="2400" b="1" dirty="0" err="1" smtClean="0"/>
              <a:t>sanguineos</a:t>
            </a:r>
            <a:r>
              <a:rPr lang="en-US" sz="2400" b="1" dirty="0" smtClean="0"/>
              <a:t>. Tal </a:t>
            </a:r>
            <a:r>
              <a:rPr lang="en-US" sz="2400" b="1" dirty="0" err="1" smtClean="0"/>
              <a:t>descubrimiento</a:t>
            </a:r>
            <a:r>
              <a:rPr lang="en-US" sz="2400" b="1" dirty="0" smtClean="0"/>
              <a:t> de </a:t>
            </a:r>
            <a:r>
              <a:rPr lang="en-US" sz="2400" b="1" dirty="0" err="1" smtClean="0"/>
              <a:t>brindo</a:t>
            </a:r>
            <a:r>
              <a:rPr lang="en-US" sz="2400" b="1" dirty="0" smtClean="0"/>
              <a:t>’ el </a:t>
            </a:r>
            <a:r>
              <a:rPr lang="en-US" sz="2400" b="1" dirty="0" err="1" smtClean="0"/>
              <a:t>premio</a:t>
            </a:r>
            <a:r>
              <a:rPr lang="en-US" sz="2400" b="1" dirty="0" smtClean="0"/>
              <a:t> Nobel </a:t>
            </a:r>
            <a:r>
              <a:rPr lang="en-US" sz="2400" b="1" dirty="0" err="1" smtClean="0"/>
              <a:t>por</a:t>
            </a:r>
            <a:r>
              <a:rPr lang="en-US" sz="2400" b="1" dirty="0" smtClean="0"/>
              <a:t> </a:t>
            </a:r>
            <a:r>
              <a:rPr lang="en-US" sz="2400" b="1" dirty="0" err="1" smtClean="0"/>
              <a:t>Medicina</a:t>
            </a:r>
            <a:r>
              <a:rPr lang="en-US" sz="2400" b="1" dirty="0" smtClean="0"/>
              <a:t> y </a:t>
            </a:r>
            <a:r>
              <a:rPr lang="en-US" sz="2400" b="1" dirty="0" err="1" smtClean="0"/>
              <a:t>Fisiologia</a:t>
            </a:r>
            <a:r>
              <a:rPr lang="en-US" sz="2400" b="1" dirty="0" smtClean="0"/>
              <a:t> en 1930.</a:t>
            </a:r>
          </a:p>
          <a:p>
            <a:endParaRPr lang="en-US" sz="2400" b="1" dirty="0"/>
          </a:p>
          <a:p>
            <a:endParaRPr lang="en-US" sz="2400" b="1" dirty="0" smtClean="0"/>
          </a:p>
          <a:p>
            <a:endParaRPr lang="en-US" sz="2000" b="1" dirty="0" smtClean="0"/>
          </a:p>
          <a:p>
            <a:endParaRPr lang="es-MX" sz="2000" b="1" dirty="0"/>
          </a:p>
        </p:txBody>
      </p:sp>
      <p:sp>
        <p:nvSpPr>
          <p:cNvPr id="3" name="AutoShape 2" descr="http://www.google.com.mx/url?sa=i&amp;source=images&amp;cd=&amp;docid=QBxviZdqC4eyeM&amp;tbnid=KDkIxHpFuEXj_M:&amp;ved=0CAUQjBw&amp;url=http%3A%2F%2Fupload.wikimedia.org%2Fwikipedia%2Fcommons%2F9%2F96%2F1000_Schilling_Karl_Landsteiner_obverse.jpg&amp;ei=X1kSU7TnEYTnoATE6oDIBg&amp;psig=AFQjCNFMpLNtQfhG-Tfie2bR8iuepb38vA&amp;ust=1393797855332076"/>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5031820"/>
            <a:ext cx="3392530" cy="15975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29" y="5031820"/>
            <a:ext cx="3430318" cy="15975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400" y="0"/>
            <a:ext cx="1371600" cy="17007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10" y="34413"/>
            <a:ext cx="1249778" cy="1666371"/>
          </a:xfrm>
          <a:prstGeom prst="rect">
            <a:avLst/>
          </a:prstGeom>
        </p:spPr>
      </p:pic>
    </p:spTree>
    <p:extLst>
      <p:ext uri="{BB962C8B-B14F-4D97-AF65-F5344CB8AC3E}">
        <p14:creationId xmlns:p14="http://schemas.microsoft.com/office/powerpoint/2010/main" val="2282430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6050</Words>
  <Application>Microsoft Office PowerPoint</Application>
  <PresentationFormat>On-screen Show (4:3)</PresentationFormat>
  <Paragraphs>569</Paragraphs>
  <Slides>81</Slides>
  <Notes>0</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dc:creator>
  <cp:lastModifiedBy>Marco</cp:lastModifiedBy>
  <cp:revision>113</cp:revision>
  <dcterms:created xsi:type="dcterms:W3CDTF">2014-03-01T20:48:49Z</dcterms:created>
  <dcterms:modified xsi:type="dcterms:W3CDTF">2015-03-11T16:11:16Z</dcterms:modified>
</cp:coreProperties>
</file>