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1" r:id="rId3"/>
    <p:sldId id="350" r:id="rId4"/>
    <p:sldId id="352" r:id="rId5"/>
    <p:sldId id="353" r:id="rId6"/>
    <p:sldId id="354" r:id="rId7"/>
    <p:sldId id="281" r:id="rId8"/>
    <p:sldId id="256" r:id="rId9"/>
    <p:sldId id="257" r:id="rId10"/>
    <p:sldId id="28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84" r:id="rId19"/>
    <p:sldId id="285" r:id="rId20"/>
    <p:sldId id="345" r:id="rId21"/>
    <p:sldId id="286" r:id="rId22"/>
    <p:sldId id="287" r:id="rId23"/>
    <p:sldId id="295" r:id="rId24"/>
    <p:sldId id="296" r:id="rId25"/>
    <p:sldId id="288" r:id="rId26"/>
    <p:sldId id="290" r:id="rId27"/>
    <p:sldId id="291" r:id="rId28"/>
    <p:sldId id="289" r:id="rId29"/>
    <p:sldId id="292" r:id="rId30"/>
    <p:sldId id="293" r:id="rId31"/>
    <p:sldId id="294" r:id="rId32"/>
    <p:sldId id="298" r:id="rId33"/>
    <p:sldId id="297" r:id="rId34"/>
    <p:sldId id="347" r:id="rId35"/>
    <p:sldId id="348" r:id="rId36"/>
    <p:sldId id="299" r:id="rId37"/>
    <p:sldId id="312" r:id="rId38"/>
    <p:sldId id="309" r:id="rId39"/>
    <p:sldId id="310" r:id="rId40"/>
    <p:sldId id="311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9" r:id="rId57"/>
    <p:sldId id="330" r:id="rId58"/>
    <p:sldId id="333" r:id="rId59"/>
    <p:sldId id="335" r:id="rId60"/>
    <p:sldId id="336" r:id="rId61"/>
    <p:sldId id="338" r:id="rId62"/>
    <p:sldId id="339" r:id="rId63"/>
    <p:sldId id="340" r:id="rId64"/>
    <p:sldId id="343" r:id="rId65"/>
    <p:sldId id="344" r:id="rId66"/>
    <p:sldId id="300" r:id="rId6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79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44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4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09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92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57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54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82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60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8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1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0902-8C5A-4767-8FDF-017CFA62E752}" type="datetimeFigureOut">
              <a:rPr lang="es-MX" smtClean="0"/>
              <a:t>20/01/2015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CF31-6EB8-4C92-A1C5-1238F14AE7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0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sstibbs.com/scott/2008_archives/editorial_2008_18.html" TargetMode="Externa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71600"/>
            <a:ext cx="51837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Cual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</a:rPr>
              <a:t> el </a:t>
            </a:r>
            <a:r>
              <a:rPr lang="en-US" sz="2800" b="1" dirty="0" err="1" smtClean="0">
                <a:solidFill>
                  <a:srgbClr val="FF0000"/>
                </a:solidFill>
              </a:rPr>
              <a:t>proposito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aprender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mejorar</a:t>
            </a:r>
            <a:r>
              <a:rPr lang="en-US" sz="2800" b="1" dirty="0" smtClean="0">
                <a:solidFill>
                  <a:srgbClr val="FF0000"/>
                </a:solidFill>
              </a:rPr>
              <a:t> el </a:t>
            </a:r>
            <a:r>
              <a:rPr lang="en-US" sz="2800" b="1" dirty="0" err="1" smtClean="0">
                <a:solidFill>
                  <a:srgbClr val="FF0000"/>
                </a:solidFill>
              </a:rPr>
              <a:t>futuro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laboral</a:t>
            </a:r>
            <a:r>
              <a:rPr lang="en-US" sz="2800" b="1" dirty="0" smtClean="0">
                <a:solidFill>
                  <a:srgbClr val="FF0000"/>
                </a:solidFill>
              </a:rPr>
              <a:t> ?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gusto al </a:t>
            </a:r>
            <a:r>
              <a:rPr lang="en-US" sz="2800" b="1" dirty="0" err="1" smtClean="0">
                <a:solidFill>
                  <a:srgbClr val="FF0000"/>
                </a:solidFill>
              </a:rPr>
              <a:t>conocimiento</a:t>
            </a:r>
            <a:r>
              <a:rPr lang="en-US" sz="2800" b="1" dirty="0" smtClean="0">
                <a:solidFill>
                  <a:srgbClr val="FF0000"/>
                </a:solidFill>
              </a:rPr>
              <a:t> ?</a:t>
            </a:r>
            <a:endParaRPr lang="es-MX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0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086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Platon</a:t>
            </a:r>
            <a:endParaRPr lang="en-US" sz="32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Tenia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teoria</a:t>
            </a:r>
            <a:r>
              <a:rPr lang="en-US" sz="2400" b="1" dirty="0" smtClean="0"/>
              <a:t> moral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tenia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</a:t>
            </a:r>
            <a:r>
              <a:rPr lang="en-US" sz="2400" b="1" dirty="0" smtClean="0"/>
              <a:t> mas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todo</a:t>
            </a:r>
            <a:r>
              <a:rPr lang="en-US" sz="2400" b="1" dirty="0" smtClean="0"/>
              <a:t> con la </a:t>
            </a:r>
            <a:r>
              <a:rPr lang="en-US" sz="2400" b="1" dirty="0" err="1" smtClean="0"/>
              <a:t>busqueda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felicidad</a:t>
            </a:r>
            <a:r>
              <a:rPr lang="en-US" sz="2400" b="1" dirty="0" smtClean="0"/>
              <a:t> y la </a:t>
            </a:r>
            <a:r>
              <a:rPr lang="en-US" sz="2400" b="1" dirty="0" err="1" smtClean="0"/>
              <a:t>relacion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ciudadano</a:t>
            </a:r>
            <a:r>
              <a:rPr lang="en-US" sz="2400" b="1" dirty="0" smtClean="0"/>
              <a:t> con el </a:t>
            </a:r>
            <a:r>
              <a:rPr lang="en-US" sz="2400" b="1" dirty="0" err="1" smtClean="0"/>
              <a:t>estado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pPr algn="ctr"/>
            <a:r>
              <a:rPr lang="en-US" sz="2400" b="1" dirty="0" smtClean="0"/>
              <a:t>No </a:t>
            </a:r>
            <a:r>
              <a:rPr lang="en-US" sz="2400" b="1" dirty="0" err="1" smtClean="0"/>
              <a:t>separa</a:t>
            </a:r>
            <a:r>
              <a:rPr lang="en-US" sz="2400" b="1" dirty="0" smtClean="0"/>
              <a:t> la moral de la </a:t>
            </a:r>
            <a:r>
              <a:rPr lang="en-US" sz="2400" b="1" dirty="0" err="1" smtClean="0"/>
              <a:t>politica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Para </a:t>
            </a:r>
            <a:r>
              <a:rPr lang="en-US" sz="2400" b="1" dirty="0" err="1" smtClean="0"/>
              <a:t>nosotros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mas </a:t>
            </a:r>
            <a:r>
              <a:rPr lang="en-US" sz="2400" b="1" dirty="0" err="1" smtClean="0"/>
              <a:t>importante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importante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representante</a:t>
            </a:r>
            <a:r>
              <a:rPr lang="en-US" sz="2400" b="1" dirty="0" smtClean="0"/>
              <a:t> (o el padre) del “</a:t>
            </a:r>
            <a:r>
              <a:rPr lang="en-US" sz="2400" b="1" dirty="0" err="1" smtClean="0"/>
              <a:t>mundo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ideas”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milenios</a:t>
            </a:r>
            <a:r>
              <a:rPr lang="en-US" sz="2400" b="1" dirty="0" smtClean="0"/>
              <a:t> mas </a:t>
            </a:r>
            <a:r>
              <a:rPr lang="en-US" sz="2400" b="1" dirty="0" err="1" smtClean="0"/>
              <a:t>tarde</a:t>
            </a:r>
            <a:r>
              <a:rPr lang="en-US" sz="2400" b="1" dirty="0" smtClean="0"/>
              <a:t>, sera’ la </a:t>
            </a:r>
            <a:r>
              <a:rPr lang="en-US" sz="2400" b="1" dirty="0" err="1" smtClean="0"/>
              <a:t>semilla</a:t>
            </a:r>
            <a:r>
              <a:rPr lang="en-US" sz="2400" b="1" dirty="0" smtClean="0"/>
              <a:t> para el </a:t>
            </a:r>
            <a:r>
              <a:rPr lang="en-US" sz="2400" b="1" dirty="0" err="1" smtClean="0"/>
              <a:t>idealismo</a:t>
            </a:r>
            <a:endParaRPr lang="en-US" sz="2400" b="1" dirty="0" smtClean="0"/>
          </a:p>
          <a:p>
            <a:endParaRPr lang="es-MX" dirty="0"/>
          </a:p>
        </p:txBody>
      </p:sp>
      <p:pic>
        <p:nvPicPr>
          <p:cNvPr id="5122" name="Picture 2" descr="http://www.windows2universe.org/people/images/pla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6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2084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/>
              <a:t>Consecuencialismo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Mohism</a:t>
            </a:r>
            <a:r>
              <a:rPr lang="en-US" sz="2400" b="1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fecha</a:t>
            </a:r>
            <a:r>
              <a:rPr lang="en-US" dirty="0" smtClean="0"/>
              <a:t> en el 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siglo</a:t>
            </a:r>
            <a:r>
              <a:rPr lang="en-US" dirty="0" smtClean="0"/>
              <a:t> ante de Cristo</a:t>
            </a:r>
          </a:p>
          <a:p>
            <a:endParaRPr lang="en-US" dirty="0"/>
          </a:p>
          <a:p>
            <a:r>
              <a:rPr lang="en-US" b="1" u="sng" dirty="0" err="1" smtClean="0"/>
              <a:t>Una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accion</a:t>
            </a:r>
            <a:r>
              <a:rPr lang="en-US" b="1" u="sng" dirty="0" smtClean="0"/>
              <a:t> no </a:t>
            </a:r>
            <a:r>
              <a:rPr lang="en-US" b="1" u="sng" dirty="0" err="1" smtClean="0"/>
              <a:t>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buena</a:t>
            </a:r>
            <a:r>
              <a:rPr lang="en-US" b="1" u="sng" dirty="0" smtClean="0"/>
              <a:t> en </a:t>
            </a:r>
            <a:r>
              <a:rPr lang="en-US" b="1" u="sng" dirty="0" err="1" smtClean="0"/>
              <a:t>si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misma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sino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su</a:t>
            </a:r>
            <a:r>
              <a:rPr lang="en-US" b="1" u="sng" dirty="0" smtClean="0"/>
              <a:t> valor moral reside en </a:t>
            </a:r>
            <a:r>
              <a:rPr lang="en-US" b="1" u="sng" dirty="0" err="1" smtClean="0"/>
              <a:t>sus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consecuencias</a:t>
            </a:r>
            <a:endParaRPr lang="es-MX" b="1" u="sng" dirty="0"/>
          </a:p>
        </p:txBody>
      </p:sp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20840"/>
            <a:ext cx="769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Edad</a:t>
            </a:r>
            <a:r>
              <a:rPr lang="en-US" sz="3200" b="1" dirty="0" smtClean="0"/>
              <a:t> media</a:t>
            </a:r>
          </a:p>
          <a:p>
            <a:endParaRPr lang="en-US" sz="2400" b="1" dirty="0"/>
          </a:p>
          <a:p>
            <a:r>
              <a:rPr lang="en-US" sz="2400" b="1" dirty="0" smtClean="0"/>
              <a:t>La </a:t>
            </a:r>
            <a:r>
              <a:rPr lang="en-US" sz="2400" b="1" dirty="0" err="1" smtClean="0"/>
              <a:t>edad</a:t>
            </a:r>
            <a:r>
              <a:rPr lang="en-US" sz="2400" b="1" dirty="0" smtClean="0"/>
              <a:t> media se </a:t>
            </a:r>
            <a:r>
              <a:rPr lang="en-US" sz="2400" b="1" dirty="0" err="1" smtClean="0"/>
              <a:t>caracteriza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profunda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religiosidad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cual</a:t>
            </a:r>
            <a:r>
              <a:rPr lang="en-US" sz="2400" b="1" dirty="0" smtClean="0"/>
              <a:t> era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presencia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constante</a:t>
            </a:r>
            <a:r>
              <a:rPr lang="en-US" sz="2400" b="1" dirty="0" smtClean="0"/>
              <a:t> en la </a:t>
            </a:r>
            <a:r>
              <a:rPr lang="en-US" sz="2400" b="1" dirty="0" err="1" smtClean="0"/>
              <a:t>vida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todos</a:t>
            </a:r>
            <a:r>
              <a:rPr lang="en-US" sz="2400" b="1" dirty="0" smtClean="0"/>
              <a:t>, a </a:t>
            </a:r>
            <a:r>
              <a:rPr lang="en-US" sz="2400" b="1" dirty="0" err="1" smtClean="0"/>
              <a:t>partir</a:t>
            </a:r>
            <a:r>
              <a:rPr lang="en-US" sz="2400" b="1" dirty="0" smtClean="0"/>
              <a:t> de los </a:t>
            </a:r>
            <a:r>
              <a:rPr lang="en-US" sz="2400" b="1" dirty="0" err="1" smtClean="0"/>
              <a:t>reyes</a:t>
            </a:r>
            <a:r>
              <a:rPr lang="en-US" sz="2400" b="1" dirty="0" smtClean="0"/>
              <a:t> hasta el mas </a:t>
            </a:r>
            <a:r>
              <a:rPr lang="en-US" sz="2400" b="1" dirty="0" err="1" smtClean="0"/>
              <a:t>humilde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poblador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Durante la </a:t>
            </a:r>
            <a:r>
              <a:rPr lang="en-US" sz="2400" b="1" dirty="0" err="1" smtClean="0"/>
              <a:t>edad</a:t>
            </a:r>
            <a:r>
              <a:rPr lang="en-US" sz="2400" b="1" dirty="0" smtClean="0"/>
              <a:t> media la </a:t>
            </a:r>
            <a:r>
              <a:rPr lang="en-US" sz="2400" b="1" dirty="0" err="1" smtClean="0"/>
              <a:t>disciplina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etica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funde</a:t>
            </a:r>
            <a:r>
              <a:rPr lang="en-US" sz="2400" b="1" dirty="0" smtClean="0"/>
              <a:t> con la religion y la </a:t>
            </a:r>
            <a:r>
              <a:rPr lang="en-US" sz="2400" b="1" dirty="0" err="1" smtClean="0"/>
              <a:t>teologia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1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Renacimiento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Durante el </a:t>
            </a:r>
            <a:r>
              <a:rPr lang="en-US" sz="2400" b="1" dirty="0" err="1" smtClean="0"/>
              <a:t>renascimiento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enfoque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pensamiento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intelectual</a:t>
            </a:r>
            <a:r>
              <a:rPr lang="en-US" sz="2400" b="1" dirty="0" smtClean="0"/>
              <a:t> se re-</a:t>
            </a:r>
            <a:r>
              <a:rPr lang="en-US" sz="2400" b="1" dirty="0" err="1" smtClean="0"/>
              <a:t>ubica</a:t>
            </a:r>
            <a:r>
              <a:rPr lang="en-US" sz="2400" b="1" dirty="0" smtClean="0"/>
              <a:t> de la religion </a:t>
            </a:r>
            <a:r>
              <a:rPr lang="en-US" sz="2400" b="1" dirty="0" err="1" smtClean="0"/>
              <a:t>hacia</a:t>
            </a:r>
            <a:r>
              <a:rPr lang="en-US" sz="2400" b="1" dirty="0" smtClean="0"/>
              <a:t> el hombre</a:t>
            </a:r>
          </a:p>
          <a:p>
            <a:endParaRPr lang="en-US" sz="2400" b="1" dirty="0"/>
          </a:p>
          <a:p>
            <a:r>
              <a:rPr lang="en-US" sz="2400" b="1" dirty="0" err="1" smtClean="0"/>
              <a:t>Pese</a:t>
            </a:r>
            <a:r>
              <a:rPr lang="en-US" sz="2400" b="1" dirty="0" smtClean="0"/>
              <a:t> a la </a:t>
            </a:r>
            <a:r>
              <a:rPr lang="en-US" sz="2400" b="1" dirty="0" err="1" smtClean="0"/>
              <a:t>ausencia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prominentes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filosofos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eticos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Renascimiento</a:t>
            </a:r>
            <a:r>
              <a:rPr lang="en-US" sz="2400" b="1" dirty="0" smtClean="0"/>
              <a:t>, se </a:t>
            </a:r>
            <a:r>
              <a:rPr lang="en-US" sz="2400" b="1" dirty="0" err="1" smtClean="0"/>
              <a:t>pueden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entender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algo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etica</a:t>
            </a:r>
            <a:r>
              <a:rPr lang="en-US" sz="2400" b="1" dirty="0" smtClean="0"/>
              <a:t> de la era a </a:t>
            </a:r>
            <a:r>
              <a:rPr lang="en-US" sz="2400" b="1" dirty="0" err="1" smtClean="0"/>
              <a:t>traves</a:t>
            </a:r>
            <a:r>
              <a:rPr lang="en-US" sz="2400" b="1" dirty="0" smtClean="0"/>
              <a:t> de los </a:t>
            </a:r>
            <a:r>
              <a:rPr lang="en-US" sz="2400" b="1" dirty="0" err="1" smtClean="0"/>
              <a:t>escritos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Maquiavelo</a:t>
            </a:r>
            <a:r>
              <a:rPr lang="en-US" sz="2400" b="1" dirty="0" smtClean="0"/>
              <a:t> (El Principe),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contiene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numerosas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sugerencias</a:t>
            </a:r>
            <a:r>
              <a:rPr lang="en-US" sz="2400" b="1" dirty="0" smtClean="0"/>
              <a:t> para el </a:t>
            </a:r>
            <a:r>
              <a:rPr lang="en-US" sz="2400" b="1" dirty="0" err="1" smtClean="0"/>
              <a:t>regidor</a:t>
            </a:r>
            <a:endParaRPr lang="en-US" sz="2400" b="1" dirty="0" smtClean="0"/>
          </a:p>
        </p:txBody>
      </p:sp>
      <p:pic>
        <p:nvPicPr>
          <p:cNvPr id="3074" name="Picture 2" descr="http://www.stpeterslist.com/wp-content/uploads/2011/08/Machiavelli-crashwork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36" y="1"/>
            <a:ext cx="36937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762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Edad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moderna</a:t>
            </a:r>
            <a:endParaRPr lang="en-US" sz="32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Dos </a:t>
            </a:r>
            <a:r>
              <a:rPr lang="en-US" sz="2400" b="1" dirty="0" err="1" smtClean="0"/>
              <a:t>escuelas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geograficamente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separadas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tienen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visiones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mundo</a:t>
            </a:r>
            <a:r>
              <a:rPr lang="en-US" sz="2400" b="1" dirty="0" smtClean="0"/>
              <a:t>, y </a:t>
            </a:r>
            <a:r>
              <a:rPr lang="en-US" sz="2400" b="1" dirty="0" err="1" smtClean="0"/>
              <a:t>tambien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etica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diferentes</a:t>
            </a:r>
            <a:r>
              <a:rPr lang="en-US" sz="2400" b="1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0455" y="2590800"/>
            <a:ext cx="25579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Empiristas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 err="1" smtClean="0"/>
              <a:t>Anglosajona</a:t>
            </a:r>
            <a:r>
              <a:rPr lang="en-US" sz="2000" dirty="0" smtClean="0"/>
              <a:t>, </a:t>
            </a:r>
            <a:r>
              <a:rPr lang="en-US" sz="2000" dirty="0" err="1" smtClean="0"/>
              <a:t>britanica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John Locke</a:t>
            </a:r>
          </a:p>
          <a:p>
            <a:r>
              <a:rPr lang="en-US" sz="2000" b="1" dirty="0" smtClean="0"/>
              <a:t>David Hume</a:t>
            </a:r>
          </a:p>
          <a:p>
            <a:r>
              <a:rPr lang="en-US" sz="2000" b="1" dirty="0" smtClean="0"/>
              <a:t>Francis Bacon</a:t>
            </a:r>
          </a:p>
          <a:p>
            <a:r>
              <a:rPr lang="en-US" sz="2000" b="1" dirty="0" smtClean="0"/>
              <a:t>Thomas Hobbes</a:t>
            </a:r>
          </a:p>
          <a:p>
            <a:r>
              <a:rPr lang="en-US" sz="2000" b="1" dirty="0" smtClean="0"/>
              <a:t>Baruch Espinoza</a:t>
            </a:r>
          </a:p>
          <a:p>
            <a:endParaRPr lang="en-US" dirty="0" smtClean="0"/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81088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Idealistas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 err="1" smtClean="0"/>
              <a:t>Alemanes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b="1" dirty="0" smtClean="0"/>
              <a:t>Immanuel Kant</a:t>
            </a:r>
          </a:p>
          <a:p>
            <a:r>
              <a:rPr lang="en-US" sz="2000" b="1" dirty="0" smtClean="0"/>
              <a:t>Hegel</a:t>
            </a:r>
          </a:p>
          <a:p>
            <a:r>
              <a:rPr lang="en-US" sz="2000" b="1" dirty="0" smtClean="0"/>
              <a:t>Fichte</a:t>
            </a:r>
          </a:p>
          <a:p>
            <a:r>
              <a:rPr lang="en-US" sz="2000" b="1" dirty="0" smtClean="0"/>
              <a:t>Kierkegaard</a:t>
            </a:r>
          </a:p>
          <a:p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731061"/>
            <a:ext cx="1645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Rene Descartes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err="1" smtClean="0"/>
              <a:t>Berkely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990600"/>
            <a:ext cx="2895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Empiristas</a:t>
            </a:r>
            <a:r>
              <a:rPr lang="en-US" dirty="0" smtClean="0"/>
              <a:t> (</a:t>
            </a:r>
            <a:r>
              <a:rPr lang="en-US" dirty="0" err="1" smtClean="0"/>
              <a:t>relativistas</a:t>
            </a:r>
            <a:r>
              <a:rPr lang="en-US" dirty="0" smtClean="0"/>
              <a:t>, </a:t>
            </a:r>
            <a:r>
              <a:rPr lang="en-US" dirty="0" err="1" smtClean="0"/>
              <a:t>situacionistas</a:t>
            </a:r>
            <a:r>
              <a:rPr lang="en-US" dirty="0" smtClean="0"/>
              <a:t>, </a:t>
            </a:r>
            <a:r>
              <a:rPr lang="en-US" dirty="0" err="1" smtClean="0"/>
              <a:t>materialistas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err="1" smtClean="0"/>
              <a:t>Critican</a:t>
            </a:r>
            <a:r>
              <a:rPr lang="en-US" dirty="0" smtClean="0"/>
              <a:t> la </a:t>
            </a:r>
            <a:r>
              <a:rPr lang="en-US" dirty="0" err="1" smtClean="0"/>
              <a:t>posicion</a:t>
            </a:r>
            <a:r>
              <a:rPr lang="en-US" dirty="0" smtClean="0"/>
              <a:t> </a:t>
            </a:r>
            <a:r>
              <a:rPr lang="en-US" dirty="0" err="1" smtClean="0"/>
              <a:t>dogmatica</a:t>
            </a:r>
            <a:r>
              <a:rPr lang="en-US" dirty="0" smtClean="0"/>
              <a:t> de los </a:t>
            </a:r>
            <a:r>
              <a:rPr lang="en-US" dirty="0" err="1" smtClean="0"/>
              <a:t>idealistas</a:t>
            </a:r>
            <a:r>
              <a:rPr lang="en-US" dirty="0" smtClean="0"/>
              <a:t>/</a:t>
            </a:r>
            <a:r>
              <a:rPr lang="en-US" dirty="0" err="1" smtClean="0"/>
              <a:t>racionalistas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Concluyen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LA MORAL ES SUJETIVA</a:t>
            </a:r>
          </a:p>
          <a:p>
            <a:endParaRPr lang="en-US" dirty="0"/>
          </a:p>
          <a:p>
            <a:r>
              <a:rPr lang="en-US" dirty="0" smtClean="0"/>
              <a:t>Y </a:t>
            </a:r>
            <a:r>
              <a:rPr lang="en-US" dirty="0" err="1" smtClean="0"/>
              <a:t>ofrecen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a la </a:t>
            </a:r>
            <a:r>
              <a:rPr lang="en-US" dirty="0" err="1" smtClean="0"/>
              <a:t>interpretacion</a:t>
            </a:r>
            <a:r>
              <a:rPr lang="en-US" dirty="0" smtClean="0"/>
              <a:t> de la moral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19200" y="9906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Idealistas</a:t>
            </a:r>
            <a:r>
              <a:rPr lang="en-US" dirty="0" smtClean="0"/>
              <a:t> (</a:t>
            </a:r>
            <a:r>
              <a:rPr lang="en-US" dirty="0" err="1" smtClean="0"/>
              <a:t>racionalistas</a:t>
            </a:r>
            <a:r>
              <a:rPr lang="en-US" dirty="0" smtClean="0"/>
              <a:t>, </a:t>
            </a:r>
            <a:r>
              <a:rPr lang="en-US" dirty="0" err="1" smtClean="0"/>
              <a:t>absolutistas</a:t>
            </a:r>
            <a:r>
              <a:rPr lang="en-US" dirty="0" smtClean="0"/>
              <a:t>, </a:t>
            </a:r>
            <a:r>
              <a:rPr lang="en-US" dirty="0" err="1" smtClean="0"/>
              <a:t>espiritualistas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Postula</a:t>
            </a:r>
            <a:r>
              <a:rPr lang="en-US" dirty="0" smtClean="0"/>
              <a:t> la </a:t>
            </a:r>
            <a:r>
              <a:rPr lang="en-US" dirty="0" err="1" smtClean="0"/>
              <a:t>existencia</a:t>
            </a:r>
            <a:r>
              <a:rPr lang="en-US" dirty="0" smtClean="0"/>
              <a:t> </a:t>
            </a:r>
            <a:r>
              <a:rPr lang="en-US" b="1" u="sng" dirty="0" err="1" smtClean="0"/>
              <a:t>objetiva</a:t>
            </a:r>
            <a:r>
              <a:rPr lang="en-US" dirty="0" smtClean="0"/>
              <a:t> de lo </a:t>
            </a:r>
            <a:r>
              <a:rPr lang="en-US" dirty="0" err="1" smtClean="0"/>
              <a:t>correcto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segun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r>
              <a:rPr lang="en-US" dirty="0" smtClean="0"/>
              <a:t>EXISTEN VALORES ABOSLUTOS QUE HAY QUE SEGUIR</a:t>
            </a:r>
          </a:p>
          <a:p>
            <a:endParaRPr lang="en-US" dirty="0"/>
          </a:p>
          <a:p>
            <a:r>
              <a:rPr lang="en-US" dirty="0" smtClean="0"/>
              <a:t>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teoria</a:t>
            </a:r>
            <a:r>
              <a:rPr lang="en-US" dirty="0" smtClean="0"/>
              <a:t>, en el </a:t>
            </a:r>
            <a:r>
              <a:rPr lang="en-US" dirty="0" err="1" smtClean="0"/>
              <a:t>extremo</a:t>
            </a:r>
            <a:r>
              <a:rPr lang="en-US" dirty="0" smtClean="0"/>
              <a:t>, no hay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explicaciones</a:t>
            </a:r>
            <a:r>
              <a:rPr lang="en-US" dirty="0" smtClean="0"/>
              <a:t> a lo </a:t>
            </a:r>
            <a:r>
              <a:rPr lang="en-US" dirty="0" err="1" smtClean="0"/>
              <a:t>justo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93964"/>
            <a:ext cx="110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etica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4106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Problemas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dos </a:t>
            </a:r>
            <a:r>
              <a:rPr lang="en-US" sz="2400" b="1" dirty="0" err="1" smtClean="0"/>
              <a:t>visiones</a:t>
            </a:r>
            <a:endParaRPr lang="es-MX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0813" y="18653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La </a:t>
            </a:r>
            <a:r>
              <a:rPr lang="en-US" b="1" u="sng" dirty="0" err="1" smtClean="0"/>
              <a:t>etica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idealismo</a:t>
            </a:r>
            <a:endParaRPr lang="en-US" b="1" u="sng" dirty="0" smtClean="0"/>
          </a:p>
          <a:p>
            <a:r>
              <a:rPr lang="en-US" b="1" u="sng" dirty="0" smtClean="0"/>
              <a:t>No </a:t>
            </a:r>
            <a:r>
              <a:rPr lang="en-US" b="1" u="sng" dirty="0" err="1" smtClean="0"/>
              <a:t>explica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realmente</a:t>
            </a:r>
            <a:r>
              <a:rPr lang="en-US" b="1" u="sng" dirty="0" smtClean="0"/>
              <a:t> nada, da </a:t>
            </a:r>
            <a:r>
              <a:rPr lang="en-US" b="1" u="sng" dirty="0" err="1" smtClean="0"/>
              <a:t>una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serie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reglas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uno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tiene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seguir</a:t>
            </a:r>
            <a:r>
              <a:rPr lang="en-US" b="1" u="sng" dirty="0" smtClean="0"/>
              <a:t> e </a:t>
            </a:r>
            <a:r>
              <a:rPr lang="en-US" b="1" u="sng" dirty="0" err="1" smtClean="0"/>
              <a:t>ignora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costumbres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morales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pueden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cambiar</a:t>
            </a:r>
            <a:r>
              <a:rPr lang="en-US" b="1" u="sng" dirty="0" smtClean="0"/>
              <a:t> con </a:t>
            </a:r>
            <a:r>
              <a:rPr lang="en-US" b="1" u="sng" dirty="0" err="1" smtClean="0"/>
              <a:t>lugar</a:t>
            </a:r>
            <a:r>
              <a:rPr lang="en-US" b="1" u="sng" dirty="0" smtClean="0"/>
              <a:t> y </a:t>
            </a:r>
            <a:r>
              <a:rPr lang="en-US" b="1" u="sng" dirty="0" err="1" smtClean="0"/>
              <a:t>tiempos</a:t>
            </a:r>
            <a:endParaRPr lang="en-US" b="1" u="sng" dirty="0" smtClean="0"/>
          </a:p>
          <a:p>
            <a:endParaRPr lang="en-US" dirty="0"/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057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 hay </a:t>
            </a:r>
            <a:r>
              <a:rPr lang="en-US" b="1" u="sng" dirty="0" err="1" smtClean="0"/>
              <a:t>valores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absolutos</a:t>
            </a:r>
            <a:r>
              <a:rPr lang="en-US" b="1" u="sng" dirty="0" smtClean="0"/>
              <a:t>.</a:t>
            </a:r>
          </a:p>
          <a:p>
            <a:r>
              <a:rPr lang="en-US" b="1" u="sng" dirty="0" smtClean="0"/>
              <a:t>En el </a:t>
            </a:r>
            <a:r>
              <a:rPr lang="en-US" b="1" u="sng" dirty="0" err="1" smtClean="0"/>
              <a:t>limite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empirismo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cualquier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conducta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aceptable</a:t>
            </a:r>
            <a:r>
              <a:rPr lang="en-US" b="1" u="sng" dirty="0" smtClean="0"/>
              <a:t> y </a:t>
            </a:r>
            <a:r>
              <a:rPr lang="en-US" b="1" u="sng" dirty="0" err="1" smtClean="0"/>
              <a:t>puden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haber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motivos</a:t>
            </a:r>
            <a:r>
              <a:rPr lang="en-US" b="1" u="sng" dirty="0" smtClean="0"/>
              <a:t> para </a:t>
            </a:r>
            <a:r>
              <a:rPr lang="en-US" b="1" u="sng" dirty="0" err="1" smtClean="0"/>
              <a:t>quiebrar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cualquier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regla</a:t>
            </a:r>
            <a:r>
              <a:rPr lang="en-US" b="1" u="sng" dirty="0" smtClean="0"/>
              <a:t> </a:t>
            </a:r>
            <a:endParaRPr lang="en-US" b="1" u="sng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20312"/>
            <a:ext cx="74015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Jeremy Bentham (1748-1842)</a:t>
            </a:r>
          </a:p>
          <a:p>
            <a:endParaRPr lang="en-US" dirty="0"/>
          </a:p>
          <a:p>
            <a:r>
              <a:rPr lang="en-US" dirty="0" err="1" smtClean="0"/>
              <a:t>Pensador</a:t>
            </a:r>
            <a:r>
              <a:rPr lang="en-US" dirty="0" smtClean="0"/>
              <a:t> </a:t>
            </a:r>
            <a:r>
              <a:rPr lang="en-US" dirty="0" err="1" smtClean="0"/>
              <a:t>britanico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adelanto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Desarrollo</a:t>
            </a:r>
            <a:r>
              <a:rPr lang="en-US" dirty="0" smtClean="0"/>
              <a:t>’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teoria</a:t>
            </a:r>
            <a:r>
              <a:rPr lang="en-US" dirty="0" smtClean="0"/>
              <a:t> moral </a:t>
            </a:r>
            <a:r>
              <a:rPr lang="en-US" dirty="0" err="1" smtClean="0"/>
              <a:t>basada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vision de la </a:t>
            </a:r>
            <a:r>
              <a:rPr lang="en-US" dirty="0" err="1" smtClean="0"/>
              <a:t>naturaleza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/>
              <a:t> </a:t>
            </a:r>
            <a:r>
              <a:rPr lang="en-US" dirty="0" err="1" smtClean="0"/>
              <a:t>denominada</a:t>
            </a:r>
            <a:r>
              <a:rPr lang="en-US" dirty="0" smtClean="0"/>
              <a:t> “</a:t>
            </a:r>
            <a:r>
              <a:rPr lang="en-US" dirty="0" err="1" smtClean="0"/>
              <a:t>utilitarianismo</a:t>
            </a:r>
            <a:r>
              <a:rPr lang="en-US" dirty="0" smtClean="0"/>
              <a:t>”, </a:t>
            </a:r>
            <a:r>
              <a:rPr lang="en-US" dirty="0" err="1" smtClean="0"/>
              <a:t>relacionada</a:t>
            </a:r>
            <a:r>
              <a:rPr lang="en-US" dirty="0" smtClean="0"/>
              <a:t> con el </a:t>
            </a:r>
            <a:r>
              <a:rPr lang="en-US" dirty="0" err="1" smtClean="0"/>
              <a:t>consecuencialismo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Su </a:t>
            </a: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partida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vision </a:t>
            </a:r>
            <a:r>
              <a:rPr lang="en-US" dirty="0" err="1" smtClean="0"/>
              <a:t>hedonistica</a:t>
            </a:r>
            <a:r>
              <a:rPr lang="en-US" dirty="0" smtClean="0"/>
              <a:t> </a:t>
            </a:r>
            <a:r>
              <a:rPr lang="en-US" smtClean="0"/>
              <a:t>en </a:t>
            </a:r>
            <a:r>
              <a:rPr lang="en-US" dirty="0" err="1" smtClean="0"/>
              <a:t>el</a:t>
            </a:r>
            <a:r>
              <a:rPr lang="en-US" dirty="0" smtClean="0"/>
              <a:t> </a:t>
            </a:r>
            <a:r>
              <a:rPr lang="en-US" dirty="0" err="1" smtClean="0"/>
              <a:t>cual</a:t>
            </a:r>
            <a:r>
              <a:rPr lang="en-US" dirty="0" smtClean="0"/>
              <a:t> el </a:t>
            </a:r>
            <a:r>
              <a:rPr lang="en-US" dirty="0" err="1" smtClean="0"/>
              <a:t>interes</a:t>
            </a:r>
            <a:r>
              <a:rPr lang="en-US" dirty="0" smtClean="0"/>
              <a:t> para el </a:t>
            </a:r>
            <a:r>
              <a:rPr lang="en-US" dirty="0" err="1" smtClean="0"/>
              <a:t>bienestar</a:t>
            </a:r>
            <a:r>
              <a:rPr lang="en-US" dirty="0" smtClean="0"/>
              <a:t> del </a:t>
            </a:r>
            <a:r>
              <a:rPr lang="en-US" dirty="0" err="1" smtClean="0"/>
              <a:t>projimo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consecuencia</a:t>
            </a:r>
            <a:r>
              <a:rPr lang="en-US" dirty="0" smtClean="0"/>
              <a:t> del </a:t>
            </a:r>
            <a:r>
              <a:rPr lang="en-US" dirty="0" err="1" smtClean="0"/>
              <a:t>egoismo</a:t>
            </a:r>
            <a:r>
              <a:rPr lang="en-US" dirty="0" smtClean="0"/>
              <a:t> de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  <a:p>
            <a:pPr marL="400050" indent="-400050">
              <a:buAutoNum type="romanLcParenBoth"/>
            </a:pPr>
            <a:r>
              <a:rPr lang="en-US" sz="2000" b="1" dirty="0" smtClean="0"/>
              <a:t>the greatest happiness principle</a:t>
            </a:r>
          </a:p>
          <a:p>
            <a:pPr marL="400050" indent="-400050">
              <a:buAutoNum type="romanLcParenBoth"/>
            </a:pPr>
            <a:r>
              <a:rPr lang="en-US" sz="2000" b="1" dirty="0" smtClean="0"/>
              <a:t>universal egoism </a:t>
            </a:r>
          </a:p>
          <a:p>
            <a:pPr marL="400050" indent="-400050">
              <a:buAutoNum type="romanLcParenBoth"/>
            </a:pPr>
            <a:r>
              <a:rPr lang="en-US" sz="2000" b="1" dirty="0" smtClean="0"/>
              <a:t>the artificial identification of one’s interests with those of others</a:t>
            </a:r>
            <a:endParaRPr lang="en-US" sz="2000" b="1" dirty="0"/>
          </a:p>
          <a:p>
            <a:endParaRPr lang="en-US" dirty="0" smtClean="0"/>
          </a:p>
          <a:p>
            <a:endParaRPr lang="en-US" dirty="0"/>
          </a:p>
          <a:p>
            <a:endParaRPr lang="es-MX" dirty="0"/>
          </a:p>
        </p:txBody>
      </p:sp>
      <p:pic>
        <p:nvPicPr>
          <p:cNvPr id="3074" name="Picture 2" descr="http://utilitarianphilosophy.com/photo/bent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12" y="0"/>
            <a:ext cx="13214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415696"/>
            <a:ext cx="464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Ramas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disciplinas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Etica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902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772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Moral: </a:t>
            </a:r>
            <a:r>
              <a:rPr lang="en-US" sz="2800" b="1" dirty="0" err="1" smtClean="0"/>
              <a:t>lista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costumbres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reglas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vida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reglas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comportamiento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principios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valores</a:t>
            </a:r>
            <a:endParaRPr lang="en-US" sz="2800" b="1" dirty="0" smtClean="0"/>
          </a:p>
          <a:p>
            <a:pPr marL="457200" indent="-457200">
              <a:buFontTx/>
              <a:buChar char="-"/>
            </a:pPr>
            <a:endParaRPr lang="en-US" sz="2800" b="1" dirty="0" smtClean="0"/>
          </a:p>
          <a:p>
            <a:r>
              <a:rPr lang="en-US" sz="2800" b="1" dirty="0" smtClean="0"/>
              <a:t>- Meta </a:t>
            </a:r>
            <a:r>
              <a:rPr lang="en-US" sz="2800" b="1" dirty="0" err="1" smtClean="0"/>
              <a:t>etica</a:t>
            </a:r>
            <a:r>
              <a:rPr lang="en-US" sz="2800" b="1" dirty="0" smtClean="0"/>
              <a:t>:</a:t>
            </a:r>
          </a:p>
          <a:p>
            <a:r>
              <a:rPr lang="en-US" sz="2800" b="1" dirty="0" err="1" smtClean="0"/>
              <a:t>investiga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motivos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llevan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decidir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algo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justo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equivocado</a:t>
            </a:r>
            <a:endParaRPr lang="en-US" sz="2800" b="1" dirty="0" smtClean="0"/>
          </a:p>
          <a:p>
            <a:endParaRPr lang="en-US" sz="2800" b="1" dirty="0" smtClean="0"/>
          </a:p>
          <a:p>
            <a:pPr marL="457200" indent="-457200">
              <a:buFontTx/>
              <a:buChar char="-"/>
            </a:pPr>
            <a:r>
              <a:rPr lang="en-US" sz="2800" b="1" dirty="0" err="1" smtClean="0"/>
              <a:t>Etica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descriptiva</a:t>
            </a:r>
            <a:r>
              <a:rPr lang="en-US" sz="2800" b="1" dirty="0" smtClean="0"/>
              <a:t>:</a:t>
            </a:r>
          </a:p>
          <a:p>
            <a:r>
              <a:rPr lang="en-US" sz="2800" b="1" dirty="0" err="1" smtClean="0"/>
              <a:t>Investigacion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lo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gente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cree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justo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equivocado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rama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antropologia</a:t>
            </a:r>
            <a:r>
              <a:rPr lang="en-US" sz="2800" b="1" dirty="0" smtClean="0"/>
              <a:t>)</a:t>
            </a:r>
          </a:p>
          <a:p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err="1"/>
              <a:t>D</a:t>
            </a:r>
            <a:r>
              <a:rPr lang="en-US" sz="2800" b="1" dirty="0" err="1" smtClean="0"/>
              <a:t>eontologia</a:t>
            </a:r>
            <a:r>
              <a:rPr lang="en-US" sz="2800" b="1" dirty="0" smtClean="0"/>
              <a:t>:</a:t>
            </a:r>
          </a:p>
          <a:p>
            <a:r>
              <a:rPr lang="en-US" sz="2800" b="1" dirty="0" err="1" smtClean="0"/>
              <a:t>Examina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correcto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equivocado</a:t>
            </a:r>
            <a:r>
              <a:rPr lang="en-US" sz="2800" b="1" dirty="0" smtClean="0"/>
              <a:t> de un </a:t>
            </a:r>
            <a:r>
              <a:rPr lang="en-US" sz="2800" b="1" dirty="0" err="1" smtClean="0"/>
              <a:t>acto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lo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tenemos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hacer</a:t>
            </a:r>
            <a:endParaRPr lang="en-US" sz="2800" b="1" dirty="0" smtClean="0"/>
          </a:p>
          <a:p>
            <a:pPr marL="457200" indent="-457200">
              <a:buFontTx/>
              <a:buChar char="-"/>
            </a:pP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9490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433" y="914400"/>
            <a:ext cx="6459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</a:rPr>
              <a:t>nivel</a:t>
            </a:r>
            <a:r>
              <a:rPr lang="en-US" sz="2800" b="1" dirty="0" smtClean="0">
                <a:solidFill>
                  <a:srgbClr val="FF0000"/>
                </a:solidFill>
              </a:rPr>
              <a:t> personal, </a:t>
            </a:r>
            <a:r>
              <a:rPr lang="en-US" sz="2800" b="1" dirty="0" err="1" smtClean="0">
                <a:solidFill>
                  <a:srgbClr val="FF0000"/>
                </a:solidFill>
              </a:rPr>
              <a:t>lograr</a:t>
            </a:r>
            <a:r>
              <a:rPr lang="en-US" sz="2800" b="1" dirty="0" smtClean="0">
                <a:solidFill>
                  <a:srgbClr val="FF0000"/>
                </a:solidFill>
              </a:rPr>
              <a:t> un </a:t>
            </a:r>
            <a:r>
              <a:rPr lang="en-US" sz="2800" b="1" dirty="0" err="1" smtClean="0">
                <a:solidFill>
                  <a:srgbClr val="FF0000"/>
                </a:solidFill>
              </a:rPr>
              <a:t>buen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nivel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vida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importante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medida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debido</a:t>
            </a:r>
            <a:r>
              <a:rPr lang="en-US" sz="2800" b="1" dirty="0" smtClean="0">
                <a:solidFill>
                  <a:srgbClr val="FF0000"/>
                </a:solidFill>
              </a:rPr>
              <a:t> a </a:t>
            </a:r>
            <a:r>
              <a:rPr lang="en-US" sz="2800" b="1" dirty="0" err="1" smtClean="0">
                <a:solidFill>
                  <a:srgbClr val="FF0000"/>
                </a:solidFill>
              </a:rPr>
              <a:t>alcanzar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buenos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niveles</a:t>
            </a:r>
            <a:r>
              <a:rPr lang="en-US" sz="2800" b="1" dirty="0" smtClean="0">
                <a:solidFill>
                  <a:srgbClr val="FF0000"/>
                </a:solidFill>
              </a:rPr>
              <a:t> de entradas </a:t>
            </a:r>
            <a:r>
              <a:rPr lang="en-US" sz="2800" b="1" dirty="0" err="1" smtClean="0">
                <a:solidFill>
                  <a:srgbClr val="FF0000"/>
                </a:solidFill>
              </a:rPr>
              <a:t>financieras</a:t>
            </a:r>
            <a:r>
              <a:rPr lang="en-US" sz="2800" b="1" dirty="0" smtClean="0">
                <a:solidFill>
                  <a:srgbClr val="FF0000"/>
                </a:solidFill>
              </a:rPr>
              <a:t> y </a:t>
            </a:r>
            <a:r>
              <a:rPr lang="en-US" sz="2800" b="1" dirty="0" err="1" smtClean="0">
                <a:solidFill>
                  <a:srgbClr val="FF0000"/>
                </a:solidFill>
              </a:rPr>
              <a:t>acumulacion</a:t>
            </a:r>
            <a:r>
              <a:rPr lang="en-US" sz="2800" b="1" dirty="0" smtClean="0">
                <a:solidFill>
                  <a:srgbClr val="FF0000"/>
                </a:solidFill>
              </a:rPr>
              <a:t> de capital</a:t>
            </a:r>
          </a:p>
        </p:txBody>
      </p:sp>
    </p:spTree>
    <p:extLst>
      <p:ext uri="{BB962C8B-B14F-4D97-AF65-F5344CB8AC3E}">
        <p14:creationId xmlns:p14="http://schemas.microsoft.com/office/powerpoint/2010/main" val="331570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73498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Relacion</a:t>
            </a:r>
            <a:r>
              <a:rPr lang="en-US" sz="2800" b="1" dirty="0" smtClean="0"/>
              <a:t> entre </a:t>
            </a:r>
            <a:r>
              <a:rPr lang="en-US" sz="2800" b="1" dirty="0" err="1" smtClean="0"/>
              <a:t>etica</a:t>
            </a:r>
            <a:r>
              <a:rPr lang="en-US" sz="2800" b="1" dirty="0" smtClean="0"/>
              <a:t> y religion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lo largo de la </a:t>
            </a:r>
            <a:r>
              <a:rPr lang="en-US" sz="2400" b="1" dirty="0" err="1" smtClean="0"/>
              <a:t>historia</a:t>
            </a:r>
            <a:r>
              <a:rPr lang="en-US" sz="2400" b="1" dirty="0" smtClean="0"/>
              <a:t> la religion ha </a:t>
            </a:r>
            <a:r>
              <a:rPr lang="en-US" sz="2400" b="1" dirty="0" err="1" smtClean="0"/>
              <a:t>sido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punto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referencia</a:t>
            </a:r>
            <a:r>
              <a:rPr lang="en-US" sz="2400" b="1" dirty="0" smtClean="0"/>
              <a:t> para la </a:t>
            </a:r>
            <a:r>
              <a:rPr lang="en-US" sz="2400" b="1" dirty="0" err="1" smtClean="0"/>
              <a:t>conducta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humana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La </a:t>
            </a:r>
            <a:r>
              <a:rPr lang="en-US" sz="2400" b="1" dirty="0" err="1" smtClean="0"/>
              <a:t>mayoria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religiones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predican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valores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universales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reconocidos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aceptados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casi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culturas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humanas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r>
              <a:rPr lang="en-US" sz="2400" b="1" dirty="0" smtClean="0"/>
              <a:t>- </a:t>
            </a:r>
            <a:r>
              <a:rPr lang="en-US" sz="2400" b="1" dirty="0" err="1" smtClean="0"/>
              <a:t>Apoyo</a:t>
            </a:r>
            <a:r>
              <a:rPr lang="en-US" sz="2400" b="1" dirty="0" smtClean="0"/>
              <a:t> de los </a:t>
            </a:r>
            <a:r>
              <a:rPr lang="en-US" sz="2400" b="1" dirty="0" err="1" smtClean="0"/>
              <a:t>menos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afortunados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discapacitados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pobres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enfermos</a:t>
            </a:r>
            <a:r>
              <a:rPr lang="en-US" sz="2400" b="1" dirty="0" smtClean="0"/>
              <a:t>)</a:t>
            </a:r>
          </a:p>
          <a:p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Abstinencia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violencia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Valor del </a:t>
            </a:r>
            <a:r>
              <a:rPr lang="en-US" sz="2400" b="1" dirty="0" err="1" smtClean="0"/>
              <a:t>descubrimiento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conocimiento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elevar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vida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humana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8412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599"/>
            <a:ext cx="7619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Sin embargo, la </a:t>
            </a:r>
            <a:r>
              <a:rPr lang="en-US" sz="2400" b="1" dirty="0" err="1"/>
              <a:t>relacion</a:t>
            </a:r>
            <a:r>
              <a:rPr lang="en-US" sz="2400" b="1" dirty="0"/>
              <a:t> entre </a:t>
            </a:r>
            <a:r>
              <a:rPr lang="en-US" sz="2400" b="1" dirty="0" err="1"/>
              <a:t>etica</a:t>
            </a:r>
            <a:r>
              <a:rPr lang="en-US" sz="2400" b="1" dirty="0"/>
              <a:t> y religion ha  </a:t>
            </a:r>
            <a:r>
              <a:rPr lang="en-US" sz="2400" b="1" dirty="0" err="1"/>
              <a:t>ido</a:t>
            </a:r>
            <a:r>
              <a:rPr lang="en-US" sz="2400" b="1" dirty="0"/>
              <a:t> </a:t>
            </a:r>
            <a:r>
              <a:rPr lang="en-US" sz="2400" b="1" dirty="0" err="1"/>
              <a:t>evolucionando</a:t>
            </a:r>
            <a:r>
              <a:rPr lang="en-US" sz="2400" b="1" dirty="0"/>
              <a:t> en los </a:t>
            </a:r>
            <a:r>
              <a:rPr lang="en-US" sz="2400" b="1" dirty="0" err="1"/>
              <a:t>siglos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Durante el </a:t>
            </a:r>
            <a:r>
              <a:rPr lang="en-US" sz="2400" b="1" dirty="0" err="1"/>
              <a:t>tiempo</a:t>
            </a:r>
            <a:r>
              <a:rPr lang="en-US" sz="2400" b="1" dirty="0"/>
              <a:t> de los </a:t>
            </a:r>
            <a:r>
              <a:rPr lang="en-US" sz="2400" b="1" dirty="0" err="1"/>
              <a:t>griegos</a:t>
            </a:r>
            <a:r>
              <a:rPr lang="en-US" sz="2400" b="1" dirty="0"/>
              <a:t> </a:t>
            </a:r>
            <a:r>
              <a:rPr lang="en-US" sz="2400" b="1" dirty="0" err="1"/>
              <a:t>habia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cierta</a:t>
            </a:r>
            <a:r>
              <a:rPr lang="en-US" sz="2400" b="1" dirty="0"/>
              <a:t> </a:t>
            </a:r>
            <a:r>
              <a:rPr lang="en-US" sz="2400" b="1" dirty="0" err="1"/>
              <a:t>independencia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En la </a:t>
            </a:r>
            <a:r>
              <a:rPr lang="en-US" sz="2400" b="1" dirty="0" err="1" smtClean="0"/>
              <a:t>edad</a:t>
            </a:r>
            <a:r>
              <a:rPr lang="en-US" sz="2400" b="1" dirty="0" smtClean="0"/>
              <a:t> media, en </a:t>
            </a:r>
            <a:r>
              <a:rPr lang="en-US" sz="2400" b="1" dirty="0" err="1" smtClean="0"/>
              <a:t>muchos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lugares</a:t>
            </a:r>
            <a:r>
              <a:rPr lang="en-US" sz="2400" b="1" dirty="0" smtClean="0"/>
              <a:t> la moral y la religion se </a:t>
            </a:r>
            <a:r>
              <a:rPr lang="en-US" sz="2400" b="1" dirty="0" err="1" smtClean="0"/>
              <a:t>identifican</a:t>
            </a:r>
            <a:r>
              <a:rPr lang="en-US" sz="2400" b="1" dirty="0" smtClean="0"/>
              <a:t>, no solo en Europa, </a:t>
            </a:r>
            <a:r>
              <a:rPr lang="en-US" sz="2400" b="1" dirty="0" err="1" smtClean="0"/>
              <a:t>sino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tambien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grandes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civilizaciones</a:t>
            </a:r>
            <a:r>
              <a:rPr lang="en-US" sz="2400" b="1" dirty="0" smtClean="0"/>
              <a:t> pre-</a:t>
            </a:r>
            <a:r>
              <a:rPr lang="en-US" sz="2400" b="1" dirty="0" err="1" smtClean="0"/>
              <a:t>colombinas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err="1" smtClean="0"/>
              <a:t>Estas</a:t>
            </a:r>
            <a:r>
              <a:rPr lang="en-US" sz="2400" b="1" dirty="0" smtClean="0"/>
              <a:t> son eras en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cuales</a:t>
            </a:r>
            <a:r>
              <a:rPr lang="en-US" sz="2400" b="1" dirty="0" smtClean="0"/>
              <a:t> la religion se </a:t>
            </a:r>
            <a:r>
              <a:rPr lang="en-US" sz="2400" b="1" dirty="0" err="1" smtClean="0"/>
              <a:t>pasa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dominio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espiritual</a:t>
            </a:r>
            <a:r>
              <a:rPr lang="en-US" sz="2400" b="1" dirty="0" smtClean="0"/>
              <a:t>, para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instrumento</a:t>
            </a:r>
            <a:r>
              <a:rPr lang="en-US" sz="2400" b="1" dirty="0" smtClean="0"/>
              <a:t> de control politico, </a:t>
            </a:r>
            <a:r>
              <a:rPr lang="en-US" sz="2400" b="1" dirty="0" err="1" smtClean="0"/>
              <a:t>economico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02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50" y="152400"/>
            <a:ext cx="8229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Etica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sectas</a:t>
            </a:r>
            <a:r>
              <a:rPr lang="en-US" sz="2800" b="1" dirty="0" smtClean="0"/>
              <a:t> en </a:t>
            </a:r>
            <a:r>
              <a:rPr lang="en-US" sz="2800" b="1" dirty="0" err="1" smtClean="0"/>
              <a:t>tiempos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modernos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En </a:t>
            </a:r>
            <a:r>
              <a:rPr lang="en-US" sz="2800" b="1" dirty="0" err="1" smtClean="0"/>
              <a:t>tiempos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modernos</a:t>
            </a:r>
            <a:r>
              <a:rPr lang="en-US" sz="2800" b="1" dirty="0" smtClean="0"/>
              <a:t> ha </a:t>
            </a:r>
            <a:r>
              <a:rPr lang="en-US" sz="2800" b="1" dirty="0" err="1" smtClean="0"/>
              <a:t>habido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situaciones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lugares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todo</a:t>
            </a:r>
            <a:r>
              <a:rPr lang="en-US" sz="2800" b="1" dirty="0" smtClean="0"/>
              <a:t> en los EEUU, en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un </a:t>
            </a:r>
            <a:r>
              <a:rPr lang="en-US" sz="2800" b="1" dirty="0" err="1" smtClean="0"/>
              <a:t>jefe</a:t>
            </a:r>
            <a:r>
              <a:rPr lang="en-US" sz="2800" b="1" dirty="0" smtClean="0"/>
              <a:t> (pseudo)</a:t>
            </a:r>
            <a:r>
              <a:rPr lang="en-US" sz="2800" b="1" dirty="0" err="1" smtClean="0"/>
              <a:t>religioso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simplemente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carismatico</a:t>
            </a:r>
            <a:r>
              <a:rPr lang="en-US" sz="2800" b="1" dirty="0" smtClean="0"/>
              <a:t> ha </a:t>
            </a:r>
            <a:r>
              <a:rPr lang="en-US" sz="2800" b="1" dirty="0" err="1" smtClean="0"/>
              <a:t>asumido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dentro</a:t>
            </a:r>
            <a:r>
              <a:rPr lang="en-US" sz="2800" b="1" dirty="0" smtClean="0"/>
              <a:t> de un </a:t>
            </a:r>
            <a:r>
              <a:rPr lang="en-US" sz="2800" b="1" dirty="0" err="1" smtClean="0"/>
              <a:t>grupo</a:t>
            </a:r>
            <a:r>
              <a:rPr lang="en-US" sz="2800" b="1" dirty="0" smtClean="0"/>
              <a:t> de personas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tiene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capacidad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decidir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basicamente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todos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destino</a:t>
            </a:r>
            <a:r>
              <a:rPr lang="en-US" sz="2800" b="1" dirty="0" smtClean="0"/>
              <a:t> de los </a:t>
            </a:r>
            <a:r>
              <a:rPr lang="en-US" sz="2800" b="1" dirty="0" err="1" smtClean="0"/>
              <a:t>miembros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secta</a:t>
            </a:r>
            <a:endParaRPr lang="en-US" sz="2800" b="1" dirty="0" smtClean="0"/>
          </a:p>
          <a:p>
            <a:r>
              <a:rPr lang="en-US" sz="2800" b="1" dirty="0"/>
              <a:t>Tales </a:t>
            </a:r>
            <a:r>
              <a:rPr lang="en-US" sz="2800" b="1" dirty="0" err="1"/>
              <a:t>situaciones</a:t>
            </a:r>
            <a:r>
              <a:rPr lang="en-US" sz="2800" b="1" dirty="0"/>
              <a:t> son </a:t>
            </a:r>
            <a:r>
              <a:rPr lang="en-US" sz="2800" b="1" dirty="0" err="1"/>
              <a:t>extremadamente</a:t>
            </a:r>
            <a:r>
              <a:rPr lang="en-US" sz="2800" b="1" dirty="0"/>
              <a:t> </a:t>
            </a:r>
            <a:r>
              <a:rPr lang="en-US" sz="2800" b="1" dirty="0" err="1"/>
              <a:t>peligrosas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 smtClean="0"/>
              <a:t>Ejemplos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		</a:t>
            </a:r>
            <a:r>
              <a:rPr lang="en-US" sz="2800" b="1" dirty="0"/>
              <a:t>	Rev. Jones en </a:t>
            </a:r>
            <a:r>
              <a:rPr lang="en-US" sz="2800" b="1" dirty="0" smtClean="0"/>
              <a:t>Guyana</a:t>
            </a:r>
          </a:p>
          <a:p>
            <a:endParaRPr lang="es-MX" sz="2800" b="1" dirty="0"/>
          </a:p>
          <a:p>
            <a:r>
              <a:rPr lang="en-US" sz="2800" b="1" dirty="0" smtClean="0"/>
              <a:t>				</a:t>
            </a:r>
            <a:r>
              <a:rPr lang="en-US" sz="2800" b="1" smtClean="0"/>
              <a:t>David Koresh en Waco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4902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llyjbaker.com/wp-content/uploads/2013/06/jonestown_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30" y="1295400"/>
            <a:ext cx="3638234" cy="24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5164" y="304800"/>
            <a:ext cx="629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Jonestown Guyana, 18 </a:t>
            </a:r>
            <a:r>
              <a:rPr lang="en-US" sz="2800" b="1" dirty="0" err="1" smtClean="0"/>
              <a:t>noviembre</a:t>
            </a:r>
            <a:r>
              <a:rPr lang="en-US" sz="2800" b="1" dirty="0" smtClean="0"/>
              <a:t> 1978 </a:t>
            </a:r>
            <a:endParaRPr lang="es-MX" sz="2800" b="1" dirty="0"/>
          </a:p>
        </p:txBody>
      </p:sp>
      <p:pic>
        <p:nvPicPr>
          <p:cNvPr id="1028" name="Picture 4" descr="http://i.infopls.com/images/home/jones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6"/>
            <a:ext cx="1905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perantconditioning.net/afsal/files/2011/05/jonest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61272"/>
            <a:ext cx="3352800" cy="23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1451263"/>
            <a:ext cx="3037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909 </a:t>
            </a:r>
            <a:r>
              <a:rPr lang="en-US" dirty="0" err="1" smtClean="0"/>
              <a:t>miembros</a:t>
            </a:r>
            <a:r>
              <a:rPr lang="en-US" dirty="0" smtClean="0"/>
              <a:t> del People Temple Agricultural Project se </a:t>
            </a:r>
            <a:r>
              <a:rPr lang="en-US" dirty="0" err="1" smtClean="0"/>
              <a:t>suicidaron</a:t>
            </a:r>
            <a:r>
              <a:rPr lang="en-US" dirty="0" smtClean="0"/>
              <a:t>, </a:t>
            </a:r>
            <a:r>
              <a:rPr lang="en-US" dirty="0" err="1" smtClean="0"/>
              <a:t>convencidos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reverendo</a:t>
            </a:r>
            <a:r>
              <a:rPr lang="en-US" dirty="0" smtClean="0"/>
              <a:t> Jim Jones.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4638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ayudantes</a:t>
            </a:r>
            <a:r>
              <a:rPr lang="en-US" dirty="0" smtClean="0"/>
              <a:t> del </a:t>
            </a:r>
            <a:r>
              <a:rPr lang="en-US" dirty="0" err="1" smtClean="0"/>
              <a:t>reverendo</a:t>
            </a:r>
            <a:r>
              <a:rPr lang="en-US" dirty="0" smtClean="0"/>
              <a:t> </a:t>
            </a:r>
            <a:r>
              <a:rPr lang="en-US" dirty="0" err="1" smtClean="0"/>
              <a:t>prepararon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olla en la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vertieron</a:t>
            </a:r>
            <a:r>
              <a:rPr lang="en-US" dirty="0" smtClean="0"/>
              <a:t> </a:t>
            </a:r>
            <a:r>
              <a:rPr lang="en-US" dirty="0" err="1" smtClean="0"/>
              <a:t>tranquilizantes</a:t>
            </a:r>
            <a:r>
              <a:rPr lang="en-US" dirty="0" smtClean="0"/>
              <a:t> y </a:t>
            </a:r>
            <a:r>
              <a:rPr lang="en-US" dirty="0" err="1" smtClean="0"/>
              <a:t>cianuro</a:t>
            </a:r>
            <a:r>
              <a:rPr lang="en-US" dirty="0" smtClean="0"/>
              <a:t>. La </a:t>
            </a:r>
            <a:r>
              <a:rPr lang="en-US" dirty="0" err="1" smtClean="0"/>
              <a:t>primera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r>
              <a:rPr lang="en-US" dirty="0" smtClean="0"/>
              <a:t> el </a:t>
            </a:r>
            <a:r>
              <a:rPr lang="en-US" dirty="0" err="1" smtClean="0"/>
              <a:t>veneno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niño</a:t>
            </a:r>
            <a:r>
              <a:rPr lang="en-US" dirty="0" smtClean="0"/>
              <a:t> de un </a:t>
            </a:r>
            <a:r>
              <a:rPr lang="en-US" dirty="0" err="1" smtClean="0"/>
              <a:t>año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reverendo</a:t>
            </a:r>
            <a:r>
              <a:rPr lang="en-US" dirty="0" smtClean="0"/>
              <a:t> Jones se </a:t>
            </a:r>
            <a:r>
              <a:rPr lang="en-US" dirty="0" err="1" smtClean="0"/>
              <a:t>suicido</a:t>
            </a:r>
            <a:r>
              <a:rPr lang="en-US" dirty="0" smtClean="0"/>
              <a:t>’ de un </a:t>
            </a:r>
            <a:r>
              <a:rPr lang="en-US" dirty="0" err="1" smtClean="0"/>
              <a:t>balazo</a:t>
            </a:r>
            <a:r>
              <a:rPr lang="en-US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656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m47RlRiYoAg/SNlhe3Lal1I/AAAAAAAAAoI/vT0WBrdwv2o/s400/250px-Waco_siege_TIME_Magazin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3812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ww.google.com.mx/url?sa=i&amp;source=images&amp;cd=&amp;docid=2vBlyavIn5uKaM&amp;tbnid=-EPS8w-3NkESRM&amp;ved=0CAUQjBw&amp;url=http%3A%2F%2Fwww.documentingreality.com%2Fforum%2Fattachments%2Ff240%2F38553d1236933912-waco-autopsy-photographs-february-1993-4a.jpg&amp;ei=EczeUsnkD8eA2AWQ-oGADw&amp;psig=AFQjCNH9PYO0eIQ27-TpNXGPgEcZ7VXpYA&amp;ust=139041934533785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6" descr="http://www.google.com.mx/url?sa=i&amp;source=images&amp;cd=&amp;docid=2vBlyavIn5uKaM&amp;tbnid=-EPS8w-3NkESRM&amp;ved=0CAUQjBw&amp;url=http%3A%2F%2Fwww.documentingreality.com%2Fforum%2Fattachments%2Ff240%2F38553d1236933912-waco-autopsy-photographs-february-1993-4a.jpg&amp;ei=EczeUsnkD8eA2AWQ-oGADw&amp;psig=AFQjCNH9PYO0eIQ27-TpNXGPgEcZ7VXpYA&amp;ust=139041934533785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8" descr="http://www.google.com.mx/url?sa=i&amp;source=images&amp;cd=&amp;docid=2vBlyavIn5uKaM&amp;tbnid=-EPS8w-3NkESRM&amp;ved=0CAUQjBw&amp;url=http%3A%2F%2Fwww.documentingreality.com%2Fforum%2Fattachments%2Ff240%2F38553d1236933912-waco-autopsy-photographs-february-1993-4a.jpg&amp;ei=EczeUsnkD8eA2AWQ-oGADw&amp;psig=AFQjCNH9PYO0eIQ27-TpNXGPgEcZ7VXpYA&amp;ust=1390419345337853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10" descr="http://www.google.com.mx/url?sa=i&amp;source=images&amp;cd=&amp;docid=2vBlyavIn5uKaM&amp;tbnid=-EPS8w-3NkESRM&amp;ved=0CAUQjBw&amp;url=http%3A%2F%2Fwww.documentingreality.com%2Fforum%2Fattachments%2Ff240%2F38553d1236933912-waco-autopsy-photographs-february-1993-4a.jpg&amp;ei=EczeUsnkD8eA2AWQ-oGADw&amp;psig=AFQjCNH9PYO0eIQ27-TpNXGPgEcZ7VXpYA&amp;ust=1390419345337853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2" descr="http://www.google.com.mx/url?sa=i&amp;source=images&amp;cd=&amp;docid=2vBlyavIn5uKaM&amp;tbnid=-EPS8w-3NkESRM&amp;ved=0CAUQjBw&amp;url=http%3A%2F%2Fwww.documentingreality.com%2Fforum%2Fattachments%2Ff240%2F38553d1236933912-waco-autopsy-photographs-february-1993-4a.jpg&amp;ei=EczeUsnkD8eA2AWQ-oGADw&amp;psig=AFQjCNH9PYO0eIQ27-TpNXGPgEcZ7VXpYA&amp;ust=1390419345337853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1" name="Picture 13" descr="C:\Users\Marco\Desktop\UASLP\cursos\Biologia\bioetica\38553d1236933912-waco-autopsy-photographs-february-1993-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3080"/>
            <a:ext cx="3114675" cy="21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5" descr="http://www.google.com.mx/url?sa=i&amp;source=images&amp;cd=&amp;docid=joXpZEzfpouMtM&amp;tbnid=JGNvi1XkMdwu0M&amp;ved=0CAUQjBw&amp;url=http%3A%2F%2Fendtimesonline.net%2Fwp-content%2Fuploads%2F2011%2F04%2Ffalse-christ-david-koresh.jpg&amp;ei=Fc7eUrL6LuXP2wWUtoC4Ag&amp;psig=AFQjCNE3eCNLjMlQ34L1ZKm4aQLXZOevOg&amp;ust=1390419861850839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82"/>
            <a:ext cx="2506980" cy="1600200"/>
          </a:xfrm>
          <a:prstGeom prst="rect">
            <a:avLst/>
          </a:prstGeom>
        </p:spPr>
      </p:pic>
      <p:sp>
        <p:nvSpPr>
          <p:cNvPr id="9" name="AutoShape 17" descr="data:image/jpeg;base64,/9j/4AAQSkZJRgABAQAAAQABAAD/2wCEAAkGBhQSERUUEhQWFRUUGBcXGBUYFxoYGRgbGBUaGBcWFxQYHSYeGBkjGRQVHy8gJCcpLCwsGB4xNTAqNSYrLCkBCQoKDgwOGg8PGiokHyQpLCwsLCosLSwsKSwsLC4sLCwsLCwtLCwsLCwsLCwsLCwsLCwsLCwsLCksLCwsKSwsLP/AABEIALMBGQMBIgACEQEDEQH/xAAcAAABBQEBAQAAAAAAAAAAAAAFAAIDBAYHAQj/xABCEAABAwIFAQUFBgQEBAcAAAABAAIRAyEEBRIxQVEGEyJhcTKBkaHwBxRCscHRFVJi4RYjcvEzQ1OTJFRjgpKiwv/EABsBAAIDAQEBAAAAAAAAAAAAAAIDAAEEBQYH/8QAMBEAAgEDAwIEBAYDAQAAAAAAAAECAxEhBBIxQVEFEyJhMnGR8EKBobHB0RQj8VL/2gAMAwEAAhEDEQA/AAxofkq1SgDYj4ok1kBMfS5T20cDaZLM8ogkj6/dZrHYbSV0ivRm2/VZrPcqJBLR5pbiaqFVxlZmQSXrhBheIDqiSSSUIJJetEqYYQxKhTaXJAkpDTTWi6hLjYST6kcbJihYkklLTw5KhTaRG1xGy8Vj7i+YAJJ6K1/AKsTF+nKgLnFdQavWmFZflrxbSUaynsprbNSROwFiPMq7FSqxisg/C5xpEEKKrjL+G3K0H+CgD7RI6cq8Oz1O40tH6+/hTYZ3UgnhGTw+OtB5RXL8x0bXjhWq/Y0CSx0WsFmXU3MeWmQeQhlDsFaM72NvRxuoAjlE8NiC529h5LK4KtIABOy0WVsNkpciHjB0zsUI23J5W6Y1ZbsTgoZqIF4grWNWuHBnUbzbPA1er1ewiGpCAXqQCcAqGKI2El6vSFQVjxKF6AvdKovacObCYR0UrhPHzTgEdjCm+ChUpcqN9CWkQiNSOU+nSChNt2c1zzIwJc33hZypTLd11fNsA1wNuFi80yu1hEfNKkrM10a7j6ZGaSUhpGUzSUJvTQgVM3EHlQwvFCNJj3vTmYckTwokWy2kao0nYbn9FAJy2K4OOGdEwY6qNbfC5O0tjdo6qnS7OaahJHhO3PuRbcCFqlm6Mw3DOOzTfyK0eByB0QR4t5RjDUAI8v0VptYCeOVVhE68p44KuHywMu7faeUQpMbsP3VJ+I/dWcLVjhUmDZDzQYZBAhRUYBOn5qXEC8lUX1wDb6+CpvuXYKNxI54UFWtyFRbWP99kvvQ9D9cINwZdoYgn0+rIdn2Ap+2RckAqehVuCETq4IPZEDxfnFiijkFGYy/CnWGtW17P5K7vAHm1vgquWYJtJomNQjxLT5PjhTeHxP6yoklyRqTTZ0HI6GlgGw4/dE1lcR2kALdMAWJ9VHV7YsMf08Tun7ooTCMkuDYBegLMZF2n71+g+7qtO2oFSd+B0Wr2fJ6ApGsSbCkBQtmuEEN0LwsUiUqrjNqI2sT4XspKFpJHDGs4UjW/D5p5oH6+ano4cc2H9k25yOCHu051AgSrVOhzt+4U4w9trfXVUTcjP4ilZBMflpf5BbbF4doZcX4+ggtemD6KnYu11cyTOzfim3vUFbs+0XIW7oYMAX4+ghudUoYYiAptRXq7nOcwy0C4Qk0SN1osxJO6G1aNks20qjSswcacWWjySm1rRHNygNdqM5ILC9/yUL1GYGpwzpjgKxWKG0q2kxKldjB1RKoY1FkmqB6SVQxNeAfPdOfX6bC6EZhjg4++IhC5B04NlqlUnmw3RCli4QPvAAOvPxKZjMeGttyljtl2FcZmd97BCf4rJQeriCeVFqV7bj40Q1VzdzSOQq9XOSTZDu8MRNl4xsq9qGKEUajJ8WXAXuthhalgsvk2Xii0PqEFx2bwPXqUdo44TAAA+CBNRMtru6LWJqxdWqGPMC1hz/uhOIzEN22PClpYvXby9OFNybLs0FqeZFwN1WxFUtEzZDg5zBew9U6hjRU8M7/FXfuS9wzlWZFhBmCOVvuz/abXDXmSZgrj7a5Y8tJ9/wCS1PZjGEVGzsTHxVKTiwJwUo+52jD1JEhTBCsmcdN0VCexlGW6I5JeL0KjQhJL1JUXY5DTYPP+ylbQ8/rj3r2iy+yusoSiycVtkdGjPnsrLMPbf6/upKVH3gfW3uVqnhyjSvgVKTQHxWEJtCHPywyLbla37sVFVwvGytxIqrMzjvC3+qfyWP7Q4gxe1luM6oXkb/W6xHaajI2QPHBoi8XMZWqST1/ZVqxt9SrlWhe6G4l0HdCrGmGWQVX3urWHxMCyH1HJrHQqZrcNyNJTx/mVN38iUBZitlYGNgX2S3ERssW6+Yw0gHdBjUJMplWrKjRKJohTsi2cWdzdQVa5duVGkrsMUUhJJKShh3PMNaXHoBKsItZZlhqu6NG5/QLW4fCChRDYDhxIG87lD8hollMgiCTI67KHNM1Pszt5rPKcr2RKdHzLuXBbr6nHcAc9B5K008gj6/NZN+ZugAe/zRHLsQ8tMDruhmrRuw6GnlUntirh7FYcvbLS2Re9rc3VfK8wAeWcj6MGUzC0nyNXhb/N5ngXurdPIqWrXqcDzf8Asqh6uReoioel8lzMKJMFpkGAfI/qFR+4upO1zLZ94U9Wq6iLkcn/AFDiPTlTU4rU4cYkSCLwm88mSwsQxrzqIvG43ttKMdl71GSZ8XCCvwzm03CbsI43HmtZ2Pyxz3N0jpqv5KndsCTssnVMjpENv7kYaquCp6WgK0FpC08bRHJJBJCaRJJJKFnL6NG/19A2V+k369ybTpK1TYjsefkx1GjYfX1uiFOhCZRpK4wJqQiTGd3ChxVK3oroC8NNHZFIx2b0p5jr+hWVzug1zbbiZ+vgt12hw1rDz/dc9zMyegPvCztWZvpO8TI47DkTG/8AdZrHAg3W1xDBEm/+6yGdjxFDc00HmwKJVjCUxMn4Qq6dSN7Kje1gKYghw2FuVTrlvCVSpAgFQMYXGGySdh1VWFwjbI0pqLDs3V0FzgGxwdz7ghlSi5vtAj1VjYzi+GNXiSSgYkc7Lt8bjMQEGpUy4wN1osvwgbTiYfvPySa01GJo0+nlqJbIhDG1A0EthZDE1JcStLVw/hvdDK2Bn2Qs9KpFO50amiqOntS4KOBwZqOAAN1ssLpw1PvC0GRADhaT5Ifga3dMkWixHryq2N7QAiBe8xxb15VTvXdulyUq09ApR25kue3yJczz5x0uBiZkHyPTgLzB5m4yZJkcCY9yFY7Eio0HZwVahXcNiQD0WpQTRxHFy55N4K7SG62AkCbjqPlvsnvwmkB1P2f5enp5IA3EF7S4GNDW/GIIJ9VcwOfA0iCQXRcfBBkUo9DR0/EXD+YQfOAuifZtljW09cmXDY7f7rl2XYolzWzve/nZbXB58acaTGnborUrGeUHPB11iehGQ5wK7AYvF0YCepbldD6bujxepJKDbCSSXqhLGEo01bpj69ydRpqyymITUkeabJKYUzAmthShMRIoWhJ4hSKGoquHKKRSxdIOB9IWLz3I5BdYdbLdOp/BB8yYDIQT7sKlJpnLMXgN+iwWcUhrd6rtWNwQvb6KwPaXsvJL29Zt0Slk6EGk7nPEmm6s4zC6CRwqqh0E1JYEStB2fpCmRUdza/HmPNBcHUa17S4SAbhFMRmxc7w22AttwhkLqpv0o1lbH0+hJnbp7kPxuPb7LmDxWu353CL4B1Omxo8OsiziJPQmeqN1MCyr+FroFupsss6yjKzGUdJKUdyRyTMcuNODMtcTpdFiPThUVvvtAyNwAqeINkQ0izLEHT1BgLBLUpKSuhsqcofEPo1NJBR3C4mWjrygNJ0EHojeBqtd7IhI1Cxc6fhavV5yaPB4dtQAOO/REGZTTY6CdUC8WA9/JVLAYYaedUj0iYVzNsO6m5wgAk++ItZcGUvXa59EmmoYXqsSVaVH7uWBokuuSAbTweLLOns7SBk3vPu5HqiVKkSYvHNtvMqevUY3whodYEm/rEdIRwlKm2ot5MktDGtH/ek2Mo5fhms09wySd7kgTtdXaPZrBO1OLAS+8SRHEAbAqDC+NzWtHM+gRDNarGeyL9RzCDzZqW3c8+5l1fh+nS3Rpq6zawLZ2fbScO7cS0CIdEi89ITH4CiZcWiTZxFiNrHzkBWG4kz4nR/dDs6w9QOYWtJFSNRAtY2I9QupSquWL5/c8TqtL5Tc3Bpdux5R8FaobgCAPMRI/VF8tr6oc6RfZPwuSvqiYJhvHl1C0fZjsm59RveMc1jT039Fravk4cpJHRuxlFraAIM6rlaEIdg6TKQDWCwV9j5To4VhtGWLMekvF6iHiXkL1JQhmKbeqmafmowE4BOPL27k4Cmaq7XKVqjkMgieFG9kp7UtIQmm10RFlkFzPCHcSJRx6q4oDp5Km4tWYppxZy/t3ndXC4YvpwH62iS2RBmbHmy5lU7d4t86ntg29ho/ILqf2y4YDLyelSn+q4jhmg7+qXKKijs6RKUFgldiXPnUZjnn48qpUV/LcNr17Wj805+VqJoJyjGTQLCeypcFKtR0mCmBWO5NnlGN7waokiQPLoUfw2PdTg6TG89FmezNawAAn+66EcEKtIaONx6brzurreXUPZ6HSU3plKSv2K+Lx1TFYZ3eFndjVvTGpobIMOmZQLAdk8O+k19Noe18w4gk+F0GQT1ELU4KiKdBwLZkvEb+048H1TcBhdFJrII0l0bTDnkxAAAhaqeIJ3Zw9ZLdOSSWJNW9v+gE9kqB/wCVT+B/deYfK8PSrtb3DRLSd3Hbm5PQ7dVpu4I4PHHXZDcSyKzDH4SPO5Ii+1nJOofofqfHc2+EL/daUVx2/YvZMKFRnhotA2uA75m6A52xv3ktADW2EDbbe6L5SW0WOEk+KTbr5b+XuQfMKbqtcuItMbRYbLkUU1Vk7ux66gttWUr492Cs2xpY402HSOPPqminqAvt8SUQzTLe9cyo0b3I4HESVNZh8QZbc8b3jzW9VVtSXIdGGyU5yzcly/EhrOAOTFz715UwznkkEO2sVBRxAqEaTANtjCM0Yp2A8RbAnnfc/WyyzvB45CVZP1w5ZWp5SyBIlxvfjqJBVatVN2OIDW2bHClrsJuXSfLiRfbhDMQTNjfm3yWjTTtK8snM8U01SvQ9LDeXYt1ODe1jBhafB9tKjdAIaQBG1/8Adcwz/MqlNrSybge4/qoshz2o6o1hOkeKRBcduTwLruRd47uh8+rafbLa0d3w/aljgDz9fJXaXadsD5hcrwWKcJJ9B5+aKUMQRHX1uii75M7o7Xg6xhMxDwCNlb7wbSufZNnZYQOLLS1M0D9he0HzReZtwwd0lyHgvVHh50id1InpjVkzTNtk2sARyLjYkH4pzAvKgT+TzUW0zmWMzzGte9oxVQAPcBZuwcQLkeiiZnuNMf8Ai63xA/8AynZlHe1P9buf6iszR7Z0u9FMtfvGoCbzEadzxdcuUMs9MnbK/Y61gMBj3MY5taqWuY0g6m8tBMmOpKI0coxYAmrVJ83j37IhlGc0KWHpNqV6TS1jQQajZBDbjdCs/wDtby/Ch3+cKz2lsspEOPi5DvZMc3S40YvNx0ZSa4JW4HGB7Wmo/TIBMNNpveERxZDGNBMkmJcb8ne3RVMD9peAqgEV2iRMOBHF+Eq/brLHQ51ei6ZExq9RMJtLZDKf1EVaXm8mR+1HLalXL3NYxz5fTPhBcdzeGyuNM7MYkCPu1cnr3NQ/LSvpKn9ouAnS2oNN/EGkNECYnr7lZp9v8E4uDa4JaCSNL+I8t7hMdaEsOQylRnSisM4l2S+z+tpDn0KwLosabhAm24RbNux7WH/Mpub5EEe++62Wc/aOXEU6WnDh0/5tXy5DWg3Px9EMyqhgGOqPxGOr4hxu5jnEMvEvFO5A2uYSnqFwi1pop3mzmuY9k2unTtx1WUzPIqlF0ESOq+jqWIyYXhvXxGpb1JMBR4vL8krf8SmwzBnVUAjgy11wjhVtlsralwcL7OUi6qGsF4BA90ldgyLLSKZcWxtPqd0Ry3A5JSqxSpMbLdXeanRbgBz9RtOwjzWgo5vlwGltSnEzFyuTr9K9RJbZJL9TuUfE3ToeVtfP6ATD4Nw1GBJgbDre59URbgnb2vGzW8v/ALK8M8wIuHMI6gEjpuLKpie3OEpvY0wA8w1xgSegabkyrlo1sUexjlrG5OViD7kHsc57RqaAZmNgRCwlXLKtesBTaXOgi3r14st9mPaXCAE913hHBaB83eaxOL+2htCW0cC5kEgxpAt/pCCOkcU7XyaKWvcHviHKPYKsW+NouIPjBMdJ6qjV7LOw9Mis9ulwgGCYO99OwWYr/brWqEBtPSTaNz5dE+t2/FRpbiBVuCC06RfYqnpVS/C/qdDT6zU13ZSj3KuOxIpwxrtYBsYMX4uOJV7C4drgA5peDcyYjmBa6zVHNMCHSKleWgxqa0tHSSN72V7DdsmOgUWanXs4gEu32gS2B6oK9CX4Iv5vB0tPrJO/mzV+yZoctyCKtiAwmzZ8phSZjSLarQQQ24n12nyWfqdrq9JwacKdfhLYc7eZJgbiFrMZWql1J1SlTe14Dw1oM3ZqO7tx+q5tWnVhJSm1Zp9R61LlU/LrgpHJodPXYx+myoY3JYduRJEcrUszLUx7+5gUTADnQRpp6rxINyFHSzYVKbZp0XPc9rLu0+1S1uJt4TI42lJp1ayfBUdZWjm3tygPUytgohuqDMgm5J2kiNuIQXCZZTZWIZTh8QSAQ0726LW0qrcT3g0hhpNpvaBc+IEP2tEgKtg8NTqb8zvNjtESttPWSpRe69zDV08K6u8W5/cD6H+EuEXgiN/fwtRkXZh2IBcyo2BYi+r0E8KDH4bu2TUHgJGl24M7Ax+aqYPGVaDSKbnMc8xLTHUzPSAtVLXOrD+jny8Mu91Nq3uEs8y84Ig1HsAd7JFyfIjhFMgzwNeA8Az+IX9/zWXx/ZkYipRf3z6ld5Au6WEEF0QW2EA+9WcBlJpVHS8jTbTEXnYeYPKi1l/VFtq9s9wXoKVSDjLErcrr+R1+m6ydqQbKsfNEFx256gcqb+MM6rtR1Ksjg+VJO3YGsgCyhxOKYy73Bo6mw/2WSZ9olJ4PdtdBsHGIPoD+aEYr7SMMHPa+oHO2EjU2w2sIlbt3Y87CjJ5Icxg1KhEe24g/+488hcxYD3tQMMObcEO0/wDMk3MXA6FdFzaodD3sImC4SBbn2RvuuX43AuaQ57gdTnAxPhMyeNubJEMtnduttjcZxhG1O8dT0HWZa8XBlouDHWbrBY3AuY4iDAMEkWnm6L5b2oqhraQDIaImDJgc39UqmZOrVRRqgBjjEt38ov1QRTg2Tc7ZNF2QpN+7scf/AFBtP8w+Gys5PgdGFpsfp1NdUJiYhxEQSL7KhhMPVpNfTovGlgBDXNl3jcQXegOn4q52exNV9AvrOlxe5tgBAa0HjrqKW8p27gtWaz1/gI/d2ENb4Q7Xr8QMQG6bFs3khazsjl9PEYuoL6XNcRFjZzet+FzXtRjKlJrHscW30kwDY35HktVgsyr4fU2jVLHDw69LNRAI6tMTMmLJGy3q+8Gh1G1Gk3hXf1t/RvO2HYB1fuRhRSYKeou1TJmI8QBJNigTfssxYrvrh1DU+l3JGt+nTYT7EzbqgGZ9t8fSpd4cVUd4wyA2mIBEzOhU857e5jQquaMa6AAbspcif5U5SXLjyF5anjdx8+5rMT9l2LfTqUy/DxUbpMF8gTNvD5cpn+BcVRpsa5+HDaVMNBNVwOlkyTLekyue4r7WcxYBOIc9wcHXYGtsNoaBIJPXhZvOO2eKxj9eIquc4AhsQ0NBPiaAOCnKLfCQlU4Xu5HWcJ2NrVcS3E0jQqFtM02htaxBaWyZZPPVGcF2GxgmW0RLSL1CdxHDVxDCfaBmFJjadLF1msZZoDtvKYmFtOynb3MK/eh2LqTSptMEMJLi7SbkcSPmhmpRV2kUqcb/ABffB0XLvs+r0qIpd5TgEkE6iZJBN4HRVc3+zGrW7rXVpjuXa2RqF97gC6x1LttmRY7/AMS8kBpB00xEug/hRfLu1OMNFjn4ioS4kH2RtzZqUqkpOySCqUFTjlk/aXDtwtM97Xp6z+EB0nn2SJWQgOYHkDxAHbqiuZ5U51RxqO1uky4gSfP5qHG4OGaWmLQD7gpK8lZgxSTw8GNzR2H7ym6Q0scS+BcwQQAP1RfD59Qq1INy4l0ET1N/csfiMI4vd4gJ1XP9Li2PfCHAkcwn+TuSyEpWbsbNuBp0/vbjoLHxoAOqIdN2j2bK0ezDRVpVKJDCCDA+ZnyErCsxTgCA4w7fz9VcoZxXkaaj5ExG+37KVKcpcMKnN05KS6ZN9nWAxGoNw9aWi41WuZ1R5RwvaWLxje7GgSwWexxNw2LhxtYcK72erGpg6dV2ouLntMwTLCPFIjedo4V0FYXp4uO2SR0Y+Lahy37vy6DHUQ5lLWXlzdRqEmGuLo3HIhoEJ/dtbEADbYRsIF16TZBe1WNdTw7nU3EOBbcdC5SNBfCgHrKs3dyZbr5oWV6QZLWiO8g3PhcGXJiJK8di3ueO7qOD3HxAkfhjxb3busj2YxuIxGKYHVXeIwPZEkAloEiAZXSRlFLu6Ja1pqS9tSpuHEjSTA4EALJq6CpZ9ju+GeIJrba74vi3BBiM9xDW91IqNdA7y1h0taZHKkwxBDKt2y0QBwRLCI4vf3ql/CyKjy65ceIht5+JCvYem4UqjTcMIczpp2cD5yZXKThC223udapCOxuNldm17PClVqCpDmuYRDSZbOmLCLAX26qbtNggXahYuFzEmG3t9cod2UxYdTeA6HawZ8jGw32aR70Yz3FT3em4c5zHbwLTf64TpOfluMFnk8vK8dRzjKM5Qa8kRqj/AFDYcDw9VP8Aw9/R3x/sjGKy3oYEcfXkE2an8x+ARU3qEuR3mQeYpHFquQYxlUEtD6MODRrpNJDW3EB1gDZZCn2criqGlpaQQZ3AGqNUibLqJyxoN3SJjvDqb0M6XAkdPcj3YvOcDhnu+81qba1QBrWvkjQ3lpLbSbx5Lr0dZKT2nnp04RTUVky9em53fUmVKdQtbUAqTDXkNkNbIkvIsBG46LDY/IatnPpvkzIlu4EkkTYkBa7tx9opq4yvhqbqTsG7whzabQ6NAJAqRqHjB+aB9mMO7EAsIpsII1Oqd42Z8IgUyCfVbW5QywZRjiKAtHs7VHia0yL+LwiCLbq/gezT6nj0OGka5sdImP5tpXTcpwD6DtLatItqA6g1rtJgw2X1nlw34RsMZTc9j3UGvDWuggeIGY0uktdBWOetks2Q6Ol3YbZzepkdY12ub4IEGYPhd7TSOhaSrdTCmkO7osGmSWhsQSWjxG/RvyWsr1qQAkB5No0ta4ncaYMgcLyljsMDFSjDSSASAdIj2bnqN48kl6yVrbQ46SKd22zHjA9+40X0i5w8Ra4WBDZBJHEfmrrQ8uLe7JIgH2SBeLuBi0DzWhr1cI5zh3TxFiZgbfh03AMXgqzhsThrs+7mW3aSS6ZJMAEy3i3mlS1UuiGrTQWWzOYvs+6vT7sN71hMugOaGuBIA1mJFtwYus32i7KYupUFRlFx1wy2nS3QIMnVaxHuXZstydzw006XdCORb0uZ+SLHs3qY1jiNLeD4hvcQm0q2oeVG6I6dGL5OAn7MMa6lrFMYiXAB1LEMLWiCDqHUHT8FTxX2eVmOg0WOMxAxdKRMQTPDpsvohvYjDjYab6iG+EE9SAbrO5lhqNOq+jUNNmqIMEE/yi5vJ4HIT5169OO6Ufv6g06VKbaT4OHM7LQ9wqUn0wz2ia1M6eseGXG+wlaHKcCzCV3thxFSm3VpM3Lg4NlzRDw7wwug1sNRJeQWat2kTcx+ImfLhW8iwVOlTa1tOkA9rXubBnU5rS4i0zqvM7LNLXt8hy08Ur+5hcHlo7uproYlkNZuKc2rCYtM3E+SJYagxjG04qANeYDgJIJIOw3sFrK2Bo945zcPT8RMnvSzexIAEzCmw2XUgXEBu0AaQ4kSTzc7xO6BaySlhEnplJcgvMadGpT1ta9rtUEag8x1Ibsshn/Z3FVmgUaNemRLtRHgcBJH+YDyAbLpdfCUy0DUae0aWNEGLumDJgmxmN1G7KqRbDatWneToqOJMCACHSIE7AKPVybTsMp0IU4OL5ftwcPf2VxQaS6iXOcC0NEE+3q1iDJEkXCzuI7PV2kg03mL2afmvoitkVFxLjVfq2L9UGCNOkA+EWA2HCqHsthtPtvYDx4HRBsC4HcWT4+JSWGkJ/w4rhv6HEaPYbFDSalB7WvEh1rbEEibWIMGEeyfsLS7zTVc4NuNRsL7SRxY3XW8JlWFa06quqRDtQa2Ty42TmYTDHw6mjg7G0baojZU/EpdUSei3L0yf0MtVyTD4TCPbSrS9jg6nS/m1xqnV/TcEdELfjIEw4gCSQ0uAg32C3j8nouaf84OaQJmu+PINJkgWtCB43s+xokYjwg796NWkyAA8QYvsSdktayUnkKOiW1JP9ATlYNdutjSWX8ZaQ0RvJ96lzzs0HNFN1Rg1nZwIaYOoNa7rxsrI7P27l+KdDjBZ3rdJB2bpMySByEzMuybpDKBa1oM6TV9knSZaetoHoFT1Um8OxppaaEV61c8yLI6NB7HNohjmPDiSbmDfu5kWkiIlGcWyxDNpJj3yhuVZFVY4k1HjQ6Q81mvJMyGvEeE3lTf4VaHFxf4iDq8ftExu4db7BIrz3vLNem20X6V2JMNUHIEjrHB595K9xTGOaXaARDgXDzF7Cw4MeQTn5OytOoQ9ocAAW6XDeHAC42uZN1Yy3JqQMgAO2jxNa8QCC34Bc2Wnu9yeTe9TC9wIzGCnBYYIg6RBcZ28M3lbvAZtQDA11Ruow8yQYJEG+wKF08ha6SaLJP49jtJBIFvVV6uT1xelobvq1EXEEWIBnfYroQltStyc6s4VJvNkaM5jTLSTWpwPacXAD4kqv8AxTD/APXo/wDcb+65vmGGqd65tbDVXsDdEsDi0kXI7sC4sIdsg3ej/wAjiP8AtD91rgpNcff1MbUY9WTVczc1ojXUMEgQDEC07QduFz+r2iqkvLtJc8zJElvQNnaF0V7WjxMpBr3m+rn1c03WLx3Y2s57nU2s0kkga9vIalp0jpxbuY60Fa6QMyzOzR1ODGue6Ie65b5t81o/8SCuKbpc1zWhpHeFzdRcQXlhETfkoOOxOK/kaOg7xl/S6dS7H4sNJ0hoP9Qv7hJWyo6Us7l9TOotZRfxWPc5tTVVLHNBLQJGqJ5vPp6oz2FxNJ7Ggsa4tEPJaSZk6QDtss+3sZinmHOAEkDUXfIEbLbdl+zRw1EtL/E52pxsAIsAJ9Vi1Dp+W4p59hqUnJLIXDqY/n033MDqAT6gLzD02OLYO9xBnrvYBObRcGkEF3IEjr8CVWw9YEkBrgb+Q6R5z+i5ezqalELYd9JpJ8TndD+gGwVnKs27isHtaxw2IeHhzR/QbiT1IQsYeCPDpncjVv6jjdNfTdsHQfOTPvtHCBQaldMW6Tbvc29T7Qo2om87np7lTrfaI+YAY2TaZNv1uso6i5rSZkxG9vduqgw9R8y5omN26vW+oTJ+CfvrSWZsHycmzZ28qFw/zG/6dG9t53Q/Os6ZiXMfVZTLqUmm4tMiYmCTH4Qfcs0cO4QARI40uHlxsVWqMxDnGw0iIAaRPmHOkG3CHbNppzdvmTyMcmjOaU516wHBpBH4Xczvsqw7Q6nae+8WkWBaYiwIbuBaFnXYUvnSBsbgNIBFoh3O91B9yDTNOWOAv4BJubaoP6pa00esgHpl3Zsm585ka3g8BxtN+J34T/45UJnU0tmxLYiOBCwdXAPqSxzH6QfC4CNXJNm2V5mHe0Q1g3n2jPXaOqj0yS+IL/HtxJmww2Y1QZdUpael7enP5q9h8ay8kA9QSBPr8FgxSqS02k2kkjjgbgeoTnU3AmahOqdiLbbTxb5qlRf/AKCVKa/Eza1MbS0mXExwLz5RZRPqUnCRIjeYjbzWXo1XSSWGZA1mwk7EA+SfUouqX7ypLdw2C10i828WyJQaw2a4XWWGDiy4kF0MgcRBvMnok1jTA7ybTaDPn6IPhaoYYnV0Drc7m26s/wAbLoa57GkD2Q1gIHmY1e+blSzGqd+S0WNaSHVQ4m8GLRsI226IbgwxzjqDgRBvpuLgSBYXlWa1QO9jxwdvAYHU9FWxddwtLdRttsNpvIMWRJFSdy7UpNMlh0+UdPWxm69rBjiLuOmxaLA+ZHkEMoYswGOc0OAMEkb7k+GPoqyzHNmGyOCQ6AT6HfhTay9xYdiw0EDWAeA0Nv5zYlNdiiLhxdzZjbnbb0ULMxLjZ+rfwuaQehkniVM0uNy1kjZsXn1BiOFHEpSyQ0HYgSX6S2ZaIAIaNxAHVS97iHWYCOROkjrHWfPzVduMqgEaBTcNoeXADjfc9YV/Cio9urVYbiLHyBjjdR/IPc78kQxOKDP+I1jrRAJPxv8AFRMxOIdIdiAdO8OuCPhdNy/L6jHPeKph5MNsWtEeXPKkdWqNLr0yCfxMBjpJbBJ8iitFdibvcfUzStSksfMxrLqt+BIbMC35KD+JYj/qf/YfurQotexz/CT0DRpMAzbedous5/HWf9Ef/H+yOEL8ItbnwEHUALgXkDc9eiirPLahA/ln6lJJLhwzlxZXqiQCbmDvfhXsM0ANgNENmzR+ySSGYzqPxDo2tcr3BVC5okn8XJ/RJJU+A1hDMRXc2oA1xA0zEk363VsV3FoJMnST80kk2fBFygecyqd8xuowYtZEaOIdJ8R55/qSSVS+FBvoTYbxSTNvOPyTHViAWg2+ud0klHwB1IG4x+oeI/QU2FeX6tV4Hp8wkkhfIaLVCiA3bqet/enVWjTMcFJJGAuSngjLSTuDZT1HRMQNuAkkgkOhwAu0WIc2pQaDAdU8QgXhp3PuCP4fCsbRY4NGpwaSSJknc3SSTqi9KJH4i1jKLdQBAIkWIneZ3QvFMDWOLQGlpAECI36JJJLGtYKPaKoTTmTOpt9uvRBKGMc5pLoJ8IktbMEE+1E7r1JPXwgW9S+RaqUhTLQy0i9zJ9+6MYGg1zPENXmbmxHJukkpLoAmBc+phlSg1os+dU3n3nb3Kpm2X09bGafDBtJ4Ai+/JSSWmGEvkLl/A+hVLNTWk6WtBAN+Y5nhGMFinaHX22sLL1JZao+mlYLfdWuF2g+GfQ3uOihzR5p0HaCRDbf7lJJLXQKHIMwddzqLHk+K/i5sfJOzKqZdtZmoEgGD1khepI4/EV1J8mPeYdjn3dLr+nkLKGB0HwH7JJK1yxb4R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06980" y="187614"/>
            <a:ext cx="35718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Waco, Texas</a:t>
            </a:r>
          </a:p>
          <a:p>
            <a:pPr algn="ctr"/>
            <a:r>
              <a:rPr lang="en-US" sz="2000" b="1" dirty="0" smtClean="0"/>
              <a:t>28 de Febrero-19 de Abril 1993</a:t>
            </a:r>
          </a:p>
          <a:p>
            <a:endParaRPr lang="en-US" dirty="0"/>
          </a:p>
          <a:p>
            <a:r>
              <a:rPr lang="en-US" dirty="0" smtClean="0"/>
              <a:t>Los </a:t>
            </a:r>
            <a:r>
              <a:rPr lang="en-US" dirty="0" err="1" smtClean="0"/>
              <a:t>Cristianos</a:t>
            </a:r>
            <a:r>
              <a:rPr lang="en-US" dirty="0" smtClean="0"/>
              <a:t> </a:t>
            </a:r>
            <a:r>
              <a:rPr lang="en-US" dirty="0" err="1" smtClean="0"/>
              <a:t>denominados</a:t>
            </a:r>
            <a:endParaRPr lang="en-US" dirty="0"/>
          </a:p>
          <a:p>
            <a:r>
              <a:rPr lang="en-US" dirty="0" smtClean="0"/>
              <a:t>Branch </a:t>
            </a:r>
            <a:r>
              <a:rPr lang="en-US" dirty="0" err="1" smtClean="0"/>
              <a:t>Davidians</a:t>
            </a:r>
            <a:r>
              <a:rPr lang="en-US" dirty="0" smtClean="0"/>
              <a:t> se </a:t>
            </a:r>
            <a:r>
              <a:rPr lang="en-US" dirty="0" err="1" smtClean="0"/>
              <a:t>encierran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mansion, </a:t>
            </a:r>
            <a:r>
              <a:rPr lang="en-US" dirty="0" err="1" smtClean="0"/>
              <a:t>por</a:t>
            </a:r>
            <a:r>
              <a:rPr lang="en-US" dirty="0" smtClean="0"/>
              <a:t> decision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jefe</a:t>
            </a:r>
            <a:r>
              <a:rPr lang="en-US" dirty="0" smtClean="0"/>
              <a:t>, el </a:t>
            </a:r>
            <a:r>
              <a:rPr lang="en-US" dirty="0" err="1" smtClean="0"/>
              <a:t>autodenominado</a:t>
            </a:r>
            <a:r>
              <a:rPr lang="en-US" dirty="0" smtClean="0"/>
              <a:t> pastor David Koresh.</a:t>
            </a:r>
          </a:p>
          <a:p>
            <a:endParaRPr lang="es-MX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89" y="15875"/>
            <a:ext cx="2965610" cy="1889125"/>
          </a:xfrm>
          <a:prstGeom prst="rect">
            <a:avLst/>
          </a:prstGeom>
        </p:spPr>
      </p:pic>
      <p:sp>
        <p:nvSpPr>
          <p:cNvPr id="13" name="AutoShape 17" descr="data:image/jpeg;base64,/9j/4AAQSkZJRgABAQAAAQABAAD/2wCEAAkGBhQSERUUEhQWFRUUGBcXGBUYFxoYGRgbGBUaGBcWFxQYHSYeGBkjGRQVHy8gJCcpLCwsGB4xNTAqNSYrLCkBCQoKDgwOGg8PGiokHyQpLCwsLCosLSwsKSwsLC4sLCwsLCwtLCwsLCwsLCwsLCwsLCwsLCwsLCksLCwsKSwsLP/AABEIALMBGQMBIgACEQEDEQH/xAAcAAABBQEBAQAAAAAAAAAAAAAFAAIDBAYHAQj/xABCEAABAwIFAQUFBgQEBAcAAAABAAIRAyEEBRIxQVEGEyJhcTKBkaHwBxRCscHRFVJi4RYjcvEzQ1OTJFRjgpKiwv/EABsBAAIDAQEBAAAAAAAAAAAAAAIDAAEEBQYH/8QAMBEAAgEDAwIEBAYDAQAAAAAAAAECAxEhBBIxQVEFEyJhMnGR8EKBobHB0RQj8VL/2gAMAwEAAhEDEQA/AAxofkq1SgDYj4ok1kBMfS5T20cDaZLM8ogkj6/dZrHYbSV0ivRm2/VZrPcqJBLR5pbiaqFVxlZmQSXrhBheIDqiSSSUIJJetEqYYQxKhTaXJAkpDTTWi6hLjYST6kcbJihYkklLTw5KhTaRG1xGy8Vj7i+YAJJ6K1/AKsTF+nKgLnFdQavWmFZflrxbSUaynsprbNSROwFiPMq7FSqxisg/C5xpEEKKrjL+G3K0H+CgD7RI6cq8Oz1O40tH6+/hTYZ3UgnhGTw+OtB5RXL8x0bXjhWq/Y0CSx0WsFmXU3MeWmQeQhlDsFaM72NvRxuoAjlE8NiC529h5LK4KtIABOy0WVsNkpciHjB0zsUI23J5W6Y1ZbsTgoZqIF4grWNWuHBnUbzbPA1er1ewiGpCAXqQCcAqGKI2El6vSFQVjxKF6AvdKovacObCYR0UrhPHzTgEdjCm+ChUpcqN9CWkQiNSOU+nSChNt2c1zzIwJc33hZypTLd11fNsA1wNuFi80yu1hEfNKkrM10a7j6ZGaSUhpGUzSUJvTQgVM3EHlQwvFCNJj3vTmYckTwokWy2kao0nYbn9FAJy2K4OOGdEwY6qNbfC5O0tjdo6qnS7OaahJHhO3PuRbcCFqlm6Mw3DOOzTfyK0eByB0QR4t5RjDUAI8v0VptYCeOVVhE68p44KuHywMu7faeUQpMbsP3VJ+I/dWcLVjhUmDZDzQYZBAhRUYBOn5qXEC8lUX1wDb6+CpvuXYKNxI54UFWtyFRbWP99kvvQ9D9cINwZdoYgn0+rIdn2Ap+2RckAqehVuCETq4IPZEDxfnFiijkFGYy/CnWGtW17P5K7vAHm1vgquWYJtJomNQjxLT5PjhTeHxP6yoklyRqTTZ0HI6GlgGw4/dE1lcR2kALdMAWJ9VHV7YsMf08Tun7ooTCMkuDYBegLMZF2n71+g+7qtO2oFSd+B0Wr2fJ6ApGsSbCkBQtmuEEN0LwsUiUqrjNqI2sT4XspKFpJHDGs4UjW/D5p5oH6+ano4cc2H9k25yOCHu051AgSrVOhzt+4U4w9trfXVUTcjP4ilZBMflpf5BbbF4doZcX4+ggtemD6KnYu11cyTOzfim3vUFbs+0XIW7oYMAX4+ghudUoYYiAptRXq7nOcwy0C4Qk0SN1osxJO6G1aNks20qjSswcacWWjySm1rRHNygNdqM5ILC9/yUL1GYGpwzpjgKxWKG0q2kxKldjB1RKoY1FkmqB6SVQxNeAfPdOfX6bC6EZhjg4++IhC5B04NlqlUnmw3RCli4QPvAAOvPxKZjMeGttyljtl2FcZmd97BCf4rJQeriCeVFqV7bj40Q1VzdzSOQq9XOSTZDu8MRNl4xsq9qGKEUajJ8WXAXuthhalgsvk2Xii0PqEFx2bwPXqUdo44TAAA+CBNRMtru6LWJqxdWqGPMC1hz/uhOIzEN22PClpYvXby9OFNybLs0FqeZFwN1WxFUtEzZDg5zBew9U6hjRU8M7/FXfuS9wzlWZFhBmCOVvuz/abXDXmSZgrj7a5Y8tJ9/wCS1PZjGEVGzsTHxVKTiwJwUo+52jD1JEhTBCsmcdN0VCexlGW6I5JeL0KjQhJL1JUXY5DTYPP+ylbQ8/rj3r2iy+yusoSiycVtkdGjPnsrLMPbf6/upKVH3gfW3uVqnhyjSvgVKTQHxWEJtCHPywyLbla37sVFVwvGytxIqrMzjvC3+qfyWP7Q4gxe1luM6oXkb/W6xHaajI2QPHBoi8XMZWqST1/ZVqxt9SrlWhe6G4l0HdCrGmGWQVX3urWHxMCyH1HJrHQqZrcNyNJTx/mVN38iUBZitlYGNgX2S3ERssW6+Yw0gHdBjUJMplWrKjRKJohTsi2cWdzdQVa5duVGkrsMUUhJJKShh3PMNaXHoBKsItZZlhqu6NG5/QLW4fCChRDYDhxIG87lD8hollMgiCTI67KHNM1Pszt5rPKcr2RKdHzLuXBbr6nHcAc9B5K008gj6/NZN+ZugAe/zRHLsQ8tMDruhmrRuw6GnlUntirh7FYcvbLS2Re9rc3VfK8wAeWcj6MGUzC0nyNXhb/N5ngXurdPIqWrXqcDzf8Asqh6uReoioel8lzMKJMFpkGAfI/qFR+4upO1zLZ94U9Wq6iLkcn/AFDiPTlTU4rU4cYkSCLwm88mSwsQxrzqIvG43ttKMdl71GSZ8XCCvwzm03CbsI43HmtZ2Pyxz3N0jpqv5KndsCTssnVMjpENv7kYaquCp6WgK0FpC08bRHJJBJCaRJJJKFnL6NG/19A2V+k369ybTpK1TYjsefkx1GjYfX1uiFOhCZRpK4wJqQiTGd3ChxVK3oroC8NNHZFIx2b0p5jr+hWVzug1zbbiZ+vgt12hw1rDz/dc9zMyegPvCztWZvpO8TI47DkTG/8AdZrHAg3W1xDBEm/+6yGdjxFDc00HmwKJVjCUxMn4Qq6dSN7Kje1gKYghw2FuVTrlvCVSpAgFQMYXGGySdh1VWFwjbI0pqLDs3V0FzgGxwdz7ghlSi5vtAj1VjYzi+GNXiSSgYkc7Lt8bjMQEGpUy4wN1osvwgbTiYfvPySa01GJo0+nlqJbIhDG1A0EthZDE1JcStLVw/hvdDK2Bn2Qs9KpFO50amiqOntS4KOBwZqOAAN1ssLpw1PvC0GRADhaT5Ifga3dMkWixHryq2N7QAiBe8xxb15VTvXdulyUq09ApR25kue3yJczz5x0uBiZkHyPTgLzB5m4yZJkcCY9yFY7Eio0HZwVahXcNiQD0WpQTRxHFy55N4K7SG62AkCbjqPlvsnvwmkB1P2f5enp5IA3EF7S4GNDW/GIIJ9VcwOfA0iCQXRcfBBkUo9DR0/EXD+YQfOAuifZtljW09cmXDY7f7rl2XYolzWzve/nZbXB58acaTGnborUrGeUHPB11iehGQ5wK7AYvF0YCepbldD6bujxepJKDbCSSXqhLGEo01bpj69ydRpqyymITUkeabJKYUzAmthShMRIoWhJ4hSKGoquHKKRSxdIOB9IWLz3I5BdYdbLdOp/BB8yYDIQT7sKlJpnLMXgN+iwWcUhrd6rtWNwQvb6KwPaXsvJL29Zt0Slk6EGk7nPEmm6s4zC6CRwqqh0E1JYEStB2fpCmRUdza/HmPNBcHUa17S4SAbhFMRmxc7w22AttwhkLqpv0o1lbH0+hJnbp7kPxuPb7LmDxWu353CL4B1Omxo8OsiziJPQmeqN1MCyr+FroFupsss6yjKzGUdJKUdyRyTMcuNODMtcTpdFiPThUVvvtAyNwAqeINkQ0izLEHT1BgLBLUpKSuhsqcofEPo1NJBR3C4mWjrygNJ0EHojeBqtd7IhI1Cxc6fhavV5yaPB4dtQAOO/REGZTTY6CdUC8WA9/JVLAYYaedUj0iYVzNsO6m5wgAk++ItZcGUvXa59EmmoYXqsSVaVH7uWBokuuSAbTweLLOns7SBk3vPu5HqiVKkSYvHNtvMqevUY3whodYEm/rEdIRwlKm2ot5MktDGtH/ek2Mo5fhms09wySd7kgTtdXaPZrBO1OLAS+8SRHEAbAqDC+NzWtHM+gRDNarGeyL9RzCDzZqW3c8+5l1fh+nS3Rpq6zawLZ2fbScO7cS0CIdEi89ITH4CiZcWiTZxFiNrHzkBWG4kz4nR/dDs6w9QOYWtJFSNRAtY2I9QupSquWL5/c8TqtL5Tc3Bpdux5R8FaobgCAPMRI/VF8tr6oc6RfZPwuSvqiYJhvHl1C0fZjsm59RveMc1jT039Fravk4cpJHRuxlFraAIM6rlaEIdg6TKQDWCwV9j5To4VhtGWLMekvF6iHiXkL1JQhmKbeqmafmowE4BOPL27k4Cmaq7XKVqjkMgieFG9kp7UtIQmm10RFlkFzPCHcSJRx6q4oDp5Km4tWYppxZy/t3ndXC4YvpwH62iS2RBmbHmy5lU7d4t86ntg29ho/ILqf2y4YDLyelSn+q4jhmg7+qXKKijs6RKUFgldiXPnUZjnn48qpUV/LcNr17Wj805+VqJoJyjGTQLCeypcFKtR0mCmBWO5NnlGN7waokiQPLoUfw2PdTg6TG89FmezNawAAn+66EcEKtIaONx6brzurreXUPZ6HSU3plKSv2K+Lx1TFYZ3eFndjVvTGpobIMOmZQLAdk8O+k19Noe18w4gk+F0GQT1ELU4KiKdBwLZkvEb+048H1TcBhdFJrII0l0bTDnkxAAAhaqeIJ3Zw9ZLdOSSWJNW9v+gE9kqB/wCVT+B/deYfK8PSrtb3DRLSd3Hbm5PQ7dVpu4I4PHHXZDcSyKzDH4SPO5Ii+1nJOofofqfHc2+EL/daUVx2/YvZMKFRnhotA2uA75m6A52xv3ktADW2EDbbe6L5SW0WOEk+KTbr5b+XuQfMKbqtcuItMbRYbLkUU1Vk7ux66gttWUr492Cs2xpY402HSOPPqminqAvt8SUQzTLe9cyo0b3I4HESVNZh8QZbc8b3jzW9VVtSXIdGGyU5yzcly/EhrOAOTFz715UwznkkEO2sVBRxAqEaTANtjCM0Yp2A8RbAnnfc/WyyzvB45CVZP1w5ZWp5SyBIlxvfjqJBVatVN2OIDW2bHClrsJuXSfLiRfbhDMQTNjfm3yWjTTtK8snM8U01SvQ9LDeXYt1ODe1jBhafB9tKjdAIaQBG1/8Adcwz/MqlNrSybge4/qoshz2o6o1hOkeKRBcduTwLruRd47uh8+rafbLa0d3w/aljgDz9fJXaXadsD5hcrwWKcJJ9B5+aKUMQRHX1uii75M7o7Xg6xhMxDwCNlb7wbSufZNnZYQOLLS1M0D9he0HzReZtwwd0lyHgvVHh50id1InpjVkzTNtk2sARyLjYkH4pzAvKgT+TzUW0zmWMzzGte9oxVQAPcBZuwcQLkeiiZnuNMf8Ai63xA/8AynZlHe1P9buf6iszR7Z0u9FMtfvGoCbzEadzxdcuUMs9MnbK/Y61gMBj3MY5taqWuY0g6m8tBMmOpKI0coxYAmrVJ83j37IhlGc0KWHpNqV6TS1jQQajZBDbjdCs/wDtby/Ch3+cKz2lsspEOPi5DvZMc3S40YvNx0ZSa4JW4HGB7Wmo/TIBMNNpveERxZDGNBMkmJcb8ne3RVMD9peAqgEV2iRMOBHF+Eq/brLHQ51ei6ZExq9RMJtLZDKf1EVaXm8mR+1HLalXL3NYxz5fTPhBcdzeGyuNM7MYkCPu1cnr3NQ/LSvpKn9ouAnS2oNN/EGkNECYnr7lZp9v8E4uDa4JaCSNL+I8t7hMdaEsOQylRnSisM4l2S+z+tpDn0KwLosabhAm24RbNux7WH/Mpub5EEe++62Wc/aOXEU6WnDh0/5tXy5DWg3Px9EMyqhgGOqPxGOr4hxu5jnEMvEvFO5A2uYSnqFwi1pop3mzmuY9k2unTtx1WUzPIqlF0ESOq+jqWIyYXhvXxGpb1JMBR4vL8krf8SmwzBnVUAjgy11wjhVtlsralwcL7OUi6qGsF4BA90ldgyLLSKZcWxtPqd0Ry3A5JSqxSpMbLdXeanRbgBz9RtOwjzWgo5vlwGltSnEzFyuTr9K9RJbZJL9TuUfE3ToeVtfP6ATD4Nw1GBJgbDre59URbgnb2vGzW8v/ALK8M8wIuHMI6gEjpuLKpie3OEpvY0wA8w1xgSegabkyrlo1sUexjlrG5OViD7kHsc57RqaAZmNgRCwlXLKtesBTaXOgi3r14st9mPaXCAE913hHBaB83eaxOL+2htCW0cC5kEgxpAt/pCCOkcU7XyaKWvcHviHKPYKsW+NouIPjBMdJ6qjV7LOw9Mis9ulwgGCYO99OwWYr/brWqEBtPSTaNz5dE+t2/FRpbiBVuCC06RfYqnpVS/C/qdDT6zU13ZSj3KuOxIpwxrtYBsYMX4uOJV7C4drgA5peDcyYjmBa6zVHNMCHSKleWgxqa0tHSSN72V7DdsmOgUWanXs4gEu32gS2B6oK9CX4Iv5vB0tPrJO/mzV+yZoctyCKtiAwmzZ8phSZjSLarQQQ24n12nyWfqdrq9JwacKdfhLYc7eZJgbiFrMZWql1J1SlTe14Dw1oM3ZqO7tx+q5tWnVhJSm1Zp9R61LlU/LrgpHJodPXYx+myoY3JYduRJEcrUszLUx7+5gUTADnQRpp6rxINyFHSzYVKbZp0XPc9rLu0+1S1uJt4TI42lJp1ayfBUdZWjm3tygPUytgohuqDMgm5J2kiNuIQXCZZTZWIZTh8QSAQ0726LW0qrcT3g0hhpNpvaBc+IEP2tEgKtg8NTqb8zvNjtESttPWSpRe69zDV08K6u8W5/cD6H+EuEXgiN/fwtRkXZh2IBcyo2BYi+r0E8KDH4bu2TUHgJGl24M7Ax+aqYPGVaDSKbnMc8xLTHUzPSAtVLXOrD+jny8Mu91Nq3uEs8y84Ig1HsAd7JFyfIjhFMgzwNeA8Az+IX9/zWXx/ZkYipRf3z6ld5Au6WEEF0QW2EA+9WcBlJpVHS8jTbTEXnYeYPKi1l/VFtq9s9wXoKVSDjLErcrr+R1+m6ydqQbKsfNEFx256gcqb+MM6rtR1Ksjg+VJO3YGsgCyhxOKYy73Bo6mw/2WSZ9olJ4PdtdBsHGIPoD+aEYr7SMMHPa+oHO2EjU2w2sIlbt3Y87CjJ5Icxg1KhEe24g/+488hcxYD3tQMMObcEO0/wDMk3MXA6FdFzaodD3sImC4SBbn2RvuuX43AuaQ57gdTnAxPhMyeNubJEMtnduttjcZxhG1O8dT0HWZa8XBlouDHWbrBY3AuY4iDAMEkWnm6L5b2oqhraQDIaImDJgc39UqmZOrVRRqgBjjEt38ov1QRTg2Tc7ZNF2QpN+7scf/AFBtP8w+Gys5PgdGFpsfp1NdUJiYhxEQSL7KhhMPVpNfTovGlgBDXNl3jcQXegOn4q52exNV9AvrOlxe5tgBAa0HjrqKW8p27gtWaz1/gI/d2ENb4Q7Xr8QMQG6bFs3khazsjl9PEYuoL6XNcRFjZzet+FzXtRjKlJrHscW30kwDY35HktVgsyr4fU2jVLHDw69LNRAI6tMTMmLJGy3q+8Gh1G1Gk3hXf1t/RvO2HYB1fuRhRSYKeou1TJmI8QBJNigTfssxYrvrh1DU+l3JGt+nTYT7EzbqgGZ9t8fSpd4cVUd4wyA2mIBEzOhU857e5jQquaMa6AAbspcif5U5SXLjyF5anjdx8+5rMT9l2LfTqUy/DxUbpMF8gTNvD5cpn+BcVRpsa5+HDaVMNBNVwOlkyTLekyue4r7WcxYBOIc9wcHXYGtsNoaBIJPXhZvOO2eKxj9eIquc4AhsQ0NBPiaAOCnKLfCQlU4Xu5HWcJ2NrVcS3E0jQqFtM02htaxBaWyZZPPVGcF2GxgmW0RLSL1CdxHDVxDCfaBmFJjadLF1msZZoDtvKYmFtOynb3MK/eh2LqTSptMEMJLi7SbkcSPmhmpRV2kUqcb/ABffB0XLvs+r0qIpd5TgEkE6iZJBN4HRVc3+zGrW7rXVpjuXa2RqF97gC6x1LttmRY7/AMS8kBpB00xEug/hRfLu1OMNFjn4ioS4kH2RtzZqUqkpOySCqUFTjlk/aXDtwtM97Xp6z+EB0nn2SJWQgOYHkDxAHbqiuZ5U51RxqO1uky4gSfP5qHG4OGaWmLQD7gpK8lZgxSTw8GNzR2H7ym6Q0scS+BcwQQAP1RfD59Qq1INy4l0ET1N/csfiMI4vd4gJ1XP9Li2PfCHAkcwn+TuSyEpWbsbNuBp0/vbjoLHxoAOqIdN2j2bK0ezDRVpVKJDCCDA+ZnyErCsxTgCA4w7fz9VcoZxXkaaj5ExG+37KVKcpcMKnN05KS6ZN9nWAxGoNw9aWi41WuZ1R5RwvaWLxje7GgSwWexxNw2LhxtYcK72erGpg6dV2ouLntMwTLCPFIjedo4V0FYXp4uO2SR0Y+Lahy37vy6DHUQ5lLWXlzdRqEmGuLo3HIhoEJ/dtbEADbYRsIF16TZBe1WNdTw7nU3EOBbcdC5SNBfCgHrKs3dyZbr5oWV6QZLWiO8g3PhcGXJiJK8di3ueO7qOD3HxAkfhjxb3busj2YxuIxGKYHVXeIwPZEkAloEiAZXSRlFLu6Ja1pqS9tSpuHEjSTA4EALJq6CpZ9ju+GeIJrba74vi3BBiM9xDW91IqNdA7y1h0taZHKkwxBDKt2y0QBwRLCI4vf3ql/CyKjy65ceIht5+JCvYem4UqjTcMIczpp2cD5yZXKThC223udapCOxuNldm17PClVqCpDmuYRDSZbOmLCLAX26qbtNggXahYuFzEmG3t9cod2UxYdTeA6HawZ8jGw32aR70Yz3FT3em4c5zHbwLTf64TpOfluMFnk8vK8dRzjKM5Qa8kRqj/AFDYcDw9VP8Aw9/R3x/sjGKy3oYEcfXkE2an8x+ARU3qEuR3mQeYpHFquQYxlUEtD6MODRrpNJDW3EB1gDZZCn2criqGlpaQQZ3AGqNUibLqJyxoN3SJjvDqb0M6XAkdPcj3YvOcDhnu+81qba1QBrWvkjQ3lpLbSbx5Lr0dZKT2nnp04RTUVky9em53fUmVKdQtbUAqTDXkNkNbIkvIsBG46LDY/IatnPpvkzIlu4EkkTYkBa7tx9opq4yvhqbqTsG7whzabQ6NAJAqRqHjB+aB9mMO7EAsIpsII1Oqd42Z8IgUyCfVbW5QywZRjiKAtHs7VHia0yL+LwiCLbq/gezT6nj0OGka5sdImP5tpXTcpwD6DtLatItqA6g1rtJgw2X1nlw34RsMZTc9j3UGvDWuggeIGY0uktdBWOetks2Q6Ol3YbZzepkdY12ub4IEGYPhd7TSOhaSrdTCmkO7osGmSWhsQSWjxG/RvyWsr1qQAkB5No0ta4ncaYMgcLyljsMDFSjDSSASAdIj2bnqN48kl6yVrbQ46SKd22zHjA9+40X0i5w8Ra4WBDZBJHEfmrrQ8uLe7JIgH2SBeLuBi0DzWhr1cI5zh3TxFiZgbfh03AMXgqzhsThrs+7mW3aSS6ZJMAEy3i3mlS1UuiGrTQWWzOYvs+6vT7sN71hMugOaGuBIA1mJFtwYus32i7KYupUFRlFx1wy2nS3QIMnVaxHuXZstydzw006XdCORb0uZ+SLHs3qY1jiNLeD4hvcQm0q2oeVG6I6dGL5OAn7MMa6lrFMYiXAB1LEMLWiCDqHUHT8FTxX2eVmOg0WOMxAxdKRMQTPDpsvohvYjDjYab6iG+EE9SAbrO5lhqNOq+jUNNmqIMEE/yi5vJ4HIT5169OO6Ufv6g06VKbaT4OHM7LQ9wqUn0wz2ia1M6eseGXG+wlaHKcCzCV3thxFSm3VpM3Lg4NlzRDw7wwug1sNRJeQWat2kTcx+ImfLhW8iwVOlTa1tOkA9rXubBnU5rS4i0zqvM7LNLXt8hy08Ur+5hcHlo7uproYlkNZuKc2rCYtM3E+SJYagxjG04qANeYDgJIJIOw3sFrK2Bo945zcPT8RMnvSzexIAEzCmw2XUgXEBu0AaQ4kSTzc7xO6BaySlhEnplJcgvMadGpT1ta9rtUEag8x1Ibsshn/Z3FVmgUaNemRLtRHgcBJH+YDyAbLpdfCUy0DUae0aWNEGLumDJgmxmN1G7KqRbDatWneToqOJMCACHSIE7AKPVybTsMp0IU4OL5ftwcPf2VxQaS6iXOcC0NEE+3q1iDJEkXCzuI7PV2kg03mL2afmvoitkVFxLjVfq2L9UGCNOkA+EWA2HCqHsthtPtvYDx4HRBsC4HcWT4+JSWGkJ/w4rhv6HEaPYbFDSalB7WvEh1rbEEibWIMGEeyfsLS7zTVc4NuNRsL7SRxY3XW8JlWFa06quqRDtQa2Ty42TmYTDHw6mjg7G0baojZU/EpdUSei3L0yf0MtVyTD4TCPbSrS9jg6nS/m1xqnV/TcEdELfjIEw4gCSQ0uAg32C3j8nouaf84OaQJmu+PINJkgWtCB43s+xokYjwg796NWkyAA8QYvsSdktayUnkKOiW1JP9ATlYNdutjSWX8ZaQ0RvJ96lzzs0HNFN1Rg1nZwIaYOoNa7rxsrI7P27l+KdDjBZ3rdJB2bpMySByEzMuybpDKBa1oM6TV9knSZaetoHoFT1Um8OxppaaEV61c8yLI6NB7HNohjmPDiSbmDfu5kWkiIlGcWyxDNpJj3yhuVZFVY4k1HjQ6Q81mvJMyGvEeE3lTf4VaHFxf4iDq8ftExu4db7BIrz3vLNem20X6V2JMNUHIEjrHB595K9xTGOaXaARDgXDzF7Cw4MeQTn5OytOoQ9ocAAW6XDeHAC42uZN1Yy3JqQMgAO2jxNa8QCC34Bc2Wnu9yeTe9TC9wIzGCnBYYIg6RBcZ28M3lbvAZtQDA11Ruow8yQYJEG+wKF08ha6SaLJP49jtJBIFvVV6uT1xelobvq1EXEEWIBnfYroQltStyc6s4VJvNkaM5jTLSTWpwPacXAD4kqv8AxTD/APXo/wDcb+65vmGGqd65tbDVXsDdEsDi0kXI7sC4sIdsg3ej/wAjiP8AtD91rgpNcff1MbUY9WTVczc1ojXUMEgQDEC07QduFz+r2iqkvLtJc8zJElvQNnaF0V7WjxMpBr3m+rn1c03WLx3Y2s57nU2s0kkga9vIalp0jpxbuY60Fa6QMyzOzR1ODGue6Ie65b5t81o/8SCuKbpc1zWhpHeFzdRcQXlhETfkoOOxOK/kaOg7xl/S6dS7H4sNJ0hoP9Qv7hJWyo6Us7l9TOotZRfxWPc5tTVVLHNBLQJGqJ5vPp6oz2FxNJ7Ggsa4tEPJaSZk6QDtss+3sZinmHOAEkDUXfIEbLbdl+zRw1EtL/E52pxsAIsAJ9Vi1Dp+W4p59hqUnJLIXDqY/n033MDqAT6gLzD02OLYO9xBnrvYBObRcGkEF3IEjr8CVWw9YEkBrgb+Q6R5z+i5ezqalELYd9JpJ8TndD+gGwVnKs27isHtaxw2IeHhzR/QbiT1IQsYeCPDpncjVv6jjdNfTdsHQfOTPvtHCBQaldMW6Tbvc29T7Qo2om87np7lTrfaI+YAY2TaZNv1uso6i5rSZkxG9vduqgw9R8y5omN26vW+oTJ+CfvrSWZsHycmzZ28qFw/zG/6dG9t53Q/Os6ZiXMfVZTLqUmm4tMiYmCTH4Qfcs0cO4QARI40uHlxsVWqMxDnGw0iIAaRPmHOkG3CHbNppzdvmTyMcmjOaU516wHBpBH4Xczvsqw7Q6nae+8WkWBaYiwIbuBaFnXYUvnSBsbgNIBFoh3O91B9yDTNOWOAv4BJubaoP6pa00esgHpl3Zsm585ka3g8BxtN+J34T/45UJnU0tmxLYiOBCwdXAPqSxzH6QfC4CNXJNm2V5mHe0Q1g3n2jPXaOqj0yS+IL/HtxJmww2Y1QZdUpael7enP5q9h8ay8kA9QSBPr8FgxSqS02k2kkjjgbgeoTnU3AmahOqdiLbbTxb5qlRf/AKCVKa/Eza1MbS0mXExwLz5RZRPqUnCRIjeYjbzWXo1XSSWGZA1mwk7EA+SfUouqX7ypLdw2C10i828WyJQaw2a4XWWGDiy4kF0MgcRBvMnok1jTA7ybTaDPn6IPhaoYYnV0Drc7m26s/wAbLoa57GkD2Q1gIHmY1e+blSzGqd+S0WNaSHVQ4m8GLRsI226IbgwxzjqDgRBvpuLgSBYXlWa1QO9jxwdvAYHU9FWxddwtLdRttsNpvIMWRJFSdy7UpNMlh0+UdPWxm69rBjiLuOmxaLA+ZHkEMoYswGOc0OAMEkb7k+GPoqyzHNmGyOCQ6AT6HfhTay9xYdiw0EDWAeA0Nv5zYlNdiiLhxdzZjbnbb0ULMxLjZ+rfwuaQehkniVM0uNy1kjZsXn1BiOFHEpSyQ0HYgSX6S2ZaIAIaNxAHVS97iHWYCOROkjrHWfPzVduMqgEaBTcNoeXADjfc9YV/Cio9urVYbiLHyBjjdR/IPc78kQxOKDP+I1jrRAJPxv8AFRMxOIdIdiAdO8OuCPhdNy/L6jHPeKph5MNsWtEeXPKkdWqNLr0yCfxMBjpJbBJ8iitFdibvcfUzStSksfMxrLqt+BIbMC35KD+JYj/qf/YfurQotexz/CT0DRpMAzbedous5/HWf9Ef/H+yOEL8ItbnwEHUALgXkDc9eiirPLahA/ln6lJJLhwzlxZXqiQCbmDvfhXsM0ANgNENmzR+ySSGYzqPxDo2tcr3BVC5okn8XJ/RJJU+A1hDMRXc2oA1xA0zEk363VsV3FoJMnST80kk2fBFygecyqd8xuowYtZEaOIdJ8R55/qSSVS+FBvoTYbxSTNvOPyTHViAWg2+ud0klHwB1IG4x+oeI/QU2FeX6tV4Hp8wkkhfIaLVCiA3bqet/enVWjTMcFJJGAuSngjLSTuDZT1HRMQNuAkkgkOhwAu0WIc2pQaDAdU8QgXhp3PuCP4fCsbRY4NGpwaSSJknc3SSTqi9KJH4i1jKLdQBAIkWIneZ3QvFMDWOLQGlpAECI36JJJLGtYKPaKoTTmTOpt9uvRBKGMc5pLoJ8IktbMEE+1E7r1JPXwgW9S+RaqUhTLQy0i9zJ9+6MYGg1zPENXmbmxHJukkpLoAmBc+phlSg1os+dU3n3nb3Kpm2X09bGafDBtJ4Ai+/JSSWmGEvkLl/A+hVLNTWk6WtBAN+Y5nhGMFinaHX22sLL1JZao+mlYLfdWuF2g+GfQ3uOihzR5p0HaCRDbf7lJJLXQKHIMwddzqLHk+K/i5sfJOzKqZdtZmoEgGD1khepI4/EV1J8mPeYdjn3dLr+nkLKGB0HwH7JJK1yxb4R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15900" y="3286125"/>
            <a:ext cx="4356100" cy="19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El FBI </a:t>
            </a:r>
            <a:r>
              <a:rPr lang="en-US" sz="2000" b="1" dirty="0" err="1" smtClean="0"/>
              <a:t>trata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desalojarlos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La </a:t>
            </a:r>
            <a:r>
              <a:rPr lang="en-US" sz="2000" b="1" dirty="0" err="1" smtClean="0"/>
              <a:t>secta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responde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matando</a:t>
            </a:r>
            <a:r>
              <a:rPr lang="en-US" sz="2000" b="1" dirty="0" smtClean="0"/>
              <a:t> a 4 </a:t>
            </a:r>
            <a:r>
              <a:rPr lang="en-US" sz="2000" b="1" dirty="0" err="1" smtClean="0"/>
              <a:t>agentes</a:t>
            </a:r>
            <a:r>
              <a:rPr lang="en-US" sz="2000" b="1" dirty="0" smtClean="0"/>
              <a:t>. Hay un largo </a:t>
            </a:r>
            <a:r>
              <a:rPr lang="en-US" sz="2000" b="1" dirty="0" err="1" smtClean="0"/>
              <a:t>sitio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casi</a:t>
            </a:r>
            <a:r>
              <a:rPr lang="en-US" sz="2000" b="1" dirty="0" smtClean="0"/>
              <a:t> dos </a:t>
            </a:r>
            <a:r>
              <a:rPr lang="en-US" sz="2000" b="1" dirty="0" err="1" smtClean="0"/>
              <a:t>mese</a:t>
            </a:r>
            <a:r>
              <a:rPr lang="en-US" sz="2000" b="1" dirty="0" smtClean="0"/>
              <a:t>, al </a:t>
            </a:r>
            <a:r>
              <a:rPr lang="en-US" sz="2000" b="1" dirty="0" err="1" smtClean="0"/>
              <a:t>termino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cual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ayudantes</a:t>
            </a:r>
            <a:r>
              <a:rPr lang="en-US" sz="2000" b="1" dirty="0" smtClean="0"/>
              <a:t> de Koresh </a:t>
            </a:r>
            <a:r>
              <a:rPr lang="en-US" sz="2000" b="1" dirty="0" err="1" smtClean="0"/>
              <a:t>sellan</a:t>
            </a:r>
            <a:r>
              <a:rPr lang="en-US" sz="2000" b="1" dirty="0" smtClean="0"/>
              <a:t> la mansion.</a:t>
            </a:r>
            <a:endParaRPr lang="en-US" dirty="0" smtClean="0"/>
          </a:p>
          <a:p>
            <a:endParaRPr lang="es-MX" dirty="0"/>
          </a:p>
        </p:txBody>
      </p:sp>
      <p:sp>
        <p:nvSpPr>
          <p:cNvPr id="14" name="AutoShape 17" descr="data:image/jpeg;base64,/9j/4AAQSkZJRgABAQAAAQABAAD/2wCEAAkGBhQSERUUEhQWFRUUGBcXGBUYFxoYGRgbGBUaGBcWFxQYHSYeGBkjGRQVHy8gJCcpLCwsGB4xNTAqNSYrLCkBCQoKDgwOGg8PGiokHyQpLCwsLCosLSwsKSwsLC4sLCwsLCwtLCwsLCwsLCwsLCwsLCwsLCwsLCksLCwsKSwsLP/AABEIALMBGQMBIgACEQEDEQH/xAAcAAABBQEBAQAAAAAAAAAAAAAFAAIDBAYHAQj/xABCEAABAwIFAQUFBgQEBAcAAAABAAIRAyEEBRIxQVEGEyJhcTKBkaHwBxRCscHRFVJi4RYjcvEzQ1OTJFRjgpKiwv/EABsBAAIDAQEBAAAAAAAAAAAAAAIDAAEEBQYH/8QAMBEAAgEDAwIEBAYDAQAAAAAAAAECAxEhBBIxQVEFEyJhMnGR8EKBobHB0RQj8VL/2gAMAwEAAhEDEQA/AAxofkq1SgDYj4ok1kBMfS5T20cDaZLM8ogkj6/dZrHYbSV0ivRm2/VZrPcqJBLR5pbiaqFVxlZmQSXrhBheIDqiSSSUIJJetEqYYQxKhTaXJAkpDTTWi6hLjYST6kcbJihYkklLTw5KhTaRG1xGy8Vj7i+YAJJ6K1/AKsTF+nKgLnFdQavWmFZflrxbSUaynsprbNSROwFiPMq7FSqxisg/C5xpEEKKrjL+G3K0H+CgD7RI6cq8Oz1O40tH6+/hTYZ3UgnhGTw+OtB5RXL8x0bXjhWq/Y0CSx0WsFmXU3MeWmQeQhlDsFaM72NvRxuoAjlE8NiC529h5LK4KtIABOy0WVsNkpciHjB0zsUI23J5W6Y1ZbsTgoZqIF4grWNWuHBnUbzbPA1er1ewiGpCAXqQCcAqGKI2El6vSFQVjxKF6AvdKovacObCYR0UrhPHzTgEdjCm+ChUpcqN9CWkQiNSOU+nSChNt2c1zzIwJc33hZypTLd11fNsA1wNuFi80yu1hEfNKkrM10a7j6ZGaSUhpGUzSUJvTQgVM3EHlQwvFCNJj3vTmYckTwokWy2kao0nYbn9FAJy2K4OOGdEwY6qNbfC5O0tjdo6qnS7OaahJHhO3PuRbcCFqlm6Mw3DOOzTfyK0eByB0QR4t5RjDUAI8v0VptYCeOVVhE68p44KuHywMu7faeUQpMbsP3VJ+I/dWcLVjhUmDZDzQYZBAhRUYBOn5qXEC8lUX1wDb6+CpvuXYKNxI54UFWtyFRbWP99kvvQ9D9cINwZdoYgn0+rIdn2Ap+2RckAqehVuCETq4IPZEDxfnFiijkFGYy/CnWGtW17P5K7vAHm1vgquWYJtJomNQjxLT5PjhTeHxP6yoklyRqTTZ0HI6GlgGw4/dE1lcR2kALdMAWJ9VHV7YsMf08Tun7ooTCMkuDYBegLMZF2n71+g+7qtO2oFSd+B0Wr2fJ6ApGsSbCkBQtmuEEN0LwsUiUqrjNqI2sT4XspKFpJHDGs4UjW/D5p5oH6+ano4cc2H9k25yOCHu051AgSrVOhzt+4U4w9trfXVUTcjP4ilZBMflpf5BbbF4doZcX4+ggtemD6KnYu11cyTOzfim3vUFbs+0XIW7oYMAX4+ghudUoYYiAptRXq7nOcwy0C4Qk0SN1osxJO6G1aNks20qjSswcacWWjySm1rRHNygNdqM5ILC9/yUL1GYGpwzpjgKxWKG0q2kxKldjB1RKoY1FkmqB6SVQxNeAfPdOfX6bC6EZhjg4++IhC5B04NlqlUnmw3RCli4QPvAAOvPxKZjMeGttyljtl2FcZmd97BCf4rJQeriCeVFqV7bj40Q1VzdzSOQq9XOSTZDu8MRNl4xsq9qGKEUajJ8WXAXuthhalgsvk2Xii0PqEFx2bwPXqUdo44TAAA+CBNRMtru6LWJqxdWqGPMC1hz/uhOIzEN22PClpYvXby9OFNybLs0FqeZFwN1WxFUtEzZDg5zBew9U6hjRU8M7/FXfuS9wzlWZFhBmCOVvuz/abXDXmSZgrj7a5Y8tJ9/wCS1PZjGEVGzsTHxVKTiwJwUo+52jD1JEhTBCsmcdN0VCexlGW6I5JeL0KjQhJL1JUXY5DTYPP+ylbQ8/rj3r2iy+yusoSiycVtkdGjPnsrLMPbf6/upKVH3gfW3uVqnhyjSvgVKTQHxWEJtCHPywyLbla37sVFVwvGytxIqrMzjvC3+qfyWP7Q4gxe1luM6oXkb/W6xHaajI2QPHBoi8XMZWqST1/ZVqxt9SrlWhe6G4l0HdCrGmGWQVX3urWHxMCyH1HJrHQqZrcNyNJTx/mVN38iUBZitlYGNgX2S3ERssW6+Yw0gHdBjUJMplWrKjRKJohTsi2cWdzdQVa5duVGkrsMUUhJJKShh3PMNaXHoBKsItZZlhqu6NG5/QLW4fCChRDYDhxIG87lD8hollMgiCTI67KHNM1Pszt5rPKcr2RKdHzLuXBbr6nHcAc9B5K008gj6/NZN+ZugAe/zRHLsQ8tMDruhmrRuw6GnlUntirh7FYcvbLS2Re9rc3VfK8wAeWcj6MGUzC0nyNXhb/N5ngXurdPIqWrXqcDzf8Asqh6uReoioel8lzMKJMFpkGAfI/qFR+4upO1zLZ94U9Wq6iLkcn/AFDiPTlTU4rU4cYkSCLwm88mSwsQxrzqIvG43ttKMdl71GSZ8XCCvwzm03CbsI43HmtZ2Pyxz3N0jpqv5KndsCTssnVMjpENv7kYaquCp6WgK0FpC08bRHJJBJCaRJJJKFnL6NG/19A2V+k369ybTpK1TYjsefkx1GjYfX1uiFOhCZRpK4wJqQiTGd3ChxVK3oroC8NNHZFIx2b0p5jr+hWVzug1zbbiZ+vgt12hw1rDz/dc9zMyegPvCztWZvpO8TI47DkTG/8AdZrHAg3W1xDBEm/+6yGdjxFDc00HmwKJVjCUxMn4Qq6dSN7Kje1gKYghw2FuVTrlvCVSpAgFQMYXGGySdh1VWFwjbI0pqLDs3V0FzgGxwdz7ghlSi5vtAj1VjYzi+GNXiSSgYkc7Lt8bjMQEGpUy4wN1osvwgbTiYfvPySa01GJo0+nlqJbIhDG1A0EthZDE1JcStLVw/hvdDK2Bn2Qs9KpFO50amiqOntS4KOBwZqOAAN1ssLpw1PvC0GRADhaT5Ifga3dMkWixHryq2N7QAiBe8xxb15VTvXdulyUq09ApR25kue3yJczz5x0uBiZkHyPTgLzB5m4yZJkcCY9yFY7Eio0HZwVahXcNiQD0WpQTRxHFy55N4K7SG62AkCbjqPlvsnvwmkB1P2f5enp5IA3EF7S4GNDW/GIIJ9VcwOfA0iCQXRcfBBkUo9DR0/EXD+YQfOAuifZtljW09cmXDY7f7rl2XYolzWzve/nZbXB58acaTGnborUrGeUHPB11iehGQ5wK7AYvF0YCepbldD6bujxepJKDbCSSXqhLGEo01bpj69ydRpqyymITUkeabJKYUzAmthShMRIoWhJ4hSKGoquHKKRSxdIOB9IWLz3I5BdYdbLdOp/BB8yYDIQT7sKlJpnLMXgN+iwWcUhrd6rtWNwQvb6KwPaXsvJL29Zt0Slk6EGk7nPEmm6s4zC6CRwqqh0E1JYEStB2fpCmRUdza/HmPNBcHUa17S4SAbhFMRmxc7w22AttwhkLqpv0o1lbH0+hJnbp7kPxuPb7LmDxWu353CL4B1Omxo8OsiziJPQmeqN1MCyr+FroFupsss6yjKzGUdJKUdyRyTMcuNODMtcTpdFiPThUVvvtAyNwAqeINkQ0izLEHT1BgLBLUpKSuhsqcofEPo1NJBR3C4mWjrygNJ0EHojeBqtd7IhI1Cxc6fhavV5yaPB4dtQAOO/REGZTTY6CdUC8WA9/JVLAYYaedUj0iYVzNsO6m5wgAk++ItZcGUvXa59EmmoYXqsSVaVH7uWBokuuSAbTweLLOns7SBk3vPu5HqiVKkSYvHNtvMqevUY3whodYEm/rEdIRwlKm2ot5MktDGtH/ek2Mo5fhms09wySd7kgTtdXaPZrBO1OLAS+8SRHEAbAqDC+NzWtHM+gRDNarGeyL9RzCDzZqW3c8+5l1fh+nS3Rpq6zawLZ2fbScO7cS0CIdEi89ITH4CiZcWiTZxFiNrHzkBWG4kz4nR/dDs6w9QOYWtJFSNRAtY2I9QupSquWL5/c8TqtL5Tc3Bpdux5R8FaobgCAPMRI/VF8tr6oc6RfZPwuSvqiYJhvHl1C0fZjsm59RveMc1jT039Fravk4cpJHRuxlFraAIM6rlaEIdg6TKQDWCwV9j5To4VhtGWLMekvF6iHiXkL1JQhmKbeqmafmowE4BOPL27k4Cmaq7XKVqjkMgieFG9kp7UtIQmm10RFlkFzPCHcSJRx6q4oDp5Km4tWYppxZy/t3ndXC4YvpwH62iS2RBmbHmy5lU7d4t86ntg29ho/ILqf2y4YDLyelSn+q4jhmg7+qXKKijs6RKUFgldiXPnUZjnn48qpUV/LcNr17Wj805+VqJoJyjGTQLCeypcFKtR0mCmBWO5NnlGN7waokiQPLoUfw2PdTg6TG89FmezNawAAn+66EcEKtIaONx6brzurreXUPZ6HSU3plKSv2K+Lx1TFYZ3eFndjVvTGpobIMOmZQLAdk8O+k19Noe18w4gk+F0GQT1ELU4KiKdBwLZkvEb+048H1TcBhdFJrII0l0bTDnkxAAAhaqeIJ3Zw9ZLdOSSWJNW9v+gE9kqB/wCVT+B/deYfK8PSrtb3DRLSd3Hbm5PQ7dVpu4I4PHHXZDcSyKzDH4SPO5Ii+1nJOofofqfHc2+EL/daUVx2/YvZMKFRnhotA2uA75m6A52xv3ktADW2EDbbe6L5SW0WOEk+KTbr5b+XuQfMKbqtcuItMbRYbLkUU1Vk7ux66gttWUr492Cs2xpY402HSOPPqminqAvt8SUQzTLe9cyo0b3I4HESVNZh8QZbc8b3jzW9VVtSXIdGGyU5yzcly/EhrOAOTFz715UwznkkEO2sVBRxAqEaTANtjCM0Yp2A8RbAnnfc/WyyzvB45CVZP1w5ZWp5SyBIlxvfjqJBVatVN2OIDW2bHClrsJuXSfLiRfbhDMQTNjfm3yWjTTtK8snM8U01SvQ9LDeXYt1ODe1jBhafB9tKjdAIaQBG1/8Adcwz/MqlNrSybge4/qoshz2o6o1hOkeKRBcduTwLruRd47uh8+rafbLa0d3w/aljgDz9fJXaXadsD5hcrwWKcJJ9B5+aKUMQRHX1uii75M7o7Xg6xhMxDwCNlb7wbSufZNnZYQOLLS1M0D9he0HzReZtwwd0lyHgvVHh50id1InpjVkzTNtk2sARyLjYkH4pzAvKgT+TzUW0zmWMzzGte9oxVQAPcBZuwcQLkeiiZnuNMf8Ai63xA/8AynZlHe1P9buf6iszR7Z0u9FMtfvGoCbzEadzxdcuUMs9MnbK/Y61gMBj3MY5taqWuY0g6m8tBMmOpKI0coxYAmrVJ83j37IhlGc0KWHpNqV6TS1jQQajZBDbjdCs/wDtby/Ch3+cKz2lsspEOPi5DvZMc3S40YvNx0ZSa4JW4HGB7Wmo/TIBMNNpveERxZDGNBMkmJcb8ne3RVMD9peAqgEV2iRMOBHF+Eq/brLHQ51ei6ZExq9RMJtLZDKf1EVaXm8mR+1HLalXL3NYxz5fTPhBcdzeGyuNM7MYkCPu1cnr3NQ/LSvpKn9ouAnS2oNN/EGkNECYnr7lZp9v8E4uDa4JaCSNL+I8t7hMdaEsOQylRnSisM4l2S+z+tpDn0KwLosabhAm24RbNux7WH/Mpub5EEe++62Wc/aOXEU6WnDh0/5tXy5DWg3Px9EMyqhgGOqPxGOr4hxu5jnEMvEvFO5A2uYSnqFwi1pop3mzmuY9k2unTtx1WUzPIqlF0ESOq+jqWIyYXhvXxGpb1JMBR4vL8krf8SmwzBnVUAjgy11wjhVtlsralwcL7OUi6qGsF4BA90ldgyLLSKZcWxtPqd0Ry3A5JSqxSpMbLdXeanRbgBz9RtOwjzWgo5vlwGltSnEzFyuTr9K9RJbZJL9TuUfE3ToeVtfP6ATD4Nw1GBJgbDre59URbgnb2vGzW8v/ALK8M8wIuHMI6gEjpuLKpie3OEpvY0wA8w1xgSegabkyrlo1sUexjlrG5OViD7kHsc57RqaAZmNgRCwlXLKtesBTaXOgi3r14st9mPaXCAE913hHBaB83eaxOL+2htCW0cC5kEgxpAt/pCCOkcU7XyaKWvcHviHKPYKsW+NouIPjBMdJ6qjV7LOw9Mis9ulwgGCYO99OwWYr/brWqEBtPSTaNz5dE+t2/FRpbiBVuCC06RfYqnpVS/C/qdDT6zU13ZSj3KuOxIpwxrtYBsYMX4uOJV7C4drgA5peDcyYjmBa6zVHNMCHSKleWgxqa0tHSSN72V7DdsmOgUWanXs4gEu32gS2B6oK9CX4Iv5vB0tPrJO/mzV+yZoctyCKtiAwmzZ8phSZjSLarQQQ24n12nyWfqdrq9JwacKdfhLYc7eZJgbiFrMZWql1J1SlTe14Dw1oM3ZqO7tx+q5tWnVhJSm1Zp9R61LlU/LrgpHJodPXYx+myoY3JYduRJEcrUszLUx7+5gUTADnQRpp6rxINyFHSzYVKbZp0XPc9rLu0+1S1uJt4TI42lJp1ayfBUdZWjm3tygPUytgohuqDMgm5J2kiNuIQXCZZTZWIZTh8QSAQ0726LW0qrcT3g0hhpNpvaBc+IEP2tEgKtg8NTqb8zvNjtESttPWSpRe69zDV08K6u8W5/cD6H+EuEXgiN/fwtRkXZh2IBcyo2BYi+r0E8KDH4bu2TUHgJGl24M7Ax+aqYPGVaDSKbnMc8xLTHUzPSAtVLXOrD+jny8Mu91Nq3uEs8y84Ig1HsAd7JFyfIjhFMgzwNeA8Az+IX9/zWXx/ZkYipRf3z6ld5Au6WEEF0QW2EA+9WcBlJpVHS8jTbTEXnYeYPKi1l/VFtq9s9wXoKVSDjLErcrr+R1+m6ydqQbKsfNEFx256gcqb+MM6rtR1Ksjg+VJO3YGsgCyhxOKYy73Bo6mw/2WSZ9olJ4PdtdBsHGIPoD+aEYr7SMMHPa+oHO2EjU2w2sIlbt3Y87CjJ5Icxg1KhEe24g/+488hcxYD3tQMMObcEO0/wDMk3MXA6FdFzaodD3sImC4SBbn2RvuuX43AuaQ57gdTnAxPhMyeNubJEMtnduttjcZxhG1O8dT0HWZa8XBlouDHWbrBY3AuY4iDAMEkWnm6L5b2oqhraQDIaImDJgc39UqmZOrVRRqgBjjEt38ov1QRTg2Tc7ZNF2QpN+7scf/AFBtP8w+Gys5PgdGFpsfp1NdUJiYhxEQSL7KhhMPVpNfTovGlgBDXNl3jcQXegOn4q52exNV9AvrOlxe5tgBAa0HjrqKW8p27gtWaz1/gI/d2ENb4Q7Xr8QMQG6bFs3khazsjl9PEYuoL6XNcRFjZzet+FzXtRjKlJrHscW30kwDY35HktVgsyr4fU2jVLHDw69LNRAI6tMTMmLJGy3q+8Gh1G1Gk3hXf1t/RvO2HYB1fuRhRSYKeou1TJmI8QBJNigTfssxYrvrh1DU+l3JGt+nTYT7EzbqgGZ9t8fSpd4cVUd4wyA2mIBEzOhU857e5jQquaMa6AAbspcif5U5SXLjyF5anjdx8+5rMT9l2LfTqUy/DxUbpMF8gTNvD5cpn+BcVRpsa5+HDaVMNBNVwOlkyTLekyue4r7WcxYBOIc9wcHXYGtsNoaBIJPXhZvOO2eKxj9eIquc4AhsQ0NBPiaAOCnKLfCQlU4Xu5HWcJ2NrVcS3E0jQqFtM02htaxBaWyZZPPVGcF2GxgmW0RLSL1CdxHDVxDCfaBmFJjadLF1msZZoDtvKYmFtOynb3MK/eh2LqTSptMEMJLi7SbkcSPmhmpRV2kUqcb/ABffB0XLvs+r0qIpd5TgEkE6iZJBN4HRVc3+zGrW7rXVpjuXa2RqF97gC6x1LttmRY7/AMS8kBpB00xEug/hRfLu1OMNFjn4ioS4kH2RtzZqUqkpOySCqUFTjlk/aXDtwtM97Xp6z+EB0nn2SJWQgOYHkDxAHbqiuZ5U51RxqO1uky4gSfP5qHG4OGaWmLQD7gpK8lZgxSTw8GNzR2H7ym6Q0scS+BcwQQAP1RfD59Qq1INy4l0ET1N/csfiMI4vd4gJ1XP9Li2PfCHAkcwn+TuSyEpWbsbNuBp0/vbjoLHxoAOqIdN2j2bK0ezDRVpVKJDCCDA+ZnyErCsxTgCA4w7fz9VcoZxXkaaj5ExG+37KVKcpcMKnN05KS6ZN9nWAxGoNw9aWi41WuZ1R5RwvaWLxje7GgSwWexxNw2LhxtYcK72erGpg6dV2ouLntMwTLCPFIjedo4V0FYXp4uO2SR0Y+Lahy37vy6DHUQ5lLWXlzdRqEmGuLo3HIhoEJ/dtbEADbYRsIF16TZBe1WNdTw7nU3EOBbcdC5SNBfCgHrKs3dyZbr5oWV6QZLWiO8g3PhcGXJiJK8di3ueO7qOD3HxAkfhjxb3busj2YxuIxGKYHVXeIwPZEkAloEiAZXSRlFLu6Ja1pqS9tSpuHEjSTA4EALJq6CpZ9ju+GeIJrba74vi3BBiM9xDW91IqNdA7y1h0taZHKkwxBDKt2y0QBwRLCI4vf3ql/CyKjy65ceIht5+JCvYem4UqjTcMIczpp2cD5yZXKThC223udapCOxuNldm17PClVqCpDmuYRDSZbOmLCLAX26qbtNggXahYuFzEmG3t9cod2UxYdTeA6HawZ8jGw32aR70Yz3FT3em4c5zHbwLTf64TpOfluMFnk8vK8dRzjKM5Qa8kRqj/AFDYcDw9VP8Aw9/R3x/sjGKy3oYEcfXkE2an8x+ARU3qEuR3mQeYpHFquQYxlUEtD6MODRrpNJDW3EB1gDZZCn2criqGlpaQQZ3AGqNUibLqJyxoN3SJjvDqb0M6XAkdPcj3YvOcDhnu+81qba1QBrWvkjQ3lpLbSbx5Lr0dZKT2nnp04RTUVky9em53fUmVKdQtbUAqTDXkNkNbIkvIsBG46LDY/IatnPpvkzIlu4EkkTYkBa7tx9opq4yvhqbqTsG7whzabQ6NAJAqRqHjB+aB9mMO7EAsIpsII1Oqd42Z8IgUyCfVbW5QywZRjiKAtHs7VHia0yL+LwiCLbq/gezT6nj0OGka5sdImP5tpXTcpwD6DtLatItqA6g1rtJgw2X1nlw34RsMZTc9j3UGvDWuggeIGY0uktdBWOetks2Q6Ol3YbZzepkdY12ub4IEGYPhd7TSOhaSrdTCmkO7osGmSWhsQSWjxG/RvyWsr1qQAkB5No0ta4ncaYMgcLyljsMDFSjDSSASAdIj2bnqN48kl6yVrbQ46SKd22zHjA9+40X0i5w8Ra4WBDZBJHEfmrrQ8uLe7JIgH2SBeLuBi0DzWhr1cI5zh3TxFiZgbfh03AMXgqzhsThrs+7mW3aSS6ZJMAEy3i3mlS1UuiGrTQWWzOYvs+6vT7sN71hMugOaGuBIA1mJFtwYus32i7KYupUFRlFx1wy2nS3QIMnVaxHuXZstydzw006XdCORb0uZ+SLHs3qY1jiNLeD4hvcQm0q2oeVG6I6dGL5OAn7MMa6lrFMYiXAB1LEMLWiCDqHUHT8FTxX2eVmOg0WOMxAxdKRMQTPDpsvohvYjDjYab6iG+EE9SAbrO5lhqNOq+jUNNmqIMEE/yi5vJ4HIT5169OO6Ufv6g06VKbaT4OHM7LQ9wqUn0wz2ia1M6eseGXG+wlaHKcCzCV3thxFSm3VpM3Lg4NlzRDw7wwug1sNRJeQWat2kTcx+ImfLhW8iwVOlTa1tOkA9rXubBnU5rS4i0zqvM7LNLXt8hy08Ur+5hcHlo7uproYlkNZuKc2rCYtM3E+SJYagxjG04qANeYDgJIJIOw3sFrK2Bo945zcPT8RMnvSzexIAEzCmw2XUgXEBu0AaQ4kSTzc7xO6BaySlhEnplJcgvMadGpT1ta9rtUEag8x1Ibsshn/Z3FVmgUaNemRLtRHgcBJH+YDyAbLpdfCUy0DUae0aWNEGLumDJgmxmN1G7KqRbDatWneToqOJMCACHSIE7AKPVybTsMp0IU4OL5ftwcPf2VxQaS6iXOcC0NEE+3q1iDJEkXCzuI7PV2kg03mL2afmvoitkVFxLjVfq2L9UGCNOkA+EWA2HCqHsthtPtvYDx4HRBsC4HcWT4+JSWGkJ/w4rhv6HEaPYbFDSalB7WvEh1rbEEibWIMGEeyfsLS7zTVc4NuNRsL7SRxY3XW8JlWFa06quqRDtQa2Ty42TmYTDHw6mjg7G0baojZU/EpdUSei3L0yf0MtVyTD4TCPbSrS9jg6nS/m1xqnV/TcEdELfjIEw4gCSQ0uAg32C3j8nouaf84OaQJmu+PINJkgWtCB43s+xokYjwg796NWkyAA8QYvsSdktayUnkKOiW1JP9ATlYNdutjSWX8ZaQ0RvJ96lzzs0HNFN1Rg1nZwIaYOoNa7rxsrI7P27l+KdDjBZ3rdJB2bpMySByEzMuybpDKBa1oM6TV9knSZaetoHoFT1Um8OxppaaEV61c8yLI6NB7HNohjmPDiSbmDfu5kWkiIlGcWyxDNpJj3yhuVZFVY4k1HjQ6Q81mvJMyGvEeE3lTf4VaHFxf4iDq8ftExu4db7BIrz3vLNem20X6V2JMNUHIEjrHB595K9xTGOaXaARDgXDzF7Cw4MeQTn5OytOoQ9ocAAW6XDeHAC42uZN1Yy3JqQMgAO2jxNa8QCC34Bc2Wnu9yeTe9TC9wIzGCnBYYIg6RBcZ28M3lbvAZtQDA11Ruow8yQYJEG+wKF08ha6SaLJP49jtJBIFvVV6uT1xelobvq1EXEEWIBnfYroQltStyc6s4VJvNkaM5jTLSTWpwPacXAD4kqv8AxTD/APXo/wDcb+65vmGGqd65tbDVXsDdEsDi0kXI7sC4sIdsg3ej/wAjiP8AtD91rgpNcff1MbUY9WTVczc1ojXUMEgQDEC07QduFz+r2iqkvLtJc8zJElvQNnaF0V7WjxMpBr3m+rn1c03WLx3Y2s57nU2s0kkga9vIalp0jpxbuY60Fa6QMyzOzR1ODGue6Ie65b5t81o/8SCuKbpc1zWhpHeFzdRcQXlhETfkoOOxOK/kaOg7xl/S6dS7H4sNJ0hoP9Qv7hJWyo6Us7l9TOotZRfxWPc5tTVVLHNBLQJGqJ5vPp6oz2FxNJ7Ggsa4tEPJaSZk6QDtss+3sZinmHOAEkDUXfIEbLbdl+zRw1EtL/E52pxsAIsAJ9Vi1Dp+W4p59hqUnJLIXDqY/n033MDqAT6gLzD02OLYO9xBnrvYBObRcGkEF3IEjr8CVWw9YEkBrgb+Q6R5z+i5ezqalELYd9JpJ8TndD+gGwVnKs27isHtaxw2IeHhzR/QbiT1IQsYeCPDpncjVv6jjdNfTdsHQfOTPvtHCBQaldMW6Tbvc29T7Qo2om87np7lTrfaI+YAY2TaZNv1uso6i5rSZkxG9vduqgw9R8y5omN26vW+oTJ+CfvrSWZsHycmzZ28qFw/zG/6dG9t53Q/Os6ZiXMfVZTLqUmm4tMiYmCTH4Qfcs0cO4QARI40uHlxsVWqMxDnGw0iIAaRPmHOkG3CHbNppzdvmTyMcmjOaU516wHBpBH4Xczvsqw7Q6nae+8WkWBaYiwIbuBaFnXYUvnSBsbgNIBFoh3O91B9yDTNOWOAv4BJubaoP6pa00esgHpl3Zsm585ka3g8BxtN+J34T/45UJnU0tmxLYiOBCwdXAPqSxzH6QfC4CNXJNm2V5mHe0Q1g3n2jPXaOqj0yS+IL/HtxJmww2Y1QZdUpael7enP5q9h8ay8kA9QSBPr8FgxSqS02k2kkjjgbgeoTnU3AmahOqdiLbbTxb5qlRf/AKCVKa/Eza1MbS0mXExwLz5RZRPqUnCRIjeYjbzWXo1XSSWGZA1mwk7EA+SfUouqX7ypLdw2C10i828WyJQaw2a4XWWGDiy4kF0MgcRBvMnok1jTA7ybTaDPn6IPhaoYYnV0Drc7m26s/wAbLoa57GkD2Q1gIHmY1e+blSzGqd+S0WNaSHVQ4m8GLRsI226IbgwxzjqDgRBvpuLgSBYXlWa1QO9jxwdvAYHU9FWxddwtLdRttsNpvIMWRJFSdy7UpNMlh0+UdPWxm69rBjiLuOmxaLA+ZHkEMoYswGOc0OAMEkb7k+GPoqyzHNmGyOCQ6AT6HfhTay9xYdiw0EDWAeA0Nv5zYlNdiiLhxdzZjbnbb0ULMxLjZ+rfwuaQehkniVM0uNy1kjZsXn1BiOFHEpSyQ0HYgSX6S2ZaIAIaNxAHVS97iHWYCOROkjrHWfPzVduMqgEaBTcNoeXADjfc9YV/Cio9urVYbiLHyBjjdR/IPc78kQxOKDP+I1jrRAJPxv8AFRMxOIdIdiAdO8OuCPhdNy/L6jHPeKph5MNsWtEeXPKkdWqNLr0yCfxMBjpJbBJ8iitFdibvcfUzStSksfMxrLqt+BIbMC35KD+JYj/qf/YfurQotexz/CT0DRpMAzbedous5/HWf9Ef/H+yOEL8ItbnwEHUALgXkDc9eiirPLahA/ln6lJJLhwzlxZXqiQCbmDvfhXsM0ANgNENmzR+ySSGYzqPxDo2tcr3BVC5okn8XJ/RJJU+A1hDMRXc2oA1xA0zEk363VsV3FoJMnST80kk2fBFygecyqd8xuowYtZEaOIdJ8R55/qSSVS+FBvoTYbxSTNvOPyTHViAWg2+ud0klHwB1IG4x+oeI/QU2FeX6tV4Hp8wkkhfIaLVCiA3bqet/enVWjTMcFJJGAuSngjLSTuDZT1HRMQNuAkkgkOhwAu0WIc2pQaDAdU8QgXhp3PuCP4fCsbRY4NGpwaSSJknc3SSTqi9KJH4i1jKLdQBAIkWIneZ3QvFMDWOLQGlpAECI36JJJLGtYKPaKoTTmTOpt9uvRBKGMc5pLoJ8IktbMEE+1E7r1JPXwgW9S+RaqUhTLQy0i9zJ9+6MYGg1zPENXmbmxHJukkpLoAmBc+phlSg1os+dU3n3nb3Kpm2X09bGafDBtJ4Ai+/JSSWmGEvkLl/A+hVLNTWk6WtBAN+Y5nhGMFinaHX22sLL1JZao+mlYLfdWuF2g+GfQ3uOihzR5p0HaCRDbf7lJJLXQKHIMwddzqLHk+K/i5sfJOzKqZdtZmoEgGD1khepI4/EV1J8mPeYdjn3dLr+nkLKGB0HwH7JJK1yxb4R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971800" y="5334000"/>
            <a:ext cx="5714999" cy="12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El </a:t>
            </a:r>
            <a:r>
              <a:rPr lang="en-US" sz="2000" b="1" dirty="0" err="1" smtClean="0"/>
              <a:t>sitio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termina</a:t>
            </a:r>
            <a:r>
              <a:rPr lang="en-US" sz="2000" b="1" dirty="0" smtClean="0"/>
              <a:t> con un </a:t>
            </a:r>
            <a:r>
              <a:rPr lang="en-US" sz="2000" b="1" dirty="0" err="1" smtClean="0"/>
              <a:t>incendio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mano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misma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secta</a:t>
            </a:r>
            <a:r>
              <a:rPr lang="en-US" sz="2000" b="1" dirty="0" smtClean="0"/>
              <a:t>, de la mansion. 76 personas (</a:t>
            </a:r>
            <a:r>
              <a:rPr lang="en-US" sz="2000" b="1" dirty="0" err="1" smtClean="0"/>
              <a:t>casi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todos</a:t>
            </a:r>
            <a:r>
              <a:rPr lang="en-US" sz="2000" b="1" dirty="0" smtClean="0"/>
              <a:t> los de la </a:t>
            </a:r>
            <a:r>
              <a:rPr lang="en-US" sz="2000" b="1" dirty="0" err="1" smtClean="0"/>
              <a:t>secta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mueren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calcinados</a:t>
            </a:r>
            <a:r>
              <a:rPr lang="en-US" sz="2000" b="1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233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09407"/>
            <a:ext cx="81789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/>
              <a:t>lo </a:t>
            </a:r>
            <a:r>
              <a:rPr lang="en-US" sz="2800" b="1" dirty="0" smtClean="0"/>
              <a:t>general, </a:t>
            </a:r>
            <a:r>
              <a:rPr lang="en-US" sz="2800" b="1" dirty="0" err="1" smtClean="0"/>
              <a:t>afortunadamente</a:t>
            </a:r>
            <a:r>
              <a:rPr lang="en-US" sz="2800" b="1" dirty="0" smtClean="0"/>
              <a:t>, en la era </a:t>
            </a:r>
            <a:r>
              <a:rPr lang="en-US" sz="2800" b="1" dirty="0" err="1" smtClean="0"/>
              <a:t>moderna</a:t>
            </a:r>
            <a:r>
              <a:rPr lang="en-US" sz="2800" b="1" dirty="0" smtClean="0"/>
              <a:t>, la </a:t>
            </a:r>
            <a:r>
              <a:rPr lang="en-US" sz="2800" b="1" u="sng" dirty="0" err="1" smtClean="0"/>
              <a:t>separacion</a:t>
            </a:r>
            <a:r>
              <a:rPr lang="en-US" sz="2800" b="1" u="sng" dirty="0" smtClean="0"/>
              <a:t> entre </a:t>
            </a:r>
            <a:r>
              <a:rPr lang="en-US" sz="2800" b="1" u="sng" dirty="0" err="1" smtClean="0"/>
              <a:t>estado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iglesia</a:t>
            </a:r>
            <a:r>
              <a:rPr lang="en-US" sz="2800" b="1" u="sng" dirty="0" smtClean="0"/>
              <a:t> </a:t>
            </a:r>
            <a:r>
              <a:rPr lang="en-US" sz="2800" b="1" dirty="0" err="1" smtClean="0"/>
              <a:t>garantiza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la moral </a:t>
            </a:r>
            <a:r>
              <a:rPr lang="en-US" sz="2800" b="1" dirty="0" err="1" smtClean="0"/>
              <a:t>existe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independentemiente</a:t>
            </a:r>
            <a:r>
              <a:rPr lang="en-US" sz="2800" b="1" dirty="0" smtClean="0"/>
              <a:t> de la religion.</a:t>
            </a:r>
          </a:p>
          <a:p>
            <a:endParaRPr lang="en-US" sz="2800" b="1" dirty="0"/>
          </a:p>
          <a:p>
            <a:r>
              <a:rPr lang="en-US" sz="2800" b="1" dirty="0" smtClean="0"/>
              <a:t>Del no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asi</a:t>
            </a:r>
            <a:r>
              <a:rPr lang="en-US" sz="2800" b="1" dirty="0" smtClean="0"/>
              <a:t>, los </a:t>
            </a:r>
            <a:r>
              <a:rPr lang="en-US" sz="2800" b="1" dirty="0" err="1" smtClean="0"/>
              <a:t>miembros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diferentes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iglesias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religiones</a:t>
            </a:r>
            <a:r>
              <a:rPr lang="en-US" sz="2800" b="1" dirty="0" smtClean="0"/>
              <a:t>, no </a:t>
            </a:r>
            <a:r>
              <a:rPr lang="en-US" sz="2800" b="1" dirty="0" err="1" smtClean="0"/>
              <a:t>podrian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ponerse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acuerdo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 smtClean="0"/>
              <a:t>Ejemplos</a:t>
            </a:r>
            <a:r>
              <a:rPr lang="en-US" sz="2800" b="1" dirty="0" smtClean="0"/>
              <a:t>: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Poligamia</a:t>
            </a:r>
            <a:r>
              <a:rPr lang="en-US" sz="2800" b="1" dirty="0" smtClean="0"/>
              <a:t> para los </a:t>
            </a:r>
            <a:r>
              <a:rPr lang="en-US" sz="2800" b="1" dirty="0" err="1" smtClean="0"/>
              <a:t>mormones</a:t>
            </a:r>
            <a:endParaRPr lang="en-US" sz="2800" b="1" dirty="0" smtClean="0"/>
          </a:p>
          <a:p>
            <a:r>
              <a:rPr lang="en-US" sz="2800" b="1" dirty="0" err="1" smtClean="0"/>
              <a:t>Transfusiones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sangre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testigos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Jeova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949023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Algunas</a:t>
            </a:r>
            <a:r>
              <a:rPr lang="en-US" sz="2800" b="1" dirty="0" smtClean="0"/>
              <a:t> personas </a:t>
            </a:r>
            <a:r>
              <a:rPr lang="en-US" sz="2800" b="1" dirty="0" err="1" smtClean="0"/>
              <a:t>cuestionan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alguien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pueda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tener</a:t>
            </a:r>
            <a:r>
              <a:rPr lang="en-US" sz="2800" b="1" dirty="0" smtClean="0"/>
              <a:t> moral sin religion.</a:t>
            </a:r>
          </a:p>
          <a:p>
            <a:endParaRPr lang="en-US" sz="2800" b="1" dirty="0"/>
          </a:p>
          <a:p>
            <a:r>
              <a:rPr lang="en-US" sz="2800" b="1" dirty="0" smtClean="0"/>
              <a:t>En la </a:t>
            </a:r>
            <a:r>
              <a:rPr lang="en-US" sz="2800" b="1" dirty="0" err="1" smtClean="0"/>
              <a:t>misma</a:t>
            </a:r>
            <a:r>
              <a:rPr lang="en-US" sz="2800" b="1" dirty="0" smtClean="0"/>
              <a:t> vision, se </a:t>
            </a:r>
            <a:r>
              <a:rPr lang="en-US" sz="2800" b="1" dirty="0" err="1" smtClean="0"/>
              <a:t>cuestiona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alguien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pueda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respetar</a:t>
            </a:r>
            <a:r>
              <a:rPr lang="en-US" sz="2800" b="1" dirty="0" smtClean="0"/>
              <a:t> la ley sin </a:t>
            </a:r>
            <a:r>
              <a:rPr lang="en-US" sz="2800" b="1" dirty="0" err="1" smtClean="0"/>
              <a:t>tener</a:t>
            </a:r>
            <a:r>
              <a:rPr lang="en-US" sz="2800" b="1" dirty="0" smtClean="0"/>
              <a:t> religion.</a:t>
            </a:r>
          </a:p>
          <a:p>
            <a:endParaRPr lang="en-US" sz="2800" b="1" dirty="0"/>
          </a:p>
          <a:p>
            <a:r>
              <a:rPr lang="en-US" sz="2800" b="1" dirty="0" smtClean="0"/>
              <a:t>En </a:t>
            </a:r>
            <a:r>
              <a:rPr lang="en-US" sz="2800" b="1" dirty="0" err="1" smtClean="0"/>
              <a:t>realidad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necesario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creyentes</a:t>
            </a:r>
            <a:r>
              <a:rPr lang="en-US" sz="2800" b="1" dirty="0" smtClean="0"/>
              <a:t> en un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superior para </a:t>
            </a:r>
            <a:r>
              <a:rPr lang="en-US" sz="2800" b="1" dirty="0" err="1" smtClean="0"/>
              <a:t>entender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sociedad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humana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necesita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operar</a:t>
            </a:r>
            <a:r>
              <a:rPr lang="en-US" sz="2800" b="1" dirty="0" smtClean="0"/>
              <a:t> en el </a:t>
            </a:r>
            <a:r>
              <a:rPr lang="en-US" sz="2800" b="1" dirty="0" err="1" smtClean="0"/>
              <a:t>respeto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reglas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328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6781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Al </a:t>
            </a:r>
            <a:r>
              <a:rPr lang="en-US" sz="2400" b="1" dirty="0" err="1"/>
              <a:t>contrario</a:t>
            </a:r>
            <a:r>
              <a:rPr lang="en-US" sz="2400" b="1" dirty="0"/>
              <a:t>, los no </a:t>
            </a:r>
            <a:r>
              <a:rPr lang="en-US" sz="2400" b="1" dirty="0" err="1"/>
              <a:t>creyentes</a:t>
            </a:r>
            <a:r>
              <a:rPr lang="en-US" sz="2400" b="1" dirty="0"/>
              <a:t>  </a:t>
            </a:r>
            <a:r>
              <a:rPr lang="en-US" sz="2400" b="1" dirty="0" err="1"/>
              <a:t>piden</a:t>
            </a:r>
            <a:r>
              <a:rPr lang="en-US" sz="2400" b="1" dirty="0"/>
              <a:t> a los </a:t>
            </a:r>
            <a:r>
              <a:rPr lang="en-US" sz="2400" b="1" dirty="0" err="1"/>
              <a:t>creyentes</a:t>
            </a:r>
            <a:r>
              <a:rPr lang="en-US" sz="2400" b="1" dirty="0"/>
              <a:t>/</a:t>
            </a:r>
            <a:r>
              <a:rPr lang="en-US" sz="2400" b="1" dirty="0" err="1"/>
              <a:t>religiosos</a:t>
            </a:r>
            <a:r>
              <a:rPr lang="en-US" sz="2400" b="1" dirty="0"/>
              <a:t>, </a:t>
            </a:r>
            <a:r>
              <a:rPr lang="en-US" sz="2400" b="1" dirty="0" err="1"/>
              <a:t>motivos</a:t>
            </a:r>
            <a:r>
              <a:rPr lang="en-US" sz="2400" b="1" dirty="0"/>
              <a:t> para </a:t>
            </a:r>
            <a:r>
              <a:rPr lang="en-US" sz="2400" b="1" dirty="0" err="1"/>
              <a:t>tener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obedecer</a:t>
            </a:r>
            <a:r>
              <a:rPr lang="en-US" sz="2400" b="1" dirty="0"/>
              <a:t> a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regla</a:t>
            </a:r>
            <a:r>
              <a:rPr lang="en-US" sz="2400" b="1" dirty="0"/>
              <a:t> o ley particular </a:t>
            </a:r>
            <a:r>
              <a:rPr lang="en-US" sz="2400" b="1" dirty="0" err="1"/>
              <a:t>impuesta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religion </a:t>
            </a:r>
            <a:r>
              <a:rPr lang="en-US" sz="2400" b="1" dirty="0" err="1" smtClean="0"/>
              <a:t>especifica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Ejemplos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r>
              <a:rPr lang="en-US" sz="2400" b="1" dirty="0" smtClean="0"/>
              <a:t>En la </a:t>
            </a:r>
            <a:r>
              <a:rPr lang="en-US" sz="2400" b="1" dirty="0" err="1" smtClean="0"/>
              <a:t>ingesta</a:t>
            </a:r>
            <a:r>
              <a:rPr lang="en-US" sz="2400" b="1" dirty="0" smtClean="0"/>
              <a:t> de comida</a:t>
            </a:r>
          </a:p>
          <a:p>
            <a:endParaRPr lang="en-US" sz="2400" b="1" dirty="0"/>
          </a:p>
          <a:p>
            <a:r>
              <a:rPr lang="en-US" sz="2400" b="1" dirty="0" smtClean="0"/>
              <a:t>Los </a:t>
            </a:r>
            <a:r>
              <a:rPr lang="en-US" sz="2400" b="1" dirty="0" err="1" smtClean="0"/>
              <a:t>musulmanes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comen</a:t>
            </a:r>
            <a:r>
              <a:rPr lang="en-US" sz="2400" b="1" dirty="0" smtClean="0"/>
              <a:t> carne de </a:t>
            </a:r>
            <a:r>
              <a:rPr lang="en-US" sz="2400" b="1" dirty="0" err="1" smtClean="0"/>
              <a:t>cerdo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Para los </a:t>
            </a:r>
            <a:r>
              <a:rPr lang="en-US" sz="2400" b="1" dirty="0" err="1" smtClean="0"/>
              <a:t>judios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ortodoxos</a:t>
            </a:r>
            <a:r>
              <a:rPr lang="en-US" sz="2400" b="1" dirty="0" smtClean="0"/>
              <a:t> la comida </a:t>
            </a:r>
            <a:r>
              <a:rPr lang="en-US" sz="2400" b="1" dirty="0" err="1" smtClean="0"/>
              <a:t>tiene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preparada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manera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especifica</a:t>
            </a:r>
            <a:r>
              <a:rPr lang="en-US" sz="2400" b="1" dirty="0" smtClean="0"/>
              <a:t> (kosher)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815279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752600"/>
            <a:ext cx="1663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Etica</a:t>
            </a:r>
            <a:r>
              <a:rPr lang="en-US" sz="2800" b="1" dirty="0" smtClean="0"/>
              <a:t> y ley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50882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2734"/>
            <a:ext cx="906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Principios</a:t>
            </a:r>
            <a:r>
              <a:rPr lang="en-US" sz="2800" b="1" dirty="0" smtClean="0"/>
              <a:t> de la </a:t>
            </a:r>
            <a:r>
              <a:rPr lang="en-US" sz="2800" b="1" u="sng" dirty="0" err="1" smtClean="0"/>
              <a:t>tolerancia</a:t>
            </a:r>
            <a:endParaRPr lang="en-US" sz="2800" b="1" u="sng" dirty="0" smtClean="0"/>
          </a:p>
          <a:p>
            <a:endParaRPr lang="en-US" sz="2800" b="1" dirty="0" smtClean="0"/>
          </a:p>
          <a:p>
            <a:pPr marL="342900" indent="-342900">
              <a:buAutoNum type="arabicParenR"/>
            </a:pPr>
            <a:r>
              <a:rPr lang="en-US" sz="2800" b="1" dirty="0" err="1" smtClean="0"/>
              <a:t>Nadie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puede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pedir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nadie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respetar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regla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menos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ocasione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daño</a:t>
            </a:r>
            <a:r>
              <a:rPr lang="en-US" sz="2800" b="1" dirty="0" smtClean="0"/>
              <a:t> a el </a:t>
            </a:r>
            <a:r>
              <a:rPr lang="en-US" sz="2800" b="1" dirty="0" err="1" smtClean="0"/>
              <a:t>mismo</a:t>
            </a:r>
            <a:r>
              <a:rPr lang="en-US" sz="2800" b="1" dirty="0" smtClean="0"/>
              <a:t> o a </a:t>
            </a:r>
            <a:r>
              <a:rPr lang="en-US" sz="2800" b="1" dirty="0" err="1" smtClean="0"/>
              <a:t>terceros</a:t>
            </a:r>
            <a:r>
              <a:rPr lang="en-US" sz="2800" b="1" dirty="0" smtClean="0"/>
              <a:t> </a:t>
            </a:r>
          </a:p>
          <a:p>
            <a:endParaRPr lang="en-US" sz="2800" b="1" dirty="0"/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ejemplo</a:t>
            </a:r>
            <a:r>
              <a:rPr lang="en-US" sz="2800" b="1" dirty="0" smtClean="0"/>
              <a:t> un </a:t>
            </a:r>
            <a:r>
              <a:rPr lang="en-US" sz="2800" b="1" dirty="0" err="1" smtClean="0"/>
              <a:t>musulman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puede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pedir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otra</a:t>
            </a:r>
            <a:r>
              <a:rPr lang="en-US" sz="2800" b="1" dirty="0" smtClean="0"/>
              <a:t> persona no comer carne de </a:t>
            </a:r>
            <a:r>
              <a:rPr lang="en-US" sz="2800" b="1" dirty="0" err="1" smtClean="0"/>
              <a:t>cerdo</a:t>
            </a:r>
            <a:r>
              <a:rPr lang="en-US" sz="2800" b="1" dirty="0" smtClean="0"/>
              <a:t>)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r>
              <a:rPr lang="en-US" sz="2800" b="1" dirty="0" smtClean="0"/>
              <a:t>2) </a:t>
            </a:r>
            <a:r>
              <a:rPr lang="en-US" sz="2800" b="1" dirty="0" err="1" smtClean="0"/>
              <a:t>Nadie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puede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impedir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otra</a:t>
            </a:r>
            <a:r>
              <a:rPr lang="en-US" sz="2800" b="1" dirty="0" smtClean="0"/>
              <a:t> persona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cierta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conducta</a:t>
            </a:r>
            <a:r>
              <a:rPr lang="en-US" sz="2800" b="1" dirty="0" smtClean="0"/>
              <a:t> (en el </a:t>
            </a:r>
            <a:r>
              <a:rPr lang="en-US" sz="2800" b="1" dirty="0" err="1" smtClean="0"/>
              <a:t>mismo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ejemplo</a:t>
            </a:r>
            <a:r>
              <a:rPr lang="en-US" sz="2800" b="1" dirty="0" smtClean="0"/>
              <a:t>, no comer carne de </a:t>
            </a:r>
            <a:r>
              <a:rPr lang="en-US" sz="2800" b="1" dirty="0" err="1" smtClean="0"/>
              <a:t>cerdo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porque</a:t>
            </a:r>
            <a:r>
              <a:rPr lang="en-US" sz="2800" b="1" dirty="0" smtClean="0"/>
              <a:t> no la </a:t>
            </a:r>
            <a:r>
              <a:rPr lang="en-US" sz="2800" b="1" dirty="0" err="1" smtClean="0"/>
              <a:t>considera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apropiada</a:t>
            </a:r>
            <a:r>
              <a:rPr lang="en-US" sz="2800" b="1" dirty="0" smtClean="0"/>
              <a:t>, </a:t>
            </a:r>
            <a:r>
              <a:rPr lang="en-US" sz="2800" b="1" dirty="0"/>
              <a:t>a </a:t>
            </a:r>
            <a:r>
              <a:rPr lang="en-US" sz="2800" b="1" dirty="0" err="1"/>
              <a:t>menos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esta</a:t>
            </a:r>
            <a:r>
              <a:rPr lang="en-US" sz="2800" b="1" dirty="0"/>
              <a:t> </a:t>
            </a:r>
            <a:r>
              <a:rPr lang="en-US" sz="2800" b="1" dirty="0" err="1"/>
              <a:t>ocasione</a:t>
            </a:r>
            <a:r>
              <a:rPr lang="en-US" sz="2800" b="1" dirty="0"/>
              <a:t> </a:t>
            </a:r>
            <a:r>
              <a:rPr lang="en-US" sz="2800" b="1" dirty="0" err="1"/>
              <a:t>daño</a:t>
            </a:r>
            <a:r>
              <a:rPr lang="en-US" sz="2800" b="1" dirty="0"/>
              <a:t> a el </a:t>
            </a:r>
            <a:r>
              <a:rPr lang="en-US" sz="2800" b="1" dirty="0" err="1" smtClean="0"/>
              <a:t>mismo</a:t>
            </a:r>
            <a:r>
              <a:rPr lang="en-US" sz="2800" b="1" dirty="0" smtClean="0"/>
              <a:t> o </a:t>
            </a:r>
            <a:r>
              <a:rPr lang="en-US" sz="2800" b="1" dirty="0"/>
              <a:t>a </a:t>
            </a:r>
            <a:r>
              <a:rPr lang="en-US" sz="2800" b="1" dirty="0" err="1" smtClean="0"/>
              <a:t>terceros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1527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327" y="990600"/>
            <a:ext cx="6903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A NIVEL DE SOCIEDAD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LAS MEJORAS DEL NIVEL DE VIDA </a:t>
            </a: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NO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PROVIENEN DE LA ACUMULACION DE CAPITAL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SINO DE LOS AVANCES CIENTIFICOS, MEDICOS, TECNOLOGICOS FOMENTADOS POR EL CONOCIMIENTO</a:t>
            </a:r>
            <a:endParaRPr lang="es-MX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3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305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Estos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principios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tambien</a:t>
            </a:r>
            <a:r>
              <a:rPr lang="en-US" sz="2400" b="1" dirty="0" smtClean="0"/>
              <a:t> son </a:t>
            </a:r>
            <a:r>
              <a:rPr lang="en-US" sz="2400" b="1" dirty="0" err="1" smtClean="0"/>
              <a:t>cuestionados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cuestionables</a:t>
            </a:r>
            <a:endParaRPr lang="en-US" sz="2400" b="1" dirty="0" smtClean="0"/>
          </a:p>
          <a:p>
            <a:endParaRPr lang="en-US" b="1" dirty="0"/>
          </a:p>
          <a:p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ejemplo</a:t>
            </a:r>
            <a:r>
              <a:rPr lang="en-US" b="1" dirty="0" smtClean="0"/>
              <a:t>, en </a:t>
            </a:r>
            <a:r>
              <a:rPr lang="en-US" b="1" dirty="0" err="1" smtClean="0"/>
              <a:t>algunos</a:t>
            </a:r>
            <a:r>
              <a:rPr lang="en-US" b="1" dirty="0" smtClean="0"/>
              <a:t> </a:t>
            </a:r>
            <a:r>
              <a:rPr lang="en-US" b="1" dirty="0" err="1" smtClean="0"/>
              <a:t>paises</a:t>
            </a:r>
            <a:r>
              <a:rPr lang="en-US" b="1" dirty="0" smtClean="0"/>
              <a:t> de Africa </a:t>
            </a:r>
            <a:r>
              <a:rPr lang="en-US" b="1" dirty="0" err="1" smtClean="0"/>
              <a:t>suroriental</a:t>
            </a:r>
            <a:r>
              <a:rPr lang="en-US" b="1" dirty="0" smtClean="0"/>
              <a:t>,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mujeres</a:t>
            </a:r>
            <a:r>
              <a:rPr lang="en-US" b="1" dirty="0" smtClean="0"/>
              <a:t> </a:t>
            </a:r>
            <a:r>
              <a:rPr lang="en-US" b="1" dirty="0" err="1" smtClean="0"/>
              <a:t>pueden</a:t>
            </a:r>
            <a:r>
              <a:rPr lang="en-US" b="1" dirty="0" smtClean="0"/>
              <a:t> </a:t>
            </a:r>
            <a:r>
              <a:rPr lang="en-US" b="1" dirty="0" err="1" smtClean="0"/>
              <a:t>ir</a:t>
            </a:r>
            <a:r>
              <a:rPr lang="en-US" b="1" dirty="0" smtClean="0"/>
              <a:t> sin </a:t>
            </a:r>
            <a:r>
              <a:rPr lang="en-US" b="1" dirty="0" err="1" smtClean="0"/>
              <a:t>bracier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Sin embargo, </a:t>
            </a:r>
            <a:r>
              <a:rPr lang="en-US" b="1" dirty="0" err="1" smtClean="0"/>
              <a:t>enseñar</a:t>
            </a:r>
            <a:r>
              <a:rPr lang="en-US" b="1" dirty="0" smtClean="0"/>
              <a:t> los </a:t>
            </a:r>
            <a:r>
              <a:rPr lang="en-US" b="1" dirty="0" err="1" smtClean="0"/>
              <a:t>tobillos</a:t>
            </a:r>
            <a:r>
              <a:rPr lang="en-US" b="1" dirty="0" smtClean="0"/>
              <a:t> </a:t>
            </a:r>
            <a:r>
              <a:rPr lang="en-US" b="1" dirty="0" err="1" smtClean="0"/>
              <a:t>desnudos</a:t>
            </a:r>
            <a:r>
              <a:rPr lang="en-US" b="1" dirty="0" smtClean="0"/>
              <a:t> de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mujer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considerado</a:t>
            </a:r>
            <a:r>
              <a:rPr lang="en-US" b="1" dirty="0" smtClean="0"/>
              <a:t> </a:t>
            </a:r>
            <a:r>
              <a:rPr lang="en-US" b="1" dirty="0" err="1" smtClean="0"/>
              <a:t>extremadamente</a:t>
            </a:r>
            <a:r>
              <a:rPr lang="en-US" b="1" dirty="0" smtClean="0"/>
              <a:t> </a:t>
            </a:r>
            <a:r>
              <a:rPr lang="en-US" b="1" dirty="0" err="1" smtClean="0"/>
              <a:t>ofensivo</a:t>
            </a:r>
            <a:r>
              <a:rPr lang="en-US" b="1" dirty="0" smtClean="0"/>
              <a:t> de la moral</a:t>
            </a:r>
          </a:p>
          <a:p>
            <a:endParaRPr lang="en-US" b="1" dirty="0"/>
          </a:p>
          <a:p>
            <a:r>
              <a:rPr lang="en-US" b="1" dirty="0" err="1" smtClean="0"/>
              <a:t>Quien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/>
              <a:t> </a:t>
            </a:r>
            <a:r>
              <a:rPr lang="en-US" b="1" dirty="0" err="1" smtClean="0"/>
              <a:t>dañado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este</a:t>
            </a:r>
            <a:r>
              <a:rPr lang="en-US" b="1" dirty="0" smtClean="0"/>
              <a:t> </a:t>
            </a:r>
            <a:r>
              <a:rPr lang="en-US" b="1" dirty="0" err="1" smtClean="0"/>
              <a:t>conducta</a:t>
            </a:r>
            <a:r>
              <a:rPr lang="en-US" b="1" dirty="0" smtClean="0"/>
              <a:t>: </a:t>
            </a:r>
          </a:p>
          <a:p>
            <a:endParaRPr lang="en-US" b="1" dirty="0"/>
          </a:p>
          <a:p>
            <a:r>
              <a:rPr lang="en-US" b="1" dirty="0" err="1" smtClean="0"/>
              <a:t>Segun</a:t>
            </a:r>
            <a:r>
              <a:rPr lang="en-US" b="1" dirty="0" smtClean="0"/>
              <a:t> los </a:t>
            </a:r>
            <a:r>
              <a:rPr lang="en-US" b="1" dirty="0" err="1" smtClean="0"/>
              <a:t>pobladores</a:t>
            </a:r>
            <a:r>
              <a:rPr lang="en-US" b="1" dirty="0" smtClean="0"/>
              <a:t> de tales </a:t>
            </a:r>
            <a:r>
              <a:rPr lang="en-US" b="1" dirty="0" err="1" smtClean="0"/>
              <a:t>paises</a:t>
            </a:r>
            <a:r>
              <a:rPr lang="en-US" b="1" dirty="0" smtClean="0"/>
              <a:t>, </a:t>
            </a:r>
            <a:r>
              <a:rPr lang="en-US" b="1" dirty="0" err="1" smtClean="0"/>
              <a:t>esta</a:t>
            </a:r>
            <a:r>
              <a:rPr lang="en-US" b="1" dirty="0" smtClean="0"/>
              <a:t> </a:t>
            </a:r>
            <a:r>
              <a:rPr lang="en-US" b="1" dirty="0" err="1" smtClean="0"/>
              <a:t>conducta</a:t>
            </a:r>
            <a:r>
              <a:rPr lang="en-US" b="1" dirty="0" smtClean="0"/>
              <a:t> “</a:t>
            </a:r>
            <a:r>
              <a:rPr lang="en-US" b="1" dirty="0" err="1" smtClean="0"/>
              <a:t>provoca</a:t>
            </a:r>
            <a:r>
              <a:rPr lang="en-US" b="1" dirty="0" smtClean="0"/>
              <a:t>” a los hombres, y “no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bueno</a:t>
            </a:r>
            <a:r>
              <a:rPr lang="en-US" b="1" dirty="0" smtClean="0"/>
              <a:t>”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niñas</a:t>
            </a:r>
            <a:r>
              <a:rPr lang="en-US" b="1" dirty="0" smtClean="0"/>
              <a:t> y </a:t>
            </a:r>
            <a:r>
              <a:rPr lang="en-US" b="1" dirty="0" err="1" smtClean="0"/>
              <a:t>muchachas</a:t>
            </a:r>
            <a:r>
              <a:rPr lang="en-US" b="1" dirty="0" smtClean="0"/>
              <a:t> </a:t>
            </a:r>
            <a:r>
              <a:rPr lang="en-US" b="1" dirty="0" err="1" smtClean="0"/>
              <a:t>aprendan</a:t>
            </a:r>
            <a:r>
              <a:rPr lang="en-US" b="1" dirty="0" smtClean="0"/>
              <a:t> a </a:t>
            </a:r>
            <a:r>
              <a:rPr lang="en-US" b="1" dirty="0" err="1" smtClean="0"/>
              <a:t>provocar</a:t>
            </a:r>
            <a:r>
              <a:rPr lang="en-US" b="1" dirty="0" smtClean="0"/>
              <a:t> a los hombres de </a:t>
            </a:r>
            <a:r>
              <a:rPr lang="en-US" b="1" dirty="0" err="1" smtClean="0"/>
              <a:t>tal</a:t>
            </a:r>
            <a:r>
              <a:rPr lang="en-US" b="1" dirty="0" smtClean="0"/>
              <a:t> </a:t>
            </a:r>
            <a:r>
              <a:rPr lang="en-US" b="1" dirty="0" err="1" smtClean="0"/>
              <a:t>manera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5279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38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Estos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ejemplos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juntos</a:t>
            </a:r>
            <a:r>
              <a:rPr lang="en-US" sz="2800" b="1" dirty="0" smtClean="0"/>
              <a:t> con la simple </a:t>
            </a:r>
            <a:r>
              <a:rPr lang="en-US" sz="2800" b="1" dirty="0" err="1" smtClean="0"/>
              <a:t>consideracion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la moral ha </a:t>
            </a:r>
            <a:r>
              <a:rPr lang="en-US" sz="2800" b="1" dirty="0" err="1" smtClean="0"/>
              <a:t>ido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cambiando</a:t>
            </a:r>
            <a:r>
              <a:rPr lang="en-US" sz="2800" b="1" dirty="0" smtClean="0"/>
              <a:t> con los </a:t>
            </a:r>
            <a:r>
              <a:rPr lang="en-US" sz="2800" b="1" dirty="0" err="1" smtClean="0"/>
              <a:t>tiempos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nos</a:t>
            </a:r>
            <a:r>
              <a:rPr lang="en-US" sz="2800" b="1" dirty="0" smtClean="0"/>
              <a:t> dice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la moral </a:t>
            </a:r>
            <a:r>
              <a:rPr lang="en-US" sz="2800" b="1" dirty="0" err="1" smtClean="0"/>
              <a:t>existe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pero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algo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absoluto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En </a:t>
            </a:r>
            <a:r>
              <a:rPr lang="en-US" sz="2800" b="1" dirty="0" err="1"/>
              <a:t>ausencia</a:t>
            </a:r>
            <a:r>
              <a:rPr lang="en-US" sz="2800" b="1" dirty="0"/>
              <a:t> de </a:t>
            </a:r>
            <a:r>
              <a:rPr lang="en-US" sz="2800" b="1" dirty="0" err="1"/>
              <a:t>seres</a:t>
            </a:r>
            <a:r>
              <a:rPr lang="en-US" sz="2800" b="1" dirty="0"/>
              <a:t> </a:t>
            </a:r>
            <a:r>
              <a:rPr lang="en-US" sz="2800" b="1" dirty="0" err="1"/>
              <a:t>vivos</a:t>
            </a:r>
            <a:r>
              <a:rPr lang="en-US" sz="2800" b="1" dirty="0"/>
              <a:t>  con </a:t>
            </a:r>
            <a:r>
              <a:rPr lang="en-US" sz="2800" b="1" dirty="0" err="1"/>
              <a:t>necesidades</a:t>
            </a:r>
            <a:r>
              <a:rPr lang="en-US" sz="2800" b="1" dirty="0"/>
              <a:t> no </a:t>
            </a:r>
            <a:r>
              <a:rPr lang="en-US" sz="2800" b="1" dirty="0" err="1"/>
              <a:t>existiria</a:t>
            </a:r>
            <a:r>
              <a:rPr lang="en-US" sz="2800" b="1" dirty="0"/>
              <a:t> lo </a:t>
            </a:r>
            <a:r>
              <a:rPr lang="en-US" sz="2800" b="1" dirty="0" err="1"/>
              <a:t>bueno</a:t>
            </a:r>
            <a:r>
              <a:rPr lang="en-US" sz="2800" b="1" dirty="0"/>
              <a:t> y lo </a:t>
            </a:r>
            <a:r>
              <a:rPr lang="en-US" sz="2800" b="1" dirty="0" err="1"/>
              <a:t>malo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 smtClean="0"/>
              <a:t>Nosotros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mismos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tenemos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establecer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ponernos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acuerdo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lo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tiene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reglamentado</a:t>
            </a:r>
            <a:r>
              <a:rPr lang="en-US" sz="2800" b="1" dirty="0" smtClean="0"/>
              <a:t>, y </a:t>
            </a:r>
            <a:r>
              <a:rPr lang="en-US" sz="2800" b="1" dirty="0" err="1" smtClean="0"/>
              <a:t>segun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cuales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principios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279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 ley </a:t>
            </a:r>
            <a:r>
              <a:rPr lang="en-US" sz="2400" b="1" dirty="0" err="1" smtClean="0"/>
              <a:t>como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etica</a:t>
            </a:r>
            <a:r>
              <a:rPr lang="en-US" sz="2400" b="1" dirty="0" smtClean="0"/>
              <a:t> del mas </a:t>
            </a:r>
            <a:r>
              <a:rPr lang="en-US" sz="2400" b="1" dirty="0" err="1" smtClean="0"/>
              <a:t>fuerte</a:t>
            </a:r>
            <a:r>
              <a:rPr lang="en-US" sz="2400" b="1" dirty="0" smtClean="0"/>
              <a:t>?</a:t>
            </a:r>
          </a:p>
          <a:p>
            <a:endParaRPr lang="en-US" dirty="0"/>
          </a:p>
          <a:p>
            <a:r>
              <a:rPr lang="en-US" sz="2000" dirty="0" err="1" smtClean="0"/>
              <a:t>Algunas</a:t>
            </a:r>
            <a:r>
              <a:rPr lang="en-US" sz="2000" dirty="0" smtClean="0"/>
              <a:t> </a:t>
            </a:r>
            <a:r>
              <a:rPr lang="en-US" sz="2000" dirty="0" err="1" smtClean="0"/>
              <a:t>escuelas</a:t>
            </a:r>
            <a:r>
              <a:rPr lang="en-US" sz="2000" dirty="0" smtClean="0"/>
              <a:t> de </a:t>
            </a:r>
            <a:r>
              <a:rPr lang="en-US" sz="2000" dirty="0" err="1" smtClean="0"/>
              <a:t>pensamiento</a:t>
            </a:r>
            <a:r>
              <a:rPr lang="en-US" sz="2000" dirty="0" smtClean="0"/>
              <a:t> </a:t>
            </a:r>
            <a:r>
              <a:rPr lang="en-US" sz="2000" dirty="0" err="1" smtClean="0"/>
              <a:t>sostienen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ley no </a:t>
            </a:r>
            <a:r>
              <a:rPr lang="en-US" sz="2000" dirty="0" err="1" smtClean="0"/>
              <a:t>es</a:t>
            </a:r>
            <a:r>
              <a:rPr lang="en-US" sz="2000" dirty="0" smtClean="0"/>
              <a:t> mas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formalizacion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reglas</a:t>
            </a:r>
            <a:r>
              <a:rPr lang="en-US" sz="2000" dirty="0" smtClean="0"/>
              <a:t> </a:t>
            </a:r>
            <a:r>
              <a:rPr lang="en-US" sz="2000" dirty="0" err="1" smtClean="0"/>
              <a:t>impuestas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quien</a:t>
            </a:r>
            <a:r>
              <a:rPr lang="en-US" sz="2000" dirty="0" smtClean="0"/>
              <a:t> </a:t>
            </a:r>
            <a:r>
              <a:rPr lang="en-US" sz="2000" dirty="0" err="1" smtClean="0"/>
              <a:t>detiene</a:t>
            </a:r>
            <a:r>
              <a:rPr lang="en-US" sz="2000" dirty="0" smtClean="0"/>
              <a:t> el </a:t>
            </a:r>
            <a:r>
              <a:rPr lang="en-US" sz="2000" dirty="0" err="1" smtClean="0"/>
              <a:t>poder</a:t>
            </a:r>
            <a:r>
              <a:rPr lang="en-US" sz="2000" dirty="0" smtClean="0"/>
              <a:t>, </a:t>
            </a:r>
            <a:r>
              <a:rPr lang="en-US" sz="2000" dirty="0" err="1" smtClean="0"/>
              <a:t>independientemente</a:t>
            </a:r>
            <a:r>
              <a:rPr lang="en-US" sz="2000" dirty="0" smtClean="0"/>
              <a:t> de la forma en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tal</a:t>
            </a:r>
            <a:r>
              <a:rPr lang="en-US" sz="2000" dirty="0" smtClean="0"/>
              <a:t> </a:t>
            </a:r>
            <a:r>
              <a:rPr lang="en-US" sz="2000" dirty="0" err="1" smtClean="0"/>
              <a:t>poder</a:t>
            </a:r>
            <a:r>
              <a:rPr lang="en-US" sz="2000" dirty="0" smtClean="0"/>
              <a:t> ha </a:t>
            </a:r>
            <a:r>
              <a:rPr lang="en-US" sz="2000" dirty="0" err="1" smtClean="0"/>
              <a:t>sido</a:t>
            </a:r>
            <a:r>
              <a:rPr lang="en-US" sz="2000" dirty="0" smtClean="0"/>
              <a:t> </a:t>
            </a:r>
            <a:r>
              <a:rPr lang="en-US" sz="2000" dirty="0" err="1" smtClean="0"/>
              <a:t>ganado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err="1" smtClean="0"/>
              <a:t>Aquel</a:t>
            </a:r>
            <a:r>
              <a:rPr lang="en-US" sz="2000" dirty="0" smtClean="0"/>
              <a:t> </a:t>
            </a:r>
            <a:r>
              <a:rPr lang="en-US" sz="2000" dirty="0" err="1" smtClean="0"/>
              <a:t>quien</a:t>
            </a:r>
            <a:r>
              <a:rPr lang="en-US" sz="2000" dirty="0" smtClean="0"/>
              <a:t> </a:t>
            </a:r>
            <a:r>
              <a:rPr lang="en-US" sz="2000" dirty="0" err="1" smtClean="0"/>
              <a:t>grita</a:t>
            </a:r>
            <a:r>
              <a:rPr lang="en-US" sz="2000" dirty="0" smtClean="0"/>
              <a:t> mas </a:t>
            </a:r>
            <a:r>
              <a:rPr lang="en-US" sz="2000" dirty="0" err="1" smtClean="0"/>
              <a:t>fuerte</a:t>
            </a:r>
            <a:r>
              <a:rPr lang="en-US" sz="2000" dirty="0" smtClean="0"/>
              <a:t> (o </a:t>
            </a:r>
            <a:r>
              <a:rPr lang="en-US" sz="2000" dirty="0" err="1" smtClean="0"/>
              <a:t>tiene</a:t>
            </a:r>
            <a:r>
              <a:rPr lang="en-US" sz="2000" dirty="0" smtClean="0"/>
              <a:t> el fusil mas </a:t>
            </a:r>
            <a:r>
              <a:rPr lang="en-US" sz="2000" dirty="0" err="1" smtClean="0"/>
              <a:t>grueso</a:t>
            </a:r>
            <a:r>
              <a:rPr lang="en-US" sz="2000" dirty="0" smtClean="0"/>
              <a:t>),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vacas</a:t>
            </a:r>
            <a:r>
              <a:rPr lang="en-US" sz="2000" dirty="0" smtClean="0"/>
              <a:t> son </a:t>
            </a:r>
            <a:r>
              <a:rPr lang="en-US" sz="2000" dirty="0" err="1" smtClean="0"/>
              <a:t>suyas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Desde</a:t>
            </a:r>
            <a:r>
              <a:rPr lang="en-US" sz="2000" dirty="0" smtClean="0"/>
              <a:t> el </a:t>
            </a:r>
            <a:r>
              <a:rPr lang="en-US" sz="2000" dirty="0" err="1" smtClean="0"/>
              <a:t>punto</a:t>
            </a:r>
            <a:r>
              <a:rPr lang="en-US" sz="2000" dirty="0" smtClean="0"/>
              <a:t> de vista </a:t>
            </a:r>
            <a:r>
              <a:rPr lang="en-US" sz="2000" dirty="0" err="1" smtClean="0"/>
              <a:t>historico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dificil</a:t>
            </a:r>
            <a:r>
              <a:rPr lang="en-US" sz="2000" dirty="0" smtClean="0"/>
              <a:t> </a:t>
            </a:r>
            <a:r>
              <a:rPr lang="en-US" sz="2000" dirty="0" err="1" smtClean="0"/>
              <a:t>denegar</a:t>
            </a:r>
            <a:r>
              <a:rPr lang="en-US" sz="2000" dirty="0" smtClean="0"/>
              <a:t> </a:t>
            </a:r>
            <a:r>
              <a:rPr lang="en-US" sz="2000" dirty="0" err="1" smtClean="0"/>
              <a:t>tal</a:t>
            </a:r>
            <a:r>
              <a:rPr lang="en-US" sz="2000" dirty="0" smtClean="0"/>
              <a:t> </a:t>
            </a:r>
            <a:r>
              <a:rPr lang="en-US" sz="2000" dirty="0" err="1" smtClean="0"/>
              <a:t>afirmacion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En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democracias</a:t>
            </a:r>
            <a:r>
              <a:rPr lang="en-US" sz="2000" dirty="0" smtClean="0"/>
              <a:t> se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decir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ley </a:t>
            </a:r>
            <a:r>
              <a:rPr lang="en-US" sz="2000" dirty="0" err="1" smtClean="0"/>
              <a:t>esta</a:t>
            </a:r>
            <a:r>
              <a:rPr lang="en-US" sz="2000" dirty="0" smtClean="0"/>
              <a:t>’ </a:t>
            </a:r>
            <a:r>
              <a:rPr lang="en-US" sz="2000" dirty="0" err="1" smtClean="0"/>
              <a:t>decidida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</a:t>
            </a:r>
            <a:r>
              <a:rPr lang="en-US" sz="2000" dirty="0" err="1" smtClean="0"/>
              <a:t>etica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mayoria</a:t>
            </a:r>
            <a:r>
              <a:rPr lang="en-US" sz="2000" dirty="0" smtClean="0"/>
              <a:t> –o de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representantes</a:t>
            </a:r>
            <a:r>
              <a:rPr lang="en-US" sz="2000" dirty="0" smtClean="0"/>
              <a:t>-</a:t>
            </a:r>
          </a:p>
          <a:p>
            <a:endParaRPr lang="en-US" sz="2000" dirty="0"/>
          </a:p>
          <a:p>
            <a:r>
              <a:rPr lang="en-US" sz="2000" dirty="0" err="1" smtClean="0"/>
              <a:t>Ambas</a:t>
            </a:r>
            <a:r>
              <a:rPr lang="en-US" sz="2000" dirty="0" smtClean="0"/>
              <a:t> </a:t>
            </a:r>
            <a:r>
              <a:rPr lang="en-US" sz="2000" dirty="0" err="1" smtClean="0"/>
              <a:t>definiciones</a:t>
            </a:r>
            <a:r>
              <a:rPr lang="en-US" sz="2000" dirty="0" smtClean="0"/>
              <a:t> </a:t>
            </a:r>
            <a:r>
              <a:rPr lang="en-US" sz="2000" dirty="0" err="1" smtClean="0"/>
              <a:t>apoyan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vez</a:t>
            </a:r>
            <a:r>
              <a:rPr lang="en-US" sz="2000" dirty="0" smtClean="0"/>
              <a:t> mas la </a:t>
            </a:r>
            <a:r>
              <a:rPr lang="en-US" sz="2000" dirty="0" err="1" smtClean="0"/>
              <a:t>hipotesis</a:t>
            </a:r>
            <a:r>
              <a:rPr lang="en-US" sz="2000" dirty="0" smtClean="0"/>
              <a:t> </a:t>
            </a:r>
            <a:r>
              <a:rPr lang="en-US" sz="2000" dirty="0" err="1" smtClean="0"/>
              <a:t>relativistica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etica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Tal </a:t>
            </a:r>
            <a:r>
              <a:rPr lang="en-US" sz="2000" dirty="0" err="1" smtClean="0"/>
              <a:t>relatividad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conduce </a:t>
            </a:r>
            <a:r>
              <a:rPr lang="en-US" sz="2000" dirty="0" err="1" smtClean="0"/>
              <a:t>aun</a:t>
            </a:r>
            <a:r>
              <a:rPr lang="en-US" sz="2000" dirty="0" smtClean="0"/>
              <a:t> con mas </a:t>
            </a:r>
            <a:r>
              <a:rPr lang="en-US" sz="2000" dirty="0" err="1" smtClean="0"/>
              <a:t>urgencia</a:t>
            </a:r>
            <a:r>
              <a:rPr lang="en-US" sz="2000" dirty="0" smtClean="0"/>
              <a:t> </a:t>
            </a:r>
            <a:r>
              <a:rPr lang="en-US" sz="2000" dirty="0" err="1" smtClean="0"/>
              <a:t>hacia</a:t>
            </a:r>
            <a:r>
              <a:rPr lang="en-US" sz="2000" dirty="0" smtClean="0"/>
              <a:t> la </a:t>
            </a:r>
            <a:r>
              <a:rPr lang="en-US" sz="2000" dirty="0" err="1" smtClean="0"/>
              <a:t>busqueda</a:t>
            </a:r>
            <a:r>
              <a:rPr lang="en-US" sz="2000" dirty="0" smtClean="0"/>
              <a:t> de </a:t>
            </a:r>
            <a:r>
              <a:rPr lang="en-US" sz="2000" dirty="0" err="1" smtClean="0"/>
              <a:t>principios</a:t>
            </a:r>
            <a:r>
              <a:rPr lang="en-US" sz="2000" dirty="0" smtClean="0"/>
              <a:t> </a:t>
            </a:r>
            <a:r>
              <a:rPr lang="en-US" sz="2000" dirty="0" err="1" smtClean="0"/>
              <a:t>eticos</a:t>
            </a:r>
            <a:r>
              <a:rPr lang="en-US" sz="2000" dirty="0" smtClean="0"/>
              <a:t> </a:t>
            </a:r>
            <a:r>
              <a:rPr lang="en-US" sz="2000" dirty="0" err="1" smtClean="0"/>
              <a:t>aceptables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</a:t>
            </a:r>
            <a:r>
              <a:rPr lang="en-US" sz="2000" dirty="0" err="1" smtClean="0"/>
              <a:t>mayoria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726556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Bases para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etica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absolutista</a:t>
            </a:r>
            <a:endParaRPr lang="en-US" sz="2800" b="1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Ambiente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compartido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Los hombres </a:t>
            </a:r>
            <a:r>
              <a:rPr lang="en-US" sz="2000" dirty="0" err="1" smtClean="0"/>
              <a:t>comparten</a:t>
            </a:r>
            <a:r>
              <a:rPr lang="en-US" sz="2000" dirty="0" smtClean="0"/>
              <a:t> </a:t>
            </a:r>
            <a:r>
              <a:rPr lang="en-US" sz="2000" dirty="0" err="1" smtClean="0"/>
              <a:t>necesidades</a:t>
            </a:r>
            <a:r>
              <a:rPr lang="en-US" sz="2000" dirty="0" smtClean="0"/>
              <a:t> y </a:t>
            </a:r>
            <a:r>
              <a:rPr lang="en-US" sz="2000" dirty="0" err="1" smtClean="0"/>
              <a:t>anhelos</a:t>
            </a:r>
            <a:r>
              <a:rPr lang="en-US" sz="2000" dirty="0" smtClean="0"/>
              <a:t>, no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sorprendente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compartan</a:t>
            </a:r>
            <a:r>
              <a:rPr lang="en-US" sz="2000" dirty="0" smtClean="0"/>
              <a:t> </a:t>
            </a:r>
            <a:r>
              <a:rPr lang="en-US" sz="2000" dirty="0" err="1" smtClean="0"/>
              <a:t>tambien</a:t>
            </a:r>
            <a:r>
              <a:rPr lang="en-US" sz="2000" dirty="0" smtClean="0"/>
              <a:t> </a:t>
            </a:r>
            <a:r>
              <a:rPr lang="en-US" sz="2000" dirty="0" err="1" smtClean="0"/>
              <a:t>valores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err="1" smtClean="0"/>
              <a:t>Evolucion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Las </a:t>
            </a:r>
            <a:r>
              <a:rPr lang="en-US" sz="2000" dirty="0" err="1" smtClean="0"/>
              <a:t>conducta</a:t>
            </a:r>
            <a:r>
              <a:rPr lang="en-US" sz="2000" dirty="0" smtClean="0"/>
              <a:t> </a:t>
            </a:r>
            <a:r>
              <a:rPr lang="en-US" sz="2000" dirty="0" err="1" smtClean="0"/>
              <a:t>equilibradas</a:t>
            </a:r>
            <a:r>
              <a:rPr lang="en-US" sz="2000" dirty="0" smtClean="0"/>
              <a:t> y no </a:t>
            </a:r>
            <a:r>
              <a:rPr lang="en-US" sz="2000" dirty="0" err="1" smtClean="0"/>
              <a:t>egoistas</a:t>
            </a:r>
            <a:r>
              <a:rPr lang="en-US" sz="2000" dirty="0" smtClean="0"/>
              <a:t> </a:t>
            </a:r>
            <a:r>
              <a:rPr lang="en-US" sz="2000" dirty="0" err="1" smtClean="0"/>
              <a:t>llevan</a:t>
            </a:r>
            <a:r>
              <a:rPr lang="en-US" sz="2000" dirty="0" smtClean="0"/>
              <a:t> al </a:t>
            </a:r>
            <a:r>
              <a:rPr lang="en-US" sz="2000" dirty="0" err="1" smtClean="0"/>
              <a:t>liderazgo</a:t>
            </a:r>
            <a:r>
              <a:rPr lang="en-US" sz="2000" dirty="0" smtClean="0"/>
              <a:t> y a la union del </a:t>
            </a:r>
            <a:r>
              <a:rPr lang="en-US" sz="2000" dirty="0" err="1" smtClean="0"/>
              <a:t>grupo</a:t>
            </a:r>
            <a:r>
              <a:rPr lang="en-US" sz="2000" dirty="0" smtClean="0"/>
              <a:t>, </a:t>
            </a:r>
            <a:r>
              <a:rPr lang="en-US" sz="2000" dirty="0" err="1" smtClean="0"/>
              <a:t>favoreciendo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bienestar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Fisiologia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r>
              <a:rPr lang="en-US" sz="2000" dirty="0" smtClean="0"/>
              <a:t>Hay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respuestas</a:t>
            </a:r>
            <a:r>
              <a:rPr lang="en-US" sz="2000" dirty="0" smtClean="0"/>
              <a:t> </a:t>
            </a:r>
            <a:r>
              <a:rPr lang="en-US" sz="2000" dirty="0" err="1" smtClean="0"/>
              <a:t>fisiologica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hace</a:t>
            </a:r>
            <a:r>
              <a:rPr lang="en-US" sz="2000" dirty="0" smtClean="0"/>
              <a:t> </a:t>
            </a:r>
            <a:r>
              <a:rPr lang="en-US" sz="2000" dirty="0" err="1" smtClean="0"/>
              <a:t>sentir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mismas</a:t>
            </a:r>
            <a:r>
              <a:rPr lang="en-US" sz="2000" dirty="0" smtClean="0"/>
              <a:t> </a:t>
            </a:r>
            <a:r>
              <a:rPr lang="en-US" sz="2000" dirty="0" err="1" smtClean="0"/>
              <a:t>emociones</a:t>
            </a:r>
            <a:r>
              <a:rPr lang="en-US" sz="2000" dirty="0" smtClean="0"/>
              <a:t> </a:t>
            </a:r>
            <a:r>
              <a:rPr lang="en-US" sz="2000" dirty="0" err="1" smtClean="0"/>
              <a:t>expresadas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otra</a:t>
            </a:r>
            <a:r>
              <a:rPr lang="en-US" sz="2000" dirty="0" smtClean="0"/>
              <a:t> persona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estemos</a:t>
            </a:r>
            <a:r>
              <a:rPr lang="en-US" sz="2000" dirty="0" smtClean="0"/>
              <a:t> </a:t>
            </a:r>
            <a:r>
              <a:rPr lang="en-US" sz="2000" dirty="0" err="1" smtClean="0"/>
              <a:t>viendo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7250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Los </a:t>
            </a:r>
            <a:r>
              <a:rPr lang="en-US" sz="2400" b="1" dirty="0" err="1"/>
              <a:t>juicios</a:t>
            </a:r>
            <a:r>
              <a:rPr lang="en-US" sz="2400" b="1" dirty="0"/>
              <a:t> </a:t>
            </a:r>
            <a:r>
              <a:rPr lang="en-US" sz="2400" b="1" dirty="0" err="1"/>
              <a:t>morales</a:t>
            </a:r>
            <a:r>
              <a:rPr lang="en-US" sz="2400" b="1" dirty="0"/>
              <a:t> </a:t>
            </a:r>
            <a:r>
              <a:rPr lang="en-US" sz="2400" b="1" dirty="0" err="1"/>
              <a:t>estan</a:t>
            </a:r>
            <a:r>
              <a:rPr lang="en-US" sz="2400" b="1" dirty="0"/>
              <a:t> </a:t>
            </a:r>
            <a:r>
              <a:rPr lang="en-US" sz="2400" b="1" dirty="0" err="1"/>
              <a:t>asociados</a:t>
            </a:r>
            <a:r>
              <a:rPr lang="en-US" sz="2400" b="1" dirty="0"/>
              <a:t> con </a:t>
            </a:r>
          </a:p>
          <a:p>
            <a:pPr algn="ctr"/>
            <a:r>
              <a:rPr lang="en-US" sz="2400" b="1" dirty="0"/>
              <a:t>La </a:t>
            </a:r>
            <a:r>
              <a:rPr lang="en-US" sz="2400" b="1" u="sng" dirty="0" err="1"/>
              <a:t>fisiologia</a:t>
            </a:r>
            <a:r>
              <a:rPr lang="en-US" sz="2400" b="1" u="sng" dirty="0"/>
              <a:t> de </a:t>
            </a:r>
            <a:r>
              <a:rPr lang="en-US" sz="2400" b="1" u="sng" dirty="0" err="1"/>
              <a:t>las</a:t>
            </a:r>
            <a:r>
              <a:rPr lang="en-US" sz="2400" b="1" u="sng" dirty="0"/>
              <a:t> </a:t>
            </a:r>
            <a:r>
              <a:rPr lang="en-US" sz="2400" b="1" u="sng" dirty="0" err="1"/>
              <a:t>emociones</a:t>
            </a:r>
            <a:r>
              <a:rPr lang="en-US" sz="2400" b="1" u="sng" dirty="0"/>
              <a:t>: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Estudios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sobre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bases </a:t>
            </a:r>
            <a:r>
              <a:rPr lang="en-US" sz="2400" b="1" dirty="0" err="1" smtClean="0"/>
              <a:t>neurobiologicas</a:t>
            </a:r>
            <a:r>
              <a:rPr lang="en-US" sz="2400" b="1" dirty="0" smtClean="0"/>
              <a:t> de la moral </a:t>
            </a:r>
            <a:r>
              <a:rPr lang="en-US" sz="2400" b="1" dirty="0" err="1" smtClean="0"/>
              <a:t>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comparado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individuos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normales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psicopatas</a:t>
            </a:r>
            <a:r>
              <a:rPr lang="en-US" sz="2400" b="1" dirty="0" smtClean="0"/>
              <a:t>, y </a:t>
            </a:r>
            <a:r>
              <a:rPr lang="en-US" sz="2400" b="1" dirty="0" err="1" smtClean="0"/>
              <a:t>individuos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violentos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agresivos</a:t>
            </a:r>
            <a:endParaRPr lang="en-US" sz="24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Los </a:t>
            </a:r>
            <a:r>
              <a:rPr lang="en-US" sz="2000" b="1" dirty="0" err="1" smtClean="0"/>
              <a:t>resultados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enseñan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Los </a:t>
            </a:r>
            <a:r>
              <a:rPr lang="en-US" sz="2000" b="1" dirty="0" err="1" smtClean="0"/>
              <a:t>individuos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agresivos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impulsivos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asociados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trastornos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corteza</a:t>
            </a:r>
            <a:r>
              <a:rPr lang="en-US" sz="2000" b="1" dirty="0" smtClean="0"/>
              <a:t> prefrontal y de la “</a:t>
            </a:r>
            <a:r>
              <a:rPr lang="en-US" sz="2000" b="1" dirty="0" err="1" smtClean="0"/>
              <a:t>memoria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trabajo</a:t>
            </a:r>
            <a:r>
              <a:rPr lang="en-US" sz="2000" b="1" dirty="0" smtClean="0"/>
              <a:t>”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Los </a:t>
            </a:r>
            <a:r>
              <a:rPr lang="en-US" sz="2000" b="1" dirty="0" err="1"/>
              <a:t>psicopatas</a:t>
            </a:r>
            <a:r>
              <a:rPr lang="en-US" sz="2000" b="1" dirty="0"/>
              <a:t> </a:t>
            </a:r>
            <a:r>
              <a:rPr lang="en-US" sz="2000" b="1" dirty="0" err="1"/>
              <a:t>estan</a:t>
            </a:r>
            <a:r>
              <a:rPr lang="en-US" sz="2000" b="1" dirty="0"/>
              <a:t> </a:t>
            </a:r>
            <a:r>
              <a:rPr lang="en-US" sz="2000" b="1" dirty="0" err="1"/>
              <a:t>asociados</a:t>
            </a:r>
            <a:r>
              <a:rPr lang="en-US" sz="2000" b="1" dirty="0"/>
              <a:t> a </a:t>
            </a:r>
            <a:r>
              <a:rPr lang="en-US" sz="2000" b="1" dirty="0" err="1"/>
              <a:t>anomalias</a:t>
            </a:r>
            <a:r>
              <a:rPr lang="en-US" sz="2000" b="1" dirty="0"/>
              <a:t> en la </a:t>
            </a:r>
            <a:r>
              <a:rPr lang="en-US" sz="2000" b="1" dirty="0" err="1" smtClean="0"/>
              <a:t>amigdala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6821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Relacion</a:t>
            </a:r>
            <a:r>
              <a:rPr lang="en-US" sz="2400" b="1" u="sng" dirty="0" smtClean="0"/>
              <a:t> entre </a:t>
            </a:r>
            <a:r>
              <a:rPr lang="en-US" sz="2400" b="1" u="sng" dirty="0" err="1" smtClean="0"/>
              <a:t>crimen</a:t>
            </a:r>
            <a:r>
              <a:rPr lang="en-US" sz="2400" b="1" u="sng" dirty="0" smtClean="0"/>
              <a:t> y </a:t>
            </a:r>
            <a:r>
              <a:rPr lang="en-US" sz="2400" b="1" u="sng" dirty="0" err="1" smtClean="0"/>
              <a:t>amigdala</a:t>
            </a:r>
            <a:r>
              <a:rPr lang="en-US" sz="2400" b="1" u="sng" dirty="0" smtClean="0"/>
              <a:t>,</a:t>
            </a:r>
          </a:p>
          <a:p>
            <a:pPr algn="ctr"/>
            <a:r>
              <a:rPr lang="en-US" sz="2400" b="1" u="sng" dirty="0" err="1" smtClean="0"/>
              <a:t>Ausencia</a:t>
            </a:r>
            <a:r>
              <a:rPr lang="en-US" sz="2400" b="1" u="sng" dirty="0" smtClean="0"/>
              <a:t> de moral:</a:t>
            </a:r>
          </a:p>
          <a:p>
            <a:endParaRPr lang="en-US" sz="2400" b="1" dirty="0"/>
          </a:p>
          <a:p>
            <a:r>
              <a:rPr lang="en-US" sz="2400" b="1" dirty="0" err="1" smtClean="0"/>
              <a:t>Abnormalidades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amigdala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pueden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causar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incapacidad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entender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bueno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malo</a:t>
            </a:r>
            <a:r>
              <a:rPr lang="en-US" sz="2400" b="1" dirty="0" smtClean="0"/>
              <a:t>: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Psicopatas</a:t>
            </a:r>
            <a:r>
              <a:rPr lang="en-US" sz="2400" b="1" dirty="0" smtClean="0"/>
              <a:t>: personas con </a:t>
            </a:r>
            <a:r>
              <a:rPr lang="en-US" sz="2400" b="1" dirty="0" err="1" smtClean="0"/>
              <a:t>conducta</a:t>
            </a:r>
            <a:r>
              <a:rPr lang="en-US" sz="2400" b="1" dirty="0" smtClean="0"/>
              <a:t> antisocial, </a:t>
            </a:r>
            <a:r>
              <a:rPr lang="en-US" sz="2400" b="1" dirty="0" err="1" smtClean="0"/>
              <a:t>incapaces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compartir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sufrimiento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projimo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asesinos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violadores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seriales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sadicos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70577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997" y="838200"/>
            <a:ext cx="51406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/>
              <a:t>Que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bueno</a:t>
            </a:r>
            <a:endParaRPr lang="en-US" sz="2400" b="1" u="sng" dirty="0" smtClean="0"/>
          </a:p>
          <a:p>
            <a:pPr algn="ctr"/>
            <a:r>
              <a:rPr lang="en-US" sz="2400" b="1" u="sng" dirty="0" smtClean="0"/>
              <a:t>Y</a:t>
            </a:r>
          </a:p>
          <a:p>
            <a:pPr algn="ctr"/>
            <a:r>
              <a:rPr lang="en-US" sz="2400" b="1" u="sng" dirty="0" err="1" smtClean="0"/>
              <a:t>Que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malo</a:t>
            </a:r>
            <a:endParaRPr lang="en-US" sz="2400" b="1" u="sng" dirty="0" smtClean="0"/>
          </a:p>
          <a:p>
            <a:pPr algn="ctr"/>
            <a:endParaRPr lang="en-US" sz="2400" b="1" u="sng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La </a:t>
            </a:r>
            <a:r>
              <a:rPr lang="en-US" sz="2000" b="1" u="sng" dirty="0" err="1" smtClean="0"/>
              <a:t>amigdala</a:t>
            </a:r>
            <a:r>
              <a:rPr lang="en-US" sz="2000" dirty="0"/>
              <a:t> </a:t>
            </a:r>
            <a:r>
              <a:rPr lang="en-US" sz="2000" dirty="0" smtClean="0"/>
              <a:t>y la </a:t>
            </a:r>
            <a:r>
              <a:rPr lang="en-US" sz="2000" dirty="0" err="1" smtClean="0"/>
              <a:t>percepcion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emociones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corteza</a:t>
            </a:r>
            <a:r>
              <a:rPr lang="en-US" sz="2000" dirty="0" smtClean="0"/>
              <a:t> </a:t>
            </a:r>
            <a:r>
              <a:rPr lang="en-US" sz="2000" dirty="0" err="1" smtClean="0"/>
              <a:t>temporo</a:t>
            </a:r>
            <a:r>
              <a:rPr lang="en-US" sz="2000" dirty="0" smtClean="0"/>
              <a:t>-parietal y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b="1" u="sng" dirty="0" err="1" smtClean="0"/>
              <a:t>celulas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espejo</a:t>
            </a:r>
            <a:endParaRPr lang="en-US" sz="2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726556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83022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12445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431925" y="320675"/>
            <a:ext cx="69215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La presencia de las emociones 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Buena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Mala?</a:t>
            </a:r>
          </a:p>
        </p:txBody>
      </p:sp>
    </p:spTree>
    <p:extLst>
      <p:ext uri="{BB962C8B-B14F-4D97-AF65-F5344CB8AC3E}">
        <p14:creationId xmlns:p14="http://schemas.microsoft.com/office/powerpoint/2010/main" val="4122440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107363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Emociones: el reflejo sobre el cuerpo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 de alguos estados internos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Sentimientos: son la contraparte mental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de las emociones</a:t>
            </a:r>
          </a:p>
        </p:txBody>
      </p:sp>
    </p:spTree>
    <p:extLst>
      <p:ext uri="{BB962C8B-B14F-4D97-AF65-F5344CB8AC3E}">
        <p14:creationId xmlns:p14="http://schemas.microsoft.com/office/powerpoint/2010/main" val="2536348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74BC6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957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803525" y="5751513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 smtClean="0"/>
              <a:t> </a:t>
            </a:r>
            <a:r>
              <a:rPr lang="en-US" altLang="es-MX" sz="1800" dirty="0" err="1"/>
              <a:t>Damasio</a:t>
            </a:r>
            <a:r>
              <a:rPr lang="en-US" altLang="es-MX" sz="1800" dirty="0"/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115784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43000"/>
            <a:ext cx="48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Esta</a:t>
            </a:r>
            <a:r>
              <a:rPr lang="en-US" sz="2400" b="1" dirty="0" smtClean="0">
                <a:solidFill>
                  <a:srgbClr val="FF0000"/>
                </a:solidFill>
              </a:rPr>
              <a:t>’ </a:t>
            </a:r>
            <a:r>
              <a:rPr lang="en-US" sz="2400" b="1" dirty="0" err="1" smtClean="0">
                <a:solidFill>
                  <a:srgbClr val="FF0000"/>
                </a:solidFill>
              </a:rPr>
              <a:t>demostrado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que</a:t>
            </a:r>
            <a:r>
              <a:rPr lang="en-US" sz="2400" b="1" dirty="0" smtClean="0">
                <a:solidFill>
                  <a:srgbClr val="FF0000"/>
                </a:solidFill>
              </a:rPr>
              <a:t> el </a:t>
            </a:r>
            <a:r>
              <a:rPr lang="en-US" sz="2400" b="1" dirty="0" err="1" smtClean="0">
                <a:solidFill>
                  <a:srgbClr val="FF0000"/>
                </a:solidFill>
              </a:rPr>
              <a:t>bienestar</a:t>
            </a:r>
            <a:r>
              <a:rPr lang="en-US" sz="2400" b="1" dirty="0" smtClean="0">
                <a:solidFill>
                  <a:srgbClr val="FF0000"/>
                </a:solidFill>
              </a:rPr>
              <a:t> personal </a:t>
            </a:r>
            <a:r>
              <a:rPr lang="en-US" sz="2400" b="1" dirty="0" err="1" smtClean="0">
                <a:solidFill>
                  <a:srgbClr val="FF0000"/>
                </a:solidFill>
              </a:rPr>
              <a:t>aumenta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independientemente</a:t>
            </a:r>
            <a:r>
              <a:rPr lang="en-US" sz="2400" b="1" dirty="0" smtClean="0">
                <a:solidFill>
                  <a:srgbClr val="FF0000"/>
                </a:solidFill>
              </a:rPr>
              <a:t> de la </a:t>
            </a:r>
            <a:r>
              <a:rPr lang="en-US" sz="2400" b="1" dirty="0" err="1" smtClean="0">
                <a:solidFill>
                  <a:srgbClr val="FF0000"/>
                </a:solidFill>
              </a:rPr>
              <a:t>riqueza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economica</a:t>
            </a:r>
            <a:r>
              <a:rPr lang="en-US" sz="2400" b="1" dirty="0" smtClean="0">
                <a:solidFill>
                  <a:srgbClr val="FF0000"/>
                </a:solidFill>
              </a:rPr>
              <a:t> para personas con </a:t>
            </a:r>
            <a:r>
              <a:rPr lang="en-US" sz="2400" b="1" dirty="0" err="1" smtClean="0">
                <a:solidFill>
                  <a:srgbClr val="FF0000"/>
                </a:solidFill>
              </a:rPr>
              <a:t>niveles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educacion</a:t>
            </a:r>
            <a:r>
              <a:rPr lang="en-US" sz="2400" b="1" dirty="0" smtClean="0">
                <a:solidFill>
                  <a:srgbClr val="FF0000"/>
                </a:solidFill>
              </a:rPr>
              <a:t> y </a:t>
            </a:r>
            <a:r>
              <a:rPr lang="en-US" sz="2400" b="1" dirty="0" err="1" smtClean="0">
                <a:solidFill>
                  <a:srgbClr val="FF0000"/>
                </a:solidFill>
              </a:rPr>
              <a:t>conocimiento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avanzado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Ejemplos</a:t>
            </a:r>
            <a:r>
              <a:rPr lang="en-US" sz="2400" b="1" dirty="0" smtClean="0">
                <a:solidFill>
                  <a:srgbClr val="FF0000"/>
                </a:solidFill>
              </a:rPr>
              <a:t> de la </a:t>
            </a:r>
            <a:r>
              <a:rPr lang="en-US" sz="2400" b="1" dirty="0" err="1" smtClean="0">
                <a:solidFill>
                  <a:srgbClr val="FF0000"/>
                </a:solidFill>
              </a:rPr>
              <a:t>vida</a:t>
            </a:r>
            <a:r>
              <a:rPr lang="en-US" sz="2400" b="1" dirty="0" smtClean="0">
                <a:solidFill>
                  <a:srgbClr val="FF0000"/>
                </a:solidFill>
              </a:rPr>
              <a:t> real: los </a:t>
            </a:r>
            <a:r>
              <a:rPr lang="en-US" sz="2400" b="1" dirty="0" err="1" smtClean="0">
                <a:solidFill>
                  <a:srgbClr val="FF0000"/>
                </a:solidFill>
              </a:rPr>
              <a:t>ganadores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loteria</a:t>
            </a:r>
            <a:r>
              <a:rPr lang="en-US" sz="2400" b="1" dirty="0" smtClean="0">
                <a:solidFill>
                  <a:srgbClr val="FF0000"/>
                </a:solidFill>
              </a:rPr>
              <a:t> o </a:t>
            </a:r>
            <a:r>
              <a:rPr lang="en-US" sz="2400" b="1" dirty="0" err="1" smtClean="0">
                <a:solidFill>
                  <a:srgbClr val="FF0000"/>
                </a:solidFill>
              </a:rPr>
              <a:t>juego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terminan</a:t>
            </a:r>
            <a:r>
              <a:rPr lang="en-US" sz="2400" b="1" dirty="0" smtClean="0">
                <a:solidFill>
                  <a:srgbClr val="FF0000"/>
                </a:solidFill>
              </a:rPr>
              <a:t> a menudo </a:t>
            </a:r>
            <a:r>
              <a:rPr lang="en-US" sz="2400" b="1" dirty="0" err="1" smtClean="0">
                <a:solidFill>
                  <a:srgbClr val="FF0000"/>
                </a:solidFill>
              </a:rPr>
              <a:t>desperdiciando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su</a:t>
            </a:r>
            <a:r>
              <a:rPr lang="en-US" sz="2400" b="1" dirty="0" smtClean="0">
                <a:solidFill>
                  <a:srgbClr val="FF0000"/>
                </a:solidFill>
              </a:rPr>
              <a:t> capital sin </a:t>
            </a:r>
            <a:r>
              <a:rPr lang="en-US" sz="2400" b="1" dirty="0" err="1" smtClean="0">
                <a:solidFill>
                  <a:srgbClr val="FF0000"/>
                </a:solidFill>
              </a:rPr>
              <a:t>aumentar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bienestar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8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990600" y="1752600"/>
            <a:ext cx="213360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1066800" y="3429000"/>
            <a:ext cx="213360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657600" y="2667000"/>
            <a:ext cx="213360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553200" y="2667000"/>
            <a:ext cx="213360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cxnSp>
        <p:nvCxnSpPr>
          <p:cNvPr id="5126" name="AutoShape 13"/>
          <p:cNvCxnSpPr>
            <a:cxnSpLocks noChangeShapeType="1"/>
            <a:stCxn id="5122" idx="1"/>
            <a:endCxn id="5123" idx="1"/>
          </p:cNvCxnSpPr>
          <p:nvPr/>
        </p:nvCxnSpPr>
        <p:spPr bwMode="auto">
          <a:xfrm rot="10800000" flipH="1" flipV="1">
            <a:off x="977900" y="2286000"/>
            <a:ext cx="76200" cy="1676400"/>
          </a:xfrm>
          <a:prstGeom prst="bentConnector3">
            <a:avLst>
              <a:gd name="adj1" fmla="val -283333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7" name="AutoShape 14"/>
          <p:cNvCxnSpPr>
            <a:cxnSpLocks noChangeShapeType="1"/>
            <a:stCxn id="5125" idx="0"/>
            <a:endCxn id="5122" idx="3"/>
          </p:cNvCxnSpPr>
          <p:nvPr/>
        </p:nvCxnSpPr>
        <p:spPr bwMode="auto">
          <a:xfrm rot="5400000" flipH="1">
            <a:off x="5194300" y="228600"/>
            <a:ext cx="368300" cy="44831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8" name="AutoShape 15"/>
          <p:cNvCxnSpPr>
            <a:cxnSpLocks noChangeShapeType="1"/>
            <a:stCxn id="5125" idx="2"/>
            <a:endCxn id="5123" idx="3"/>
          </p:cNvCxnSpPr>
          <p:nvPr/>
        </p:nvCxnSpPr>
        <p:spPr bwMode="auto">
          <a:xfrm rot="5400000">
            <a:off x="5308600" y="1651000"/>
            <a:ext cx="215900" cy="440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9" name="AutoShape 16"/>
          <p:cNvCxnSpPr>
            <a:cxnSpLocks noChangeShapeType="1"/>
            <a:stCxn id="5122" idx="3"/>
            <a:endCxn id="5124" idx="1"/>
          </p:cNvCxnSpPr>
          <p:nvPr/>
        </p:nvCxnSpPr>
        <p:spPr bwMode="auto">
          <a:xfrm>
            <a:off x="3136900" y="2286000"/>
            <a:ext cx="508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AutoShape 17"/>
          <p:cNvCxnSpPr>
            <a:cxnSpLocks noChangeShapeType="1"/>
            <a:stCxn id="5123" idx="3"/>
            <a:endCxn id="5124" idx="1"/>
          </p:cNvCxnSpPr>
          <p:nvPr/>
        </p:nvCxnSpPr>
        <p:spPr bwMode="auto">
          <a:xfrm flipV="1">
            <a:off x="3213100" y="3200400"/>
            <a:ext cx="431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1" name="AutoShape 18"/>
          <p:cNvCxnSpPr>
            <a:cxnSpLocks noChangeShapeType="1"/>
            <a:stCxn id="5124" idx="3"/>
            <a:endCxn id="5125" idx="1"/>
          </p:cNvCxnSpPr>
          <p:nvPr/>
        </p:nvCxnSpPr>
        <p:spPr bwMode="auto">
          <a:xfrm>
            <a:off x="5803900" y="3200400"/>
            <a:ext cx="736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2" name="Text Box 19"/>
          <p:cNvSpPr txBox="1">
            <a:spLocks noChangeArrowheads="1"/>
          </p:cNvSpPr>
          <p:nvPr/>
        </p:nvSpPr>
        <p:spPr bwMode="auto">
          <a:xfrm>
            <a:off x="1271588" y="1981200"/>
            <a:ext cx="1724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Procesamiento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Neocortical</a:t>
            </a:r>
          </a:p>
        </p:txBody>
      </p:sp>
      <p:sp>
        <p:nvSpPr>
          <p:cNvPr id="5133" name="Text Box 20"/>
          <p:cNvSpPr txBox="1">
            <a:spLocks noChangeArrowheads="1"/>
          </p:cNvSpPr>
          <p:nvPr/>
        </p:nvSpPr>
        <p:spPr bwMode="auto">
          <a:xfrm>
            <a:off x="1271588" y="3609975"/>
            <a:ext cx="1724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 err="1"/>
              <a:t>Procesamiento</a:t>
            </a:r>
            <a:endParaRPr lang="en-US" altLang="es-MX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dirty="0" smtClean="0"/>
              <a:t>Subcortical</a:t>
            </a:r>
            <a:endParaRPr lang="en-US" altLang="es-MX" sz="1800" dirty="0"/>
          </a:p>
        </p:txBody>
      </p:sp>
      <p:sp>
        <p:nvSpPr>
          <p:cNvPr id="5134" name="Text Box 21"/>
          <p:cNvSpPr txBox="1">
            <a:spLocks noChangeArrowheads="1"/>
          </p:cNvSpPr>
          <p:nvPr/>
        </p:nvSpPr>
        <p:spPr bwMode="auto">
          <a:xfrm>
            <a:off x="3810000" y="2743200"/>
            <a:ext cx="1860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Sistemas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Esqueletomotor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Y autonomo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800"/>
          </a:p>
        </p:txBody>
      </p:sp>
      <p:sp>
        <p:nvSpPr>
          <p:cNvPr id="5135" name="Text Box 22"/>
          <p:cNvSpPr txBox="1">
            <a:spLocks noChangeArrowheads="1"/>
          </p:cNvSpPr>
          <p:nvPr/>
        </p:nvSpPr>
        <p:spPr bwMode="auto">
          <a:xfrm>
            <a:off x="6689725" y="2932113"/>
            <a:ext cx="10175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periferia</a:t>
            </a:r>
          </a:p>
        </p:txBody>
      </p:sp>
      <p:sp>
        <p:nvSpPr>
          <p:cNvPr id="5136" name="Text Box 23"/>
          <p:cNvSpPr txBox="1">
            <a:spLocks noChangeArrowheads="1"/>
          </p:cNvSpPr>
          <p:nvPr/>
        </p:nvSpPr>
        <p:spPr bwMode="auto">
          <a:xfrm>
            <a:off x="1752600" y="685800"/>
            <a:ext cx="6545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Sistema Neural que controla las emociones</a:t>
            </a:r>
          </a:p>
        </p:txBody>
      </p:sp>
    </p:spTree>
    <p:extLst>
      <p:ext uri="{BB962C8B-B14F-4D97-AF65-F5344CB8AC3E}">
        <p14:creationId xmlns:p14="http://schemas.microsoft.com/office/powerpoint/2010/main" val="989121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A28C6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28600"/>
            <a:ext cx="45608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8600" y="493713"/>
            <a:ext cx="41910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El </a:t>
            </a:r>
            <a:r>
              <a:rPr lang="en-US" altLang="es-MX" sz="2400" b="1" dirty="0" err="1"/>
              <a:t>sistema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limbico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es</a:t>
            </a:r>
            <a:r>
              <a:rPr lang="en-US" altLang="es-MX" sz="2400" b="1" dirty="0"/>
              <a:t> un </a:t>
            </a:r>
            <a:r>
              <a:rPr lang="en-US" altLang="es-MX" sz="2400" b="1" dirty="0" err="1"/>
              <a:t>complejo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circuito</a:t>
            </a:r>
            <a:r>
              <a:rPr lang="en-US" altLang="es-MX" sz="2400" b="1" dirty="0"/>
              <a:t> neuronal </a:t>
            </a:r>
            <a:r>
              <a:rPr lang="en-US" altLang="es-MX" sz="2400" b="1" dirty="0" err="1"/>
              <a:t>que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incluye</a:t>
            </a:r>
            <a:r>
              <a:rPr lang="en-US" altLang="es-MX" sz="2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-parte de </a:t>
            </a:r>
            <a:r>
              <a:rPr lang="en-US" altLang="es-MX" sz="2400" b="1" dirty="0" smtClean="0"/>
              <a:t>los </a:t>
            </a:r>
            <a:r>
              <a:rPr lang="en-US" altLang="es-MX" sz="2400" b="1" dirty="0" err="1"/>
              <a:t>lobulos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frontales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-parte de </a:t>
            </a:r>
            <a:r>
              <a:rPr lang="en-US" altLang="es-MX" sz="2400" b="1" dirty="0" smtClean="0"/>
              <a:t>los </a:t>
            </a:r>
            <a:r>
              <a:rPr lang="en-US" altLang="es-MX" sz="2400" b="1" dirty="0" err="1"/>
              <a:t>lobulos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temporales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-la </a:t>
            </a:r>
            <a:r>
              <a:rPr lang="en-US" altLang="es-MX" sz="2400" b="1" dirty="0" err="1"/>
              <a:t>corteza</a:t>
            </a:r>
            <a:r>
              <a:rPr lang="en-US" altLang="es-MX" sz="2400" b="1" dirty="0"/>
              <a:t> de la insula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-el </a:t>
            </a:r>
            <a:r>
              <a:rPr lang="en-US" altLang="es-MX" sz="2400" b="1" dirty="0" err="1"/>
              <a:t>hipocampo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-el </a:t>
            </a:r>
            <a:r>
              <a:rPr lang="en-US" altLang="es-MX" sz="2400" b="1" dirty="0" err="1"/>
              <a:t>hipotalamo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-la </a:t>
            </a:r>
            <a:r>
              <a:rPr lang="en-US" altLang="es-MX" sz="2400" b="1" dirty="0" err="1"/>
              <a:t>amigdala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</a:t>
            </a:r>
            <a:r>
              <a:rPr lang="en-US" altLang="es-MX" sz="2400" b="1" dirty="0" err="1"/>
              <a:t>partes</a:t>
            </a:r>
            <a:r>
              <a:rPr lang="en-US" altLang="es-MX" sz="2400" b="1" dirty="0"/>
              <a:t> del </a:t>
            </a:r>
            <a:r>
              <a:rPr lang="en-US" altLang="es-MX" sz="2400" b="1" dirty="0" err="1"/>
              <a:t>talamo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-</a:t>
            </a:r>
            <a:r>
              <a:rPr lang="en-US" altLang="es-MX" sz="2400" b="1" dirty="0" err="1"/>
              <a:t>otros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nucleos</a:t>
            </a:r>
            <a:r>
              <a:rPr lang="en-US" altLang="es-MX" sz="2400" b="1" dirty="0"/>
              <a:t> y </a:t>
            </a:r>
            <a:r>
              <a:rPr lang="en-US" altLang="es-MX" sz="2400" b="1" dirty="0" err="1"/>
              <a:t>haces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neuronales</a:t>
            </a:r>
            <a:r>
              <a:rPr lang="en-US" altLang="es-MX" sz="2400" b="1" dirty="0"/>
              <a:t> mas </a:t>
            </a:r>
            <a:r>
              <a:rPr lang="en-US" altLang="es-MX" sz="2400" b="1" dirty="0" err="1"/>
              <a:t>pequeños</a:t>
            </a:r>
            <a:endParaRPr lang="en-US" alt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981118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9E9B7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81000"/>
            <a:ext cx="4695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143000" y="838200"/>
            <a:ext cx="2362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conectividad interna del sistema limbico</a:t>
            </a:r>
          </a:p>
        </p:txBody>
      </p:sp>
    </p:spTree>
    <p:extLst>
      <p:ext uri="{BB962C8B-B14F-4D97-AF65-F5344CB8AC3E}">
        <p14:creationId xmlns:p14="http://schemas.microsoft.com/office/powerpoint/2010/main" val="3264630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8C3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3340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46125" y="396875"/>
            <a:ext cx="8169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/>
              <a:t>Rol del hipotalamo en las emociones</a:t>
            </a:r>
          </a:p>
        </p:txBody>
      </p:sp>
    </p:spTree>
    <p:extLst>
      <p:ext uri="{BB962C8B-B14F-4D97-AF65-F5344CB8AC3E}">
        <p14:creationId xmlns:p14="http://schemas.microsoft.com/office/powerpoint/2010/main" val="1599239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A53B2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4815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34290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el </a:t>
            </a:r>
            <a:r>
              <a:rPr lang="en-US" altLang="es-MX" sz="2400" b="1" dirty="0" err="1"/>
              <a:t>hipotalamo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es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responsable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por</a:t>
            </a:r>
            <a:r>
              <a:rPr lang="en-US" altLang="es-MX" sz="2400" b="1" dirty="0"/>
              <a:t> la </a:t>
            </a:r>
            <a:r>
              <a:rPr lang="en-US" altLang="es-MX" sz="2800" b="1" u="sng" dirty="0"/>
              <a:t>“</a:t>
            </a:r>
            <a:r>
              <a:rPr lang="en-US" altLang="es-MX" sz="2800" b="1" u="sng" dirty="0" err="1"/>
              <a:t>rabia</a:t>
            </a:r>
            <a:r>
              <a:rPr lang="en-US" altLang="es-MX" sz="2800" b="1" u="sng" dirty="0"/>
              <a:t> sin </a:t>
            </a:r>
            <a:r>
              <a:rPr lang="en-US" altLang="es-MX" sz="2800" b="1" u="sng" dirty="0" err="1"/>
              <a:t>motivo</a:t>
            </a:r>
            <a:r>
              <a:rPr lang="en-US" altLang="es-MX" sz="2800" b="1" u="sng" dirty="0"/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 err="1"/>
              <a:t>Una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reaccion</a:t>
            </a:r>
            <a:r>
              <a:rPr lang="en-US" altLang="es-MX" sz="2400" b="1" dirty="0"/>
              <a:t> a </a:t>
            </a:r>
            <a:r>
              <a:rPr lang="en-US" altLang="es-MX" sz="2400" b="1" dirty="0" err="1"/>
              <a:t>estimulos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minimos</a:t>
            </a:r>
            <a:r>
              <a:rPr lang="en-US" altLang="es-MX" sz="2400" b="1" dirty="0"/>
              <a:t>, de los </a:t>
            </a:r>
            <a:r>
              <a:rPr lang="en-US" altLang="es-MX" sz="2400" b="1" dirty="0" err="1"/>
              <a:t>animales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privados</a:t>
            </a:r>
            <a:r>
              <a:rPr lang="en-US" altLang="es-MX" sz="2400" b="1" dirty="0"/>
              <a:t> de la </a:t>
            </a:r>
            <a:r>
              <a:rPr lang="en-US" altLang="es-MX" sz="2400" b="1" dirty="0" err="1"/>
              <a:t>corteza</a:t>
            </a:r>
            <a:r>
              <a:rPr lang="en-US" altLang="es-MX" sz="2400" b="1" dirty="0"/>
              <a:t>, la </a:t>
            </a:r>
            <a:r>
              <a:rPr lang="en-US" altLang="es-MX" sz="2400" b="1" dirty="0" err="1"/>
              <a:t>cual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desaparece</a:t>
            </a:r>
            <a:r>
              <a:rPr lang="en-US" altLang="es-MX" sz="2400" b="1" dirty="0"/>
              <a:t> tan </a:t>
            </a:r>
            <a:r>
              <a:rPr lang="en-US" altLang="es-MX" sz="2400" b="1" dirty="0" err="1"/>
              <a:t>rapido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cuan</a:t>
            </a:r>
            <a:r>
              <a:rPr lang="en-US" altLang="es-MX" sz="2400" b="1" dirty="0"/>
              <a:t> se </a:t>
            </a:r>
            <a:r>
              <a:rPr lang="en-US" altLang="es-MX" sz="2400" b="1" dirty="0" err="1"/>
              <a:t>presenta</a:t>
            </a:r>
            <a:endParaRPr lang="en-US" alt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343974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971800" y="381000"/>
            <a:ext cx="31480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4000" b="1"/>
              <a:t>La amigdala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05000" y="1371600"/>
            <a:ext cx="56769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En repentinas situaciones de peligro aparecen varios sintomas: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Sudor de las manos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Acceleracion cardiaca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Boca seca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temblor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Perdida de control respiratorio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Piloereccion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Pensamientos de Panico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Dilatacion Pupilar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Aumento o decremento de la capacidad de memorizar el evento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1800"/>
          </a:p>
        </p:txBody>
      </p:sp>
    </p:spTree>
    <p:extLst>
      <p:ext uri="{BB962C8B-B14F-4D97-AF65-F5344CB8AC3E}">
        <p14:creationId xmlns:p14="http://schemas.microsoft.com/office/powerpoint/2010/main" val="1349038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25CEC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57200"/>
            <a:ext cx="55038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34290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la amigdala es la puerta de la emociones.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Esta’ involucrada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En el aprendisaje emocional y en la representacion de las emociones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Disfunciones de la  amigdala inhiben la percepcion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Miedo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Preocupacion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estres</a:t>
            </a:r>
          </a:p>
        </p:txBody>
      </p:sp>
    </p:spTree>
    <p:extLst>
      <p:ext uri="{BB962C8B-B14F-4D97-AF65-F5344CB8AC3E}">
        <p14:creationId xmlns:p14="http://schemas.microsoft.com/office/powerpoint/2010/main" val="3451017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Numerosos experimentos compruevan que la amigdala juega un papel crucial en 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Desarrollo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 y 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 expresion 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Miedo condicional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Y en el estres aun sin condicionamiento previo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3600" b="1"/>
              <a:t>Porque es tan complicado entender las emociones?</a:t>
            </a:r>
          </a:p>
        </p:txBody>
      </p:sp>
    </p:spTree>
    <p:extLst>
      <p:ext uri="{BB962C8B-B14F-4D97-AF65-F5344CB8AC3E}">
        <p14:creationId xmlns:p14="http://schemas.microsoft.com/office/powerpoint/2010/main" val="580812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0322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389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7124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Anatomia y conectividad interna de la amigdala</a:t>
            </a:r>
          </a:p>
        </p:txBody>
      </p:sp>
    </p:spTree>
    <p:extLst>
      <p:ext uri="{BB962C8B-B14F-4D97-AF65-F5344CB8AC3E}">
        <p14:creationId xmlns:p14="http://schemas.microsoft.com/office/powerpoint/2010/main" val="1612973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5CBF13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7E46A8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2481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12BBB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1438"/>
            <a:ext cx="46482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EC8BD6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76625"/>
            <a:ext cx="4419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1127125" y="365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Cortical input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013325" y="-39688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Cortical output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2743200" y="39624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Subcortical input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4648200" y="342900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/>
              <a:t>Subcortical output</a:t>
            </a:r>
          </a:p>
        </p:txBody>
      </p:sp>
    </p:spTree>
    <p:extLst>
      <p:ext uri="{BB962C8B-B14F-4D97-AF65-F5344CB8AC3E}">
        <p14:creationId xmlns:p14="http://schemas.microsoft.com/office/powerpoint/2010/main" val="137948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Demasiado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conocimiento</a:t>
            </a:r>
            <a:r>
              <a:rPr lang="en-US" sz="2800" b="1" dirty="0" smtClean="0">
                <a:solidFill>
                  <a:srgbClr val="FF0000"/>
                </a:solidFill>
              </a:rPr>
              <a:t> sin </a:t>
            </a:r>
            <a:r>
              <a:rPr lang="en-US" sz="2800" b="1" dirty="0" err="1" smtClean="0">
                <a:solidFill>
                  <a:srgbClr val="FF0000"/>
                </a:solidFill>
              </a:rPr>
              <a:t>aplicaciones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tampoco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lleva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bienestar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Casos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licenciados</a:t>
            </a:r>
            <a:r>
              <a:rPr lang="en-US" sz="2800" b="1" dirty="0" smtClean="0">
                <a:solidFill>
                  <a:srgbClr val="FF0000"/>
                </a:solidFill>
              </a:rPr>
              <a:t> o personas con </a:t>
            </a:r>
            <a:r>
              <a:rPr lang="en-US" sz="2800" b="1" dirty="0" err="1" smtClean="0">
                <a:solidFill>
                  <a:srgbClr val="FF0000"/>
                </a:solidFill>
              </a:rPr>
              <a:t>posgrado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que</a:t>
            </a:r>
            <a:r>
              <a:rPr lang="en-US" sz="2800" b="1" dirty="0" smtClean="0">
                <a:solidFill>
                  <a:srgbClr val="FF0000"/>
                </a:solidFill>
              </a:rPr>
              <a:t> NO </a:t>
            </a:r>
            <a:r>
              <a:rPr lang="en-US" sz="2800" b="1" dirty="0" err="1" smtClean="0">
                <a:solidFill>
                  <a:srgbClr val="FF0000"/>
                </a:solidFill>
              </a:rPr>
              <a:t>consiguen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trabajo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s-MX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29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7948C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29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BEA45D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070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968A67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8150"/>
            <a:ext cx="38481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73EEBD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962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0325" y="-39688"/>
            <a:ext cx="4511675" cy="9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800" b="1" dirty="0" err="1"/>
              <a:t>Cada</a:t>
            </a:r>
            <a:r>
              <a:rPr lang="en-US" altLang="es-MX" sz="1800" b="1" dirty="0"/>
              <a:t> </a:t>
            </a:r>
            <a:r>
              <a:rPr lang="en-US" altLang="es-MX" sz="1800" b="1" dirty="0" err="1"/>
              <a:t>nucleo</a:t>
            </a:r>
            <a:r>
              <a:rPr lang="en-US" altLang="es-MX" sz="1800" b="1" dirty="0"/>
              <a:t> </a:t>
            </a:r>
            <a:r>
              <a:rPr lang="en-US" altLang="es-MX" sz="1800" b="1" dirty="0" err="1"/>
              <a:t>amigdaloide</a:t>
            </a:r>
            <a:r>
              <a:rPr lang="en-US" altLang="es-MX" sz="1800" b="1" dirty="0"/>
              <a:t> </a:t>
            </a:r>
            <a:r>
              <a:rPr lang="en-US" altLang="es-MX" sz="1800" b="1" dirty="0" err="1"/>
              <a:t>esta</a:t>
            </a:r>
            <a:r>
              <a:rPr lang="en-US" altLang="es-MX" sz="1800" b="1" dirty="0"/>
              <a:t>’ </a:t>
            </a:r>
            <a:r>
              <a:rPr lang="en-US" altLang="es-MX" sz="1800" b="1" dirty="0" err="1"/>
              <a:t>conectado</a:t>
            </a:r>
            <a:r>
              <a:rPr lang="en-US" altLang="es-MX" sz="1800" b="1" dirty="0"/>
              <a:t> a un </a:t>
            </a:r>
            <a:r>
              <a:rPr lang="en-US" altLang="es-MX" sz="1800" b="1" dirty="0" err="1"/>
              <a:t>grupo</a:t>
            </a:r>
            <a:r>
              <a:rPr lang="en-US" altLang="es-MX" sz="1800" b="1" dirty="0"/>
              <a:t> </a:t>
            </a:r>
            <a:r>
              <a:rPr lang="en-US" altLang="es-MX" sz="1800" b="1" dirty="0" err="1"/>
              <a:t>especifico</a:t>
            </a:r>
            <a:r>
              <a:rPr lang="en-US" altLang="es-MX" sz="1800" b="1" dirty="0"/>
              <a:t> de areas </a:t>
            </a:r>
            <a:r>
              <a:rPr lang="en-US" altLang="es-MX" sz="1800" b="1" dirty="0" err="1"/>
              <a:t>cerebrales</a:t>
            </a:r>
            <a:endParaRPr lang="en-US" altLang="es-MX" sz="1800" b="1" dirty="0"/>
          </a:p>
        </p:txBody>
      </p:sp>
    </p:spTree>
    <p:extLst>
      <p:ext uri="{BB962C8B-B14F-4D97-AF65-F5344CB8AC3E}">
        <p14:creationId xmlns:p14="http://schemas.microsoft.com/office/powerpoint/2010/main" val="3380767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6D665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689475"/>
            <a:ext cx="49149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B130C2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390207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la </a:t>
            </a:r>
            <a:r>
              <a:rPr lang="en-US" altLang="es-MX" sz="2400" b="1" dirty="0" err="1"/>
              <a:t>amigdala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es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anatomicamente</a:t>
            </a:r>
            <a:r>
              <a:rPr lang="en-US" altLang="es-MX" sz="2400" b="1" dirty="0"/>
              <a:t> y </a:t>
            </a:r>
            <a:r>
              <a:rPr lang="en-US" altLang="es-MX" sz="2400" b="1" dirty="0" err="1"/>
              <a:t>funcionalmente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asociada</a:t>
            </a:r>
            <a:r>
              <a:rPr lang="en-US" altLang="es-MX" sz="2400" b="1" dirty="0"/>
              <a:t> con </a:t>
            </a:r>
            <a:r>
              <a:rPr lang="en-US" altLang="es-MX" sz="2400" b="1" dirty="0" err="1"/>
              <a:t>divisiones</a:t>
            </a:r>
            <a:r>
              <a:rPr lang="en-US" altLang="es-MX" sz="2400" b="1" dirty="0"/>
              <a:t> 4 </a:t>
            </a:r>
            <a:r>
              <a:rPr lang="en-US" altLang="es-MX" sz="2400" b="1" dirty="0" err="1"/>
              <a:t>mayores</a:t>
            </a:r>
            <a:r>
              <a:rPr lang="en-US" altLang="es-MX" sz="2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 err="1"/>
              <a:t>Bulbo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olfactorio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Accessorio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 err="1"/>
              <a:t>bulbo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olfactorio</a:t>
            </a:r>
            <a:r>
              <a:rPr lang="en-US" altLang="es-MX" sz="2400" b="1" dirty="0"/>
              <a:t> principal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Sistema </a:t>
            </a:r>
            <a:r>
              <a:rPr lang="en-US" altLang="es-MX" sz="2400" b="1" dirty="0" err="1"/>
              <a:t>nervioso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Autonomo</a:t>
            </a: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 dirty="0"/>
              <a:t>Sistema </a:t>
            </a:r>
            <a:r>
              <a:rPr lang="en-US" altLang="es-MX" sz="2400" b="1" dirty="0" err="1"/>
              <a:t>Frontotemporal</a:t>
            </a:r>
            <a:endParaRPr lang="en-US" alt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896818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BD5C2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1341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" y="762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b="1" dirty="0" smtClean="0"/>
              <a:t>Las </a:t>
            </a:r>
            <a:r>
              <a:rPr lang="en-US" altLang="es-MX" sz="2000" b="1" dirty="0" err="1" smtClean="0"/>
              <a:t>mismas</a:t>
            </a:r>
            <a:r>
              <a:rPr lang="en-US" altLang="es-MX" sz="2000" b="1" dirty="0" smtClean="0"/>
              <a:t> </a:t>
            </a:r>
            <a:r>
              <a:rPr lang="en-US" altLang="es-MX" sz="2000" b="1" dirty="0" err="1" smtClean="0"/>
              <a:t>estructuras</a:t>
            </a:r>
            <a:r>
              <a:rPr lang="en-US" altLang="es-MX" sz="2000" b="1" dirty="0" smtClean="0"/>
              <a:t> </a:t>
            </a:r>
            <a:r>
              <a:rPr lang="en-US" altLang="es-MX" sz="2000" b="1" dirty="0" err="1" smtClean="0"/>
              <a:t>responsables</a:t>
            </a:r>
            <a:r>
              <a:rPr lang="en-US" altLang="es-MX" sz="2000" b="1" dirty="0" smtClean="0"/>
              <a:t> de </a:t>
            </a:r>
            <a:r>
              <a:rPr lang="en-US" altLang="es-MX" sz="2000" b="1" dirty="0" err="1" smtClean="0"/>
              <a:t>las</a:t>
            </a:r>
            <a:r>
              <a:rPr lang="en-US" altLang="es-MX" sz="2000" b="1" dirty="0" smtClean="0"/>
              <a:t> </a:t>
            </a:r>
            <a:r>
              <a:rPr lang="en-US" altLang="es-MX" sz="2000" b="1" dirty="0" err="1" smtClean="0"/>
              <a:t>emociones</a:t>
            </a:r>
            <a:r>
              <a:rPr lang="en-US" altLang="es-MX" sz="2000" b="1" dirty="0" smtClean="0"/>
              <a:t> </a:t>
            </a:r>
            <a:r>
              <a:rPr lang="en-US" altLang="es-MX" sz="2000" b="1" dirty="0" err="1" smtClean="0"/>
              <a:t>provocan</a:t>
            </a:r>
            <a:r>
              <a:rPr lang="en-US" altLang="es-MX" sz="2000" b="1" dirty="0" smtClean="0"/>
              <a:t>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MX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b="1" dirty="0" err="1" smtClean="0"/>
              <a:t>Miedo</a:t>
            </a:r>
            <a:r>
              <a:rPr lang="en-US" altLang="es-MX" b="1" dirty="0" smtClean="0"/>
              <a:t> </a:t>
            </a:r>
            <a:r>
              <a:rPr lang="en-US" altLang="es-MX" b="1" dirty="0" err="1"/>
              <a:t>condicionado</a:t>
            </a:r>
            <a:endParaRPr lang="en-US" altLang="es-MX" b="1" dirty="0"/>
          </a:p>
        </p:txBody>
      </p:sp>
    </p:spTree>
    <p:extLst>
      <p:ext uri="{BB962C8B-B14F-4D97-AF65-F5344CB8AC3E}">
        <p14:creationId xmlns:p14="http://schemas.microsoft.com/office/powerpoint/2010/main" val="3522032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FAEBA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866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109663" y="6299200"/>
            <a:ext cx="7291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b="1"/>
              <a:t>La Remocion de la amigdala bloquea el miedo condicional</a:t>
            </a:r>
          </a:p>
        </p:txBody>
      </p:sp>
    </p:spTree>
    <p:extLst>
      <p:ext uri="{BB962C8B-B14F-4D97-AF65-F5344CB8AC3E}">
        <p14:creationId xmlns:p14="http://schemas.microsoft.com/office/powerpoint/2010/main" val="3405225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7D243F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55213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41325" y="722313"/>
            <a:ext cx="283527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Remocion o disfuncion de la amigdala previene la asociacion de un evento sensorial con su contenido emocional</a:t>
            </a:r>
          </a:p>
        </p:txBody>
      </p:sp>
    </p:spTree>
    <p:extLst>
      <p:ext uri="{BB962C8B-B14F-4D97-AF65-F5344CB8AC3E}">
        <p14:creationId xmlns:p14="http://schemas.microsoft.com/office/powerpoint/2010/main" val="3668197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6B14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058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371600" y="762000"/>
            <a:ext cx="684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400" b="1"/>
              <a:t>Sumario de algunas funciones de la amigdala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5855732"/>
            <a:ext cx="4265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http://bjp.rcpsych.org/content/182/1/5.full</a:t>
            </a:r>
          </a:p>
        </p:txBody>
      </p:sp>
    </p:spTree>
    <p:extLst>
      <p:ext uri="{BB962C8B-B14F-4D97-AF65-F5344CB8AC3E}">
        <p14:creationId xmlns:p14="http://schemas.microsoft.com/office/powerpoint/2010/main" val="2972856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910143" y="2011363"/>
            <a:ext cx="26522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s-MX" sz="4800" b="1" dirty="0" err="1" smtClean="0">
                <a:latin typeface="Calibri" pitchFamily="34" charset="0"/>
              </a:rPr>
              <a:t>Neuronas</a:t>
            </a:r>
            <a:endParaRPr lang="en-US" altLang="es-MX" sz="48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es-MX" sz="4800" b="1" dirty="0" err="1" smtClean="0">
                <a:latin typeface="Calibri" pitchFamily="34" charset="0"/>
              </a:rPr>
              <a:t>espejo</a:t>
            </a:r>
            <a:endParaRPr lang="en-US" altLang="es-MX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83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295400" y="685800"/>
            <a:ext cx="68294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sz="2800" b="1" dirty="0" err="1" smtClean="0">
                <a:latin typeface="Calibri" pitchFamily="34" charset="0"/>
              </a:rPr>
              <a:t>Definicion</a:t>
            </a:r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r>
              <a:rPr lang="en-US" altLang="es-MX" sz="2800" b="1" dirty="0" smtClean="0">
                <a:latin typeface="Calibri" pitchFamily="34" charset="0"/>
              </a:rPr>
              <a:t>Las neurons </a:t>
            </a:r>
            <a:r>
              <a:rPr lang="en-US" altLang="es-MX" sz="2800" b="1" dirty="0" err="1" smtClean="0">
                <a:latin typeface="Calibri" pitchFamily="34" charset="0"/>
              </a:rPr>
              <a:t>espejo</a:t>
            </a:r>
            <a:r>
              <a:rPr lang="en-US" altLang="es-MX" sz="2800" b="1" dirty="0" smtClean="0">
                <a:latin typeface="Calibri" pitchFamily="34" charset="0"/>
              </a:rPr>
              <a:t> son </a:t>
            </a:r>
            <a:r>
              <a:rPr lang="en-US" altLang="es-MX" sz="2800" b="1" dirty="0" err="1" smtClean="0">
                <a:latin typeface="Calibri" pitchFamily="34" charset="0"/>
              </a:rPr>
              <a:t>activas</a:t>
            </a:r>
            <a:r>
              <a:rPr lang="en-US" altLang="es-MX" sz="2800" b="1" dirty="0" smtClean="0">
                <a:latin typeface="Calibri" pitchFamily="34" charset="0"/>
              </a:rPr>
              <a:t> </a:t>
            </a:r>
            <a:r>
              <a:rPr lang="en-US" altLang="es-MX" sz="2800" b="1" dirty="0" err="1" smtClean="0">
                <a:latin typeface="Calibri" pitchFamily="34" charset="0"/>
              </a:rPr>
              <a:t>durante</a:t>
            </a:r>
            <a:r>
              <a:rPr lang="en-US" altLang="es-MX" sz="2800" b="1" dirty="0" smtClean="0">
                <a:latin typeface="Calibri" pitchFamily="34" charset="0"/>
              </a:rPr>
              <a:t> dos </a:t>
            </a:r>
            <a:r>
              <a:rPr lang="en-US" altLang="es-MX" sz="2800" b="1" dirty="0" err="1" smtClean="0">
                <a:latin typeface="Calibri" pitchFamily="34" charset="0"/>
              </a:rPr>
              <a:t>circunstancias</a:t>
            </a:r>
            <a:r>
              <a:rPr lang="en-US" altLang="es-MX" sz="2800" b="1" dirty="0" smtClean="0">
                <a:latin typeface="Calibri" pitchFamily="34" charset="0"/>
              </a:rPr>
              <a:t>:</a:t>
            </a:r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r>
              <a:rPr lang="en-US" altLang="es-MX" sz="2800" b="1" dirty="0">
                <a:latin typeface="Calibri" pitchFamily="34" charset="0"/>
              </a:rPr>
              <a:t>1) </a:t>
            </a:r>
            <a:r>
              <a:rPr lang="en-US" altLang="es-MX" sz="2800" b="1" dirty="0" err="1" smtClean="0">
                <a:latin typeface="Calibri" pitchFamily="34" charset="0"/>
              </a:rPr>
              <a:t>cuando</a:t>
            </a:r>
            <a:r>
              <a:rPr lang="en-US" altLang="es-MX" sz="2800" b="1" dirty="0" smtClean="0">
                <a:latin typeface="Calibri" pitchFamily="34" charset="0"/>
              </a:rPr>
              <a:t> el </a:t>
            </a:r>
            <a:r>
              <a:rPr lang="en-US" altLang="es-MX" sz="2800" b="1" dirty="0">
                <a:latin typeface="Calibri" pitchFamily="34" charset="0"/>
              </a:rPr>
              <a:t>animal </a:t>
            </a:r>
            <a:r>
              <a:rPr lang="en-US" altLang="es-MX" sz="2800" b="1" dirty="0" err="1" smtClean="0">
                <a:latin typeface="Calibri" pitchFamily="34" charset="0"/>
              </a:rPr>
              <a:t>lleva</a:t>
            </a:r>
            <a:r>
              <a:rPr lang="en-US" altLang="es-MX" sz="2800" b="1" dirty="0" smtClean="0">
                <a:latin typeface="Calibri" pitchFamily="34" charset="0"/>
              </a:rPr>
              <a:t> a </a:t>
            </a:r>
            <a:r>
              <a:rPr lang="en-US" altLang="es-MX" sz="2800" b="1" dirty="0" err="1" smtClean="0">
                <a:latin typeface="Calibri" pitchFamily="34" charset="0"/>
              </a:rPr>
              <a:t>cabo</a:t>
            </a:r>
            <a:r>
              <a:rPr lang="en-US" altLang="es-MX" sz="2800" b="1" dirty="0" smtClean="0">
                <a:latin typeface="Calibri" pitchFamily="34" charset="0"/>
              </a:rPr>
              <a:t> </a:t>
            </a:r>
            <a:r>
              <a:rPr lang="en-US" altLang="es-MX" sz="2800" b="1" dirty="0" err="1" smtClean="0">
                <a:latin typeface="Calibri" pitchFamily="34" charset="0"/>
              </a:rPr>
              <a:t>una</a:t>
            </a:r>
            <a:r>
              <a:rPr lang="en-US" altLang="es-MX" sz="2800" b="1" dirty="0" smtClean="0">
                <a:latin typeface="Calibri" pitchFamily="34" charset="0"/>
              </a:rPr>
              <a:t> </a:t>
            </a:r>
            <a:r>
              <a:rPr lang="en-US" altLang="es-MX" sz="2800" b="1" dirty="0" err="1" smtClean="0">
                <a:latin typeface="Calibri" pitchFamily="34" charset="0"/>
              </a:rPr>
              <a:t>accion</a:t>
            </a:r>
            <a:r>
              <a:rPr lang="en-US" altLang="es-MX" sz="2800" b="1" dirty="0" smtClean="0">
                <a:latin typeface="Calibri" pitchFamily="34" charset="0"/>
              </a:rPr>
              <a:t> con </a:t>
            </a:r>
            <a:r>
              <a:rPr lang="en-US" altLang="es-MX" sz="2800" b="1" dirty="0" err="1" smtClean="0">
                <a:latin typeface="Calibri" pitchFamily="34" charset="0"/>
              </a:rPr>
              <a:t>proposito</a:t>
            </a:r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r>
              <a:rPr lang="en-US" altLang="es-MX" sz="2800" b="1" dirty="0" smtClean="0">
                <a:latin typeface="Calibri" pitchFamily="34" charset="0"/>
              </a:rPr>
              <a:t>O</a:t>
            </a:r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endParaRPr lang="en-US" altLang="es-MX" sz="2800" b="1" dirty="0">
              <a:latin typeface="Calibri" pitchFamily="34" charset="0"/>
            </a:endParaRPr>
          </a:p>
          <a:p>
            <a:pPr eaLnBrk="1" hangingPunct="1"/>
            <a:r>
              <a:rPr lang="en-US" altLang="es-MX" sz="2800" b="1" dirty="0">
                <a:latin typeface="Calibri" pitchFamily="34" charset="0"/>
              </a:rPr>
              <a:t>2) </a:t>
            </a:r>
            <a:r>
              <a:rPr lang="en-US" altLang="es-MX" sz="2800" b="1" dirty="0" err="1" smtClean="0">
                <a:latin typeface="Calibri" pitchFamily="34" charset="0"/>
              </a:rPr>
              <a:t>Cuando</a:t>
            </a:r>
            <a:r>
              <a:rPr lang="en-US" altLang="es-MX" sz="2800" b="1" dirty="0" smtClean="0">
                <a:latin typeface="Calibri" pitchFamily="34" charset="0"/>
              </a:rPr>
              <a:t> el animal se </a:t>
            </a:r>
            <a:r>
              <a:rPr lang="en-US" altLang="es-MX" sz="2800" b="1" dirty="0" err="1" smtClean="0">
                <a:latin typeface="Calibri" pitchFamily="34" charset="0"/>
              </a:rPr>
              <a:t>entera</a:t>
            </a:r>
            <a:r>
              <a:rPr lang="en-US" altLang="es-MX" sz="2800" b="1" dirty="0" smtClean="0">
                <a:latin typeface="Calibri" pitchFamily="34" charset="0"/>
              </a:rPr>
              <a:t> de </a:t>
            </a:r>
            <a:r>
              <a:rPr lang="en-US" altLang="es-MX" sz="2800" b="1" dirty="0" err="1" smtClean="0">
                <a:latin typeface="Calibri" pitchFamily="34" charset="0"/>
              </a:rPr>
              <a:t>que</a:t>
            </a:r>
            <a:r>
              <a:rPr lang="en-US" altLang="es-MX" sz="2800" b="1" dirty="0" smtClean="0">
                <a:latin typeface="Calibri" pitchFamily="34" charset="0"/>
              </a:rPr>
              <a:t> </a:t>
            </a:r>
            <a:r>
              <a:rPr lang="en-US" altLang="es-MX" sz="2800" b="1" dirty="0" err="1" smtClean="0">
                <a:latin typeface="Calibri" pitchFamily="34" charset="0"/>
              </a:rPr>
              <a:t>otro</a:t>
            </a:r>
            <a:r>
              <a:rPr lang="en-US" altLang="es-MX" sz="2800" b="1" dirty="0" smtClean="0">
                <a:latin typeface="Calibri" pitchFamily="34" charset="0"/>
              </a:rPr>
              <a:t> animal </a:t>
            </a:r>
            <a:r>
              <a:rPr lang="en-US" altLang="es-MX" sz="2800" b="1" dirty="0" err="1" smtClean="0">
                <a:latin typeface="Calibri" pitchFamily="34" charset="0"/>
              </a:rPr>
              <a:t>esta</a:t>
            </a:r>
            <a:r>
              <a:rPr lang="en-US" altLang="es-MX" sz="2800" b="1" dirty="0" smtClean="0">
                <a:latin typeface="Calibri" pitchFamily="34" charset="0"/>
              </a:rPr>
              <a:t>’ </a:t>
            </a:r>
            <a:r>
              <a:rPr lang="en-US" altLang="es-MX" sz="2800" b="1" dirty="0" err="1" smtClean="0">
                <a:latin typeface="Calibri" pitchFamily="34" charset="0"/>
              </a:rPr>
              <a:t>haciendo</a:t>
            </a:r>
            <a:r>
              <a:rPr lang="en-US" altLang="es-MX" sz="2800" b="1" dirty="0" smtClean="0">
                <a:latin typeface="Calibri" pitchFamily="34" charset="0"/>
              </a:rPr>
              <a:t> la </a:t>
            </a:r>
            <a:r>
              <a:rPr lang="en-US" altLang="es-MX" sz="2800" b="1" dirty="0" err="1" smtClean="0">
                <a:latin typeface="Calibri" pitchFamily="34" charset="0"/>
              </a:rPr>
              <a:t>misma</a:t>
            </a:r>
            <a:r>
              <a:rPr lang="en-US" altLang="es-MX" sz="2800" b="1" dirty="0" smtClean="0">
                <a:latin typeface="Calibri" pitchFamily="34" charset="0"/>
              </a:rPr>
              <a:t> </a:t>
            </a:r>
            <a:r>
              <a:rPr lang="en-US" altLang="es-MX" sz="2800" b="1" dirty="0" err="1" smtClean="0">
                <a:latin typeface="Calibri" pitchFamily="34" charset="0"/>
              </a:rPr>
              <a:t>accion</a:t>
            </a:r>
            <a:endParaRPr lang="en-US" altLang="es-MX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73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mxa049000\My Documents\My Pictures\2008-08 (Aug)\Scan00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32194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143000" y="381000"/>
            <a:ext cx="7029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 dirty="0" smtClean="0">
                <a:latin typeface="Calibri" pitchFamily="34" charset="0"/>
              </a:rPr>
              <a:t>Las </a:t>
            </a:r>
            <a:r>
              <a:rPr lang="en-US" altLang="es-MX" b="1" dirty="0" err="1" smtClean="0">
                <a:latin typeface="Calibri" pitchFamily="34" charset="0"/>
              </a:rPr>
              <a:t>neuronas</a:t>
            </a:r>
            <a:r>
              <a:rPr lang="en-US" altLang="es-MX" b="1" dirty="0" smtClean="0">
                <a:latin typeface="Calibri" pitchFamily="34" charset="0"/>
              </a:rPr>
              <a:t> de la area cerebral </a:t>
            </a:r>
            <a:r>
              <a:rPr lang="en-US" altLang="es-MX" b="1" dirty="0" err="1" smtClean="0">
                <a:latin typeface="Calibri" pitchFamily="34" charset="0"/>
              </a:rPr>
              <a:t>denominada</a:t>
            </a:r>
            <a:r>
              <a:rPr lang="en-US" altLang="es-MX" b="1" dirty="0" smtClean="0">
                <a:latin typeface="Calibri" pitchFamily="34" charset="0"/>
              </a:rPr>
              <a:t> F5 no son activated </a:t>
            </a:r>
            <a:r>
              <a:rPr lang="en-US" altLang="es-MX" b="1" dirty="0" err="1" smtClean="0">
                <a:latin typeface="Calibri" pitchFamily="34" charset="0"/>
              </a:rPr>
              <a:t>por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musculos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especificos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como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las</a:t>
            </a:r>
            <a:r>
              <a:rPr lang="en-US" altLang="es-MX" b="1" dirty="0" smtClean="0">
                <a:latin typeface="Calibri" pitchFamily="34" charset="0"/>
              </a:rPr>
              <a:t> areas </a:t>
            </a:r>
            <a:r>
              <a:rPr lang="en-US" altLang="es-MX" b="1" dirty="0" err="1" smtClean="0">
                <a:latin typeface="Calibri" pitchFamily="34" charset="0"/>
              </a:rPr>
              <a:t>clasicas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corticales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motoras</a:t>
            </a:r>
            <a:endParaRPr lang="en-US" altLang="es-MX" b="1" dirty="0" smtClean="0">
              <a:latin typeface="Calibri" pitchFamily="34" charset="0"/>
            </a:endParaRPr>
          </a:p>
          <a:p>
            <a:pPr eaLnBrk="1" hangingPunct="1"/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Ejemplo</a:t>
            </a:r>
            <a:r>
              <a:rPr lang="en-US" altLang="es-MX" b="1" dirty="0" smtClean="0">
                <a:latin typeface="Calibri" pitchFamily="34" charset="0"/>
              </a:rPr>
              <a:t>: </a:t>
            </a:r>
            <a:endParaRPr lang="en-US" altLang="es-MX" b="1" dirty="0">
              <a:latin typeface="Calibri" pitchFamily="34" charset="0"/>
            </a:endParaRPr>
          </a:p>
          <a:p>
            <a:pPr eaLnBrk="1" hangingPunct="1"/>
            <a:r>
              <a:rPr lang="en-US" altLang="es-MX" b="1" dirty="0" err="1" smtClean="0">
                <a:latin typeface="Calibri" pitchFamily="34" charset="0"/>
              </a:rPr>
              <a:t>Neurona</a:t>
            </a:r>
            <a:r>
              <a:rPr lang="en-US" altLang="es-MX" b="1" dirty="0" smtClean="0">
                <a:latin typeface="Calibri" pitchFamily="34" charset="0"/>
              </a:rPr>
              <a:t> para “</a:t>
            </a:r>
            <a:r>
              <a:rPr lang="en-US" altLang="es-MX" b="1" dirty="0" err="1" smtClean="0">
                <a:latin typeface="Calibri" pitchFamily="34" charset="0"/>
              </a:rPr>
              <a:t>agarrar</a:t>
            </a:r>
            <a:r>
              <a:rPr lang="en-US" altLang="es-MX" b="1" dirty="0" smtClean="0">
                <a:latin typeface="Calibri" pitchFamily="34" charset="0"/>
              </a:rPr>
              <a:t> con </a:t>
            </a:r>
            <a:r>
              <a:rPr lang="en-US" altLang="es-MX" b="1" dirty="0" err="1" smtClean="0">
                <a:latin typeface="Calibri" pitchFamily="34" charset="0"/>
              </a:rPr>
              <a:t>cualquier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cosa</a:t>
            </a:r>
            <a:r>
              <a:rPr lang="en-US" altLang="es-MX" b="1" dirty="0" smtClean="0">
                <a:latin typeface="Calibri" pitchFamily="34" charset="0"/>
              </a:rPr>
              <a:t>" (</a:t>
            </a:r>
            <a:r>
              <a:rPr lang="en-US" altLang="es-MX" b="1" dirty="0" err="1" smtClean="0">
                <a:latin typeface="Calibri" pitchFamily="34" charset="0"/>
              </a:rPr>
              <a:t>todavia</a:t>
            </a:r>
            <a:r>
              <a:rPr lang="en-US" altLang="es-MX" b="1" dirty="0" smtClean="0">
                <a:latin typeface="Calibri" pitchFamily="34" charset="0"/>
              </a:rPr>
              <a:t> no </a:t>
            </a:r>
            <a:r>
              <a:rPr lang="en-US" altLang="es-MX" b="1" dirty="0" err="1" smtClean="0">
                <a:latin typeface="Calibri" pitchFamily="34" charset="0"/>
              </a:rPr>
              <a:t>es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neurona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espejo</a:t>
            </a:r>
            <a:r>
              <a:rPr lang="en-US" altLang="es-MX" b="1" dirty="0" smtClean="0">
                <a:latin typeface="Calibri" pitchFamily="34" charset="0"/>
              </a:rPr>
              <a:t>)</a:t>
            </a:r>
            <a:endParaRPr lang="en-US" altLang="es-MX" b="1" dirty="0">
              <a:latin typeface="Calibri" pitchFamily="34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600200" y="2133600"/>
            <a:ext cx="216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>
                <a:latin typeface="Calibri" pitchFamily="34" charset="0"/>
              </a:rPr>
              <a:t>grasping with mouth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85800" y="3429000"/>
            <a:ext cx="2424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>
                <a:latin typeface="Calibri" pitchFamily="34" charset="0"/>
              </a:rPr>
              <a:t>grasping with one hand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324600" y="3276600"/>
            <a:ext cx="167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>
                <a:latin typeface="Calibri" pitchFamily="34" charset="0"/>
              </a:rPr>
              <a:t>grasping with</a:t>
            </a:r>
          </a:p>
          <a:p>
            <a:pPr eaLnBrk="1" hangingPunct="1"/>
            <a:r>
              <a:rPr lang="en-US" altLang="es-MX" b="1">
                <a:latin typeface="Calibri" pitchFamily="34" charset="0"/>
              </a:rPr>
              <a:t>the other hand</a:t>
            </a:r>
          </a:p>
        </p:txBody>
      </p:sp>
    </p:spTree>
    <p:extLst>
      <p:ext uri="{BB962C8B-B14F-4D97-AF65-F5344CB8AC3E}">
        <p14:creationId xmlns:p14="http://schemas.microsoft.com/office/powerpoint/2010/main" val="33617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xa049000\My Documents\My Pictures\2008-08 (Aug)\Scan0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419600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362200" y="304800"/>
            <a:ext cx="5076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 dirty="0" err="1" smtClean="0">
                <a:latin typeface="Calibri" pitchFamily="34" charset="0"/>
              </a:rPr>
              <a:t>Ejemplo</a:t>
            </a:r>
            <a:r>
              <a:rPr lang="en-US" altLang="es-MX" b="1" dirty="0" smtClean="0">
                <a:latin typeface="Calibri" pitchFamily="34" charset="0"/>
              </a:rPr>
              <a:t>: </a:t>
            </a:r>
            <a:r>
              <a:rPr lang="en-US" altLang="es-MX" b="1" dirty="0" err="1" smtClean="0">
                <a:latin typeface="Calibri" pitchFamily="34" charset="0"/>
              </a:rPr>
              <a:t>neuronas</a:t>
            </a:r>
            <a:r>
              <a:rPr lang="en-US" altLang="es-MX" b="1" dirty="0" smtClean="0">
                <a:latin typeface="Calibri" pitchFamily="34" charset="0"/>
              </a:rPr>
              <a:t> de la area anterior </a:t>
            </a:r>
            <a:r>
              <a:rPr lang="en-US" altLang="es-MX" b="1" dirty="0">
                <a:latin typeface="Calibri" pitchFamily="34" charset="0"/>
              </a:rPr>
              <a:t>intra </a:t>
            </a:r>
            <a:r>
              <a:rPr lang="en-US" altLang="es-MX" b="1" dirty="0" smtClean="0">
                <a:latin typeface="Calibri" pitchFamily="34" charset="0"/>
              </a:rPr>
              <a:t>parietal</a:t>
            </a:r>
            <a:endParaRPr lang="en-US" alt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7619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El EQUILIBRIO entre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CONOCIMIENTO y ACCION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</a:rPr>
              <a:t> fundamental para el </a:t>
            </a:r>
            <a:r>
              <a:rPr lang="en-US" sz="2800" b="1" dirty="0" err="1" smtClean="0">
                <a:solidFill>
                  <a:srgbClr val="FF0000"/>
                </a:solidFill>
              </a:rPr>
              <a:t>bienestar</a:t>
            </a:r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2800" b="1" smtClean="0">
                <a:solidFill>
                  <a:srgbClr val="FF0000"/>
                </a:solidFill>
              </a:rPr>
              <a:t>del </a:t>
            </a:r>
            <a:r>
              <a:rPr lang="en-US" sz="2800" b="1" dirty="0" err="1" smtClean="0">
                <a:solidFill>
                  <a:srgbClr val="FF0000"/>
                </a:solidFill>
              </a:rPr>
              <a:t>individuo</a:t>
            </a:r>
            <a:r>
              <a:rPr lang="en-US" sz="2800" b="1" dirty="0" smtClean="0">
                <a:solidFill>
                  <a:srgbClr val="FF0000"/>
                </a:solidFill>
              </a:rPr>
              <a:t> y de la </a:t>
            </a:r>
            <a:r>
              <a:rPr lang="en-US" sz="2800" b="1" dirty="0" err="1" smtClean="0">
                <a:solidFill>
                  <a:srgbClr val="FF0000"/>
                </a:solidFill>
              </a:rPr>
              <a:t>sociedad</a:t>
            </a:r>
            <a:endParaRPr lang="es-MX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54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xa049000\My Documents\My Pictures\2008-08 (Aug)\Scan00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7798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990600" y="1066800"/>
            <a:ext cx="2365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 dirty="0">
                <a:latin typeface="Calibri" pitchFamily="34" charset="0"/>
              </a:rPr>
              <a:t>Precision, </a:t>
            </a:r>
            <a:r>
              <a:rPr lang="en-US" altLang="es-MX" b="1" dirty="0" smtClean="0">
                <a:latin typeface="Calibri" pitchFamily="34" charset="0"/>
              </a:rPr>
              <a:t>o </a:t>
            </a:r>
            <a:endParaRPr lang="en-US" altLang="es-MX" b="1" dirty="0">
              <a:latin typeface="Calibri" pitchFamily="34" charset="0"/>
            </a:endParaRPr>
          </a:p>
          <a:p>
            <a:pPr eaLnBrk="1" hangingPunct="1"/>
            <a:r>
              <a:rPr lang="en-US" altLang="es-MX" b="1" dirty="0">
                <a:latin typeface="Calibri" pitchFamily="34" charset="0"/>
              </a:rPr>
              <a:t>"</a:t>
            </a:r>
            <a:r>
              <a:rPr lang="en-US" altLang="es-MX" b="1" dirty="0" err="1" smtClean="0">
                <a:latin typeface="Calibri" pitchFamily="34" charset="0"/>
              </a:rPr>
              <a:t>congruencia</a:t>
            </a:r>
            <a:r>
              <a:rPr lang="en-US" altLang="es-MX" b="1" dirty="0" smtClean="0">
                <a:latin typeface="Calibri" pitchFamily="34" charset="0"/>
              </a:rPr>
              <a:t>"</a:t>
            </a:r>
            <a:endParaRPr lang="en-US" altLang="es-MX" b="1" dirty="0">
              <a:latin typeface="Calibri" pitchFamily="34" charset="0"/>
            </a:endParaRPr>
          </a:p>
          <a:p>
            <a:pPr eaLnBrk="1" hangingPunct="1"/>
            <a:r>
              <a:rPr lang="en-US" altLang="es-MX" b="1" dirty="0" smtClean="0">
                <a:latin typeface="Calibri" pitchFamily="34" charset="0"/>
              </a:rPr>
              <a:t>de </a:t>
            </a:r>
            <a:r>
              <a:rPr lang="en-US" altLang="es-MX" b="1" dirty="0" err="1" smtClean="0">
                <a:latin typeface="Calibri" pitchFamily="34" charset="0"/>
              </a:rPr>
              <a:t>las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neuronas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espejo</a:t>
            </a:r>
            <a:endParaRPr lang="en-US" alt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can002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65200"/>
            <a:ext cx="4191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590800" y="533400"/>
            <a:ext cx="4648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 dirty="0" err="1" smtClean="0">
                <a:latin typeface="Calibri" pitchFamily="34" charset="0"/>
              </a:rPr>
              <a:t>Acciones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ejecutadas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durante</a:t>
            </a:r>
            <a:r>
              <a:rPr lang="en-US" altLang="es-MX" b="1" dirty="0" smtClean="0">
                <a:latin typeface="Calibri" pitchFamily="34" charset="0"/>
              </a:rPr>
              <a:t> los </a:t>
            </a:r>
            <a:r>
              <a:rPr lang="en-US" altLang="es-MX" b="1" dirty="0" err="1" smtClean="0">
                <a:latin typeface="Calibri" pitchFamily="34" charset="0"/>
              </a:rPr>
              <a:t>experimentos</a:t>
            </a:r>
            <a:endParaRPr lang="en-US" alt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mxa049000\My Documents\My Pictures\2008-08 (Aug)\Scan00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96838"/>
            <a:ext cx="4037012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914400" y="10668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>
                <a:latin typeface="Calibri" pitchFamily="34" charset="0"/>
              </a:rPr>
              <a:t>Example of finely tuned mirror neuron</a:t>
            </a:r>
          </a:p>
        </p:txBody>
      </p:sp>
    </p:spTree>
    <p:extLst>
      <p:ext uri="{BB962C8B-B14F-4D97-AF65-F5344CB8AC3E}">
        <p14:creationId xmlns:p14="http://schemas.microsoft.com/office/powerpoint/2010/main" val="16739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xa049000\My Documents\My Pictures\2008-08 (Aug)\Scan00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82550"/>
            <a:ext cx="3895725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38200" y="1143000"/>
            <a:ext cx="3048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b="1" dirty="0" err="1" smtClean="0">
                <a:latin typeface="Calibri" pitchFamily="34" charset="0"/>
              </a:rPr>
              <a:t>Neuronas</a:t>
            </a:r>
            <a:r>
              <a:rPr lang="en-US" altLang="es-MX" b="1" dirty="0" smtClean="0">
                <a:latin typeface="Calibri" pitchFamily="34" charset="0"/>
              </a:rPr>
              <a:t> "</a:t>
            </a:r>
            <a:r>
              <a:rPr lang="en-US" altLang="es-MX" b="1" dirty="0" err="1" smtClean="0">
                <a:latin typeface="Calibri" pitchFamily="34" charset="0"/>
              </a:rPr>
              <a:t>comunicativos</a:t>
            </a:r>
            <a:r>
              <a:rPr lang="en-US" altLang="es-MX" b="1" dirty="0" smtClean="0">
                <a:latin typeface="Calibri" pitchFamily="34" charset="0"/>
              </a:rPr>
              <a:t>"</a:t>
            </a:r>
            <a:endParaRPr lang="en-US" altLang="es-MX" b="1" dirty="0">
              <a:latin typeface="Calibri" pitchFamily="34" charset="0"/>
            </a:endParaRPr>
          </a:p>
          <a:p>
            <a:pPr eaLnBrk="1" hangingPunct="1"/>
            <a:endParaRPr lang="en-US" altLang="es-MX" b="1" dirty="0" smtClean="0">
              <a:latin typeface="Calibri" pitchFamily="34" charset="0"/>
            </a:endParaRPr>
          </a:p>
          <a:p>
            <a:pPr eaLnBrk="1" hangingPunct="1"/>
            <a:r>
              <a:rPr lang="en-US" altLang="es-MX" b="1" dirty="0" smtClean="0">
                <a:latin typeface="Calibri" pitchFamily="34" charset="0"/>
              </a:rPr>
              <a:t>No son de </a:t>
            </a:r>
            <a:r>
              <a:rPr lang="en-US" altLang="es-MX" b="1" dirty="0" err="1" smtClean="0">
                <a:latin typeface="Calibri" pitchFamily="34" charset="0"/>
              </a:rPr>
              <a:t>imitacion</a:t>
            </a:r>
            <a:r>
              <a:rPr lang="en-US" altLang="es-MX" b="1" dirty="0" smtClean="0">
                <a:latin typeface="Calibri" pitchFamily="34" charset="0"/>
              </a:rPr>
              <a:t>, mas </a:t>
            </a:r>
            <a:r>
              <a:rPr lang="en-US" altLang="es-MX" b="1" dirty="0" err="1" smtClean="0">
                <a:latin typeface="Calibri" pitchFamily="34" charset="0"/>
              </a:rPr>
              <a:t>bien</a:t>
            </a:r>
            <a:r>
              <a:rPr lang="en-US" altLang="es-MX" b="1" dirty="0" smtClean="0">
                <a:latin typeface="Calibri" pitchFamily="34" charset="0"/>
              </a:rPr>
              <a:t> “</a:t>
            </a:r>
            <a:r>
              <a:rPr lang="en-US" altLang="es-MX" b="1" dirty="0" err="1" smtClean="0">
                <a:latin typeface="Calibri" pitchFamily="34" charset="0"/>
              </a:rPr>
              <a:t>sugieren</a:t>
            </a:r>
            <a:r>
              <a:rPr lang="en-US" altLang="es-MX" b="1" dirty="0" smtClean="0">
                <a:latin typeface="Calibri" pitchFamily="34" charset="0"/>
              </a:rPr>
              <a:t>” la </a:t>
            </a:r>
            <a:r>
              <a:rPr lang="en-US" altLang="es-MX" b="1" dirty="0" err="1" smtClean="0">
                <a:latin typeface="Calibri" pitchFamily="34" charset="0"/>
              </a:rPr>
              <a:t>intencion</a:t>
            </a:r>
            <a:r>
              <a:rPr lang="en-US" altLang="es-MX" b="1" dirty="0" smtClean="0">
                <a:latin typeface="Calibri" pitchFamily="34" charset="0"/>
              </a:rPr>
              <a:t> del </a:t>
            </a:r>
            <a:r>
              <a:rPr lang="en-US" altLang="es-MX" b="1" dirty="0" err="1" smtClean="0">
                <a:latin typeface="Calibri" pitchFamily="34" charset="0"/>
              </a:rPr>
              <a:t>acto</a:t>
            </a:r>
            <a:endParaRPr lang="en-US" alt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56859" y="838200"/>
            <a:ext cx="808234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sz="2800" b="1" dirty="0" err="1" smtClean="0">
                <a:latin typeface="Calibri" pitchFamily="34" charset="0"/>
              </a:rPr>
              <a:t>Importancia</a:t>
            </a:r>
            <a:r>
              <a:rPr lang="en-US" altLang="es-MX" sz="2800" b="1" dirty="0" smtClean="0">
                <a:latin typeface="Calibri" pitchFamily="34" charset="0"/>
              </a:rPr>
              <a:t> de </a:t>
            </a:r>
            <a:r>
              <a:rPr lang="en-US" altLang="es-MX" sz="2800" b="1" dirty="0" err="1" smtClean="0">
                <a:latin typeface="Calibri" pitchFamily="34" charset="0"/>
              </a:rPr>
              <a:t>las</a:t>
            </a:r>
            <a:r>
              <a:rPr lang="en-US" altLang="es-MX" sz="2800" b="1" dirty="0" smtClean="0">
                <a:latin typeface="Calibri" pitchFamily="34" charset="0"/>
              </a:rPr>
              <a:t> </a:t>
            </a:r>
            <a:r>
              <a:rPr lang="en-US" altLang="es-MX" sz="2800" b="1" dirty="0" err="1" smtClean="0">
                <a:latin typeface="Calibri" pitchFamily="34" charset="0"/>
              </a:rPr>
              <a:t>neuronas</a:t>
            </a:r>
            <a:r>
              <a:rPr lang="en-US" altLang="es-MX" sz="2800" b="1" dirty="0" smtClean="0">
                <a:latin typeface="Calibri" pitchFamily="34" charset="0"/>
              </a:rPr>
              <a:t> </a:t>
            </a:r>
            <a:r>
              <a:rPr lang="en-US" altLang="es-MX" sz="2800" b="1" dirty="0" err="1" smtClean="0">
                <a:latin typeface="Calibri" pitchFamily="34" charset="0"/>
              </a:rPr>
              <a:t>espejo</a:t>
            </a:r>
            <a:r>
              <a:rPr lang="en-US" altLang="es-MX" sz="2800" b="1" dirty="0" smtClean="0">
                <a:latin typeface="Calibri" pitchFamily="34" charset="0"/>
              </a:rPr>
              <a:t> en</a:t>
            </a:r>
          </a:p>
          <a:p>
            <a:pPr eaLnBrk="1" hangingPunct="1"/>
            <a:endParaRPr lang="en-US" altLang="es-MX" sz="2400" b="1" dirty="0" smtClean="0">
              <a:latin typeface="Calibri" pitchFamily="34" charset="0"/>
            </a:endParaRPr>
          </a:p>
          <a:p>
            <a:pPr eaLnBrk="1" hangingPunct="1"/>
            <a:endParaRPr lang="en-US" altLang="es-MX" sz="2400" b="1" dirty="0">
              <a:latin typeface="Calibri" pitchFamily="34" charset="0"/>
            </a:endParaRPr>
          </a:p>
          <a:p>
            <a:pPr eaLnBrk="1" hangingPunct="1"/>
            <a:r>
              <a:rPr lang="en-US" altLang="es-MX" sz="2400" b="1" dirty="0" err="1" smtClean="0">
                <a:latin typeface="Calibri" pitchFamily="34" charset="0"/>
              </a:rPr>
              <a:t>Aprendisaje</a:t>
            </a:r>
            <a:r>
              <a:rPr lang="en-US" altLang="es-MX" sz="2400" b="1" dirty="0" smtClean="0">
                <a:latin typeface="Calibri" pitchFamily="34" charset="0"/>
              </a:rPr>
              <a:t> (</a:t>
            </a:r>
            <a:r>
              <a:rPr lang="en-US" altLang="es-MX" sz="2400" b="1" dirty="0" err="1" smtClean="0">
                <a:latin typeface="Calibri" pitchFamily="34" charset="0"/>
              </a:rPr>
              <a:t>por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imitacion</a:t>
            </a:r>
            <a:r>
              <a:rPr lang="en-US" altLang="es-MX" sz="2400" b="1" dirty="0" smtClean="0">
                <a:latin typeface="Calibri" pitchFamily="34" charset="0"/>
              </a:rPr>
              <a:t>)</a:t>
            </a:r>
            <a:endParaRPr lang="en-US" altLang="es-MX" sz="2400" b="1" dirty="0">
              <a:latin typeface="Calibri" pitchFamily="34" charset="0"/>
            </a:endParaRPr>
          </a:p>
          <a:p>
            <a:pPr eaLnBrk="1" hangingPunct="1"/>
            <a:r>
              <a:rPr lang="en-US" altLang="es-MX" sz="2400" b="1" dirty="0" err="1" smtClean="0">
                <a:latin typeface="Calibri" pitchFamily="34" charset="0"/>
              </a:rPr>
              <a:t>Lenguaje</a:t>
            </a:r>
            <a:r>
              <a:rPr lang="en-US" altLang="es-MX" sz="2400" b="1" dirty="0" smtClean="0">
                <a:latin typeface="Calibri" pitchFamily="34" charset="0"/>
              </a:rPr>
              <a:t> (</a:t>
            </a:r>
            <a:r>
              <a:rPr lang="en-US" altLang="es-MX" sz="2400" b="1" dirty="0" err="1" smtClean="0">
                <a:latin typeface="Calibri" pitchFamily="34" charset="0"/>
              </a:rPr>
              <a:t>sonidos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que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imitan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las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acciones</a:t>
            </a:r>
            <a:r>
              <a:rPr lang="en-US" altLang="es-MX" sz="2400" b="1" dirty="0" smtClean="0">
                <a:latin typeface="Calibri" pitchFamily="34" charset="0"/>
              </a:rPr>
              <a:t>)</a:t>
            </a:r>
            <a:endParaRPr lang="en-US" altLang="es-MX" sz="2400" b="1" dirty="0">
              <a:latin typeface="Calibri" pitchFamily="34" charset="0"/>
            </a:endParaRPr>
          </a:p>
          <a:p>
            <a:pPr eaLnBrk="1" hangingPunct="1"/>
            <a:r>
              <a:rPr lang="en-US" altLang="es-MX" sz="2400" b="1" dirty="0" err="1" smtClean="0">
                <a:latin typeface="Calibri" pitchFamily="34" charset="0"/>
              </a:rPr>
              <a:t>Empatia</a:t>
            </a:r>
            <a:r>
              <a:rPr lang="en-US" altLang="es-MX" sz="2400" b="1" dirty="0" smtClean="0">
                <a:latin typeface="Calibri" pitchFamily="34" charset="0"/>
              </a:rPr>
              <a:t> (</a:t>
            </a:r>
            <a:r>
              <a:rPr lang="en-US" altLang="es-MX" sz="2400" b="1" dirty="0" err="1" smtClean="0">
                <a:latin typeface="Calibri" pitchFamily="34" charset="0"/>
              </a:rPr>
              <a:t>las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emociones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evocan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movimientos</a:t>
            </a:r>
            <a:r>
              <a:rPr lang="en-US" altLang="es-MX" sz="2400" b="1" dirty="0" smtClean="0">
                <a:latin typeface="Calibri" pitchFamily="34" charset="0"/>
              </a:rPr>
              <a:t> de </a:t>
            </a:r>
            <a:r>
              <a:rPr lang="en-US" altLang="es-MX" sz="2400" b="1" dirty="0" err="1" smtClean="0">
                <a:latin typeface="Calibri" pitchFamily="34" charset="0"/>
              </a:rPr>
              <a:t>cara</a:t>
            </a:r>
            <a:r>
              <a:rPr lang="en-US" altLang="es-MX" sz="2400" b="1" dirty="0" smtClean="0">
                <a:latin typeface="Calibri" pitchFamily="34" charset="0"/>
              </a:rPr>
              <a:t> y </a:t>
            </a:r>
            <a:r>
              <a:rPr lang="en-US" altLang="es-MX" sz="2400" b="1" dirty="0" err="1" smtClean="0">
                <a:latin typeface="Calibri" pitchFamily="34" charset="0"/>
              </a:rPr>
              <a:t>cuerpo</a:t>
            </a:r>
            <a:endParaRPr lang="en-US" altLang="es-MX" sz="1600" dirty="0">
              <a:latin typeface="Calibri" pitchFamily="34" charset="0"/>
            </a:endParaRPr>
          </a:p>
          <a:p>
            <a:pPr eaLnBrk="1" hangingPunct="1"/>
            <a:endParaRPr lang="en-US" altLang="es-MX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85800" y="457200"/>
            <a:ext cx="762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MX" sz="2400" b="1" dirty="0" smtClean="0">
                <a:latin typeface="Calibri" pitchFamily="34" charset="0"/>
              </a:rPr>
              <a:t>Hay </a:t>
            </a:r>
            <a:r>
              <a:rPr lang="en-US" altLang="es-MX" sz="2400" b="1" dirty="0" err="1" smtClean="0">
                <a:latin typeface="Calibri" pitchFamily="34" charset="0"/>
              </a:rPr>
              <a:t>posibles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aspectos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clinicos</a:t>
            </a:r>
            <a:endParaRPr lang="en-US" altLang="es-MX" sz="2400" b="1" dirty="0" smtClean="0">
              <a:latin typeface="Calibri" pitchFamily="34" charset="0"/>
            </a:endParaRPr>
          </a:p>
          <a:p>
            <a:pPr eaLnBrk="1" hangingPunct="1"/>
            <a:endParaRPr lang="en-US" altLang="es-MX" sz="2400" b="1" dirty="0" smtClean="0">
              <a:latin typeface="Calibri" pitchFamily="34" charset="0"/>
            </a:endParaRPr>
          </a:p>
          <a:p>
            <a:pPr eaLnBrk="1" hangingPunct="1"/>
            <a:r>
              <a:rPr lang="en-US" altLang="es-MX" sz="2400" b="1" dirty="0" err="1" smtClean="0">
                <a:latin typeface="Calibri" pitchFamily="34" charset="0"/>
              </a:rPr>
              <a:t>Algunas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enfermedades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podrian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estar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relacionadas</a:t>
            </a:r>
            <a:r>
              <a:rPr lang="en-US" altLang="es-MX" sz="2400" b="1" dirty="0" smtClean="0">
                <a:latin typeface="Calibri" pitchFamily="34" charset="0"/>
              </a:rPr>
              <a:t> a </a:t>
            </a:r>
            <a:r>
              <a:rPr lang="en-US" altLang="es-MX" sz="2400" b="1" dirty="0" err="1" smtClean="0">
                <a:latin typeface="Calibri" pitchFamily="34" charset="0"/>
              </a:rPr>
              <a:t>tratornos</a:t>
            </a:r>
            <a:r>
              <a:rPr lang="en-US" altLang="es-MX" sz="2400" b="1" dirty="0" smtClean="0">
                <a:latin typeface="Calibri" pitchFamily="34" charset="0"/>
              </a:rPr>
              <a:t> del </a:t>
            </a:r>
          </a:p>
          <a:p>
            <a:pPr eaLnBrk="1" hangingPunct="1"/>
            <a:r>
              <a:rPr lang="en-US" altLang="es-MX" sz="2400" b="1" dirty="0" smtClean="0">
                <a:latin typeface="Calibri" pitchFamily="34" charset="0"/>
              </a:rPr>
              <a:t>Sistema de </a:t>
            </a:r>
            <a:r>
              <a:rPr lang="en-US" altLang="es-MX" sz="2400" b="1" dirty="0" err="1" smtClean="0">
                <a:latin typeface="Calibri" pitchFamily="34" charset="0"/>
              </a:rPr>
              <a:t>las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neuronas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r>
              <a:rPr lang="en-US" altLang="es-MX" sz="2400" b="1" dirty="0" err="1" smtClean="0">
                <a:latin typeface="Calibri" pitchFamily="34" charset="0"/>
              </a:rPr>
              <a:t>espejo</a:t>
            </a:r>
            <a:endParaRPr lang="en-US" altLang="es-MX" sz="2400" b="1" dirty="0" smtClean="0">
              <a:latin typeface="Calibri" pitchFamily="34" charset="0"/>
            </a:endParaRPr>
          </a:p>
          <a:p>
            <a:pPr eaLnBrk="1" hangingPunct="1"/>
            <a:endParaRPr lang="en-US" altLang="es-MX" sz="2400" b="1" dirty="0">
              <a:latin typeface="Calibri" pitchFamily="34" charset="0"/>
            </a:endParaRPr>
          </a:p>
          <a:p>
            <a:pPr eaLnBrk="1" hangingPunct="1"/>
            <a:r>
              <a:rPr lang="en-US" altLang="es-MX" sz="2400" b="1" dirty="0">
                <a:latin typeface="Calibri" pitchFamily="34" charset="0"/>
              </a:rPr>
              <a:t>-</a:t>
            </a:r>
            <a:r>
              <a:rPr lang="en-US" altLang="es-MX" sz="2400" b="1" dirty="0" err="1" smtClean="0">
                <a:latin typeface="Calibri" pitchFamily="34" charset="0"/>
              </a:rPr>
              <a:t>autismo</a:t>
            </a:r>
            <a:r>
              <a:rPr lang="en-US" altLang="es-MX" sz="2400" b="1" dirty="0" smtClean="0">
                <a:latin typeface="Calibri" pitchFamily="34" charset="0"/>
              </a:rPr>
              <a:t> </a:t>
            </a:r>
            <a:endParaRPr lang="en-US" altLang="es-MX" sz="2400" b="1" dirty="0">
              <a:latin typeface="Calibri" pitchFamily="34" charset="0"/>
            </a:endParaRPr>
          </a:p>
          <a:p>
            <a:pPr eaLnBrk="1" hangingPunct="1"/>
            <a:r>
              <a:rPr lang="en-US" altLang="es-MX" sz="2400" b="1" u="sng" dirty="0" smtClean="0">
                <a:latin typeface="Calibri" pitchFamily="34" charset="0"/>
              </a:rPr>
              <a:t>-</a:t>
            </a:r>
            <a:r>
              <a:rPr lang="en-US" altLang="es-MX" sz="2400" b="1" u="sng" dirty="0" err="1" smtClean="0">
                <a:latin typeface="Calibri" pitchFamily="34" charset="0"/>
              </a:rPr>
              <a:t>conducta</a:t>
            </a:r>
            <a:r>
              <a:rPr lang="en-US" altLang="es-MX" sz="2400" b="1" u="sng" dirty="0" smtClean="0">
                <a:latin typeface="Calibri" pitchFamily="34" charset="0"/>
              </a:rPr>
              <a:t> criminal</a:t>
            </a:r>
          </a:p>
          <a:p>
            <a:pPr eaLnBrk="1" hangingPunct="1"/>
            <a:r>
              <a:rPr lang="en-US" altLang="es-MX" sz="2400" b="1" u="sng" dirty="0" smtClean="0">
                <a:latin typeface="Calibri" pitchFamily="34" charset="0"/>
              </a:rPr>
              <a:t>-</a:t>
            </a:r>
            <a:r>
              <a:rPr lang="en-US" altLang="es-MX" sz="2400" b="1" u="sng" dirty="0" err="1" smtClean="0">
                <a:latin typeface="Calibri" pitchFamily="34" charset="0"/>
              </a:rPr>
              <a:t>psicopatas</a:t>
            </a:r>
            <a:endParaRPr lang="en-US" altLang="es-MX" sz="2400" b="1" u="sng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MX" b="1" dirty="0" err="1" smtClean="0">
                <a:latin typeface="Calibri" pitchFamily="34" charset="0"/>
              </a:rPr>
              <a:t>Estas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reflexiones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sobre</a:t>
            </a:r>
            <a:r>
              <a:rPr lang="en-US" altLang="es-MX" b="1" dirty="0" smtClean="0">
                <a:latin typeface="Calibri" pitchFamily="34" charset="0"/>
              </a:rPr>
              <a:t> el </a:t>
            </a:r>
            <a:r>
              <a:rPr lang="en-US" altLang="es-MX" b="1" dirty="0" err="1" smtClean="0">
                <a:latin typeface="Calibri" pitchFamily="34" charset="0"/>
              </a:rPr>
              <a:t>papel</a:t>
            </a:r>
            <a:r>
              <a:rPr lang="en-US" altLang="es-MX" b="1" dirty="0" smtClean="0">
                <a:latin typeface="Calibri" pitchFamily="34" charset="0"/>
              </a:rPr>
              <a:t> de </a:t>
            </a:r>
            <a:r>
              <a:rPr lang="en-US" altLang="es-MX" b="1" dirty="0" err="1" smtClean="0">
                <a:latin typeface="Calibri" pitchFamily="34" charset="0"/>
              </a:rPr>
              <a:t>estas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estructuras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anatomicas</a:t>
            </a:r>
            <a:r>
              <a:rPr lang="en-US" altLang="es-MX" b="1" dirty="0" smtClean="0">
                <a:latin typeface="Calibri" pitchFamily="34" charset="0"/>
              </a:rPr>
              <a:t> (</a:t>
            </a:r>
            <a:r>
              <a:rPr lang="en-US" altLang="es-MX" b="1" dirty="0" err="1" smtClean="0">
                <a:latin typeface="Calibri" pitchFamily="34" charset="0"/>
              </a:rPr>
              <a:t>amigdala</a:t>
            </a:r>
            <a:r>
              <a:rPr lang="en-US" altLang="es-MX" b="1" dirty="0" smtClean="0">
                <a:latin typeface="Calibri" pitchFamily="34" charset="0"/>
              </a:rPr>
              <a:t> y </a:t>
            </a:r>
            <a:r>
              <a:rPr lang="en-US" altLang="es-MX" b="1" dirty="0" err="1" smtClean="0">
                <a:latin typeface="Calibri" pitchFamily="34" charset="0"/>
              </a:rPr>
              <a:t>cortez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 smtClean="0">
                <a:latin typeface="Calibri" pitchFamily="34" charset="0"/>
              </a:rPr>
              <a:t>temporo</a:t>
            </a:r>
            <a:r>
              <a:rPr lang="en-US" altLang="es-MX" b="1" dirty="0" smtClean="0">
                <a:latin typeface="Calibri" pitchFamily="34" charset="0"/>
              </a:rPr>
              <a:t> parietal) </a:t>
            </a:r>
            <a:r>
              <a:rPr lang="en-US" altLang="es-MX" b="1" dirty="0" err="1" smtClean="0">
                <a:latin typeface="Calibri" pitchFamily="34" charset="0"/>
              </a:rPr>
              <a:t>nos</a:t>
            </a:r>
            <a:r>
              <a:rPr lang="en-US" altLang="es-MX" b="1" dirty="0" smtClean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sugieren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que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pueden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haber</a:t>
            </a:r>
            <a:r>
              <a:rPr lang="en-US" altLang="es-MX" b="1" dirty="0">
                <a:latin typeface="Calibri" pitchFamily="34" charset="0"/>
              </a:rPr>
              <a:t> bases </a:t>
            </a:r>
            <a:r>
              <a:rPr lang="en-US" altLang="es-MX" b="1" dirty="0" err="1">
                <a:latin typeface="Calibri" pitchFamily="34" charset="0"/>
              </a:rPr>
              <a:t>fisiologicas</a:t>
            </a:r>
            <a:r>
              <a:rPr lang="en-US" altLang="es-MX" b="1" dirty="0">
                <a:latin typeface="Calibri" pitchFamily="34" charset="0"/>
              </a:rPr>
              <a:t> para la </a:t>
            </a:r>
            <a:r>
              <a:rPr lang="en-US" altLang="es-MX" b="1" dirty="0" err="1">
                <a:latin typeface="Calibri" pitchFamily="34" charset="0"/>
              </a:rPr>
              <a:t>conducta</a:t>
            </a:r>
            <a:r>
              <a:rPr lang="en-US" altLang="es-MX" b="1" dirty="0">
                <a:latin typeface="Calibri" pitchFamily="34" charset="0"/>
              </a:rPr>
              <a:t> moral, y </a:t>
            </a:r>
            <a:r>
              <a:rPr lang="en-US" altLang="es-MX" b="1" dirty="0" err="1">
                <a:latin typeface="Calibri" pitchFamily="34" charset="0"/>
              </a:rPr>
              <a:t>que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algunos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criminales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tengan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trastornos</a:t>
            </a:r>
            <a:r>
              <a:rPr lang="en-US" altLang="es-MX" b="1" dirty="0">
                <a:latin typeface="Calibri" pitchFamily="34" charset="0"/>
              </a:rPr>
              <a:t> de la </a:t>
            </a:r>
            <a:r>
              <a:rPr lang="en-US" altLang="es-MX" b="1" dirty="0" err="1">
                <a:latin typeface="Calibri" pitchFamily="34" charset="0"/>
              </a:rPr>
              <a:t>emocion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que</a:t>
            </a:r>
            <a:r>
              <a:rPr lang="en-US" altLang="es-MX" b="1" dirty="0">
                <a:latin typeface="Calibri" pitchFamily="34" charset="0"/>
              </a:rPr>
              <a:t> no le </a:t>
            </a:r>
            <a:r>
              <a:rPr lang="en-US" altLang="es-MX" b="1" dirty="0" err="1">
                <a:latin typeface="Calibri" pitchFamily="34" charset="0"/>
              </a:rPr>
              <a:t>permita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hacer</a:t>
            </a:r>
            <a:r>
              <a:rPr lang="en-US" altLang="es-MX" b="1" dirty="0">
                <a:latin typeface="Calibri" pitchFamily="34" charset="0"/>
              </a:rPr>
              <a:t> </a:t>
            </a:r>
            <a:r>
              <a:rPr lang="en-US" altLang="es-MX" b="1" dirty="0" err="1">
                <a:latin typeface="Calibri" pitchFamily="34" charset="0"/>
              </a:rPr>
              <a:t>valer</a:t>
            </a:r>
            <a:r>
              <a:rPr lang="en-US" altLang="es-MX" b="1" dirty="0">
                <a:latin typeface="Calibri" pitchFamily="34" charset="0"/>
              </a:rPr>
              <a:t> el </a:t>
            </a:r>
            <a:r>
              <a:rPr lang="en-US" altLang="es-MX" sz="2400" b="1" u="sng" dirty="0">
                <a:latin typeface="Calibri" pitchFamily="34" charset="0"/>
              </a:rPr>
              <a:t>principio de </a:t>
            </a:r>
            <a:r>
              <a:rPr lang="en-US" altLang="es-MX" sz="2400" b="1" u="sng" dirty="0" err="1">
                <a:latin typeface="Calibri" pitchFamily="34" charset="0"/>
              </a:rPr>
              <a:t>reciprocidad</a:t>
            </a:r>
            <a:r>
              <a:rPr lang="en-US" altLang="es-MX" b="1" dirty="0">
                <a:latin typeface="Calibri" pitchFamily="34" charset="0"/>
              </a:rPr>
              <a:t>:</a:t>
            </a:r>
          </a:p>
          <a:p>
            <a:endParaRPr lang="en-US" altLang="es-MX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105835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MX" b="1" u="sng" dirty="0" smtClean="0">
                <a:latin typeface="Calibri" pitchFamily="34" charset="0"/>
              </a:rPr>
              <a:t>Version </a:t>
            </a:r>
            <a:r>
              <a:rPr lang="en-US" altLang="es-MX" b="1" u="sng" dirty="0" err="1" smtClean="0">
                <a:latin typeface="Calibri" pitchFamily="34" charset="0"/>
              </a:rPr>
              <a:t>positiva</a:t>
            </a:r>
            <a:r>
              <a:rPr lang="en-US" altLang="es-MX" b="1" u="sng" dirty="0" smtClean="0">
                <a:latin typeface="Calibri" pitchFamily="34" charset="0"/>
              </a:rPr>
              <a:t>: </a:t>
            </a:r>
            <a:r>
              <a:rPr lang="en-US" altLang="es-MX" b="1" u="sng" dirty="0" err="1" smtClean="0">
                <a:latin typeface="Calibri" pitchFamily="34" charset="0"/>
              </a:rPr>
              <a:t>haz</a:t>
            </a:r>
            <a:r>
              <a:rPr lang="en-US" altLang="es-MX" b="1" u="sng" dirty="0" smtClean="0">
                <a:latin typeface="Calibri" pitchFamily="34" charset="0"/>
              </a:rPr>
              <a:t> </a:t>
            </a:r>
            <a:r>
              <a:rPr lang="en-US" altLang="es-MX" b="1" u="sng" dirty="0">
                <a:latin typeface="Calibri" pitchFamily="34" charset="0"/>
              </a:rPr>
              <a:t>a </a:t>
            </a:r>
            <a:r>
              <a:rPr lang="en-US" altLang="es-MX" b="1" u="sng" dirty="0" err="1">
                <a:latin typeface="Calibri" pitchFamily="34" charset="0"/>
              </a:rPr>
              <a:t>tu</a:t>
            </a:r>
            <a:r>
              <a:rPr lang="en-US" altLang="es-MX" b="1" u="sng" dirty="0">
                <a:latin typeface="Calibri" pitchFamily="34" charset="0"/>
              </a:rPr>
              <a:t> </a:t>
            </a:r>
            <a:r>
              <a:rPr lang="en-US" altLang="es-MX" b="1" u="sng" dirty="0" err="1">
                <a:latin typeface="Calibri" pitchFamily="34" charset="0"/>
              </a:rPr>
              <a:t>projimo</a:t>
            </a:r>
            <a:r>
              <a:rPr lang="en-US" altLang="es-MX" b="1" u="sng" dirty="0">
                <a:latin typeface="Calibri" pitchFamily="34" charset="0"/>
              </a:rPr>
              <a:t> lo </a:t>
            </a:r>
            <a:r>
              <a:rPr lang="en-US" altLang="es-MX" b="1" u="sng" dirty="0" err="1">
                <a:latin typeface="Calibri" pitchFamily="34" charset="0"/>
              </a:rPr>
              <a:t>que</a:t>
            </a:r>
            <a:r>
              <a:rPr lang="en-US" altLang="es-MX" b="1" u="sng" dirty="0">
                <a:latin typeface="Calibri" pitchFamily="34" charset="0"/>
              </a:rPr>
              <a:t> </a:t>
            </a:r>
            <a:r>
              <a:rPr lang="en-US" altLang="es-MX" b="1" u="sng" dirty="0" err="1">
                <a:latin typeface="Calibri" pitchFamily="34" charset="0"/>
              </a:rPr>
              <a:t>quieres</a:t>
            </a:r>
            <a:r>
              <a:rPr lang="en-US" altLang="es-MX" b="1" u="sng" dirty="0">
                <a:latin typeface="Calibri" pitchFamily="34" charset="0"/>
              </a:rPr>
              <a:t> </a:t>
            </a:r>
            <a:r>
              <a:rPr lang="en-US" altLang="es-MX" b="1" u="sng" dirty="0" err="1">
                <a:latin typeface="Calibri" pitchFamily="34" charset="0"/>
              </a:rPr>
              <a:t>que</a:t>
            </a:r>
            <a:r>
              <a:rPr lang="en-US" altLang="es-MX" b="1" u="sng" dirty="0">
                <a:latin typeface="Calibri" pitchFamily="34" charset="0"/>
              </a:rPr>
              <a:t> </a:t>
            </a:r>
            <a:r>
              <a:rPr lang="en-US" altLang="es-MX" b="1" u="sng" dirty="0" err="1">
                <a:latin typeface="Calibri" pitchFamily="34" charset="0"/>
              </a:rPr>
              <a:t>te</a:t>
            </a:r>
            <a:r>
              <a:rPr lang="en-US" altLang="es-MX" b="1" u="sng" dirty="0">
                <a:latin typeface="Calibri" pitchFamily="34" charset="0"/>
              </a:rPr>
              <a:t> </a:t>
            </a:r>
            <a:r>
              <a:rPr lang="en-US" altLang="es-MX" b="1" u="sng" dirty="0" err="1">
                <a:latin typeface="Calibri" pitchFamily="34" charset="0"/>
              </a:rPr>
              <a:t>hagan</a:t>
            </a:r>
            <a:r>
              <a:rPr lang="en-US" altLang="es-MX" b="1" u="sng" dirty="0">
                <a:latin typeface="Calibri" pitchFamily="34" charset="0"/>
              </a:rPr>
              <a:t> a </a:t>
            </a:r>
            <a:r>
              <a:rPr lang="en-US" altLang="es-MX" b="1" u="sng" dirty="0" smtClean="0">
                <a:latin typeface="Calibri" pitchFamily="34" charset="0"/>
              </a:rPr>
              <a:t>ti</a:t>
            </a:r>
          </a:p>
          <a:p>
            <a:endParaRPr lang="en-US" altLang="es-MX" b="1" u="sng" dirty="0">
              <a:latin typeface="Calibri" pitchFamily="34" charset="0"/>
            </a:endParaRPr>
          </a:p>
          <a:p>
            <a:r>
              <a:rPr lang="en-US" altLang="es-MX" b="1" u="sng" dirty="0" smtClean="0">
                <a:latin typeface="Calibri" pitchFamily="34" charset="0"/>
              </a:rPr>
              <a:t>Version </a:t>
            </a:r>
            <a:r>
              <a:rPr lang="en-US" altLang="es-MX" b="1" u="sng" dirty="0" err="1" smtClean="0">
                <a:latin typeface="Calibri" pitchFamily="34" charset="0"/>
              </a:rPr>
              <a:t>negativa</a:t>
            </a:r>
            <a:r>
              <a:rPr lang="en-US" altLang="es-MX" b="1" u="sng" dirty="0" smtClean="0">
                <a:latin typeface="Calibri" pitchFamily="34" charset="0"/>
              </a:rPr>
              <a:t>: no </a:t>
            </a:r>
            <a:r>
              <a:rPr lang="en-US" altLang="es-MX" b="1" u="sng" dirty="0" err="1" smtClean="0">
                <a:latin typeface="Calibri" pitchFamily="34" charset="0"/>
              </a:rPr>
              <a:t>hagas</a:t>
            </a:r>
            <a:r>
              <a:rPr lang="en-US" altLang="es-MX" b="1" u="sng" dirty="0" smtClean="0">
                <a:latin typeface="Calibri" pitchFamily="34" charset="0"/>
              </a:rPr>
              <a:t> a </a:t>
            </a:r>
            <a:r>
              <a:rPr lang="en-US" altLang="es-MX" b="1" u="sng" dirty="0" err="1" smtClean="0">
                <a:latin typeface="Calibri" pitchFamily="34" charset="0"/>
              </a:rPr>
              <a:t>tu</a:t>
            </a:r>
            <a:r>
              <a:rPr lang="en-US" altLang="es-MX" b="1" u="sng" dirty="0" smtClean="0">
                <a:latin typeface="Calibri" pitchFamily="34" charset="0"/>
              </a:rPr>
              <a:t> </a:t>
            </a:r>
            <a:r>
              <a:rPr lang="en-US" altLang="es-MX" b="1" u="sng" dirty="0" err="1" smtClean="0">
                <a:latin typeface="Calibri" pitchFamily="34" charset="0"/>
              </a:rPr>
              <a:t>projimo</a:t>
            </a:r>
            <a:r>
              <a:rPr lang="en-US" altLang="es-MX" b="1" u="sng" dirty="0" smtClean="0">
                <a:latin typeface="Calibri" pitchFamily="34" charset="0"/>
              </a:rPr>
              <a:t> lo </a:t>
            </a:r>
            <a:r>
              <a:rPr lang="en-US" altLang="es-MX" b="1" u="sng" dirty="0" err="1" smtClean="0">
                <a:latin typeface="Calibri" pitchFamily="34" charset="0"/>
              </a:rPr>
              <a:t>que</a:t>
            </a:r>
            <a:r>
              <a:rPr lang="en-US" altLang="es-MX" b="1" u="sng" dirty="0" smtClean="0">
                <a:latin typeface="Calibri" pitchFamily="34" charset="0"/>
              </a:rPr>
              <a:t> no </a:t>
            </a:r>
            <a:r>
              <a:rPr lang="en-US" altLang="es-MX" b="1" u="sng" dirty="0" err="1" smtClean="0">
                <a:latin typeface="Calibri" pitchFamily="34" charset="0"/>
              </a:rPr>
              <a:t>quieres</a:t>
            </a:r>
            <a:r>
              <a:rPr lang="en-US" altLang="es-MX" b="1" u="sng" dirty="0" smtClean="0">
                <a:latin typeface="Calibri" pitchFamily="34" charset="0"/>
              </a:rPr>
              <a:t> </a:t>
            </a:r>
            <a:r>
              <a:rPr lang="en-US" altLang="es-MX" b="1" u="sng" dirty="0" err="1" smtClean="0">
                <a:latin typeface="Calibri" pitchFamily="34" charset="0"/>
              </a:rPr>
              <a:t>que</a:t>
            </a:r>
            <a:r>
              <a:rPr lang="en-US" altLang="es-MX" b="1" u="sng" dirty="0" smtClean="0">
                <a:latin typeface="Calibri" pitchFamily="34" charset="0"/>
              </a:rPr>
              <a:t> </a:t>
            </a:r>
            <a:r>
              <a:rPr lang="en-US" altLang="es-MX" b="1" u="sng" dirty="0" err="1" smtClean="0">
                <a:latin typeface="Calibri" pitchFamily="34" charset="0"/>
              </a:rPr>
              <a:t>te</a:t>
            </a:r>
            <a:r>
              <a:rPr lang="en-US" altLang="es-MX" b="1" u="sng" dirty="0" smtClean="0">
                <a:latin typeface="Calibri" pitchFamily="34" charset="0"/>
              </a:rPr>
              <a:t> </a:t>
            </a:r>
            <a:r>
              <a:rPr lang="en-US" altLang="es-MX" b="1" u="sng" dirty="0" err="1" smtClean="0">
                <a:latin typeface="Calibri" pitchFamily="34" charset="0"/>
              </a:rPr>
              <a:t>hagan</a:t>
            </a:r>
            <a:r>
              <a:rPr lang="en-US" altLang="es-MX" b="1" u="sng" dirty="0" smtClean="0">
                <a:latin typeface="Calibri" pitchFamily="34" charset="0"/>
              </a:rPr>
              <a:t> a ti</a:t>
            </a:r>
            <a:endParaRPr lang="en-US" altLang="es-MX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5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71600"/>
            <a:ext cx="304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Historia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etica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16569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24482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Socrates</a:t>
            </a:r>
          </a:p>
          <a:p>
            <a:endParaRPr lang="en-US" sz="2800" b="1" dirty="0"/>
          </a:p>
          <a:p>
            <a:pPr algn="ctr"/>
            <a:r>
              <a:rPr lang="el-GR" sz="3200" b="1" dirty="0"/>
              <a:t>γνῶθι </a:t>
            </a:r>
            <a:r>
              <a:rPr lang="el-GR" sz="3200" b="1" dirty="0" smtClean="0"/>
              <a:t>σεαυτόν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(</a:t>
            </a:r>
            <a:r>
              <a:rPr lang="en-US" sz="3200" b="1" dirty="0" err="1" smtClean="0"/>
              <a:t>conoce</a:t>
            </a:r>
            <a:r>
              <a:rPr lang="en-US" sz="3200" b="1" dirty="0" smtClean="0"/>
              <a:t> a ti </a:t>
            </a:r>
            <a:r>
              <a:rPr lang="en-US" sz="3200" b="1" dirty="0" err="1" smtClean="0"/>
              <a:t>mismo</a:t>
            </a:r>
            <a:r>
              <a:rPr lang="en-US" sz="3200" b="1" dirty="0" smtClean="0"/>
              <a:t>)</a:t>
            </a:r>
          </a:p>
          <a:p>
            <a:pPr algn="ctr"/>
            <a:endParaRPr lang="en-US" sz="3200" b="1" dirty="0" smtClean="0"/>
          </a:p>
          <a:p>
            <a:r>
              <a:rPr lang="en-US" sz="2800" b="1" dirty="0" smtClean="0"/>
              <a:t>El </a:t>
            </a:r>
            <a:r>
              <a:rPr lang="en-US" sz="2800" b="1" dirty="0" err="1" smtClean="0"/>
              <a:t>conocimiento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el valor mas alto</a:t>
            </a:r>
          </a:p>
          <a:p>
            <a:r>
              <a:rPr lang="en-US" sz="2800" b="1" dirty="0" smtClean="0"/>
              <a:t>El </a:t>
            </a:r>
            <a:r>
              <a:rPr lang="en-US" sz="2800" b="1" dirty="0" err="1" smtClean="0"/>
              <a:t>quien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sabe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actuara</a:t>
            </a:r>
            <a:r>
              <a:rPr lang="en-US" sz="2800" b="1" dirty="0" smtClean="0"/>
              <a:t>’ </a:t>
            </a:r>
            <a:r>
              <a:rPr lang="en-US" sz="2800" b="1" dirty="0" err="1" smtClean="0"/>
              <a:t>virtuosamente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Solo los </a:t>
            </a:r>
            <a:r>
              <a:rPr lang="en-US" sz="2800" b="1" dirty="0" err="1" smtClean="0"/>
              <a:t>ignorantes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actuan</a:t>
            </a:r>
            <a:r>
              <a:rPr lang="en-US" sz="2800" b="1" dirty="0" smtClean="0"/>
              <a:t> para mal (</a:t>
            </a:r>
            <a:r>
              <a:rPr lang="en-US" sz="2800" b="1" dirty="0" err="1" smtClean="0"/>
              <a:t>crimen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egoismo</a:t>
            </a:r>
            <a:r>
              <a:rPr lang="en-US" sz="2800" b="1" dirty="0" smtClean="0"/>
              <a:t>)</a:t>
            </a:r>
            <a:endParaRPr lang="es-MX" sz="2800" b="1" dirty="0"/>
          </a:p>
        </p:txBody>
      </p:sp>
      <p:pic>
        <p:nvPicPr>
          <p:cNvPr id="1026" name="Picture 2" descr="http://www.theepochtimes.com/n2/images/stories/large/2008/10/30/Socrates_Louv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328"/>
            <a:ext cx="2133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7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6/62/Aristotle_Altemps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87" y="25401"/>
            <a:ext cx="2414113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38200"/>
            <a:ext cx="487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Aristoteles</a:t>
            </a:r>
            <a:endParaRPr lang="en-US" sz="2800" b="1" dirty="0" smtClean="0"/>
          </a:p>
          <a:p>
            <a:endParaRPr lang="en-US" dirty="0"/>
          </a:p>
          <a:p>
            <a:r>
              <a:rPr lang="en-US" dirty="0" smtClean="0"/>
              <a:t>Tal </a:t>
            </a:r>
            <a:r>
              <a:rPr lang="en-US" dirty="0" err="1" smtClean="0"/>
              <a:t>vez</a:t>
            </a:r>
            <a:r>
              <a:rPr lang="en-US" dirty="0" smtClean="0"/>
              <a:t> el mas </a:t>
            </a:r>
            <a:r>
              <a:rPr lang="en-US" dirty="0" err="1" smtClean="0"/>
              <a:t>sistematico</a:t>
            </a:r>
            <a:r>
              <a:rPr lang="en-US" dirty="0" smtClean="0"/>
              <a:t> de los </a:t>
            </a:r>
            <a:r>
              <a:rPr lang="en-US" dirty="0" err="1" smtClean="0"/>
              <a:t>pensadores</a:t>
            </a:r>
            <a:r>
              <a:rPr lang="en-US" dirty="0" smtClean="0"/>
              <a:t> </a:t>
            </a:r>
            <a:r>
              <a:rPr lang="en-US" dirty="0" err="1" smtClean="0"/>
              <a:t>griegos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Responsible de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reparticion</a:t>
            </a:r>
            <a:r>
              <a:rPr lang="en-US" dirty="0" smtClean="0"/>
              <a:t> y </a:t>
            </a:r>
            <a:r>
              <a:rPr lang="en-US" dirty="0" err="1" smtClean="0"/>
              <a:t>denominacion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ciencias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429000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Hay 3 </a:t>
            </a:r>
            <a:r>
              <a:rPr lang="en-US" b="1" dirty="0" err="1" smtClean="0"/>
              <a:t>mundos</a:t>
            </a:r>
            <a:r>
              <a:rPr lang="en-US" b="1" dirty="0" smtClean="0"/>
              <a:t> en </a:t>
            </a:r>
            <a:r>
              <a:rPr lang="en-US" b="1" dirty="0" err="1" smtClean="0"/>
              <a:t>que</a:t>
            </a:r>
            <a:r>
              <a:rPr lang="en-US" b="1" dirty="0" smtClean="0"/>
              <a:t> los </a:t>
            </a:r>
            <a:r>
              <a:rPr lang="en-US" b="1" dirty="0" err="1" smtClean="0"/>
              <a:t>humanos</a:t>
            </a:r>
            <a:r>
              <a:rPr lang="en-US" b="1" dirty="0" smtClean="0"/>
              <a:t> </a:t>
            </a:r>
            <a:r>
              <a:rPr lang="en-US" b="1" dirty="0" err="1" smtClean="0"/>
              <a:t>viven</a:t>
            </a:r>
            <a:r>
              <a:rPr lang="en-US" b="1" dirty="0" smtClean="0"/>
              <a:t>:</a:t>
            </a:r>
          </a:p>
          <a:p>
            <a:endParaRPr lang="en-US" b="1" dirty="0" smtClean="0"/>
          </a:p>
          <a:p>
            <a:r>
              <a:rPr lang="en-US" b="1" dirty="0" err="1" smtClean="0"/>
              <a:t>Vegetativo</a:t>
            </a:r>
            <a:endParaRPr lang="en-US" b="1" dirty="0" smtClean="0"/>
          </a:p>
          <a:p>
            <a:r>
              <a:rPr lang="en-US" b="1" dirty="0" smtClean="0"/>
              <a:t>Animal</a:t>
            </a:r>
          </a:p>
          <a:p>
            <a:r>
              <a:rPr lang="en-US" b="1" dirty="0" err="1" smtClean="0"/>
              <a:t>Racional</a:t>
            </a:r>
            <a:r>
              <a:rPr lang="en-US" b="1" dirty="0" smtClean="0"/>
              <a:t>  (el mas </a:t>
            </a:r>
            <a:r>
              <a:rPr lang="en-US" b="1" dirty="0" err="1" smtClean="0"/>
              <a:t>importante</a:t>
            </a:r>
            <a:r>
              <a:rPr lang="en-US" b="1" dirty="0" smtClean="0"/>
              <a:t>, y el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nos</a:t>
            </a:r>
            <a:r>
              <a:rPr lang="en-US" b="1" dirty="0" smtClean="0"/>
              <a:t> </a:t>
            </a:r>
            <a:r>
              <a:rPr lang="en-US" b="1" dirty="0" err="1" smtClean="0"/>
              <a:t>debe</a:t>
            </a:r>
            <a:r>
              <a:rPr lang="en-US" b="1" dirty="0" smtClean="0"/>
              <a:t> </a:t>
            </a:r>
            <a:r>
              <a:rPr lang="en-US" b="1" dirty="0" err="1" smtClean="0"/>
              <a:t>guiar</a:t>
            </a:r>
            <a:r>
              <a:rPr lang="en-US" b="1" dirty="0" smtClean="0"/>
              <a:t> en </a:t>
            </a:r>
            <a:r>
              <a:rPr lang="en-US" b="1" dirty="0" err="1" smtClean="0"/>
              <a:t>busca</a:t>
            </a:r>
            <a:r>
              <a:rPr lang="en-US" b="1" dirty="0" smtClean="0"/>
              <a:t> de la </a:t>
            </a:r>
            <a:r>
              <a:rPr lang="en-US" b="1" dirty="0" err="1" smtClean="0"/>
              <a:t>conducta</a:t>
            </a:r>
            <a:r>
              <a:rPr lang="en-US" b="1" dirty="0" smtClean="0"/>
              <a:t> moral)</a:t>
            </a:r>
          </a:p>
          <a:p>
            <a:endParaRPr lang="en-US" b="1" dirty="0" smtClean="0"/>
          </a:p>
          <a:p>
            <a:r>
              <a:rPr lang="en-US" b="1" dirty="0" smtClean="0"/>
              <a:t>Los </a:t>
            </a:r>
            <a:r>
              <a:rPr lang="en-US" b="1" dirty="0" err="1" smtClean="0"/>
              <a:t>niños</a:t>
            </a:r>
            <a:r>
              <a:rPr lang="en-US" b="1" dirty="0" smtClean="0"/>
              <a:t> no </a:t>
            </a:r>
            <a:r>
              <a:rPr lang="en-US" b="1" dirty="0" err="1" smtClean="0"/>
              <a:t>saben</a:t>
            </a:r>
            <a:r>
              <a:rPr lang="en-US" b="1" dirty="0" smtClean="0"/>
              <a:t> </a:t>
            </a:r>
            <a:r>
              <a:rPr lang="en-US" b="1" dirty="0" err="1" smtClean="0"/>
              <a:t>distinguir</a:t>
            </a:r>
            <a:r>
              <a:rPr lang="en-US" b="1" dirty="0" smtClean="0"/>
              <a:t> lo </a:t>
            </a:r>
            <a:r>
              <a:rPr lang="en-US" b="1" dirty="0" err="1" smtClean="0"/>
              <a:t>bueno</a:t>
            </a:r>
            <a:r>
              <a:rPr lang="en-US" b="1" dirty="0" smtClean="0"/>
              <a:t> del </a:t>
            </a:r>
            <a:r>
              <a:rPr lang="en-US" b="1" dirty="0" err="1" smtClean="0"/>
              <a:t>malo</a:t>
            </a:r>
            <a:endParaRPr lang="en-US" b="1" dirty="0" smtClean="0"/>
          </a:p>
          <a:p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eso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necesario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cada</a:t>
            </a:r>
            <a:r>
              <a:rPr lang="en-US" b="1" dirty="0" smtClean="0"/>
              <a:t> </a:t>
            </a:r>
            <a:r>
              <a:rPr lang="en-US" b="1" dirty="0" err="1" smtClean="0"/>
              <a:t>quien</a:t>
            </a:r>
            <a:r>
              <a:rPr lang="en-US" b="1" dirty="0" smtClean="0"/>
              <a:t> </a:t>
            </a:r>
            <a:r>
              <a:rPr lang="en-US" b="1" dirty="0" err="1" smtClean="0"/>
              <a:t>desarrolle</a:t>
            </a:r>
            <a:r>
              <a:rPr lang="en-US" b="1" dirty="0" smtClean="0"/>
              <a:t> </a:t>
            </a:r>
            <a:r>
              <a:rPr lang="en-US" b="1" dirty="0" err="1" smtClean="0"/>
              <a:t>sus</a:t>
            </a:r>
            <a:r>
              <a:rPr lang="en-US" b="1" dirty="0" smtClean="0"/>
              <a:t> </a:t>
            </a:r>
            <a:r>
              <a:rPr lang="en-US" b="1" dirty="0" err="1" smtClean="0"/>
              <a:t>propios</a:t>
            </a:r>
            <a:r>
              <a:rPr lang="en-US" b="1" dirty="0" smtClean="0"/>
              <a:t> </a:t>
            </a:r>
            <a:r>
              <a:rPr lang="en-US" b="1" dirty="0" err="1" smtClean="0"/>
              <a:t>talentos</a:t>
            </a:r>
            <a:r>
              <a:rPr lang="en-US" b="1" dirty="0" smtClean="0"/>
              <a:t> en </a:t>
            </a:r>
            <a:r>
              <a:rPr lang="en-US" b="1" dirty="0" err="1" smtClean="0"/>
              <a:t>acuerdo</a:t>
            </a:r>
            <a:r>
              <a:rPr lang="en-US" b="1" dirty="0" smtClean="0"/>
              <a:t> con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propia</a:t>
            </a:r>
            <a:r>
              <a:rPr lang="en-US" b="1" dirty="0" smtClean="0"/>
              <a:t> </a:t>
            </a:r>
            <a:r>
              <a:rPr lang="en-US" b="1" dirty="0" err="1" smtClean="0"/>
              <a:t>naturaleza</a:t>
            </a:r>
            <a:r>
              <a:rPr lang="en-US" b="1" dirty="0" smtClean="0"/>
              <a:t>, </a:t>
            </a:r>
            <a:r>
              <a:rPr lang="en-US" b="1" dirty="0" err="1" smtClean="0"/>
              <a:t>enbusca</a:t>
            </a:r>
            <a:r>
              <a:rPr lang="en-US" b="1" dirty="0" smtClean="0"/>
              <a:t> de la </a:t>
            </a:r>
            <a:r>
              <a:rPr lang="en-US" b="1" dirty="0" err="1" smtClean="0"/>
              <a:t>felicidad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9776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2551</Words>
  <Application>Microsoft Office PowerPoint</Application>
  <PresentationFormat>On-screen Show (4:3)</PresentationFormat>
  <Paragraphs>410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Marco</cp:lastModifiedBy>
  <cp:revision>70</cp:revision>
  <dcterms:created xsi:type="dcterms:W3CDTF">2014-01-20T23:15:35Z</dcterms:created>
  <dcterms:modified xsi:type="dcterms:W3CDTF">2015-01-20T23:46:01Z</dcterms:modified>
</cp:coreProperties>
</file>