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88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1" r:id="rId19"/>
    <p:sldId id="292" r:id="rId20"/>
    <p:sldId id="293" r:id="rId21"/>
    <p:sldId id="272" r:id="rId22"/>
    <p:sldId id="273" r:id="rId23"/>
    <p:sldId id="297" r:id="rId24"/>
    <p:sldId id="274" r:id="rId25"/>
    <p:sldId id="287" r:id="rId26"/>
    <p:sldId id="275" r:id="rId27"/>
    <p:sldId id="294" r:id="rId28"/>
    <p:sldId id="276" r:id="rId29"/>
    <p:sldId id="277" r:id="rId30"/>
    <p:sldId id="278" r:id="rId31"/>
    <p:sldId id="279" r:id="rId32"/>
    <p:sldId id="295" r:id="rId33"/>
    <p:sldId id="280" r:id="rId34"/>
    <p:sldId id="299" r:id="rId35"/>
    <p:sldId id="300" r:id="rId36"/>
    <p:sldId id="301" r:id="rId37"/>
    <p:sldId id="302" r:id="rId38"/>
    <p:sldId id="281" r:id="rId39"/>
    <p:sldId id="296" r:id="rId40"/>
    <p:sldId id="28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96"/>
      </p:cViewPr>
      <p:guideLst>
        <p:guide orient="horz" pos="2160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5538-710D-4BB1-8CC8-6F7D5DE1F90F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BA1B-EC44-46A6-BC6C-7E7A8EDBA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6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5538-710D-4BB1-8CC8-6F7D5DE1F90F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BA1B-EC44-46A6-BC6C-7E7A8EDBA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89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5538-710D-4BB1-8CC8-6F7D5DE1F90F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BA1B-EC44-46A6-BC6C-7E7A8EDBA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8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5538-710D-4BB1-8CC8-6F7D5DE1F90F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BA1B-EC44-46A6-BC6C-7E7A8EDBA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84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5538-710D-4BB1-8CC8-6F7D5DE1F90F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BA1B-EC44-46A6-BC6C-7E7A8EDBA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07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5538-710D-4BB1-8CC8-6F7D5DE1F90F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BA1B-EC44-46A6-BC6C-7E7A8EDBA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16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5538-710D-4BB1-8CC8-6F7D5DE1F90F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BA1B-EC44-46A6-BC6C-7E7A8EDBA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0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5538-710D-4BB1-8CC8-6F7D5DE1F90F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BA1B-EC44-46A6-BC6C-7E7A8EDBA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2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5538-710D-4BB1-8CC8-6F7D5DE1F90F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BA1B-EC44-46A6-BC6C-7E7A8EDBA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1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5538-710D-4BB1-8CC8-6F7D5DE1F90F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BA1B-EC44-46A6-BC6C-7E7A8EDBA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2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5538-710D-4BB1-8CC8-6F7D5DE1F90F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BBA1B-EC44-46A6-BC6C-7E7A8EDBA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32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25538-710D-4BB1-8CC8-6F7D5DE1F90F}" type="datetimeFigureOut">
              <a:rPr lang="en-US" smtClean="0"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BBA1B-EC44-46A6-BC6C-7E7A8EDBA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Kilgard%20MP%5BAuthor%5D&amp;cauthor=true&amp;cauthor_uid=21627982" TargetMode="External"/><Relationship Id="rId3" Type="http://schemas.openxmlformats.org/officeDocument/2006/relationships/hyperlink" Target="https://www.ncbi.nlm.nih.gov/pubmed/21627982" TargetMode="External"/><Relationship Id="rId7" Type="http://schemas.openxmlformats.org/officeDocument/2006/relationships/hyperlink" Target="https://www.ncbi.nlm.nih.gov/pubmed/?term=Engineer%20ND%5BAuthor%5D&amp;cauthor=true&amp;cauthor_uid=21627982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cbi.nlm.nih.gov/pubmed/?term=Smirnakis%20SM%5BAuthor%5D&amp;cauthor=true&amp;cauthor_uid=21627982" TargetMode="External"/><Relationship Id="rId5" Type="http://schemas.openxmlformats.org/officeDocument/2006/relationships/hyperlink" Target="https://www.ncbi.nlm.nih.gov/pubmed/?term=Nichols%20AR%5BAuthor%5D&amp;cauthor=true&amp;cauthor_uid=21627982" TargetMode="External"/><Relationship Id="rId4" Type="http://schemas.openxmlformats.org/officeDocument/2006/relationships/hyperlink" Target="https://www.ncbi.nlm.nih.gov/pubmed/?term=Nichols%20JA%5BAuthor%5D&amp;cauthor=true&amp;cauthor_uid=21627982" TargetMode="External"/><Relationship Id="rId9" Type="http://schemas.openxmlformats.org/officeDocument/2006/relationships/hyperlink" Target="https://www.ncbi.nlm.nih.gov/pubmed/?term=Atzori%20M%5BAuthor%5D&amp;cauthor=true&amp;cauthor_uid=21627982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5372" y="914400"/>
            <a:ext cx="5952720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/>
              <a:t>Interacciones</a:t>
            </a:r>
            <a:r>
              <a:rPr lang="en-US" sz="3200" dirty="0" smtClean="0"/>
              <a:t> </a:t>
            </a:r>
            <a:r>
              <a:rPr lang="en-US" sz="3200" dirty="0" err="1" smtClean="0"/>
              <a:t>interdisciplinarias</a:t>
            </a:r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err="1" smtClean="0"/>
              <a:t>Biologia</a:t>
            </a:r>
            <a:r>
              <a:rPr lang="en-US" sz="3200" dirty="0" smtClean="0"/>
              <a:t> – </a:t>
            </a:r>
            <a:r>
              <a:rPr lang="en-US" sz="3200" dirty="0" err="1" smtClean="0"/>
              <a:t>Ingenieria</a:t>
            </a:r>
            <a:r>
              <a:rPr lang="en-US" sz="3200" dirty="0" smtClean="0"/>
              <a:t> – </a:t>
            </a:r>
            <a:r>
              <a:rPr lang="en-US" sz="3200" dirty="0" err="1" smtClean="0"/>
              <a:t>Medicina</a:t>
            </a:r>
            <a:endParaRPr lang="en-US" sz="3200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Dr. Marco </a:t>
            </a:r>
            <a:r>
              <a:rPr lang="en-US" dirty="0" err="1" smtClean="0"/>
              <a:t>Atzori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Laboratorio</a:t>
            </a:r>
            <a:r>
              <a:rPr lang="en-US" dirty="0" smtClean="0"/>
              <a:t> de </a:t>
            </a:r>
            <a:r>
              <a:rPr lang="en-US" dirty="0" err="1" smtClean="0"/>
              <a:t>Neurobiologia</a:t>
            </a:r>
            <a:r>
              <a:rPr lang="en-US" dirty="0" smtClean="0"/>
              <a:t> del </a:t>
            </a:r>
            <a:r>
              <a:rPr lang="en-US" dirty="0" err="1" smtClean="0"/>
              <a:t>Estres</a:t>
            </a:r>
            <a:endParaRPr lang="en-US" dirty="0" smtClean="0"/>
          </a:p>
          <a:p>
            <a:pPr algn="ctr"/>
            <a:r>
              <a:rPr lang="en-US" dirty="0" err="1" smtClean="0"/>
              <a:t>Neurofisiologia</a:t>
            </a:r>
            <a:r>
              <a:rPr lang="en-US" dirty="0" smtClean="0"/>
              <a:t>, </a:t>
            </a:r>
            <a:r>
              <a:rPr lang="en-US" dirty="0" err="1" smtClean="0"/>
              <a:t>Farmacologia</a:t>
            </a:r>
            <a:r>
              <a:rPr lang="en-US" dirty="0" smtClean="0"/>
              <a:t> y </a:t>
            </a:r>
            <a:r>
              <a:rPr lang="en-US" dirty="0" err="1" smtClean="0"/>
              <a:t>Conducta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err="1" smtClean="0"/>
              <a:t>Programa</a:t>
            </a:r>
            <a:r>
              <a:rPr lang="en-US" dirty="0" smtClean="0"/>
              <a:t> de </a:t>
            </a:r>
            <a:r>
              <a:rPr lang="en-US" dirty="0" err="1" smtClean="0"/>
              <a:t>Biologia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Facultad</a:t>
            </a:r>
            <a:r>
              <a:rPr lang="en-US" dirty="0" smtClean="0"/>
              <a:t> de </a:t>
            </a:r>
            <a:r>
              <a:rPr lang="en-US" dirty="0" err="1" smtClean="0"/>
              <a:t>Ciencias</a:t>
            </a:r>
            <a:r>
              <a:rPr lang="en-US" dirty="0" smtClean="0"/>
              <a:t>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Posgrado</a:t>
            </a:r>
            <a:r>
              <a:rPr lang="en-US" dirty="0" smtClean="0"/>
              <a:t> de </a:t>
            </a:r>
            <a:r>
              <a:rPr lang="en-US" dirty="0" err="1" smtClean="0"/>
              <a:t>Ciencias</a:t>
            </a:r>
            <a:r>
              <a:rPr lang="en-US" dirty="0" smtClean="0"/>
              <a:t> </a:t>
            </a:r>
            <a:r>
              <a:rPr lang="en-US" dirty="0" err="1" smtClean="0"/>
              <a:t>Biomedicas</a:t>
            </a:r>
            <a:r>
              <a:rPr lang="en-US" dirty="0" smtClean="0"/>
              <a:t> </a:t>
            </a:r>
            <a:r>
              <a:rPr lang="en-US" dirty="0" err="1" smtClean="0"/>
              <a:t>Basicas</a:t>
            </a:r>
            <a:r>
              <a:rPr lang="en-US" dirty="0" smtClean="0"/>
              <a:t> </a:t>
            </a:r>
            <a:r>
              <a:rPr lang="en-US" dirty="0" err="1" smtClean="0"/>
              <a:t>Aplicadas</a:t>
            </a:r>
            <a:r>
              <a:rPr lang="en-US" dirty="0" smtClean="0"/>
              <a:t> a la </a:t>
            </a:r>
            <a:r>
              <a:rPr lang="en-US" dirty="0" err="1" smtClean="0"/>
              <a:t>Salud</a:t>
            </a:r>
            <a:endParaRPr lang="en-US" dirty="0" smtClean="0"/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Facultad</a:t>
            </a:r>
            <a:r>
              <a:rPr lang="en-US" dirty="0" smtClean="0"/>
              <a:t> de </a:t>
            </a:r>
            <a:r>
              <a:rPr lang="en-US" dirty="0" err="1" smtClean="0"/>
              <a:t>Medicina</a:t>
            </a:r>
            <a:r>
              <a:rPr lang="en-US" dirty="0" smtClean="0"/>
              <a:t>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marcoatzori.org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5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471" y="632936"/>
            <a:ext cx="2874569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Protesis</a:t>
            </a:r>
            <a:r>
              <a:rPr lang="en-US" sz="4000" b="1" dirty="0" smtClean="0"/>
              <a:t>:</a:t>
            </a:r>
          </a:p>
          <a:p>
            <a:endParaRPr lang="en-US" sz="4000" b="1" dirty="0" smtClean="0"/>
          </a:p>
          <a:p>
            <a:r>
              <a:rPr lang="en-US" dirty="0" err="1" smtClean="0"/>
              <a:t>Mecanica</a:t>
            </a:r>
            <a:endParaRPr lang="en-US" dirty="0" smtClean="0"/>
          </a:p>
          <a:p>
            <a:r>
              <a:rPr lang="en-US" dirty="0" err="1" smtClean="0"/>
              <a:t>Acusticas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Control </a:t>
            </a:r>
            <a:r>
              <a:rPr lang="en-US" dirty="0" err="1" smtClean="0"/>
              <a:t>electrico</a:t>
            </a:r>
            <a:r>
              <a:rPr lang="en-US" dirty="0" smtClean="0"/>
              <a:t>/</a:t>
            </a:r>
            <a:r>
              <a:rPr lang="en-US" dirty="0" err="1" smtClean="0"/>
              <a:t>electronico</a:t>
            </a:r>
            <a:endParaRPr lang="en-US" dirty="0" smtClean="0"/>
          </a:p>
          <a:p>
            <a:r>
              <a:rPr lang="en-US" dirty="0" smtClean="0"/>
              <a:t>Control neural</a:t>
            </a:r>
          </a:p>
        </p:txBody>
      </p:sp>
      <p:pic>
        <p:nvPicPr>
          <p:cNvPr id="6146" name="Picture 2" descr="Resultado de imagen para protesis neural 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84" y="2971800"/>
            <a:ext cx="47625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n para protesis neural cont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064" y="160472"/>
            <a:ext cx="4477923" cy="250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263" y="550278"/>
            <a:ext cx="35114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Diabetes:</a:t>
            </a:r>
          </a:p>
          <a:p>
            <a:endParaRPr lang="en-US" sz="3600" b="1" dirty="0" smtClean="0"/>
          </a:p>
          <a:p>
            <a:r>
              <a:rPr lang="en-US" dirty="0" err="1" smtClean="0"/>
              <a:t>Monitorage</a:t>
            </a:r>
            <a:r>
              <a:rPr lang="en-US" dirty="0" smtClean="0"/>
              <a:t> de </a:t>
            </a:r>
            <a:r>
              <a:rPr lang="en-US" dirty="0" err="1" smtClean="0"/>
              <a:t>glucosa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sangre</a:t>
            </a:r>
            <a:endParaRPr lang="en-US" dirty="0" smtClean="0"/>
          </a:p>
        </p:txBody>
      </p:sp>
      <p:pic>
        <p:nvPicPr>
          <p:cNvPr id="7170" name="Picture 2" descr="Resultado de imagen para diabetes glucose control de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2" y="2514600"/>
            <a:ext cx="30384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762000"/>
            <a:ext cx="471218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Gases de </a:t>
            </a:r>
            <a:r>
              <a:rPr lang="en-US" sz="3200" b="1" dirty="0" err="1" smtClean="0"/>
              <a:t>uso</a:t>
            </a:r>
            <a:r>
              <a:rPr lang="en-US" sz="3200" b="1" dirty="0" smtClean="0"/>
              <a:t> medico:</a:t>
            </a:r>
          </a:p>
          <a:p>
            <a:endParaRPr lang="en-US" dirty="0"/>
          </a:p>
          <a:p>
            <a:r>
              <a:rPr lang="en-US" dirty="0" smtClean="0"/>
              <a:t>Monitor O2</a:t>
            </a:r>
          </a:p>
          <a:p>
            <a:r>
              <a:rPr lang="en-US" dirty="0" err="1" smtClean="0"/>
              <a:t>Aparatos</a:t>
            </a:r>
            <a:r>
              <a:rPr lang="en-US" dirty="0" smtClean="0"/>
              <a:t> para </a:t>
            </a:r>
            <a:r>
              <a:rPr lang="en-US" dirty="0" err="1" smtClean="0"/>
              <a:t>liberacion</a:t>
            </a:r>
            <a:r>
              <a:rPr lang="en-US" dirty="0" smtClean="0"/>
              <a:t> de </a:t>
            </a:r>
            <a:r>
              <a:rPr lang="en-US" dirty="0" err="1" smtClean="0"/>
              <a:t>anestesicos</a:t>
            </a:r>
            <a:r>
              <a:rPr lang="en-US" dirty="0" smtClean="0"/>
              <a:t> volatiles</a:t>
            </a:r>
          </a:p>
        </p:txBody>
      </p:sp>
      <p:pic>
        <p:nvPicPr>
          <p:cNvPr id="8194" name="Picture 2" descr="Resultado de imagen para o2 level det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41882"/>
            <a:ext cx="34290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n para sevoflurane dispens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44" y="2541882"/>
            <a:ext cx="3134156" cy="313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43500" y="4800600"/>
            <a:ext cx="289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NO</a:t>
            </a:r>
          </a:p>
          <a:p>
            <a:r>
              <a:rPr lang="en-US" dirty="0" err="1"/>
              <a:t>Propofol</a:t>
            </a:r>
            <a:endParaRPr lang="en-US" dirty="0"/>
          </a:p>
          <a:p>
            <a:r>
              <a:rPr lang="en-US" dirty="0" err="1"/>
              <a:t>Isoflurano</a:t>
            </a:r>
            <a:endParaRPr lang="en-US" dirty="0"/>
          </a:p>
          <a:p>
            <a:r>
              <a:rPr lang="en-US" dirty="0" err="1"/>
              <a:t>Halotano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28600"/>
            <a:ext cx="6187528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Aplicaciones</a:t>
            </a:r>
            <a:r>
              <a:rPr lang="en-US" sz="2800" b="1" dirty="0" smtClean="0"/>
              <a:t> con </a:t>
            </a:r>
            <a:r>
              <a:rPr lang="en-US" sz="2800" b="1" dirty="0" err="1" smtClean="0"/>
              <a:t>telefonos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celulares</a:t>
            </a:r>
            <a:endParaRPr lang="en-US" sz="2800" b="1" dirty="0" smtClean="0"/>
          </a:p>
          <a:p>
            <a:endParaRPr lang="en-US" dirty="0"/>
          </a:p>
          <a:p>
            <a:r>
              <a:rPr lang="en-US" dirty="0" smtClean="0"/>
              <a:t>Hardware y software para Monitor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presion</a:t>
            </a:r>
            <a:r>
              <a:rPr lang="en-US" dirty="0" smtClean="0"/>
              <a:t> arterial</a:t>
            </a:r>
          </a:p>
          <a:p>
            <a:r>
              <a:rPr lang="en-US" dirty="0" err="1" smtClean="0"/>
              <a:t>Respiracion</a:t>
            </a:r>
            <a:endParaRPr lang="en-US" dirty="0" smtClean="0"/>
          </a:p>
          <a:p>
            <a:r>
              <a:rPr lang="en-US" dirty="0" err="1" smtClean="0"/>
              <a:t>Esfuerzo</a:t>
            </a:r>
            <a:r>
              <a:rPr lang="en-US" dirty="0" smtClean="0"/>
              <a:t> muscular y </a:t>
            </a:r>
            <a:r>
              <a:rPr lang="en-US" dirty="0" err="1" smtClean="0"/>
              <a:t>otros</a:t>
            </a:r>
            <a:r>
              <a:rPr lang="en-US" dirty="0" smtClean="0"/>
              <a:t> </a:t>
            </a:r>
            <a:r>
              <a:rPr lang="en-US" dirty="0" err="1" smtClean="0"/>
              <a:t>parametros</a:t>
            </a:r>
            <a:r>
              <a:rPr lang="en-US" dirty="0" smtClean="0"/>
              <a:t> </a:t>
            </a:r>
            <a:r>
              <a:rPr lang="en-US" dirty="0" err="1" smtClean="0"/>
              <a:t>bioquimicos</a:t>
            </a:r>
            <a:r>
              <a:rPr lang="en-US" dirty="0" smtClean="0"/>
              <a:t> y </a:t>
            </a:r>
            <a:r>
              <a:rPr lang="en-US" dirty="0" err="1" smtClean="0"/>
              <a:t>fisiologicos</a:t>
            </a:r>
            <a:endParaRPr lang="es-MX" dirty="0"/>
          </a:p>
        </p:txBody>
      </p:sp>
      <p:pic>
        <p:nvPicPr>
          <p:cNvPr id="9218" name="Picture 2" descr="Resultado de imagen para medical cell phone appl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730471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818" y="556736"/>
            <a:ext cx="736836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Genetica</a:t>
            </a:r>
            <a:r>
              <a:rPr lang="en-US" sz="3200" b="1" dirty="0" smtClean="0"/>
              <a:t>:</a:t>
            </a:r>
          </a:p>
          <a:p>
            <a:endParaRPr lang="en-US" dirty="0"/>
          </a:p>
          <a:p>
            <a:r>
              <a:rPr lang="en-US" dirty="0" err="1" smtClean="0"/>
              <a:t>Controladores</a:t>
            </a:r>
            <a:r>
              <a:rPr lang="en-US" dirty="0" smtClean="0"/>
              <a:t> </a:t>
            </a:r>
            <a:r>
              <a:rPr lang="en-US" dirty="0" err="1" smtClean="0"/>
              <a:t>electronicos</a:t>
            </a:r>
            <a:r>
              <a:rPr lang="en-US" dirty="0" smtClean="0"/>
              <a:t> </a:t>
            </a:r>
            <a:r>
              <a:rPr lang="en-US" dirty="0" err="1" smtClean="0"/>
              <a:t>secuenciadores</a:t>
            </a:r>
            <a:r>
              <a:rPr lang="en-US" dirty="0" smtClean="0"/>
              <a:t> (PCR)</a:t>
            </a:r>
          </a:p>
          <a:p>
            <a:r>
              <a:rPr lang="en-US" dirty="0" smtClean="0"/>
              <a:t>Software de </a:t>
            </a:r>
            <a:r>
              <a:rPr lang="en-US" dirty="0" err="1" smtClean="0"/>
              <a:t>reconocimiento</a:t>
            </a:r>
            <a:r>
              <a:rPr lang="en-US" dirty="0" smtClean="0"/>
              <a:t> </a:t>
            </a:r>
            <a:r>
              <a:rPr lang="en-US" dirty="0" err="1" smtClean="0"/>
              <a:t>automatico</a:t>
            </a:r>
            <a:r>
              <a:rPr lang="en-US" dirty="0" smtClean="0"/>
              <a:t> de </a:t>
            </a:r>
            <a:r>
              <a:rPr lang="en-US" dirty="0" err="1" smtClean="0"/>
              <a:t>secuencias</a:t>
            </a:r>
            <a:endParaRPr lang="en-US" dirty="0" smtClean="0"/>
          </a:p>
          <a:p>
            <a:r>
              <a:rPr lang="en-US" dirty="0" err="1" smtClean="0"/>
              <a:t>Reconocimiento</a:t>
            </a:r>
            <a:r>
              <a:rPr lang="en-US" dirty="0" smtClean="0"/>
              <a:t> </a:t>
            </a:r>
            <a:r>
              <a:rPr lang="en-US" dirty="0" err="1" smtClean="0"/>
              <a:t>alteraciones</a:t>
            </a:r>
            <a:r>
              <a:rPr lang="en-US" dirty="0" smtClean="0"/>
              <a:t> </a:t>
            </a:r>
            <a:r>
              <a:rPr lang="en-US" dirty="0" err="1" smtClean="0"/>
              <a:t>genetica</a:t>
            </a:r>
            <a:r>
              <a:rPr lang="en-US" dirty="0" smtClean="0"/>
              <a:t> con </a:t>
            </a:r>
            <a:r>
              <a:rPr lang="en-US" dirty="0" err="1" smtClean="0"/>
              <a:t>comparacion</a:t>
            </a:r>
            <a:r>
              <a:rPr lang="en-US" dirty="0" smtClean="0"/>
              <a:t> con </a:t>
            </a:r>
            <a:r>
              <a:rPr lang="en-US" dirty="0" err="1" smtClean="0"/>
              <a:t>bancos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endParaRPr lang="en-US" dirty="0" smtClean="0"/>
          </a:p>
        </p:txBody>
      </p:sp>
      <p:pic>
        <p:nvPicPr>
          <p:cNvPr id="10242" name="Picture 2" descr="https://images.forbes.com/media/2010/12/29/1229_genome-machine-how-it-works_756x6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18" y="2971800"/>
            <a:ext cx="3218409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epts.washington.edu/meddev/uwmedmagazine/archives/vol33-no1/_images/features/genomic-medicine/genome-sequencers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0"/>
            <a:ext cx="3866694" cy="257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756834"/>
            <a:ext cx="616745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Medicina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urgencia</a:t>
            </a:r>
            <a:endParaRPr lang="en-US" sz="2800" b="1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Aparatos</a:t>
            </a:r>
            <a:r>
              <a:rPr lang="en-US" dirty="0" smtClean="0"/>
              <a:t> para </a:t>
            </a:r>
            <a:r>
              <a:rPr lang="en-US" dirty="0" err="1" smtClean="0"/>
              <a:t>uso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sala</a:t>
            </a:r>
            <a:r>
              <a:rPr lang="en-US" dirty="0" smtClean="0"/>
              <a:t> de </a:t>
            </a:r>
            <a:r>
              <a:rPr lang="en-US" dirty="0" err="1" smtClean="0"/>
              <a:t>emergencias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Aparatos</a:t>
            </a:r>
            <a:r>
              <a:rPr lang="en-US" dirty="0" smtClean="0"/>
              <a:t> de </a:t>
            </a:r>
            <a:r>
              <a:rPr lang="en-US" dirty="0" err="1" smtClean="0"/>
              <a:t>asistencia</a:t>
            </a:r>
            <a:r>
              <a:rPr lang="en-US" dirty="0" smtClean="0"/>
              <a:t> </a:t>
            </a:r>
            <a:r>
              <a:rPr lang="en-US" dirty="0" err="1" smtClean="0"/>
              <a:t>medica</a:t>
            </a:r>
            <a:r>
              <a:rPr lang="en-US" dirty="0" smtClean="0"/>
              <a:t> portables  para </a:t>
            </a:r>
            <a:r>
              <a:rPr lang="en-US" dirty="0" err="1" smtClean="0"/>
              <a:t>ambulancias</a:t>
            </a:r>
            <a:r>
              <a:rPr lang="en-US" dirty="0" smtClean="0"/>
              <a:t> o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Consultorios</a:t>
            </a:r>
            <a:r>
              <a:rPr lang="en-US" dirty="0" smtClean="0"/>
              <a:t> mobiles</a:t>
            </a:r>
            <a:endParaRPr lang="es-MX" dirty="0"/>
          </a:p>
        </p:txBody>
      </p:sp>
      <p:pic>
        <p:nvPicPr>
          <p:cNvPr id="11266" name="Picture 2" descr="Resultado de imagen para emergency room de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32502"/>
            <a:ext cx="2951560" cy="22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sultado de imagen para ambulance equip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21" y="3048000"/>
            <a:ext cx="3258701" cy="227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7807" y="533400"/>
            <a:ext cx="5808385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Seguridad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hospitalaria</a:t>
            </a:r>
            <a:endParaRPr lang="en-US" sz="3200" b="1" dirty="0" smtClean="0"/>
          </a:p>
          <a:p>
            <a:endParaRPr lang="en-US" dirty="0"/>
          </a:p>
          <a:p>
            <a:r>
              <a:rPr lang="en-US" dirty="0" err="1" smtClean="0"/>
              <a:t>Aparatos</a:t>
            </a:r>
            <a:r>
              <a:rPr lang="en-US" dirty="0" smtClean="0"/>
              <a:t> electro-</a:t>
            </a:r>
            <a:r>
              <a:rPr lang="en-US" dirty="0" err="1" smtClean="0"/>
              <a:t>magneticos</a:t>
            </a:r>
            <a:endParaRPr lang="en-US" dirty="0" smtClean="0"/>
          </a:p>
          <a:p>
            <a:r>
              <a:rPr lang="en-US" dirty="0" err="1" smtClean="0"/>
              <a:t>Hidraulicos</a:t>
            </a:r>
            <a:endParaRPr lang="en-US" dirty="0" smtClean="0"/>
          </a:p>
          <a:p>
            <a:r>
              <a:rPr lang="en-US" dirty="0" err="1" smtClean="0"/>
              <a:t>Mecanicos</a:t>
            </a:r>
            <a:endParaRPr lang="en-US" dirty="0" smtClean="0"/>
          </a:p>
          <a:p>
            <a:r>
              <a:rPr lang="en-US" dirty="0" err="1" smtClean="0"/>
              <a:t>Accesibilidad</a:t>
            </a:r>
            <a:r>
              <a:rPr lang="en-US" dirty="0" smtClean="0"/>
              <a:t> a  </a:t>
            </a:r>
            <a:r>
              <a:rPr lang="en-US" dirty="0" err="1" smtClean="0"/>
              <a:t>ambientes</a:t>
            </a:r>
            <a:r>
              <a:rPr lang="en-US" dirty="0" smtClean="0"/>
              <a:t> y </a:t>
            </a:r>
            <a:r>
              <a:rPr lang="en-US" dirty="0" err="1" smtClean="0"/>
              <a:t>aparatos</a:t>
            </a:r>
            <a:r>
              <a:rPr lang="en-US" dirty="0" smtClean="0"/>
              <a:t> de </a:t>
            </a:r>
            <a:r>
              <a:rPr lang="en-US" dirty="0" err="1" smtClean="0"/>
              <a:t>medicion</a:t>
            </a:r>
            <a:r>
              <a:rPr lang="en-US" dirty="0" smtClean="0"/>
              <a:t> e imagen</a:t>
            </a:r>
          </a:p>
        </p:txBody>
      </p:sp>
      <p:pic>
        <p:nvPicPr>
          <p:cNvPr id="12290" name="Picture 2" descr="Resultado de imagen para hospital safety equip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807" y="2971800"/>
            <a:ext cx="5808385" cy="337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2204" y="381000"/>
            <a:ext cx="62063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Valvulas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hidraulicas</a:t>
            </a:r>
            <a:r>
              <a:rPr lang="en-US" sz="4000" b="1" dirty="0" smtClean="0"/>
              <a:t> (shunts)</a:t>
            </a:r>
          </a:p>
          <a:p>
            <a:endParaRPr lang="es-MX" dirty="0"/>
          </a:p>
        </p:txBody>
      </p:sp>
      <p:pic>
        <p:nvPicPr>
          <p:cNvPr id="13314" name="Picture 2" descr="Resultado de imagen para hydrocephalus val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43236"/>
            <a:ext cx="5203646" cy="408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n para hydrocephalus val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95" y="1643237"/>
            <a:ext cx="2452454" cy="27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6858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dirty="0" err="1" smtClean="0"/>
              <a:t>Marcapasos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cardiacos</a:t>
            </a:r>
            <a:endParaRPr lang="en-US" sz="3600" b="1" dirty="0"/>
          </a:p>
        </p:txBody>
      </p:sp>
      <p:pic>
        <p:nvPicPr>
          <p:cNvPr id="14338" name="Picture 2" descr="Resultado de imagen para cardiac pacema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408" y="1857464"/>
            <a:ext cx="4718487" cy="314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6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990600"/>
            <a:ext cx="7086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/>
              <a:t>Estimuladores</a:t>
            </a:r>
            <a:r>
              <a:rPr lang="en-US" sz="3200" b="1" dirty="0"/>
              <a:t> </a:t>
            </a:r>
            <a:r>
              <a:rPr lang="en-US" sz="3200" b="1" dirty="0" err="1"/>
              <a:t>nervios</a:t>
            </a:r>
            <a:r>
              <a:rPr lang="en-US" sz="3200" b="1" dirty="0"/>
              <a:t> </a:t>
            </a:r>
            <a:r>
              <a:rPr lang="en-US" sz="3200" b="1" dirty="0" err="1" smtClean="0"/>
              <a:t>perifericos</a:t>
            </a:r>
            <a:endParaRPr lang="en-US" sz="3200" b="1" dirty="0"/>
          </a:p>
        </p:txBody>
      </p:sp>
      <p:pic>
        <p:nvPicPr>
          <p:cNvPr id="15362" name="Picture 2" descr="Resultado de imagen para v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2" y="2133601"/>
            <a:ext cx="3659560" cy="301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esultado de imagen para v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03310"/>
            <a:ext cx="2971800" cy="301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451901"/>
            <a:ext cx="5362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Efectiva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el </a:t>
            </a:r>
            <a:r>
              <a:rPr lang="en-US" sz="2400" b="1" dirty="0" err="1" smtClean="0"/>
              <a:t>tratamiento</a:t>
            </a:r>
            <a:r>
              <a:rPr lang="en-US" sz="2400" b="1" dirty="0" smtClean="0"/>
              <a:t> de la </a:t>
            </a:r>
            <a:r>
              <a:rPr lang="en-US" sz="2400" b="1" dirty="0" err="1" smtClean="0"/>
              <a:t>epilepsia</a:t>
            </a:r>
            <a:endParaRPr lang="en-US" sz="2400" b="1" dirty="0" smtClean="0"/>
          </a:p>
          <a:p>
            <a:r>
              <a:rPr lang="en-US" sz="2400" b="1" dirty="0" smtClean="0"/>
              <a:t>&gt; 60,000 </a:t>
            </a:r>
            <a:r>
              <a:rPr lang="en-US" sz="2400" b="1" dirty="0" err="1" smtClean="0"/>
              <a:t>implantados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los</a:t>
            </a:r>
            <a:r>
              <a:rPr lang="en-US" sz="2400" b="1" dirty="0" smtClean="0"/>
              <a:t> EEUU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159371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/>
          <p:cNvSpPr/>
          <p:nvPr/>
        </p:nvSpPr>
        <p:spPr>
          <a:xfrm>
            <a:off x="3004040" y="1663062"/>
            <a:ext cx="3399650" cy="269888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853364" y="762000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Biología</a:t>
            </a:r>
            <a:endParaRPr lang="es-ES" sz="32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981200" y="4582180"/>
            <a:ext cx="202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 smtClean="0"/>
              <a:t>Biomedicina</a:t>
            </a:r>
            <a:endParaRPr lang="es-ES" sz="28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5768742" y="4495342"/>
            <a:ext cx="1885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/>
              <a:t>Ingeniería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422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144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- </a:t>
            </a:r>
            <a:r>
              <a:rPr lang="en-US" sz="2800" b="1" dirty="0" err="1"/>
              <a:t>Mediciones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fisiologia</a:t>
            </a:r>
            <a:r>
              <a:rPr lang="en-US" sz="2800" b="1" dirty="0"/>
              <a:t> del </a:t>
            </a:r>
            <a:r>
              <a:rPr lang="en-US" sz="2800" b="1" dirty="0" err="1"/>
              <a:t>deporte</a:t>
            </a:r>
            <a:r>
              <a:rPr lang="en-US" sz="2800" b="1" dirty="0"/>
              <a:t> y del </a:t>
            </a:r>
            <a:r>
              <a:rPr lang="en-US" sz="2800" b="1" dirty="0" err="1"/>
              <a:t>trabajo</a:t>
            </a:r>
            <a:endParaRPr lang="en-US" sz="2800" b="1" dirty="0"/>
          </a:p>
        </p:txBody>
      </p:sp>
      <p:pic>
        <p:nvPicPr>
          <p:cNvPr id="16386" name="Picture 2" descr="Resultado de imagen para sport medicine phys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5943600" cy="395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2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3337" y="762000"/>
            <a:ext cx="22624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Ortopedia</a:t>
            </a:r>
            <a:r>
              <a:rPr lang="en-US" sz="3600" b="1" dirty="0" smtClean="0"/>
              <a:t>:</a:t>
            </a:r>
          </a:p>
          <a:p>
            <a:endParaRPr lang="en-US" dirty="0"/>
          </a:p>
          <a:p>
            <a:r>
              <a:rPr lang="en-US" dirty="0" err="1" smtClean="0"/>
              <a:t>Traccion</a:t>
            </a:r>
            <a:r>
              <a:rPr lang="en-US" dirty="0" smtClean="0"/>
              <a:t> </a:t>
            </a:r>
            <a:r>
              <a:rPr lang="en-US" dirty="0" err="1" smtClean="0"/>
              <a:t>mecanica</a:t>
            </a:r>
            <a:endParaRPr lang="en-US" dirty="0" smtClean="0"/>
          </a:p>
          <a:p>
            <a:r>
              <a:rPr lang="en-US" dirty="0" err="1" smtClean="0"/>
              <a:t>Restrictores</a:t>
            </a:r>
            <a:endParaRPr lang="en-US" dirty="0" smtClean="0"/>
          </a:p>
          <a:p>
            <a:r>
              <a:rPr lang="en-US" b="1" u="sng" dirty="0" err="1" smtClean="0">
                <a:solidFill>
                  <a:srgbClr val="FF0000"/>
                </a:solidFill>
              </a:rPr>
              <a:t>Tornillos</a:t>
            </a:r>
            <a:endParaRPr lang="es-MX" b="1" u="sng" dirty="0">
              <a:solidFill>
                <a:srgbClr val="FF0000"/>
              </a:solidFill>
            </a:endParaRPr>
          </a:p>
        </p:txBody>
      </p:sp>
      <p:pic>
        <p:nvPicPr>
          <p:cNvPr id="17410" name="Picture 2" descr="Resultado de imagen para orthopedic dev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009900"/>
            <a:ext cx="31623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esultado de imagen para orthopedic de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126229"/>
            <a:ext cx="3336606" cy="289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Resultado de imagen para orthopedic scr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31" y="614770"/>
            <a:ext cx="3516056" cy="181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442" y="533400"/>
            <a:ext cx="62522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Aplicaciones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fisioterapia</a:t>
            </a:r>
            <a:endParaRPr lang="en-US" sz="2800" b="1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Calentadores</a:t>
            </a:r>
            <a:r>
              <a:rPr lang="en-US" dirty="0" smtClean="0"/>
              <a:t> </a:t>
            </a:r>
            <a:r>
              <a:rPr lang="en-US" dirty="0" err="1" smtClean="0"/>
              <a:t>electricos</a:t>
            </a:r>
            <a:r>
              <a:rPr lang="en-US" dirty="0" smtClean="0"/>
              <a:t> o no </a:t>
            </a:r>
            <a:r>
              <a:rPr lang="en-US" dirty="0" err="1" smtClean="0"/>
              <a:t>electricos</a:t>
            </a:r>
            <a:r>
              <a:rPr lang="en-US" dirty="0" smtClean="0"/>
              <a:t> para </a:t>
            </a:r>
            <a:r>
              <a:rPr lang="en-US" dirty="0" err="1" smtClean="0"/>
              <a:t>partes</a:t>
            </a:r>
            <a:r>
              <a:rPr lang="en-US" dirty="0" smtClean="0"/>
              <a:t> del </a:t>
            </a:r>
            <a:r>
              <a:rPr lang="en-US" dirty="0" err="1" smtClean="0"/>
              <a:t>cuerpo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Vibracion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Masaje</a:t>
            </a:r>
            <a:endParaRPr lang="en-US" dirty="0" smtClean="0"/>
          </a:p>
        </p:txBody>
      </p:sp>
      <p:pic>
        <p:nvPicPr>
          <p:cNvPr id="18434" name="Picture 2" descr="Resultado de imagen para physiotherapy de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8" y="2743200"/>
            <a:ext cx="7620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17538"/>
            <a:ext cx="589283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Bio-</a:t>
            </a:r>
            <a:r>
              <a:rPr lang="en-US" sz="3200" b="1" dirty="0" err="1" smtClean="0"/>
              <a:t>ingenieria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en</a:t>
            </a:r>
            <a:r>
              <a:rPr lang="en-US" sz="3200" b="1" dirty="0" smtClean="0"/>
              <a:t> la </a:t>
            </a:r>
            <a:r>
              <a:rPr lang="en-US" sz="3200" b="1" dirty="0" err="1" smtClean="0"/>
              <a:t>dentistica</a:t>
            </a:r>
            <a:endParaRPr lang="en-US" sz="3200" b="1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Taladros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Desarrollo</a:t>
            </a:r>
            <a:r>
              <a:rPr lang="en-US" dirty="0" smtClean="0"/>
              <a:t> y </a:t>
            </a:r>
            <a:r>
              <a:rPr lang="en-US" dirty="0" err="1" smtClean="0"/>
              <a:t>mediciones</a:t>
            </a:r>
            <a:r>
              <a:rPr lang="en-US" dirty="0" smtClean="0"/>
              <a:t> </a:t>
            </a:r>
            <a:r>
              <a:rPr lang="en-US" dirty="0" err="1" smtClean="0"/>
              <a:t>materiales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/>
              <a:t>Preparacion</a:t>
            </a:r>
            <a:r>
              <a:rPr lang="en-US" dirty="0"/>
              <a:t> </a:t>
            </a:r>
            <a:r>
              <a:rPr lang="en-US" dirty="0" err="1" smtClean="0"/>
              <a:t>protesis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err="1" smtClean="0"/>
              <a:t>Sistemas</a:t>
            </a:r>
            <a:r>
              <a:rPr lang="en-US" dirty="0" smtClean="0"/>
              <a:t> de </a:t>
            </a:r>
            <a:r>
              <a:rPr lang="en-US" dirty="0" err="1" smtClean="0"/>
              <a:t>imagenes</a:t>
            </a:r>
            <a:r>
              <a:rPr lang="en-US" dirty="0" smtClean="0"/>
              <a:t> </a:t>
            </a:r>
            <a:r>
              <a:rPr lang="en-US" dirty="0" err="1" smtClean="0"/>
              <a:t>dentales</a:t>
            </a:r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err="1" smtClean="0"/>
              <a:t>Fresadoras</a:t>
            </a:r>
            <a:r>
              <a:rPr lang="en-US" dirty="0" smtClean="0"/>
              <a:t> para </a:t>
            </a:r>
            <a:r>
              <a:rPr lang="en-US" dirty="0" err="1" smtClean="0"/>
              <a:t>fabricacion</a:t>
            </a:r>
            <a:r>
              <a:rPr lang="en-US" dirty="0" smtClean="0"/>
              <a:t> </a:t>
            </a:r>
            <a:r>
              <a:rPr lang="en-US" dirty="0" err="1" smtClean="0"/>
              <a:t>protesis</a:t>
            </a:r>
            <a:r>
              <a:rPr lang="en-US" dirty="0" smtClean="0"/>
              <a:t>, coronas e </a:t>
            </a:r>
            <a:r>
              <a:rPr lang="en-US" dirty="0" err="1" smtClean="0"/>
              <a:t>implantes</a:t>
            </a:r>
            <a:endParaRPr lang="en-US" dirty="0"/>
          </a:p>
          <a:p>
            <a:pPr marL="285750" indent="-285750">
              <a:buFontTx/>
              <a:buChar char="-"/>
            </a:pPr>
            <a:endParaRPr lang="es-MX" dirty="0"/>
          </a:p>
        </p:txBody>
      </p:sp>
      <p:sp>
        <p:nvSpPr>
          <p:cNvPr id="3" name="AutoShape 2" descr="Resultado de imagen para dental dri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4" descr="Resultado de imagen para dental dri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6" descr="Resultado de imagen para dental dril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9704" name="Picture 8" descr="Resultado de imagen para dental dr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360348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0" descr="Resultado de imagen para dental protesis fresador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9708" name="Picture 12" descr="Resultado de imagen para dental protesis fresado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75123"/>
            <a:ext cx="2978168" cy="22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1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9319" y="838200"/>
            <a:ext cx="600536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Interacciones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Ingenieria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Biologia</a:t>
            </a:r>
            <a:endParaRPr lang="en-US" sz="3200" b="1" dirty="0" smtClean="0"/>
          </a:p>
          <a:p>
            <a:endParaRPr lang="en-US" dirty="0"/>
          </a:p>
          <a:p>
            <a:pPr algn="ctr"/>
            <a:endParaRPr lang="en-US" dirty="0" smtClean="0"/>
          </a:p>
          <a:p>
            <a:pPr algn="ctr"/>
            <a:r>
              <a:rPr lang="en-US" sz="2800" dirty="0" err="1" smtClean="0"/>
              <a:t>En</a:t>
            </a:r>
            <a:r>
              <a:rPr lang="en-US" sz="2800" dirty="0" smtClean="0"/>
              <a:t> general hay </a:t>
            </a:r>
            <a:r>
              <a:rPr lang="en-US" sz="2800" dirty="0" err="1" smtClean="0"/>
              <a:t>menos</a:t>
            </a:r>
            <a:r>
              <a:rPr lang="en-US" sz="2800" dirty="0" smtClean="0"/>
              <a:t> </a:t>
            </a:r>
            <a:r>
              <a:rPr lang="en-US" sz="2800" dirty="0" smtClean="0"/>
              <a:t>$$$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err="1" smtClean="0"/>
              <a:t>Menos</a:t>
            </a:r>
            <a:r>
              <a:rPr lang="en-US" sz="2800" dirty="0" smtClean="0"/>
              <a:t> </a:t>
            </a:r>
            <a:r>
              <a:rPr lang="en-US" sz="2800" dirty="0" err="1" smtClean="0"/>
              <a:t>rutina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Mas </a:t>
            </a:r>
            <a:r>
              <a:rPr lang="en-US" sz="2800" dirty="0" err="1" smtClean="0"/>
              <a:t>inovacion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304800"/>
            <a:ext cx="6629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Necesidades</a:t>
            </a:r>
            <a:r>
              <a:rPr lang="en-US" sz="3200" b="1" dirty="0" smtClean="0"/>
              <a:t> para el </a:t>
            </a:r>
            <a:r>
              <a:rPr lang="en-US" sz="3200" b="1" dirty="0" err="1" smtClean="0"/>
              <a:t>ingeniero</a:t>
            </a:r>
            <a:endParaRPr lang="en-US" sz="3200" b="1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Darse</a:t>
            </a:r>
            <a:r>
              <a:rPr lang="en-US" dirty="0" smtClean="0"/>
              <a:t> </a:t>
            </a:r>
            <a:r>
              <a:rPr lang="en-US" dirty="0" err="1" smtClean="0"/>
              <a:t>cuenta</a:t>
            </a:r>
            <a:r>
              <a:rPr lang="en-US" dirty="0" smtClean="0"/>
              <a:t> de la </a:t>
            </a:r>
            <a:r>
              <a:rPr lang="en-US" dirty="0" err="1" smtClean="0"/>
              <a:t>complejidad</a:t>
            </a:r>
            <a:r>
              <a:rPr lang="en-US" dirty="0" smtClean="0"/>
              <a:t> de </a:t>
            </a:r>
            <a:r>
              <a:rPr lang="en-US" dirty="0" err="1" smtClean="0"/>
              <a:t>fenomeno</a:t>
            </a:r>
            <a:r>
              <a:rPr lang="en-US" dirty="0" smtClean="0"/>
              <a:t> </a:t>
            </a:r>
            <a:r>
              <a:rPr lang="en-US" dirty="0" err="1" smtClean="0"/>
              <a:t>biologico</a:t>
            </a:r>
            <a:r>
              <a:rPr lang="en-US" dirty="0" smtClean="0"/>
              <a:t>: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Vulnerabilidad</a:t>
            </a:r>
            <a:r>
              <a:rPr lang="en-US" dirty="0" smtClean="0"/>
              <a:t> y </a:t>
            </a:r>
            <a:r>
              <a:rPr lang="en-US" dirty="0" err="1" smtClean="0"/>
              <a:t>riesgos</a:t>
            </a:r>
            <a:r>
              <a:rPr lang="en-US" dirty="0" smtClean="0"/>
              <a:t> del </a:t>
            </a:r>
            <a:r>
              <a:rPr lang="en-US" dirty="0" err="1" smtClean="0"/>
              <a:t>paciente</a:t>
            </a:r>
            <a:r>
              <a:rPr lang="en-US" dirty="0" smtClean="0"/>
              <a:t> y del </a:t>
            </a:r>
            <a:r>
              <a:rPr lang="en-US" dirty="0" err="1" smtClean="0"/>
              <a:t>organismo</a:t>
            </a:r>
            <a:r>
              <a:rPr lang="en-US" dirty="0" smtClean="0"/>
              <a:t> </a:t>
            </a:r>
            <a:r>
              <a:rPr lang="en-US" dirty="0" err="1" smtClean="0"/>
              <a:t>biologico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general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Resistencia: </a:t>
            </a:r>
            <a:r>
              <a:rPr lang="en-US" dirty="0" err="1" smtClean="0"/>
              <a:t>explotar</a:t>
            </a:r>
            <a:r>
              <a:rPr lang="en-US" dirty="0" smtClean="0"/>
              <a:t> las </a:t>
            </a:r>
            <a:r>
              <a:rPr lang="en-US" dirty="0" err="1" smtClean="0"/>
              <a:t>capacidades</a:t>
            </a:r>
            <a:r>
              <a:rPr lang="en-US" dirty="0" smtClean="0"/>
              <a:t> a </a:t>
            </a:r>
            <a:r>
              <a:rPr lang="en-US" dirty="0" err="1" smtClean="0"/>
              <a:t>veces</a:t>
            </a:r>
            <a:r>
              <a:rPr lang="en-US" dirty="0" smtClean="0"/>
              <a:t> </a:t>
            </a:r>
            <a:r>
              <a:rPr lang="en-US" dirty="0" err="1" smtClean="0"/>
              <a:t>insospechadas</a:t>
            </a:r>
            <a:r>
              <a:rPr lang="en-US" dirty="0" smtClean="0"/>
              <a:t> del </a:t>
            </a:r>
            <a:r>
              <a:rPr lang="en-US" dirty="0" err="1" smtClean="0"/>
              <a:t>organismo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Entender</a:t>
            </a:r>
            <a:r>
              <a:rPr lang="en-US" dirty="0" smtClean="0"/>
              <a:t> el </a:t>
            </a:r>
            <a:r>
              <a:rPr lang="en-US" b="1" u="sng" dirty="0" err="1" smtClean="0"/>
              <a:t>proposito</a:t>
            </a:r>
            <a:r>
              <a:rPr lang="en-US" dirty="0" smtClean="0"/>
              <a:t> y el </a:t>
            </a:r>
            <a:r>
              <a:rPr lang="en-US" dirty="0" err="1" smtClean="0"/>
              <a:t>lenguaje</a:t>
            </a:r>
            <a:r>
              <a:rPr lang="en-US" dirty="0" smtClean="0"/>
              <a:t> del medico, del </a:t>
            </a:r>
            <a:r>
              <a:rPr lang="en-US" dirty="0" err="1" smtClean="0"/>
              <a:t>biologo</a:t>
            </a:r>
            <a:r>
              <a:rPr lang="en-US" dirty="0" smtClean="0"/>
              <a:t>, y del </a:t>
            </a:r>
            <a:r>
              <a:rPr lang="en-US" dirty="0" err="1" smtClean="0"/>
              <a:t>investigador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las </a:t>
            </a:r>
            <a:r>
              <a:rPr lang="en-US" dirty="0" err="1" smtClean="0"/>
              <a:t>ciencias</a:t>
            </a:r>
            <a:r>
              <a:rPr lang="en-US" dirty="0" smtClean="0"/>
              <a:t> de la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general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listo</a:t>
            </a:r>
            <a:r>
              <a:rPr lang="en-US" dirty="0" smtClean="0"/>
              <a:t> y </a:t>
            </a:r>
            <a:r>
              <a:rPr lang="en-US" dirty="0" err="1" smtClean="0"/>
              <a:t>abierto</a:t>
            </a:r>
            <a:r>
              <a:rPr lang="en-US" dirty="0" smtClean="0"/>
              <a:t> </a:t>
            </a:r>
            <a:r>
              <a:rPr lang="en-US" dirty="0" err="1" smtClean="0"/>
              <a:t>mentalmente</a:t>
            </a:r>
            <a:r>
              <a:rPr lang="en-US" dirty="0" smtClean="0"/>
              <a:t> para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1) </a:t>
            </a:r>
            <a:r>
              <a:rPr lang="en-US" dirty="0" err="1" smtClean="0"/>
              <a:t>integrar</a:t>
            </a:r>
            <a:r>
              <a:rPr lang="en-US" dirty="0" smtClean="0"/>
              <a:t>, </a:t>
            </a:r>
            <a:r>
              <a:rPr lang="en-US" dirty="0" err="1" smtClean="0"/>
              <a:t>ofrecer</a:t>
            </a:r>
            <a:r>
              <a:rPr lang="en-US" dirty="0" smtClean="0"/>
              <a:t>, </a:t>
            </a:r>
            <a:r>
              <a:rPr lang="en-US" dirty="0" err="1" smtClean="0"/>
              <a:t>mediciones</a:t>
            </a:r>
            <a:r>
              <a:rPr lang="en-US" dirty="0" smtClean="0"/>
              <a:t> de </a:t>
            </a:r>
            <a:r>
              <a:rPr lang="en-US" dirty="0" err="1" smtClean="0"/>
              <a:t>nuevos</a:t>
            </a:r>
            <a:r>
              <a:rPr lang="en-US" dirty="0" smtClean="0"/>
              <a:t> </a:t>
            </a:r>
            <a:r>
              <a:rPr lang="en-US" dirty="0" err="1" smtClean="0"/>
              <a:t>parametros</a:t>
            </a:r>
            <a:r>
              <a:rPr lang="en-US" dirty="0" smtClean="0"/>
              <a:t> </a:t>
            </a:r>
            <a:r>
              <a:rPr lang="en-US" dirty="0" err="1" smtClean="0"/>
              <a:t>relevantes</a:t>
            </a:r>
            <a:r>
              <a:rPr lang="en-US" dirty="0" smtClean="0"/>
              <a:t> para </a:t>
            </a:r>
            <a:r>
              <a:rPr lang="en-US" dirty="0" err="1" smtClean="0"/>
              <a:t>terapia</a:t>
            </a:r>
            <a:r>
              <a:rPr lang="en-US" dirty="0" smtClean="0"/>
              <a:t> o </a:t>
            </a:r>
            <a:r>
              <a:rPr lang="en-US" dirty="0" err="1" smtClean="0"/>
              <a:t>medicion</a:t>
            </a:r>
            <a:r>
              <a:rPr lang="en-US" dirty="0" smtClean="0"/>
              <a:t> </a:t>
            </a:r>
            <a:r>
              <a:rPr lang="en-US" dirty="0" err="1" smtClean="0"/>
              <a:t>biologica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2) </a:t>
            </a:r>
            <a:r>
              <a:rPr lang="en-US" dirty="0" err="1" smtClean="0"/>
              <a:t>proponer</a:t>
            </a:r>
            <a:r>
              <a:rPr lang="en-US" dirty="0" smtClean="0"/>
              <a:t> </a:t>
            </a:r>
            <a:r>
              <a:rPr lang="en-US" dirty="0" err="1" smtClean="0"/>
              <a:t>intervenciones</a:t>
            </a:r>
            <a:r>
              <a:rPr lang="en-US" dirty="0" smtClean="0"/>
              <a:t> o </a:t>
            </a:r>
            <a:r>
              <a:rPr lang="en-US" dirty="0" err="1" smtClean="0"/>
              <a:t>mejoras</a:t>
            </a:r>
            <a:r>
              <a:rPr lang="en-US" dirty="0" smtClean="0"/>
              <a:t> de </a:t>
            </a:r>
            <a:r>
              <a:rPr lang="en-US" dirty="0" err="1" smtClean="0"/>
              <a:t>procedimientos</a:t>
            </a:r>
            <a:r>
              <a:rPr lang="en-US" dirty="0" smtClean="0"/>
              <a:t> </a:t>
            </a:r>
            <a:r>
              <a:rPr lang="en-US" dirty="0" err="1" smtClean="0"/>
              <a:t>terapeuticos</a:t>
            </a:r>
            <a:r>
              <a:rPr lang="en-US" dirty="0" smtClean="0"/>
              <a:t> y </a:t>
            </a:r>
            <a:r>
              <a:rPr lang="en-US" dirty="0" err="1" smtClean="0"/>
              <a:t>diagnosticos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402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797" y="391180"/>
            <a:ext cx="80404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Sensores</a:t>
            </a:r>
            <a:r>
              <a:rPr lang="en-US" sz="2800" b="1" dirty="0" smtClean="0"/>
              <a:t> y </a:t>
            </a:r>
            <a:r>
              <a:rPr lang="en-US" sz="2800" b="1" dirty="0" err="1" smtClean="0"/>
              <a:t>analisis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experimentos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fisiologia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celular</a:t>
            </a:r>
            <a:endParaRPr lang="es-MX" sz="2800" b="1" dirty="0"/>
          </a:p>
        </p:txBody>
      </p:sp>
      <p:pic>
        <p:nvPicPr>
          <p:cNvPr id="19460" name="Picture 4" descr="Resultado de imagen para patch-clamp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6933"/>
            <a:ext cx="5715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Resultado de imagen para patch-clamp 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97" y="3643850"/>
            <a:ext cx="3675933" cy="275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81600" y="4267200"/>
            <a:ext cx="2510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Sistemas</a:t>
            </a:r>
            <a:r>
              <a:rPr lang="en-US" dirty="0" smtClean="0"/>
              <a:t> de patch-clamp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964" y="391180"/>
            <a:ext cx="8854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Sensores</a:t>
            </a:r>
            <a:r>
              <a:rPr lang="en-US" sz="2800" b="1" dirty="0" smtClean="0"/>
              <a:t> y </a:t>
            </a:r>
            <a:r>
              <a:rPr lang="en-US" sz="2800" b="1" dirty="0" err="1" smtClean="0"/>
              <a:t>analisis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experimentos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fisiologia</a:t>
            </a:r>
            <a:r>
              <a:rPr lang="en-US" sz="2800" b="1" dirty="0" smtClean="0"/>
              <a:t>  de </a:t>
            </a:r>
            <a:r>
              <a:rPr lang="en-US" sz="2800" b="1" dirty="0" err="1" smtClean="0"/>
              <a:t>sistemas</a:t>
            </a:r>
            <a:endParaRPr lang="es-MX" sz="2800" b="1" dirty="0"/>
          </a:p>
        </p:txBody>
      </p:sp>
      <p:pic>
        <p:nvPicPr>
          <p:cNvPr id="20482" name="Picture 2" descr="Resultado de imagen para in vivo recording system r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3053"/>
            <a:ext cx="3124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Control de </a:t>
            </a:r>
            <a:r>
              <a:rPr lang="en-US" sz="2800" b="1" dirty="0" err="1" smtClean="0"/>
              <a:t>medio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ambiente</a:t>
            </a:r>
            <a:r>
              <a:rPr lang="en-US" sz="2800" b="1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Hardware y software para </a:t>
            </a:r>
            <a:r>
              <a:rPr lang="en-US" dirty="0" err="1" smtClean="0"/>
              <a:t>monitoreo</a:t>
            </a:r>
            <a:r>
              <a:rPr lang="en-US" dirty="0" smtClean="0"/>
              <a:t> </a:t>
            </a:r>
            <a:r>
              <a:rPr lang="en-US" dirty="0" err="1" smtClean="0"/>
              <a:t>ambiental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Camaras</a:t>
            </a:r>
            <a:r>
              <a:rPr lang="en-US" dirty="0" smtClean="0"/>
              <a:t> </a:t>
            </a:r>
            <a:r>
              <a:rPr lang="en-US" dirty="0" err="1" smtClean="0"/>
              <a:t>activadas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movimiento</a:t>
            </a:r>
            <a:r>
              <a:rPr lang="en-US" dirty="0" smtClean="0"/>
              <a:t> para </a:t>
            </a:r>
            <a:r>
              <a:rPr lang="en-US" dirty="0" err="1" smtClean="0"/>
              <a:t>monitoreo</a:t>
            </a:r>
            <a:r>
              <a:rPr lang="en-US" dirty="0" smtClean="0"/>
              <a:t> </a:t>
            </a:r>
            <a:r>
              <a:rPr lang="en-US" dirty="0" err="1" smtClean="0"/>
              <a:t>especies</a:t>
            </a:r>
            <a:r>
              <a:rPr lang="en-US" dirty="0" smtClean="0"/>
              <a:t> a </a:t>
            </a:r>
            <a:r>
              <a:rPr lang="en-US" dirty="0" err="1" smtClean="0"/>
              <a:t>riesgo</a:t>
            </a:r>
            <a:endParaRPr lang="en-US" dirty="0"/>
          </a:p>
          <a:p>
            <a:endParaRPr lang="es-MX" dirty="0"/>
          </a:p>
        </p:txBody>
      </p:sp>
      <p:pic>
        <p:nvPicPr>
          <p:cNvPr id="21506" name="Picture 2" descr="Resultado de imagen para movement activated camera animal monitor wi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70122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2711" y="914400"/>
            <a:ext cx="592174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Imagenologia</a:t>
            </a:r>
            <a:r>
              <a:rPr lang="en-US" sz="2800" b="1" dirty="0" smtClean="0"/>
              <a:t> para el control de </a:t>
            </a:r>
            <a:r>
              <a:rPr lang="en-US" sz="2800" b="1" dirty="0" err="1" smtClean="0"/>
              <a:t>plagas</a:t>
            </a:r>
            <a:endParaRPr lang="en-US" sz="2800" b="1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imagenes</a:t>
            </a:r>
            <a:r>
              <a:rPr lang="en-US" dirty="0"/>
              <a:t> </a:t>
            </a:r>
            <a:r>
              <a:rPr lang="en-US" dirty="0" err="1" smtClean="0"/>
              <a:t>satelitales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Preparacion</a:t>
            </a:r>
            <a:r>
              <a:rPr lang="en-US" dirty="0" smtClean="0"/>
              <a:t> </a:t>
            </a:r>
            <a:r>
              <a:rPr lang="en-US" dirty="0" err="1" smtClean="0"/>
              <a:t>sistemas</a:t>
            </a:r>
            <a:r>
              <a:rPr lang="en-US" dirty="0" smtClean="0"/>
              <a:t> con drone para  </a:t>
            </a:r>
            <a:r>
              <a:rPr lang="en-US" dirty="0" err="1" smtClean="0"/>
              <a:t>toma</a:t>
            </a:r>
            <a:r>
              <a:rPr lang="en-US" dirty="0" smtClean="0"/>
              <a:t> de </a:t>
            </a:r>
            <a:r>
              <a:rPr lang="en-US" dirty="0" err="1" smtClean="0"/>
              <a:t>imagenes</a:t>
            </a:r>
            <a:r>
              <a:rPr lang="en-US" dirty="0" smtClean="0"/>
              <a:t> </a:t>
            </a:r>
          </a:p>
        </p:txBody>
      </p:sp>
      <p:pic>
        <p:nvPicPr>
          <p:cNvPr id="22530" name="Picture 2" descr="Resultado de imagen para satellite images plague 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86" y="3581400"/>
            <a:ext cx="2905125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para satellite images plague contr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AutoShape 6" descr="Resultado de imagen para satellite images plague contr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2536" name="Picture 8" descr="Resultado de imagen para satellite images plague contr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99" y="3429000"/>
            <a:ext cx="2819323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36962" y="95582"/>
            <a:ext cx="8575606" cy="6663422"/>
            <a:chOff x="436962" y="95582"/>
            <a:chExt cx="8575606" cy="6663422"/>
          </a:xfrm>
        </p:grpSpPr>
        <p:sp>
          <p:nvSpPr>
            <p:cNvPr id="2" name="Elipse 1"/>
            <p:cNvSpPr/>
            <p:nvPr/>
          </p:nvSpPr>
          <p:spPr>
            <a:xfrm>
              <a:off x="1933221" y="95582"/>
              <a:ext cx="5167589" cy="4260221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Elipse 2"/>
            <p:cNvSpPr/>
            <p:nvPr/>
          </p:nvSpPr>
          <p:spPr>
            <a:xfrm>
              <a:off x="3809858" y="2007220"/>
              <a:ext cx="5202710" cy="4751784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Elipse 3"/>
            <p:cNvSpPr/>
            <p:nvPr/>
          </p:nvSpPr>
          <p:spPr>
            <a:xfrm>
              <a:off x="436962" y="2007220"/>
              <a:ext cx="5339273" cy="47517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5432749" y="2253116"/>
              <a:ext cx="165100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 smtClean="0"/>
                <a:t>Diseño e instrumentación para experimentación en modelos animales; elaboración de software para datos biológicos y ecológicos </a:t>
              </a:r>
              <a:endParaRPr lang="es-ES" sz="1050" b="1" dirty="0"/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3809857" y="279589"/>
              <a:ext cx="10413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>
                  <a:solidFill>
                    <a:srgbClr val="008000"/>
                  </a:solidFill>
                </a:rPr>
                <a:t>Biología</a:t>
              </a:r>
              <a:endParaRPr lang="es-ES" sz="2000" b="1" dirty="0">
                <a:solidFill>
                  <a:srgbClr val="008000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7157625" y="3633167"/>
              <a:ext cx="1591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>
                  <a:solidFill>
                    <a:schemeClr val="bg1"/>
                  </a:solidFill>
                </a:rPr>
                <a:t>Bioingeniería</a:t>
              </a:r>
              <a:endParaRPr lang="es-E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785288" y="3901216"/>
              <a:ext cx="22669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000" b="1" dirty="0" smtClean="0">
                  <a:solidFill>
                    <a:srgbClr val="FF0000"/>
                  </a:solidFill>
                </a:rPr>
                <a:t>Ciencias de la Salud</a:t>
              </a:r>
              <a:endParaRPr lang="es-E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CuadroTexto 5"/>
            <p:cNvSpPr txBox="1"/>
            <p:nvPr/>
          </p:nvSpPr>
          <p:spPr>
            <a:xfrm>
              <a:off x="2425701" y="2339352"/>
              <a:ext cx="165100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err="1"/>
                <a:t>Aplicacion</a:t>
              </a:r>
              <a:r>
                <a:rPr lang="en-US" sz="1050" b="1" dirty="0"/>
                <a:t> </a:t>
              </a:r>
              <a:r>
                <a:rPr lang="en-US" sz="1050" b="1" dirty="0" err="1"/>
                <a:t>clinicas</a:t>
              </a:r>
              <a:r>
                <a:rPr lang="en-US" sz="1050" b="1" dirty="0"/>
                <a:t> de </a:t>
              </a:r>
              <a:r>
                <a:rPr lang="en-US" sz="1050" b="1" dirty="0" err="1"/>
                <a:t>resultados</a:t>
              </a:r>
              <a:r>
                <a:rPr lang="en-US" sz="1050" b="1" dirty="0"/>
                <a:t> </a:t>
              </a:r>
              <a:r>
                <a:rPr lang="en-US" sz="1050" b="1" dirty="0" err="1"/>
                <a:t>obtenidos</a:t>
              </a:r>
              <a:r>
                <a:rPr lang="en-US" sz="1050" b="1" dirty="0"/>
                <a:t> con </a:t>
              </a:r>
              <a:r>
                <a:rPr lang="en-US" sz="1050" b="1" dirty="0" err="1"/>
                <a:t>modelos</a:t>
              </a:r>
              <a:r>
                <a:rPr lang="en-US" sz="1050" b="1" dirty="0"/>
                <a:t> </a:t>
              </a:r>
              <a:r>
                <a:rPr lang="en-US" sz="1050" b="1" dirty="0" err="1"/>
                <a:t>animales</a:t>
              </a:r>
              <a:r>
                <a:rPr lang="en-US" sz="1050" b="1" dirty="0"/>
                <a:t>.</a:t>
              </a:r>
            </a:p>
            <a:p>
              <a:r>
                <a:rPr lang="en-US" sz="1050" b="1" dirty="0" err="1" smtClean="0"/>
                <a:t>Toxicologia</a:t>
              </a:r>
              <a:r>
                <a:rPr lang="en-US" sz="1050" b="1" dirty="0" smtClean="0"/>
                <a:t> </a:t>
              </a:r>
              <a:r>
                <a:rPr lang="en-US" sz="1050" b="1" dirty="0" err="1"/>
                <a:t>ambiental</a:t>
              </a:r>
              <a:endParaRPr lang="en-US" sz="1050" b="1" dirty="0"/>
            </a:p>
            <a:p>
              <a:r>
                <a:rPr lang="en-US" sz="1050" b="1" dirty="0" err="1" smtClean="0"/>
                <a:t>Ensayos</a:t>
              </a:r>
              <a:r>
                <a:rPr lang="en-US" sz="1050" b="1" dirty="0" smtClean="0"/>
                <a:t> </a:t>
              </a:r>
              <a:r>
                <a:rPr lang="en-US" sz="1050" b="1" dirty="0" err="1"/>
                <a:t>clinicos</a:t>
              </a:r>
              <a:endParaRPr lang="en-US" sz="1050" b="1" dirty="0"/>
            </a:p>
          </p:txBody>
        </p:sp>
        <p:sp>
          <p:nvSpPr>
            <p:cNvPr id="13" name="CuadroTexto 5"/>
            <p:cNvSpPr txBox="1"/>
            <p:nvPr/>
          </p:nvSpPr>
          <p:spPr>
            <a:xfrm>
              <a:off x="3991899" y="4383112"/>
              <a:ext cx="1651000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/>
                <a:t>Diseño</a:t>
              </a:r>
              <a:r>
                <a:rPr lang="en-US" sz="1050" b="1" dirty="0"/>
                <a:t> </a:t>
              </a:r>
              <a:r>
                <a:rPr lang="en-US" sz="1050" b="1" dirty="0" err="1"/>
                <a:t>equipo</a:t>
              </a:r>
              <a:r>
                <a:rPr lang="en-US" sz="1050" b="1" dirty="0"/>
                <a:t> e </a:t>
              </a:r>
              <a:r>
                <a:rPr lang="en-US" sz="1050" b="1" dirty="0" err="1"/>
                <a:t>instrumentacion</a:t>
              </a:r>
              <a:r>
                <a:rPr lang="en-US" sz="1050" b="1" dirty="0"/>
                <a:t> </a:t>
              </a:r>
              <a:r>
                <a:rPr lang="en-US" sz="1050" b="1" dirty="0" err="1"/>
                <a:t>biomedica</a:t>
              </a:r>
              <a:r>
                <a:rPr lang="en-US" sz="1050" b="1" dirty="0"/>
                <a:t>.</a:t>
              </a:r>
            </a:p>
            <a:p>
              <a:pPr algn="ctr"/>
              <a:r>
                <a:rPr lang="en-US" sz="1050" b="1" dirty="0" err="1" smtClean="0"/>
                <a:t>Optimizacion</a:t>
              </a:r>
              <a:r>
                <a:rPr lang="en-US" sz="1050" b="1" dirty="0" smtClean="0"/>
                <a:t> </a:t>
              </a:r>
              <a:r>
                <a:rPr lang="en-US" sz="1050" b="1" dirty="0" err="1"/>
                <a:t>tecnicas</a:t>
              </a:r>
              <a:r>
                <a:rPr lang="en-US" sz="1050" b="1" dirty="0"/>
                <a:t> de </a:t>
              </a:r>
              <a:r>
                <a:rPr lang="en-US" sz="1050" b="1" dirty="0" err="1"/>
                <a:t>medicion</a:t>
              </a:r>
              <a:r>
                <a:rPr lang="en-US" sz="1050" b="1" dirty="0"/>
                <a:t> y </a:t>
              </a:r>
              <a:r>
                <a:rPr lang="en-US" sz="1050" b="1" dirty="0" err="1"/>
                <a:t>analisis</a:t>
              </a:r>
              <a:r>
                <a:rPr lang="en-US" sz="1050" b="1" dirty="0"/>
                <a:t> de </a:t>
              </a:r>
              <a:r>
                <a:rPr lang="en-US" sz="1050" b="1" dirty="0" err="1"/>
                <a:t>uso</a:t>
              </a:r>
              <a:r>
                <a:rPr lang="en-US" sz="1050" b="1" dirty="0"/>
                <a:t> medico, </a:t>
              </a:r>
              <a:r>
                <a:rPr lang="en-US" sz="1050" b="1" dirty="0" err="1"/>
                <a:t>quirurgico</a:t>
              </a:r>
              <a:r>
                <a:rPr lang="en-US" sz="1050" b="1" dirty="0"/>
                <a:t> y </a:t>
              </a:r>
              <a:r>
                <a:rPr lang="en-US" sz="1050" b="1" dirty="0" err="1"/>
                <a:t>terapeutico</a:t>
              </a:r>
              <a:r>
                <a:rPr lang="en-US" sz="1050" b="1" dirty="0"/>
                <a:t>.</a:t>
              </a:r>
            </a:p>
          </p:txBody>
        </p:sp>
        <p:sp>
          <p:nvSpPr>
            <p:cNvPr id="14" name="CuadroTexto 5"/>
            <p:cNvSpPr txBox="1"/>
            <p:nvPr/>
          </p:nvSpPr>
          <p:spPr>
            <a:xfrm>
              <a:off x="3929501" y="3277992"/>
              <a:ext cx="165100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 smtClean="0"/>
                <a:t>Programas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interdisciplinarios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tecnicos,medicos</a:t>
              </a:r>
              <a:r>
                <a:rPr lang="en-US" sz="1050" b="1" dirty="0" smtClean="0"/>
                <a:t> y </a:t>
              </a:r>
              <a:r>
                <a:rPr lang="en-US" sz="1050" b="1" dirty="0" err="1" smtClean="0"/>
                <a:t>biologicos</a:t>
              </a:r>
              <a:r>
                <a:rPr lang="en-US" sz="1050" b="1" dirty="0" smtClean="0"/>
                <a:t> de </a:t>
              </a:r>
              <a:r>
                <a:rPr lang="en-US" sz="1050" b="1" dirty="0" err="1" smtClean="0"/>
                <a:t>impacto</a:t>
              </a:r>
              <a:r>
                <a:rPr lang="en-US" sz="1050" b="1" dirty="0" smtClean="0"/>
                <a:t> social</a:t>
              </a:r>
              <a:endParaRPr lang="en-US" sz="1050" b="1" dirty="0"/>
            </a:p>
          </p:txBody>
        </p:sp>
        <p:sp>
          <p:nvSpPr>
            <p:cNvPr id="15" name="CuadroTexto 5"/>
            <p:cNvSpPr txBox="1"/>
            <p:nvPr/>
          </p:nvSpPr>
          <p:spPr>
            <a:xfrm>
              <a:off x="3809858" y="822618"/>
              <a:ext cx="286605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1050" b="1" dirty="0" err="1" smtClean="0"/>
                <a:t>Neurociencias</a:t>
              </a:r>
              <a:endParaRPr lang="en-US" sz="1050" b="1" dirty="0" smtClean="0"/>
            </a:p>
            <a:p>
              <a:pPr marL="171450" indent="-171450">
                <a:buFontTx/>
                <a:buChar char="-"/>
              </a:pPr>
              <a:r>
                <a:rPr lang="en-US" sz="1050" b="1" dirty="0" err="1" smtClean="0"/>
                <a:t>Fisiologia</a:t>
              </a:r>
              <a:r>
                <a:rPr lang="en-US" sz="1050" b="1" dirty="0" smtClean="0"/>
                <a:t> vegetal y animal</a:t>
              </a:r>
            </a:p>
            <a:p>
              <a:pPr marL="171450" indent="-171450">
                <a:buFontTx/>
                <a:buChar char="-"/>
              </a:pPr>
              <a:r>
                <a:rPr lang="en-US" sz="1050" b="1" dirty="0" err="1" smtClean="0"/>
                <a:t>Estudio</a:t>
              </a:r>
              <a:r>
                <a:rPr lang="en-US" sz="1050" b="1" dirty="0" smtClean="0"/>
                <a:t> y </a:t>
              </a:r>
              <a:r>
                <a:rPr lang="en-US" sz="1050" b="1" dirty="0" err="1" smtClean="0"/>
                <a:t>proteccion</a:t>
              </a:r>
              <a:r>
                <a:rPr lang="en-US" sz="1050" b="1" dirty="0" smtClean="0"/>
                <a:t> del </a:t>
              </a:r>
              <a:r>
                <a:rPr lang="en-US" sz="1050" b="1" dirty="0" err="1" smtClean="0"/>
                <a:t>medio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ambiente</a:t>
              </a:r>
              <a:endParaRPr lang="en-US" sz="1050" b="1" dirty="0"/>
            </a:p>
            <a:p>
              <a:pPr marL="171450" indent="-171450">
                <a:buFontTx/>
                <a:buChar char="-"/>
              </a:pPr>
              <a:r>
                <a:rPr lang="en-US" sz="1050" b="1" dirty="0" err="1" smtClean="0"/>
                <a:t>Biologia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celular</a:t>
              </a:r>
              <a:r>
                <a:rPr lang="en-US" sz="1050" b="1" dirty="0" smtClean="0"/>
                <a:t> y molecular</a:t>
              </a:r>
            </a:p>
            <a:p>
              <a:pPr marL="171450" indent="-171450">
                <a:buFontTx/>
                <a:buChar char="-"/>
              </a:pPr>
              <a:endParaRPr lang="en-US" sz="1050" dirty="0" smtClean="0"/>
            </a:p>
            <a:p>
              <a:pPr marL="171450" indent="-171450">
                <a:buFontTx/>
                <a:buChar char="-"/>
              </a:pPr>
              <a:endParaRPr lang="en-US" sz="1050" dirty="0"/>
            </a:p>
          </p:txBody>
        </p:sp>
        <p:sp>
          <p:nvSpPr>
            <p:cNvPr id="16" name="CuadroTexto 5"/>
            <p:cNvSpPr txBox="1"/>
            <p:nvPr/>
          </p:nvSpPr>
          <p:spPr>
            <a:xfrm>
              <a:off x="1212468" y="4393103"/>
              <a:ext cx="2866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1050" b="1" dirty="0" err="1" smtClean="0"/>
                <a:t>Neurodegeneracion</a:t>
              </a:r>
              <a:endParaRPr lang="en-US" sz="1050" b="1" dirty="0" smtClean="0"/>
            </a:p>
            <a:p>
              <a:pPr marL="171450" indent="-171450">
                <a:buFontTx/>
                <a:buChar char="-"/>
              </a:pPr>
              <a:r>
                <a:rPr lang="en-US" sz="1050" b="1" dirty="0" err="1" smtClean="0"/>
                <a:t>Fisiologia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gastrica</a:t>
              </a:r>
              <a:endParaRPr lang="en-US" sz="1050" b="1" dirty="0" smtClean="0"/>
            </a:p>
            <a:p>
              <a:pPr marL="171450" indent="-171450">
                <a:buFontTx/>
                <a:buChar char="-"/>
              </a:pPr>
              <a:r>
                <a:rPr lang="en-US" sz="1050" b="1" dirty="0" err="1" smtClean="0"/>
                <a:t>Toxicologia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ambiental</a:t>
              </a:r>
              <a:endParaRPr lang="en-US" sz="1050" b="1" dirty="0"/>
            </a:p>
            <a:p>
              <a:pPr marL="171450" indent="-171450">
                <a:buFontTx/>
                <a:buChar char="-"/>
              </a:pPr>
              <a:r>
                <a:rPr lang="en-US" sz="1050" b="1" dirty="0" err="1" smtClean="0"/>
                <a:t>Ritmos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circadianos</a:t>
              </a:r>
              <a:r>
                <a:rPr lang="en-US" sz="1050" b="1" dirty="0" smtClean="0"/>
                <a:t> y cancer</a:t>
              </a:r>
            </a:p>
            <a:p>
              <a:pPr marL="171450" indent="-171450">
                <a:buFontTx/>
                <a:buChar char="-"/>
              </a:pPr>
              <a:r>
                <a:rPr lang="en-US" sz="1050" b="1" dirty="0" err="1" smtClean="0"/>
                <a:t>Microbiolgia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clinica</a:t>
              </a:r>
              <a:endParaRPr lang="en-US" sz="1050" b="1" dirty="0" smtClean="0"/>
            </a:p>
            <a:p>
              <a:pPr marL="171450" indent="-171450">
                <a:buFontTx/>
                <a:buChar char="-"/>
              </a:pPr>
              <a:r>
                <a:rPr lang="en-US" sz="1050" b="1" dirty="0" err="1" smtClean="0"/>
                <a:t>Ciencias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Dentales</a:t>
              </a:r>
              <a:endParaRPr lang="en-US" sz="1050" b="1" dirty="0" smtClean="0"/>
            </a:p>
            <a:p>
              <a:pPr marL="171450" indent="-171450">
                <a:buFontTx/>
                <a:buChar char="-"/>
              </a:pPr>
              <a:endParaRPr lang="en-US" sz="1050" dirty="0" smtClean="0"/>
            </a:p>
            <a:p>
              <a:pPr marL="171450" indent="-171450">
                <a:buFontTx/>
                <a:buChar char="-"/>
              </a:pPr>
              <a:endParaRPr lang="en-US" sz="1050" dirty="0"/>
            </a:p>
          </p:txBody>
        </p:sp>
        <p:sp>
          <p:nvSpPr>
            <p:cNvPr id="17" name="CuadroTexto 5"/>
            <p:cNvSpPr txBox="1"/>
            <p:nvPr/>
          </p:nvSpPr>
          <p:spPr>
            <a:xfrm>
              <a:off x="6046121" y="4393103"/>
              <a:ext cx="2866056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Tx/>
                <a:buChar char="-"/>
              </a:pPr>
              <a:r>
                <a:rPr lang="en-US" sz="1050" b="1" dirty="0" err="1" smtClean="0"/>
                <a:t>Analisis</a:t>
              </a:r>
              <a:r>
                <a:rPr lang="en-US" sz="1050" b="1" dirty="0" smtClean="0"/>
                <a:t> de </a:t>
              </a:r>
              <a:r>
                <a:rPr lang="en-US" sz="1050" b="1" dirty="0" err="1" smtClean="0"/>
                <a:t>imagenes</a:t>
              </a:r>
              <a:r>
                <a:rPr lang="en-US" sz="1050" b="1" dirty="0" smtClean="0"/>
                <a:t>  </a:t>
              </a:r>
              <a:r>
                <a:rPr lang="en-US" sz="1050" b="1" dirty="0" err="1" smtClean="0"/>
                <a:t>biomedicas</a:t>
              </a:r>
              <a:endParaRPr lang="en-US" sz="1050" b="1" dirty="0" smtClean="0"/>
            </a:p>
            <a:p>
              <a:pPr marL="171450" indent="-171450">
                <a:buFontTx/>
                <a:buChar char="-"/>
              </a:pPr>
              <a:r>
                <a:rPr lang="en-US" sz="1050" b="1" dirty="0" err="1" smtClean="0"/>
                <a:t>Extraccion</a:t>
              </a:r>
              <a:r>
                <a:rPr lang="en-US" sz="1050" b="1" dirty="0" smtClean="0"/>
                <a:t> de </a:t>
              </a:r>
              <a:r>
                <a:rPr lang="en-US" sz="1050" b="1" dirty="0" err="1" smtClean="0"/>
                <a:t>informacion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diagnostica</a:t>
              </a:r>
              <a:endParaRPr lang="en-US" sz="1050" b="1" dirty="0" smtClean="0"/>
            </a:p>
            <a:p>
              <a:pPr marL="171450" indent="-171450">
                <a:buFontTx/>
                <a:buChar char="-"/>
              </a:pPr>
              <a:r>
                <a:rPr lang="en-US" sz="1050" b="1" dirty="0" err="1" smtClean="0"/>
                <a:t>Metodos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espectroscopicos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clinicos</a:t>
              </a:r>
              <a:endParaRPr lang="en-US" sz="1050" b="1" dirty="0" smtClean="0"/>
            </a:p>
            <a:p>
              <a:pPr marL="171450" indent="-171450">
                <a:buFontTx/>
                <a:buChar char="-"/>
              </a:pPr>
              <a:r>
                <a:rPr lang="en-US" sz="1050" b="1" dirty="0" err="1" smtClean="0"/>
                <a:t>Elaboracion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dispositivos</a:t>
              </a:r>
              <a:r>
                <a:rPr lang="en-US" sz="1050" b="1" dirty="0" smtClean="0"/>
                <a:t> </a:t>
              </a:r>
              <a:r>
                <a:rPr lang="en-US" sz="1050" b="1" dirty="0" err="1" smtClean="0"/>
                <a:t>bioelectronicos</a:t>
              </a:r>
              <a:endParaRPr lang="en-US" sz="1050" b="1" dirty="0" smtClean="0"/>
            </a:p>
            <a:p>
              <a:pPr marL="171450" indent="-171450">
                <a:buFontTx/>
                <a:buChar char="-"/>
              </a:pPr>
              <a:r>
                <a:rPr lang="en-US" sz="1050" b="1" dirty="0" err="1" smtClean="0"/>
                <a:t>Telediagnosis</a:t>
              </a:r>
              <a:endParaRPr lang="en-US" sz="105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294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654" y="541435"/>
            <a:ext cx="601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/>
              <a:t>Uso</a:t>
            </a:r>
            <a:r>
              <a:rPr lang="en-US" sz="3200" b="1" dirty="0" smtClean="0"/>
              <a:t> de drones </a:t>
            </a:r>
            <a:r>
              <a:rPr lang="en-US" sz="3200" b="1" dirty="0" err="1" smtClean="0"/>
              <a:t>en</a:t>
            </a:r>
            <a:r>
              <a:rPr lang="en-US" sz="3200" b="1" dirty="0" smtClean="0"/>
              <a:t> la </a:t>
            </a:r>
            <a:r>
              <a:rPr lang="en-US" sz="3200" b="1" dirty="0" err="1" smtClean="0"/>
              <a:t>biologia</a:t>
            </a:r>
            <a:endParaRPr lang="en-US" sz="3200" b="1" dirty="0"/>
          </a:p>
        </p:txBody>
      </p:sp>
      <p:pic>
        <p:nvPicPr>
          <p:cNvPr id="23554" name="Picture 2" descr="Resultado de imagen para drone antiplag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00225"/>
            <a:ext cx="48863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7397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Proyecto, </a:t>
            </a:r>
            <a:r>
              <a:rPr lang="en-US" sz="2800" b="1" dirty="0" err="1" smtClean="0"/>
              <a:t>manufactura</a:t>
            </a:r>
            <a:r>
              <a:rPr lang="en-US" sz="2800" b="1" dirty="0" smtClean="0"/>
              <a:t> y </a:t>
            </a:r>
            <a:r>
              <a:rPr lang="en-US" sz="2800" b="1" dirty="0" err="1" smtClean="0"/>
              <a:t>mantenimiento</a:t>
            </a:r>
            <a:endParaRPr lang="en-US" sz="2800" b="1" dirty="0" smtClean="0"/>
          </a:p>
          <a:p>
            <a:r>
              <a:rPr lang="en-US" sz="2800" b="1" dirty="0" smtClean="0"/>
              <a:t>Para </a:t>
            </a:r>
            <a:r>
              <a:rPr lang="en-US" sz="2800" b="1" dirty="0" err="1" smtClean="0"/>
              <a:t>monitoreo</a:t>
            </a:r>
            <a:r>
              <a:rPr lang="en-US" sz="2800" b="1" dirty="0" smtClean="0"/>
              <a:t> de POLUCION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Quimica</a:t>
            </a:r>
            <a:r>
              <a:rPr lang="en-US" dirty="0" smtClean="0"/>
              <a:t>/</a:t>
            </a:r>
            <a:r>
              <a:rPr lang="en-US" dirty="0" err="1" smtClean="0"/>
              <a:t>toxicologica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Radioactividad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Genetica</a:t>
            </a:r>
            <a:r>
              <a:rPr lang="en-US" dirty="0" smtClean="0"/>
              <a:t> (kits  PCR para genes </a:t>
            </a:r>
            <a:r>
              <a:rPr lang="en-US" dirty="0" err="1" smtClean="0"/>
              <a:t>especificos</a:t>
            </a:r>
            <a:r>
              <a:rPr lang="en-US" dirty="0" smtClean="0"/>
              <a:t>, multi array)</a:t>
            </a:r>
          </a:p>
        </p:txBody>
      </p:sp>
      <p:pic>
        <p:nvPicPr>
          <p:cNvPr id="24578" name="Picture 2" descr="Resultado de imagen para pollution chemical control de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8" y="3429000"/>
            <a:ext cx="3276601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Resultado de imagen para dust coll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8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sultado de imagen para acoustic pollution dev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90624"/>
            <a:ext cx="42862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Resultado de imagen para acoustic pollution de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666999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304800"/>
            <a:ext cx="3445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POLUCION </a:t>
            </a:r>
            <a:r>
              <a:rPr lang="en-US" sz="3200" b="1" dirty="0" err="1" smtClean="0"/>
              <a:t>acustica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28041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62000"/>
            <a:ext cx="6476453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Medicion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parametros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fisico-quimicos</a:t>
            </a:r>
            <a:endParaRPr lang="en-US" sz="3200" b="1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pH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Osmolaridad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Presion</a:t>
            </a:r>
            <a:r>
              <a:rPr lang="en-US" dirty="0" smtClean="0"/>
              <a:t> </a:t>
            </a:r>
            <a:r>
              <a:rPr lang="en-US" dirty="0" err="1" smtClean="0"/>
              <a:t>parcial</a:t>
            </a:r>
            <a:r>
              <a:rPr lang="en-US" dirty="0" smtClean="0"/>
              <a:t> de gases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Alcoholemia</a:t>
            </a:r>
            <a:endParaRPr lang="en-US" dirty="0" smtClean="0"/>
          </a:p>
        </p:txBody>
      </p:sp>
      <p:pic>
        <p:nvPicPr>
          <p:cNvPr id="26626" name="Picture 2" descr="Resultado de imagen para ph me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81400"/>
            <a:ext cx="2081756" cy="240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para osmome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6630" name="Picture 6" descr="Resultado de imagen para osm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3733800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Resultado de imagen para alcoholemia me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45" y="3733800"/>
            <a:ext cx="2195569" cy="219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8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s.els-cdn.com/content/image/1-s2.0-S0306452211005720-gr1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52400"/>
            <a:ext cx="4953000" cy="647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81000"/>
            <a:ext cx="3429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u="sng" dirty="0" err="1">
                <a:hlinkClick r:id="rId3" tooltip="Neuroscience."/>
              </a:rPr>
              <a:t>Neuroscience</a:t>
            </a:r>
            <a:r>
              <a:rPr lang="es-MX" u="sng" dirty="0">
                <a:hlinkClick r:id="rId3" tooltip="Neuroscience."/>
              </a:rPr>
              <a:t>.</a:t>
            </a:r>
            <a:r>
              <a:rPr lang="es-MX" dirty="0"/>
              <a:t> 2011 </a:t>
            </a:r>
            <a:endParaRPr lang="es-MX" dirty="0" smtClean="0"/>
          </a:p>
          <a:p>
            <a:endParaRPr lang="es-MX" b="1" dirty="0" smtClean="0"/>
          </a:p>
          <a:p>
            <a:r>
              <a:rPr lang="es-MX" b="1" dirty="0" err="1" smtClean="0"/>
              <a:t>Vagus</a:t>
            </a:r>
            <a:r>
              <a:rPr lang="es-MX" b="1" dirty="0" smtClean="0"/>
              <a:t> </a:t>
            </a:r>
            <a:r>
              <a:rPr lang="es-MX" b="1" dirty="0" err="1"/>
              <a:t>nerve</a:t>
            </a:r>
            <a:r>
              <a:rPr lang="es-MX" b="1" dirty="0"/>
              <a:t> </a:t>
            </a:r>
            <a:r>
              <a:rPr lang="es-MX" b="1" dirty="0" err="1"/>
              <a:t>stimulation</a:t>
            </a:r>
            <a:r>
              <a:rPr lang="es-MX" b="1" dirty="0"/>
              <a:t> </a:t>
            </a:r>
            <a:r>
              <a:rPr lang="es-MX" b="1" dirty="0" err="1"/>
              <a:t>modulates</a:t>
            </a:r>
            <a:r>
              <a:rPr lang="es-MX" b="1" dirty="0"/>
              <a:t> cortical </a:t>
            </a:r>
            <a:r>
              <a:rPr lang="es-MX" b="1" dirty="0" err="1"/>
              <a:t>synchrony</a:t>
            </a:r>
            <a:r>
              <a:rPr lang="es-MX" b="1" dirty="0"/>
              <a:t> and </a:t>
            </a:r>
            <a:r>
              <a:rPr lang="es-MX" b="1" dirty="0" err="1"/>
              <a:t>excitability</a:t>
            </a:r>
            <a:r>
              <a:rPr lang="es-MX" b="1" dirty="0"/>
              <a:t> </a:t>
            </a:r>
            <a:r>
              <a:rPr lang="es-MX" b="1" dirty="0" err="1"/>
              <a:t>through</a:t>
            </a:r>
            <a:r>
              <a:rPr lang="es-MX" b="1" dirty="0"/>
              <a:t> </a:t>
            </a:r>
            <a:r>
              <a:rPr lang="es-MX" b="1" dirty="0" err="1"/>
              <a:t>the</a:t>
            </a:r>
            <a:r>
              <a:rPr lang="es-MX" b="1" dirty="0"/>
              <a:t> </a:t>
            </a:r>
            <a:r>
              <a:rPr lang="es-MX" b="1" dirty="0" err="1"/>
              <a:t>activation</a:t>
            </a:r>
            <a:r>
              <a:rPr lang="es-MX" b="1" dirty="0"/>
              <a:t> of </a:t>
            </a:r>
            <a:r>
              <a:rPr lang="es-MX" b="1" dirty="0" err="1"/>
              <a:t>muscarinic</a:t>
            </a:r>
            <a:r>
              <a:rPr lang="es-MX" b="1" dirty="0"/>
              <a:t> </a:t>
            </a:r>
            <a:r>
              <a:rPr lang="es-MX" b="1" dirty="0" err="1" smtClean="0"/>
              <a:t>receptors</a:t>
            </a:r>
            <a:r>
              <a:rPr lang="es-MX" b="1" dirty="0" smtClean="0"/>
              <a:t>. </a:t>
            </a:r>
          </a:p>
          <a:p>
            <a:endParaRPr lang="es-MX" b="1" u="sng" dirty="0">
              <a:hlinkClick r:id="rId4"/>
            </a:endParaRPr>
          </a:p>
          <a:p>
            <a:r>
              <a:rPr lang="es-MX" u="sng" dirty="0" err="1" smtClean="0">
                <a:hlinkClick r:id="rId4"/>
              </a:rPr>
              <a:t>Nichols</a:t>
            </a:r>
            <a:r>
              <a:rPr lang="es-MX" u="sng" dirty="0">
                <a:hlinkClick r:id="rId4"/>
              </a:rPr>
              <a:t> JA</a:t>
            </a:r>
            <a:r>
              <a:rPr lang="es-MX" baseline="30000" dirty="0"/>
              <a:t>1</a:t>
            </a:r>
            <a:r>
              <a:rPr lang="es-MX" dirty="0"/>
              <a:t>, </a:t>
            </a:r>
            <a:r>
              <a:rPr lang="es-MX" u="sng" dirty="0" err="1">
                <a:hlinkClick r:id="rId5"/>
              </a:rPr>
              <a:t>Nichols</a:t>
            </a:r>
            <a:r>
              <a:rPr lang="es-MX" u="sng" dirty="0">
                <a:hlinkClick r:id="rId5"/>
              </a:rPr>
              <a:t> AR</a:t>
            </a:r>
            <a:r>
              <a:rPr lang="es-MX" dirty="0"/>
              <a:t>, </a:t>
            </a:r>
            <a:r>
              <a:rPr lang="es-MX" u="sng" dirty="0" err="1">
                <a:hlinkClick r:id="rId6"/>
              </a:rPr>
              <a:t>Smirnakis</a:t>
            </a:r>
            <a:r>
              <a:rPr lang="es-MX" u="sng" dirty="0">
                <a:hlinkClick r:id="rId6"/>
              </a:rPr>
              <a:t> SM</a:t>
            </a:r>
            <a:r>
              <a:rPr lang="es-MX" dirty="0"/>
              <a:t>, </a:t>
            </a:r>
            <a:r>
              <a:rPr lang="es-MX" u="sng" dirty="0" err="1">
                <a:hlinkClick r:id="rId7"/>
              </a:rPr>
              <a:t>Engineer</a:t>
            </a:r>
            <a:r>
              <a:rPr lang="es-MX" u="sng" dirty="0">
                <a:hlinkClick r:id="rId7"/>
              </a:rPr>
              <a:t> ND</a:t>
            </a:r>
            <a:r>
              <a:rPr lang="es-MX" dirty="0"/>
              <a:t>, </a:t>
            </a:r>
            <a:r>
              <a:rPr lang="es-MX" u="sng" dirty="0" err="1">
                <a:hlinkClick r:id="rId8"/>
              </a:rPr>
              <a:t>Kilgard</a:t>
            </a:r>
            <a:r>
              <a:rPr lang="es-MX" u="sng" dirty="0">
                <a:hlinkClick r:id="rId8"/>
              </a:rPr>
              <a:t> MP</a:t>
            </a:r>
            <a:r>
              <a:rPr lang="es-MX" dirty="0"/>
              <a:t>, </a:t>
            </a:r>
            <a:r>
              <a:rPr lang="es-MX" u="sng" dirty="0">
                <a:hlinkClick r:id="rId9"/>
              </a:rPr>
              <a:t>Atzori M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275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rs.els-cdn.com/content/image/1-s2.0-S0306452211005720-gr2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10382"/>
            <a:ext cx="4329593" cy="5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86600" y="5029200"/>
            <a:ext cx="1850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Nichols et al.,</a:t>
            </a:r>
          </a:p>
          <a:p>
            <a:r>
              <a:rPr lang="en-US" sz="1600" b="1" dirty="0" smtClean="0"/>
              <a:t>Neuroscience, 2011</a:t>
            </a:r>
            <a:endParaRPr lang="es-MX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47700" y="343889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La </a:t>
            </a:r>
            <a:r>
              <a:rPr lang="en-US" sz="2000" b="1" dirty="0" err="1" smtClean="0"/>
              <a:t>estimulacion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nervio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vago</a:t>
            </a:r>
            <a:r>
              <a:rPr lang="en-US" sz="2000" b="1" dirty="0" smtClean="0"/>
              <a:t> induce </a:t>
            </a:r>
            <a:r>
              <a:rPr lang="en-US" sz="2000" b="1" dirty="0" err="1" smtClean="0"/>
              <a:t>desincronizacion</a:t>
            </a:r>
            <a:r>
              <a:rPr lang="en-US" sz="2000" b="1" dirty="0" smtClean="0"/>
              <a:t> de la </a:t>
            </a:r>
            <a:r>
              <a:rPr lang="en-US" sz="2000" b="1" dirty="0" err="1" smtClean="0"/>
              <a:t>señal</a:t>
            </a:r>
            <a:r>
              <a:rPr lang="en-US" sz="2000" b="1" dirty="0" smtClean="0"/>
              <a:t> cortical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corteza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auditiva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64663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s.els-cdn.com/content/image/1-s2.0-S0306452211005720-gr3_l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"/>
            <a:ext cx="3599844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6477098"/>
            <a:ext cx="3043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Nichols et al., Neuroscience, 2011</a:t>
            </a:r>
            <a:endParaRPr lang="es-MX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653534"/>
            <a:ext cx="308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 ENV reduce la </a:t>
            </a:r>
            <a:r>
              <a:rPr lang="en-US" b="1" dirty="0" err="1" smtClean="0"/>
              <a:t>señal</a:t>
            </a:r>
            <a:r>
              <a:rPr lang="en-US" b="1" dirty="0" smtClean="0"/>
              <a:t> cortical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58848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rs.els-cdn.com/content/image/1-s2.0-S0306452211005720-gr6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514600"/>
            <a:ext cx="8324850" cy="349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6324600"/>
            <a:ext cx="3043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Nichols et al., Neuroscience, 2011</a:t>
            </a:r>
            <a:endParaRPr lang="es-MX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52600" y="533400"/>
            <a:ext cx="491602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El </a:t>
            </a:r>
            <a:r>
              <a:rPr lang="en-US" sz="2000" b="1" dirty="0" err="1" smtClean="0"/>
              <a:t>efecto</a:t>
            </a:r>
            <a:r>
              <a:rPr lang="en-US" sz="2000" b="1" dirty="0" smtClean="0"/>
              <a:t> de la ENV </a:t>
            </a:r>
            <a:r>
              <a:rPr lang="en-US" sz="2000" b="1" dirty="0" err="1" smtClean="0"/>
              <a:t>depende</a:t>
            </a:r>
            <a:r>
              <a:rPr lang="en-US" sz="2000" b="1" dirty="0" smtClean="0"/>
              <a:t> de dos </a:t>
            </a:r>
            <a:r>
              <a:rPr lang="en-US" sz="2000" b="1" dirty="0" err="1" smtClean="0"/>
              <a:t>factores</a:t>
            </a:r>
            <a:r>
              <a:rPr lang="en-US" sz="2000" b="1" dirty="0" smtClean="0"/>
              <a:t>:</a:t>
            </a:r>
          </a:p>
          <a:p>
            <a:pPr marL="342900" indent="-342900">
              <a:buAutoNum type="arabicParenR"/>
            </a:pPr>
            <a:r>
              <a:rPr lang="en-US" sz="2000" b="1" dirty="0" err="1" smtClean="0"/>
              <a:t>Frecuencia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estimulo</a:t>
            </a:r>
            <a:endParaRPr lang="en-US" sz="2000" b="1" dirty="0" smtClean="0"/>
          </a:p>
          <a:p>
            <a:pPr marL="342900" indent="-342900">
              <a:buAutoNum type="arabicParenR"/>
            </a:pPr>
            <a:r>
              <a:rPr lang="en-US" sz="2000" b="1" dirty="0" err="1" smtClean="0"/>
              <a:t>acetilcolina</a:t>
            </a:r>
            <a:endParaRPr lang="en-US" sz="2000" b="1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863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"/>
            <a:ext cx="6507102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Experimentos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conducta</a:t>
            </a:r>
            <a:r>
              <a:rPr lang="en-US" sz="3200" b="1" dirty="0" smtClean="0"/>
              <a:t> con </a:t>
            </a:r>
            <a:r>
              <a:rPr lang="en-US" sz="3200" b="1" dirty="0" err="1" smtClean="0"/>
              <a:t>animales</a:t>
            </a:r>
            <a:endParaRPr lang="en-US" sz="3200" b="1" dirty="0" smtClean="0"/>
          </a:p>
          <a:p>
            <a:endParaRPr lang="en-US" dirty="0"/>
          </a:p>
          <a:p>
            <a:r>
              <a:rPr lang="en-US" dirty="0" smtClean="0"/>
              <a:t>Control y </a:t>
            </a:r>
            <a:r>
              <a:rPr lang="en-US" dirty="0" err="1" smtClean="0"/>
              <a:t>deteccion</a:t>
            </a:r>
            <a:r>
              <a:rPr lang="en-US" dirty="0" smtClean="0"/>
              <a:t> de </a:t>
            </a:r>
            <a:r>
              <a:rPr lang="en-US" dirty="0" err="1" smtClean="0"/>
              <a:t>parametros</a:t>
            </a:r>
            <a:r>
              <a:rPr lang="en-US" dirty="0" smtClean="0"/>
              <a:t> de </a:t>
            </a:r>
            <a:r>
              <a:rPr lang="en-US" dirty="0" err="1" smtClean="0"/>
              <a:t>conducta</a:t>
            </a:r>
            <a:endParaRPr lang="en-US" dirty="0" smtClean="0"/>
          </a:p>
          <a:p>
            <a:r>
              <a:rPr lang="en-US" dirty="0" smtClean="0"/>
              <a:t>Roberto Cuevas </a:t>
            </a:r>
            <a:r>
              <a:rPr lang="en-US" dirty="0" err="1" smtClean="0"/>
              <a:t>Olguin</a:t>
            </a:r>
            <a:endParaRPr lang="es-MX" dirty="0"/>
          </a:p>
        </p:txBody>
      </p:sp>
      <p:pic>
        <p:nvPicPr>
          <p:cNvPr id="27650" name="Picture 2" descr="E:\meetings\Queretaro 2017\poster Queretaro\fotos equipo\IMG_20171010_064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18774"/>
            <a:ext cx="314959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E:\meetings\Queretaro 2017\poster Queretaro\fotos equipo\IMG_20171010_064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76800" y="1723524"/>
            <a:ext cx="34036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8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meetings\Queretaro 2017\poster Queretaro\fotos equipo\IMG_20171010_0641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45" y="9906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E:\meetings\Queretaro 2017\poster Queretaro\fotos equipo\IMG_20171010_064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33" y="3276601"/>
            <a:ext cx="4002867" cy="30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381000"/>
            <a:ext cx="7169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Deteccion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movimiento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roedores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laboratorio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217879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07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Interacciones</a:t>
            </a:r>
            <a:endParaRPr lang="en-US" sz="3200" dirty="0" smtClean="0"/>
          </a:p>
          <a:p>
            <a:pPr algn="ctr"/>
            <a:r>
              <a:rPr lang="en-US" sz="3200" dirty="0" err="1" smtClean="0"/>
              <a:t>Ingenieria</a:t>
            </a:r>
            <a:r>
              <a:rPr lang="en-US" sz="3200" dirty="0" smtClean="0"/>
              <a:t> – </a:t>
            </a:r>
            <a:r>
              <a:rPr lang="en-US" sz="3200" dirty="0" err="1" smtClean="0"/>
              <a:t>Medicina</a:t>
            </a:r>
            <a:r>
              <a:rPr lang="en-US" sz="3200" dirty="0" smtClean="0"/>
              <a:t>: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 - $$$$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- </a:t>
            </a:r>
            <a:r>
              <a:rPr lang="en-US" sz="3200" dirty="0" err="1" smtClean="0"/>
              <a:t>Rutina</a:t>
            </a:r>
            <a:endParaRPr lang="en-US" sz="3200" dirty="0" smtClean="0"/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- </a:t>
            </a:r>
            <a:r>
              <a:rPr lang="en-US" sz="3200" dirty="0" err="1" smtClean="0"/>
              <a:t>Riesgos</a:t>
            </a:r>
            <a:r>
              <a:rPr lang="en-US" sz="3200" dirty="0" smtClean="0"/>
              <a:t> </a:t>
            </a:r>
            <a:r>
              <a:rPr lang="en-US" sz="3200" dirty="0" err="1" smtClean="0"/>
              <a:t>asociados</a:t>
            </a:r>
            <a:r>
              <a:rPr lang="en-US" sz="3200" dirty="0" smtClean="0"/>
              <a:t> con el </a:t>
            </a:r>
            <a:r>
              <a:rPr lang="en-US" sz="3200" dirty="0" err="1" smtClean="0"/>
              <a:t>uso</a:t>
            </a:r>
            <a:r>
              <a:rPr lang="en-US" sz="3200" dirty="0" smtClean="0"/>
              <a:t> de </a:t>
            </a:r>
            <a:r>
              <a:rPr lang="en-US" sz="3200" dirty="0" err="1" smtClean="0"/>
              <a:t>aparatos</a:t>
            </a:r>
            <a:endParaRPr lang="en-US" sz="3200" dirty="0" smtClean="0"/>
          </a:p>
          <a:p>
            <a:pPr algn="ctr"/>
            <a:r>
              <a:rPr lang="en-US" sz="3200" dirty="0" smtClean="0"/>
              <a:t> y</a:t>
            </a:r>
          </a:p>
          <a:p>
            <a:pPr algn="ctr"/>
            <a:r>
              <a:rPr lang="en-US" sz="3200" dirty="0" smtClean="0"/>
              <a:t> </a:t>
            </a:r>
            <a:r>
              <a:rPr lang="en-US" sz="3200" dirty="0" err="1" smtClean="0"/>
              <a:t>procedimientos</a:t>
            </a:r>
            <a:r>
              <a:rPr lang="en-US" sz="3200" dirty="0" smtClean="0"/>
              <a:t>  con </a:t>
            </a:r>
            <a:r>
              <a:rPr lang="en-US" sz="3200" dirty="0" err="1" smtClean="0"/>
              <a:t>pacientes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3845" y="2133600"/>
            <a:ext cx="17363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Gracias</a:t>
            </a:r>
            <a:endParaRPr lang="es-MX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4876800"/>
            <a:ext cx="2881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marcoatzori.org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38338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83" y="347017"/>
            <a:ext cx="90418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Seleccion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adquisicion</a:t>
            </a:r>
            <a:r>
              <a:rPr lang="en-US" sz="2400" b="1" dirty="0" smtClean="0"/>
              <a:t> y </a:t>
            </a:r>
            <a:r>
              <a:rPr lang="en-US" sz="2400" b="1" dirty="0" err="1" smtClean="0"/>
              <a:t>mantenimiento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equipo</a:t>
            </a:r>
            <a:r>
              <a:rPr lang="en-US" sz="2400" b="1" dirty="0" smtClean="0"/>
              <a:t> medico o </a:t>
            </a:r>
            <a:r>
              <a:rPr lang="en-US" sz="2400" b="1" dirty="0" err="1" smtClean="0"/>
              <a:t>hospitalario</a:t>
            </a:r>
            <a:endParaRPr lang="en-US" sz="2400" b="1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Computadoras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almacenamiento</a:t>
            </a:r>
            <a:r>
              <a:rPr lang="en-US" dirty="0" smtClean="0"/>
              <a:t> y </a:t>
            </a:r>
            <a:r>
              <a:rPr lang="en-US" dirty="0" err="1" smtClean="0"/>
              <a:t>datos</a:t>
            </a:r>
            <a:r>
              <a:rPr lang="en-US" dirty="0" smtClean="0"/>
              <a:t> e </a:t>
            </a:r>
            <a:r>
              <a:rPr lang="en-US" dirty="0" err="1" smtClean="0"/>
              <a:t>imagenes</a:t>
            </a:r>
            <a:r>
              <a:rPr lang="en-US" dirty="0" smtClean="0"/>
              <a:t> </a:t>
            </a:r>
            <a:r>
              <a:rPr lang="en-US" dirty="0" err="1" smtClean="0"/>
              <a:t>medicas</a:t>
            </a:r>
            <a:r>
              <a:rPr lang="en-US" dirty="0" smtClean="0"/>
              <a:t> </a:t>
            </a:r>
            <a:r>
              <a:rPr lang="en-US" dirty="0" err="1" smtClean="0"/>
              <a:t>pacientes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compartidos</a:t>
            </a:r>
            <a:r>
              <a:rPr lang="en-US" dirty="0" smtClean="0"/>
              <a:t> de </a:t>
            </a:r>
            <a:r>
              <a:rPr lang="en-US" dirty="0" err="1" smtClean="0"/>
              <a:t>datos</a:t>
            </a:r>
            <a:r>
              <a:rPr lang="en-US" dirty="0" smtClean="0"/>
              <a:t> medicos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expertos</a:t>
            </a:r>
            <a:r>
              <a:rPr lang="en-US" dirty="0" smtClean="0"/>
              <a:t> de </a:t>
            </a:r>
            <a:r>
              <a:rPr lang="en-US" dirty="0" err="1" smtClean="0"/>
              <a:t>diagnostico</a:t>
            </a:r>
            <a:r>
              <a:rPr lang="en-US" dirty="0" smtClean="0"/>
              <a:t> medico, </a:t>
            </a:r>
            <a:r>
              <a:rPr lang="en-US" dirty="0" err="1" smtClean="0"/>
              <a:t>pediatrico</a:t>
            </a:r>
            <a:r>
              <a:rPr lang="en-US" dirty="0" smtClean="0"/>
              <a:t> o </a:t>
            </a:r>
            <a:r>
              <a:rPr lang="en-US" dirty="0" err="1" smtClean="0"/>
              <a:t>veterinario</a:t>
            </a:r>
            <a:endParaRPr lang="en-US" dirty="0" smtClean="0"/>
          </a:p>
        </p:txBody>
      </p:sp>
      <p:pic>
        <p:nvPicPr>
          <p:cNvPr id="1026" name="Picture 2" descr="http://valivach.com/img/medical_expert_syste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33972"/>
            <a:ext cx="8278744" cy="257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399" y="900606"/>
            <a:ext cx="819573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/>
              <a:t>Sistemas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adquisicion</a:t>
            </a:r>
            <a:r>
              <a:rPr lang="en-US" sz="2400" b="1" dirty="0" smtClean="0"/>
              <a:t> y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analisis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imagenes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medicas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biologicas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histologicas</a:t>
            </a:r>
            <a:endParaRPr lang="en-US" sz="2400" b="1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Rayos</a:t>
            </a:r>
            <a:r>
              <a:rPr lang="en-US" dirty="0" smtClean="0"/>
              <a:t> X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PET scan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TC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MRI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Ecografia</a:t>
            </a:r>
            <a:r>
              <a:rPr lang="en-US" dirty="0" smtClean="0"/>
              <a:t>/</a:t>
            </a:r>
            <a:r>
              <a:rPr lang="en-US" dirty="0" err="1" smtClean="0"/>
              <a:t>ultrasonido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Microscopia</a:t>
            </a:r>
            <a:r>
              <a:rPr lang="en-US" dirty="0" smtClean="0"/>
              <a:t> </a:t>
            </a:r>
            <a:r>
              <a:rPr lang="en-US" dirty="0" err="1" smtClean="0"/>
              <a:t>optica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Electronica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Fuerza</a:t>
            </a:r>
            <a:r>
              <a:rPr lang="en-US" dirty="0" smtClean="0"/>
              <a:t> </a:t>
            </a:r>
            <a:r>
              <a:rPr lang="en-US" dirty="0" err="1" smtClean="0"/>
              <a:t>atomica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2050" name="Picture 2" descr="https://www.ibm.com/watson/health/assets/img/imaging/imaging-vid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514773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838" y="685800"/>
            <a:ext cx="620932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Aparatos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diagnosticos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diversos</a:t>
            </a:r>
            <a:r>
              <a:rPr lang="en-US" sz="3600" b="1" dirty="0" smtClean="0"/>
              <a:t>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muestras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Hematicos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Orina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Heces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Geneticos</a:t>
            </a:r>
            <a:r>
              <a:rPr lang="en-US" dirty="0" smtClean="0"/>
              <a:t> (PCR)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Purificacion</a:t>
            </a:r>
            <a:r>
              <a:rPr lang="en-US" dirty="0" smtClean="0"/>
              <a:t> y </a:t>
            </a:r>
            <a:r>
              <a:rPr lang="en-US" dirty="0" err="1" smtClean="0"/>
              <a:t>destilacion</a:t>
            </a:r>
            <a:r>
              <a:rPr lang="en-US" dirty="0" smtClean="0"/>
              <a:t> de </a:t>
            </a:r>
            <a:r>
              <a:rPr lang="en-US" dirty="0" err="1" smtClean="0"/>
              <a:t>agua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Dicroismo</a:t>
            </a:r>
            <a:r>
              <a:rPr lang="en-US" dirty="0" smtClean="0"/>
              <a:t> </a:t>
            </a:r>
            <a:r>
              <a:rPr lang="en-US" dirty="0" err="1" smtClean="0"/>
              <a:t>optico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espectro</a:t>
            </a:r>
            <a:r>
              <a:rPr lang="en-US" dirty="0" smtClean="0"/>
              <a:t> de </a:t>
            </a:r>
            <a:r>
              <a:rPr lang="en-US" dirty="0" err="1" smtClean="0"/>
              <a:t>masa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Cromatografos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Espectrofotometros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pic>
        <p:nvPicPr>
          <p:cNvPr id="3074" name="Picture 2" descr="Resultado de imagen para medical spectrophotome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87395"/>
            <a:ext cx="2857500" cy="26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4670638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Electrofisiologia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clinica</a:t>
            </a:r>
            <a:endParaRPr lang="en-US" sz="2800" b="1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EKG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EMG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EEG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EOG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sz="2800" b="1" dirty="0" err="1" smtClean="0"/>
              <a:t>Estudios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sueño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epilepsia</a:t>
            </a:r>
            <a:endParaRPr lang="en-US" sz="2800" b="1" dirty="0" smtClean="0"/>
          </a:p>
          <a:p>
            <a:endParaRPr lang="en-US" dirty="0" smtClean="0"/>
          </a:p>
          <a:p>
            <a:r>
              <a:rPr lang="en-US" dirty="0" err="1" smtClean="0"/>
              <a:t>Deteccion</a:t>
            </a:r>
            <a:r>
              <a:rPr lang="en-US" dirty="0" smtClean="0"/>
              <a:t> </a:t>
            </a:r>
            <a:r>
              <a:rPr lang="en-US" dirty="0" err="1" smtClean="0"/>
              <a:t>senhal</a:t>
            </a:r>
            <a:r>
              <a:rPr lang="en-US" dirty="0" smtClean="0"/>
              <a:t> SNC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movimiento</a:t>
            </a:r>
            <a:r>
              <a:rPr lang="en-US" dirty="0" smtClean="0"/>
              <a:t> </a:t>
            </a:r>
            <a:r>
              <a:rPr lang="en-US" dirty="0" err="1" smtClean="0"/>
              <a:t>protesis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Estimulacion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Musculares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perifericos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Nervios</a:t>
            </a:r>
            <a:r>
              <a:rPr lang="en-US" dirty="0" smtClean="0"/>
              <a:t> </a:t>
            </a:r>
            <a:r>
              <a:rPr lang="en-US" dirty="0" err="1" smtClean="0"/>
              <a:t>centrales</a:t>
            </a:r>
            <a:r>
              <a:rPr lang="en-US" dirty="0" smtClean="0"/>
              <a:t> (deep brain stimulation)</a:t>
            </a:r>
          </a:p>
        </p:txBody>
      </p:sp>
      <p:pic>
        <p:nvPicPr>
          <p:cNvPr id="4098" name="Picture 2" descr="Resultado de imagen para medical electrophysi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85800"/>
            <a:ext cx="403936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416864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/>
              <a:t>Quirofano</a:t>
            </a:r>
            <a:endParaRPr lang="en-US" sz="4800" b="1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Control </a:t>
            </a:r>
            <a:r>
              <a:rPr lang="en-US" dirty="0" err="1" smtClean="0"/>
              <a:t>Instrumentos</a:t>
            </a:r>
            <a:r>
              <a:rPr lang="en-US" dirty="0" smtClean="0"/>
              <a:t> </a:t>
            </a:r>
            <a:r>
              <a:rPr lang="en-US" dirty="0" err="1" smtClean="0"/>
              <a:t>electromecanicos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 smtClean="0"/>
              <a:t>Opticos</a:t>
            </a:r>
            <a:r>
              <a:rPr lang="en-US" dirty="0" smtClean="0"/>
              <a:t> (lasers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cirugia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Microscopios</a:t>
            </a:r>
            <a:r>
              <a:rPr lang="en-US" dirty="0" smtClean="0"/>
              <a:t> </a:t>
            </a:r>
            <a:r>
              <a:rPr lang="en-US" dirty="0" err="1" smtClean="0"/>
              <a:t>opticos</a:t>
            </a:r>
            <a:r>
              <a:rPr lang="en-US" dirty="0" smtClean="0"/>
              <a:t> </a:t>
            </a:r>
            <a:r>
              <a:rPr lang="en-US" dirty="0" err="1" smtClean="0"/>
              <a:t>quirofano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Desinfeccion</a:t>
            </a:r>
            <a:r>
              <a:rPr lang="en-US" dirty="0" smtClean="0"/>
              <a:t> (autoclaves, </a:t>
            </a:r>
            <a:r>
              <a:rPr lang="en-US" dirty="0" err="1" smtClean="0"/>
              <a:t>rayos</a:t>
            </a:r>
            <a:r>
              <a:rPr lang="en-US" dirty="0" smtClean="0"/>
              <a:t> UV)</a:t>
            </a:r>
            <a:endParaRPr lang="en-US" dirty="0"/>
          </a:p>
        </p:txBody>
      </p:sp>
      <p:pic>
        <p:nvPicPr>
          <p:cNvPr id="5122" name="Picture 2" descr="Resultado de imagen para operating room de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78791"/>
            <a:ext cx="4931833" cy="277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6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771</Words>
  <Application>Microsoft Office PowerPoint</Application>
  <PresentationFormat>On-screen Show (4:3)</PresentationFormat>
  <Paragraphs>245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</dc:creator>
  <cp:lastModifiedBy>Marco</cp:lastModifiedBy>
  <cp:revision>50</cp:revision>
  <dcterms:created xsi:type="dcterms:W3CDTF">2017-11-23T17:43:31Z</dcterms:created>
  <dcterms:modified xsi:type="dcterms:W3CDTF">2017-11-24T17:06:05Z</dcterms:modified>
</cp:coreProperties>
</file>