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20"/>
  </p:notesMasterIdLst>
  <p:sldIdLst>
    <p:sldId id="258" r:id="rId2"/>
    <p:sldId id="257"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3782" autoAdjust="0"/>
  </p:normalViewPr>
  <p:slideViewPr>
    <p:cSldViewPr snapToGrid="0">
      <p:cViewPr varScale="1">
        <p:scale>
          <a:sx n="85" d="100"/>
          <a:sy n="85"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5D0678-E053-41CB-8D57-7691AC4F2E46}" type="datetimeFigureOut">
              <a:rPr lang="en-US" smtClean="0"/>
              <a:t>1/25/2019</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37DB45-96C0-4E52-B4AD-12E2E366EEC3}" type="slidenum">
              <a:rPr lang="en-US" smtClean="0"/>
              <a:t>‹Nº›</a:t>
            </a:fld>
            <a:endParaRPr lang="en-US"/>
          </a:p>
        </p:txBody>
      </p:sp>
    </p:spTree>
    <p:extLst>
      <p:ext uri="{BB962C8B-B14F-4D97-AF65-F5344CB8AC3E}">
        <p14:creationId xmlns:p14="http://schemas.microsoft.com/office/powerpoint/2010/main" val="2390669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72BEF02B-23F4-4FE0-9B59-4ECBD3236015}" type="datetimeFigureOut">
              <a:rPr lang="en-US" smtClean="0"/>
              <a:t>1/25/2019</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4A508A7F-242A-4DD9-9C8F-925E0260C909}" type="slidenum">
              <a:rPr lang="en-US" smtClean="0"/>
              <a:t>‹Nº›</a:t>
            </a:fld>
            <a:endParaRPr lang="en-US"/>
          </a:p>
        </p:txBody>
      </p:sp>
    </p:spTree>
    <p:extLst>
      <p:ext uri="{BB962C8B-B14F-4D97-AF65-F5344CB8AC3E}">
        <p14:creationId xmlns:p14="http://schemas.microsoft.com/office/powerpoint/2010/main" val="3191699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72BEF02B-23F4-4FE0-9B59-4ECBD3236015}" type="datetimeFigureOut">
              <a:rPr lang="en-US" smtClean="0"/>
              <a:t>1/25/2019</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4A508A7F-242A-4DD9-9C8F-925E0260C909}" type="slidenum">
              <a:rPr lang="en-US" smtClean="0"/>
              <a:t>‹Nº›</a:t>
            </a:fld>
            <a:endParaRPr lang="en-US"/>
          </a:p>
        </p:txBody>
      </p:sp>
    </p:spTree>
    <p:extLst>
      <p:ext uri="{BB962C8B-B14F-4D97-AF65-F5344CB8AC3E}">
        <p14:creationId xmlns:p14="http://schemas.microsoft.com/office/powerpoint/2010/main" val="3737806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72BEF02B-23F4-4FE0-9B59-4ECBD3236015}" type="datetimeFigureOut">
              <a:rPr lang="en-US" smtClean="0"/>
              <a:t>1/25/2019</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4A508A7F-242A-4DD9-9C8F-925E0260C909}" type="slidenum">
              <a:rPr lang="en-US" smtClean="0"/>
              <a:t>‹Nº›</a:t>
            </a:fld>
            <a:endParaRPr lang="en-US"/>
          </a:p>
        </p:txBody>
      </p:sp>
    </p:spTree>
    <p:extLst>
      <p:ext uri="{BB962C8B-B14F-4D97-AF65-F5344CB8AC3E}">
        <p14:creationId xmlns:p14="http://schemas.microsoft.com/office/powerpoint/2010/main" val="1689463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72BEF02B-23F4-4FE0-9B59-4ECBD3236015}" type="datetimeFigureOut">
              <a:rPr lang="en-US" smtClean="0"/>
              <a:t>1/25/2019</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4A508A7F-242A-4DD9-9C8F-925E0260C909}" type="slidenum">
              <a:rPr lang="en-US" smtClean="0"/>
              <a:t>‹Nº›</a:t>
            </a:fld>
            <a:endParaRPr lang="en-US"/>
          </a:p>
        </p:txBody>
      </p:sp>
    </p:spTree>
    <p:extLst>
      <p:ext uri="{BB962C8B-B14F-4D97-AF65-F5344CB8AC3E}">
        <p14:creationId xmlns:p14="http://schemas.microsoft.com/office/powerpoint/2010/main" val="260455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72BEF02B-23F4-4FE0-9B59-4ECBD3236015}" type="datetimeFigureOut">
              <a:rPr lang="en-US" smtClean="0"/>
              <a:t>1/25/2019</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4A508A7F-242A-4DD9-9C8F-925E0260C909}" type="slidenum">
              <a:rPr lang="en-US" smtClean="0"/>
              <a:t>‹Nº›</a:t>
            </a:fld>
            <a:endParaRPr lang="en-US"/>
          </a:p>
        </p:txBody>
      </p:sp>
    </p:spTree>
    <p:extLst>
      <p:ext uri="{BB962C8B-B14F-4D97-AF65-F5344CB8AC3E}">
        <p14:creationId xmlns:p14="http://schemas.microsoft.com/office/powerpoint/2010/main" val="3108363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72BEF02B-23F4-4FE0-9B59-4ECBD3236015}" type="datetimeFigureOut">
              <a:rPr lang="en-US" smtClean="0"/>
              <a:t>1/25/2019</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4A508A7F-242A-4DD9-9C8F-925E0260C909}" type="slidenum">
              <a:rPr lang="en-US" smtClean="0"/>
              <a:t>‹Nº›</a:t>
            </a:fld>
            <a:endParaRPr lang="en-US"/>
          </a:p>
        </p:txBody>
      </p:sp>
    </p:spTree>
    <p:extLst>
      <p:ext uri="{BB962C8B-B14F-4D97-AF65-F5344CB8AC3E}">
        <p14:creationId xmlns:p14="http://schemas.microsoft.com/office/powerpoint/2010/main" val="4212598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72BEF02B-23F4-4FE0-9B59-4ECBD3236015}" type="datetimeFigureOut">
              <a:rPr lang="en-US" smtClean="0"/>
              <a:t>1/25/2019</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4A508A7F-242A-4DD9-9C8F-925E0260C909}" type="slidenum">
              <a:rPr lang="en-US" smtClean="0"/>
              <a:t>‹Nº›</a:t>
            </a:fld>
            <a:endParaRPr lang="en-US"/>
          </a:p>
        </p:txBody>
      </p:sp>
    </p:spTree>
    <p:extLst>
      <p:ext uri="{BB962C8B-B14F-4D97-AF65-F5344CB8AC3E}">
        <p14:creationId xmlns:p14="http://schemas.microsoft.com/office/powerpoint/2010/main" val="3742330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72BEF02B-23F4-4FE0-9B59-4ECBD3236015}" type="datetimeFigureOut">
              <a:rPr lang="en-US" smtClean="0"/>
              <a:t>1/25/2019</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4A508A7F-242A-4DD9-9C8F-925E0260C909}" type="slidenum">
              <a:rPr lang="en-US" smtClean="0"/>
              <a:t>‹Nº›</a:t>
            </a:fld>
            <a:endParaRPr lang="en-US"/>
          </a:p>
        </p:txBody>
      </p:sp>
    </p:spTree>
    <p:extLst>
      <p:ext uri="{BB962C8B-B14F-4D97-AF65-F5344CB8AC3E}">
        <p14:creationId xmlns:p14="http://schemas.microsoft.com/office/powerpoint/2010/main" val="626068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2BEF02B-23F4-4FE0-9B59-4ECBD3236015}" type="datetimeFigureOut">
              <a:rPr lang="en-US" smtClean="0"/>
              <a:t>1/25/2019</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4A508A7F-242A-4DD9-9C8F-925E0260C909}" type="slidenum">
              <a:rPr lang="en-US" smtClean="0"/>
              <a:t>‹Nº›</a:t>
            </a:fld>
            <a:endParaRPr lang="en-US"/>
          </a:p>
        </p:txBody>
      </p:sp>
    </p:spTree>
    <p:extLst>
      <p:ext uri="{BB962C8B-B14F-4D97-AF65-F5344CB8AC3E}">
        <p14:creationId xmlns:p14="http://schemas.microsoft.com/office/powerpoint/2010/main" val="1953070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72BEF02B-23F4-4FE0-9B59-4ECBD3236015}" type="datetimeFigureOut">
              <a:rPr lang="en-US" smtClean="0"/>
              <a:t>1/25/2019</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4A508A7F-242A-4DD9-9C8F-925E0260C909}" type="slidenum">
              <a:rPr lang="en-US" smtClean="0"/>
              <a:t>‹Nº›</a:t>
            </a:fld>
            <a:endParaRPr lang="en-US"/>
          </a:p>
        </p:txBody>
      </p:sp>
    </p:spTree>
    <p:extLst>
      <p:ext uri="{BB962C8B-B14F-4D97-AF65-F5344CB8AC3E}">
        <p14:creationId xmlns:p14="http://schemas.microsoft.com/office/powerpoint/2010/main" val="1447587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72BEF02B-23F4-4FE0-9B59-4ECBD3236015}" type="datetimeFigureOut">
              <a:rPr lang="en-US" smtClean="0"/>
              <a:t>1/25/2019</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4A508A7F-242A-4DD9-9C8F-925E0260C909}" type="slidenum">
              <a:rPr lang="en-US" smtClean="0"/>
              <a:t>‹Nº›</a:t>
            </a:fld>
            <a:endParaRPr lang="en-US"/>
          </a:p>
        </p:txBody>
      </p:sp>
    </p:spTree>
    <p:extLst>
      <p:ext uri="{BB962C8B-B14F-4D97-AF65-F5344CB8AC3E}">
        <p14:creationId xmlns:p14="http://schemas.microsoft.com/office/powerpoint/2010/main" val="3897622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BEF02B-23F4-4FE0-9B59-4ECBD3236015}" type="datetimeFigureOut">
              <a:rPr lang="en-US" smtClean="0"/>
              <a:t>1/25/2019</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08A7F-242A-4DD9-9C8F-925E0260C909}" type="slidenum">
              <a:rPr lang="en-US" smtClean="0"/>
              <a:t>‹Nº›</a:t>
            </a:fld>
            <a:endParaRPr lang="en-US"/>
          </a:p>
        </p:txBody>
      </p:sp>
    </p:spTree>
    <p:extLst>
      <p:ext uri="{BB962C8B-B14F-4D97-AF65-F5344CB8AC3E}">
        <p14:creationId xmlns:p14="http://schemas.microsoft.com/office/powerpoint/2010/main" val="254481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ncbi.nlm.nih.gov/pubmed/?term=Andratsch%20M%5bAuthor%5d&amp;cauthor=true&amp;cauthor_uid=30586315" TargetMode="External"/><Relationship Id="rId13" Type="http://schemas.openxmlformats.org/officeDocument/2006/relationships/hyperlink" Target="https://www.ncbi.nlm.nih.gov/pubmed/?term=Kress%20M%5bAuthor%5d&amp;cauthor=true&amp;cauthor_uid=30586315" TargetMode="External"/><Relationship Id="rId3" Type="http://schemas.openxmlformats.org/officeDocument/2006/relationships/hyperlink" Target="https://www.ncbi.nlm.nih.gov/pubmed/?term=Quarta%20S%5bAuthor%5d&amp;cauthor=true&amp;cauthor_uid=30586315" TargetMode="External"/><Relationship Id="rId7" Type="http://schemas.openxmlformats.org/officeDocument/2006/relationships/hyperlink" Target="https://www.ncbi.nlm.nih.gov/pubmed/?term=Schiefermeier-Mach%20N%5bAuthor%5d&amp;cauthor=true&amp;cauthor_uid=30586315" TargetMode="External"/><Relationship Id="rId12" Type="http://schemas.openxmlformats.org/officeDocument/2006/relationships/hyperlink" Target="https://www.ncbi.nlm.nih.gov/pubmed/?term=Rose-John%20S%5bAuthor%5d&amp;cauthor=true&amp;cauthor_uid=30586315" TargetMode="External"/><Relationship Id="rId2" Type="http://schemas.openxmlformats.org/officeDocument/2006/relationships/hyperlink" Target="https://www.ncbi.nlm.nih.gov/pubmed/30586315" TargetMode="External"/><Relationship Id="rId1" Type="http://schemas.openxmlformats.org/officeDocument/2006/relationships/slideLayout" Target="../slideLayouts/slideLayout1.xml"/><Relationship Id="rId6" Type="http://schemas.openxmlformats.org/officeDocument/2006/relationships/hyperlink" Target="https://www.ncbi.nlm.nih.gov/pubmed/?term=Mair%20N%5bAuthor%5d&amp;cauthor=true&amp;cauthor_uid=30586315" TargetMode="External"/><Relationship Id="rId11" Type="http://schemas.openxmlformats.org/officeDocument/2006/relationships/hyperlink" Target="https://www.ncbi.nlm.nih.gov/pubmed/?term=Malsch%20P%5bAuthor%5d&amp;cauthor=true&amp;cauthor_uid=30586315" TargetMode="External"/><Relationship Id="rId5" Type="http://schemas.openxmlformats.org/officeDocument/2006/relationships/hyperlink" Target="https://www.ncbi.nlm.nih.gov/pubmed/?term=Kalpachidou%20T%5bAuthor%5d&amp;cauthor=true&amp;cauthor_uid=30586315" TargetMode="External"/><Relationship Id="rId10" Type="http://schemas.openxmlformats.org/officeDocument/2006/relationships/hyperlink" Target="https://www.ncbi.nlm.nih.gov/pubmed/?term=Langeslag%20M%5bAuthor%5d&amp;cauthor=true&amp;cauthor_uid=30586315" TargetMode="External"/><Relationship Id="rId4" Type="http://schemas.openxmlformats.org/officeDocument/2006/relationships/hyperlink" Target="https://www.ncbi.nlm.nih.gov/pubmed/?term=Mitri%C4%87%20M%5bAuthor%5d&amp;cauthor=true&amp;cauthor_uid=30586315" TargetMode="External"/><Relationship Id="rId9" Type="http://schemas.openxmlformats.org/officeDocument/2006/relationships/hyperlink" Target="https://www.ncbi.nlm.nih.gov/pubmed/?term=Qi%20Y%5bAuthor%5d&amp;cauthor=true&amp;cauthor_uid=30586315"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sciencedirect.com/topics/biochemistry-genetics-and-molecular-biology/amphiregulin" TargetMode="External"/><Relationship Id="rId2" Type="http://schemas.openxmlformats.org/officeDocument/2006/relationships/hyperlink" Target="https://www.sciencedirect.com/topics/biochemistry-genetics-and-molecular-biology/morbidity"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s://www.sciencedirect.com/topics/biochemistry-genetics-and-molecular-biology/keratinocyte" TargetMode="External"/><Relationship Id="rId3" Type="http://schemas.openxmlformats.org/officeDocument/2006/relationships/hyperlink" Target="https://www.sciencedirect.com/topics/biochemistry-genetics-and-molecular-biology/autosomal-recessive-inheritance" TargetMode="External"/><Relationship Id="rId7" Type="http://schemas.openxmlformats.org/officeDocument/2006/relationships/hyperlink" Target="https://www.sciencedirect.com/science/article/pii/S0167488917301878?via%3Dihub#bb0235" TargetMode="External"/><Relationship Id="rId2" Type="http://schemas.openxmlformats.org/officeDocument/2006/relationships/hyperlink" Target="https://www.sciencedirect.com/topics/biochemistry-genetics-and-molecular-biology/loss-of-function-mutation" TargetMode="External"/><Relationship Id="rId1" Type="http://schemas.openxmlformats.org/officeDocument/2006/relationships/slideLayout" Target="../slideLayouts/slideLayout7.xml"/><Relationship Id="rId6" Type="http://schemas.openxmlformats.org/officeDocument/2006/relationships/hyperlink" Target="https://www.sciencedirect.com/topics/biochemistry-genetics-and-molecular-biology/cd16" TargetMode="External"/><Relationship Id="rId5" Type="http://schemas.openxmlformats.org/officeDocument/2006/relationships/hyperlink" Target="https://www.sciencedirect.com/topics/biochemistry-genetics-and-molecular-biology/cytokine-release" TargetMode="External"/><Relationship Id="rId10" Type="http://schemas.openxmlformats.org/officeDocument/2006/relationships/hyperlink" Target="https://www.sciencedirect.com/science/article/pii/S0167488917301878?via%3Dihub#bb0245" TargetMode="External"/><Relationship Id="rId4" Type="http://schemas.openxmlformats.org/officeDocument/2006/relationships/hyperlink" Target="https://www.sciencedirect.com/science/article/pii/S0167488917301878?via%3Dihub#bb0230" TargetMode="External"/><Relationship Id="rId9" Type="http://schemas.openxmlformats.org/officeDocument/2006/relationships/hyperlink" Target="https://www.sciencedirect.com/science/article/pii/S0167488917301878?via%3Dihub#bb0240"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sciencedirect.com/science/article/pii/S0167488917301878?via%3Dihub#bb0405" TargetMode="External"/><Relationship Id="rId13" Type="http://schemas.openxmlformats.org/officeDocument/2006/relationships/hyperlink" Target="https://www.sciencedirect.com/topics/biochemistry-genetics-and-molecular-biology/drosophila" TargetMode="External"/><Relationship Id="rId18" Type="http://schemas.openxmlformats.org/officeDocument/2006/relationships/hyperlink" Target="https://www.sciencedirect.com/topics/biochemistry-genetics-and-molecular-biology/amyloid-precursor-protein" TargetMode="External"/><Relationship Id="rId3" Type="http://schemas.openxmlformats.org/officeDocument/2006/relationships/hyperlink" Target="https://www.sciencedirect.com/science/article/pii/S0167488917301878?via%3Dihub#bb0375" TargetMode="External"/><Relationship Id="rId7" Type="http://schemas.openxmlformats.org/officeDocument/2006/relationships/hyperlink" Target="https://www.sciencedirect.com/topics/biochemistry-genetics-and-molecular-biology/chemokine" TargetMode="External"/><Relationship Id="rId12" Type="http://schemas.openxmlformats.org/officeDocument/2006/relationships/hyperlink" Target="https://www.sciencedirect.com/topics/biochemistry-genetics-and-molecular-biology/axon-guidance" TargetMode="External"/><Relationship Id="rId17" Type="http://schemas.openxmlformats.org/officeDocument/2006/relationships/hyperlink" Target="https://www.sciencedirect.com/science/article/pii/S0167488917301878?via%3Dihub#bb0420" TargetMode="External"/><Relationship Id="rId2" Type="http://schemas.openxmlformats.org/officeDocument/2006/relationships/hyperlink" Target="https://www.sciencedirect.com/topics/biochemistry-genetics-and-molecular-biology/proteases" TargetMode="External"/><Relationship Id="rId16" Type="http://schemas.openxmlformats.org/officeDocument/2006/relationships/hyperlink" Target="https://www.sciencedirect.com/topics/biochemistry-genetics-and-molecular-biology/murine" TargetMode="External"/><Relationship Id="rId20" Type="http://schemas.openxmlformats.org/officeDocument/2006/relationships/hyperlink" Target="https://www.sciencedirect.com/topics/biochemistry-genetics-and-molecular-biology/adam17" TargetMode="External"/><Relationship Id="rId1" Type="http://schemas.openxmlformats.org/officeDocument/2006/relationships/slideLayout" Target="../slideLayouts/slideLayout7.xml"/><Relationship Id="rId6" Type="http://schemas.openxmlformats.org/officeDocument/2006/relationships/hyperlink" Target="https://www.sciencedirect.com/topics/biochemistry-genetics-and-molecular-biology/adhesion" TargetMode="External"/><Relationship Id="rId11" Type="http://schemas.openxmlformats.org/officeDocument/2006/relationships/hyperlink" Target="https://www.sciencedirect.com/topics/biochemistry-genetics-and-molecular-biology/genetic-screen" TargetMode="External"/><Relationship Id="rId5" Type="http://schemas.openxmlformats.org/officeDocument/2006/relationships/hyperlink" Target="https://www.sciencedirect.com/science/article/pii/S0167488917301878?via%3Dihub#bb0400" TargetMode="External"/><Relationship Id="rId15" Type="http://schemas.openxmlformats.org/officeDocument/2006/relationships/hyperlink" Target="https://www.sciencedirect.com/science/article/pii/S0167488917301878?via%3Dihub#bb0415" TargetMode="External"/><Relationship Id="rId10" Type="http://schemas.openxmlformats.org/officeDocument/2006/relationships/hyperlink" Target="https://www.sciencedirect.com/topics/biochemistry-genetics-and-molecular-biology/adam10" TargetMode="External"/><Relationship Id="rId19" Type="http://schemas.openxmlformats.org/officeDocument/2006/relationships/hyperlink" Target="https://www.sciencedirect.com/science/article/pii/S0167488917301878?via%3Dihub#bb0425" TargetMode="External"/><Relationship Id="rId4" Type="http://schemas.openxmlformats.org/officeDocument/2006/relationships/hyperlink" Target="https://www.sciencedirect.com/science/article/pii/S0167488917301878?via%3Dihub#bb0395" TargetMode="External"/><Relationship Id="rId9" Type="http://schemas.openxmlformats.org/officeDocument/2006/relationships/hyperlink" Target="https://www.sciencedirect.com/topics/biochemistry-genetics-and-molecular-biology/myelination" TargetMode="External"/><Relationship Id="rId14" Type="http://schemas.openxmlformats.org/officeDocument/2006/relationships/hyperlink" Target="https://www.sciencedirect.com/science/article/pii/S0167488917301878?via%3Dihub#bb0410"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sciencedirect.com/science/article/pii/S0167488917301878?via%3Dihub#bb0440" TargetMode="External"/><Relationship Id="rId3" Type="http://schemas.openxmlformats.org/officeDocument/2006/relationships/hyperlink" Target="https://www.sciencedirect.com/science/article/pii/S0167488917301878?via%3Dihub#bb0015" TargetMode="External"/><Relationship Id="rId7" Type="http://schemas.openxmlformats.org/officeDocument/2006/relationships/hyperlink" Target="https://www.sciencedirect.com/topics/biochemistry-genetics-and-molecular-biology/cell-adhesion-molecule" TargetMode="External"/><Relationship Id="rId2" Type="http://schemas.openxmlformats.org/officeDocument/2006/relationships/hyperlink" Target="https://www.sciencedirect.com/topics/biochemistry-genetics-and-molecular-biology/northern-blotting" TargetMode="External"/><Relationship Id="rId1" Type="http://schemas.openxmlformats.org/officeDocument/2006/relationships/slideLayout" Target="../slideLayouts/slideLayout7.xml"/><Relationship Id="rId6" Type="http://schemas.openxmlformats.org/officeDocument/2006/relationships/hyperlink" Target="https://www.sciencedirect.com/science/article/pii/S0167488917301878?via%3Dihub#bb0435" TargetMode="External"/><Relationship Id="rId5" Type="http://schemas.openxmlformats.org/officeDocument/2006/relationships/hyperlink" Target="https://www.sciencedirect.com/topics/biochemistry-genetics-and-molecular-biology/cell-adhesion" TargetMode="External"/><Relationship Id="rId4" Type="http://schemas.openxmlformats.org/officeDocument/2006/relationships/hyperlink" Target="https://www.sciencedirect.com/science/article/pii/S0167488917301878?via%3Dihub#bb0430"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www.sciencedirect.com/topics/biochemistry-genetics-and-molecular-biology/alpha-secretase" TargetMode="External"/><Relationship Id="rId13" Type="http://schemas.openxmlformats.org/officeDocument/2006/relationships/hyperlink" Target="https://www.sciencedirect.com/topics/biochemistry-genetics-and-molecular-biology/gamma-secretase" TargetMode="External"/><Relationship Id="rId18" Type="http://schemas.openxmlformats.org/officeDocument/2006/relationships/hyperlink" Target="https://www.sciencedirect.com/science/article/pii/S0167488917301878?via%3Dihub#bb0495" TargetMode="External"/><Relationship Id="rId26" Type="http://schemas.openxmlformats.org/officeDocument/2006/relationships/hyperlink" Target="https://www.sciencedirect.com/topics/biochemistry-genetics-and-molecular-biology/pentraxins" TargetMode="External"/><Relationship Id="rId3" Type="http://schemas.openxmlformats.org/officeDocument/2006/relationships/hyperlink" Target="https://www.sciencedirect.com/topics/biochemistry-genetics-and-molecular-biology/nervous-system-development" TargetMode="External"/><Relationship Id="rId21" Type="http://schemas.openxmlformats.org/officeDocument/2006/relationships/hyperlink" Target="https://www.sciencedirect.com/science/article/pii/S0167488917301878?via%3Dihub#bb0510" TargetMode="External"/><Relationship Id="rId7" Type="http://schemas.openxmlformats.org/officeDocument/2006/relationships/hyperlink" Target="https://www.sciencedirect.com/science/article/pii/S0167488917301878?via%3Dihub#bb0460" TargetMode="External"/><Relationship Id="rId12" Type="http://schemas.openxmlformats.org/officeDocument/2006/relationships/hyperlink" Target="https://www.sciencedirect.com/science/article/pii/S0167488917301878?via%3Dihub#bb0475" TargetMode="External"/><Relationship Id="rId17" Type="http://schemas.openxmlformats.org/officeDocument/2006/relationships/hyperlink" Target="https://www.sciencedirect.com/topics/biochemistry-genetics-and-molecular-biology/fhl2" TargetMode="External"/><Relationship Id="rId25" Type="http://schemas.openxmlformats.org/officeDocument/2006/relationships/hyperlink" Target="https://www.sciencedirect.com/topics/biochemistry-genetics-and-molecular-biology/membrane-protein" TargetMode="External"/><Relationship Id="rId2" Type="http://schemas.openxmlformats.org/officeDocument/2006/relationships/hyperlink" Target="https://www.sciencedirect.com/science/article/pii/S0167488917301878?via%3Dihub#bb0445" TargetMode="External"/><Relationship Id="rId16" Type="http://schemas.openxmlformats.org/officeDocument/2006/relationships/hyperlink" Target="https://www.sciencedirect.com/science/article/pii/S0167488917301878?via%3Dihub#bb0490" TargetMode="External"/><Relationship Id="rId20" Type="http://schemas.openxmlformats.org/officeDocument/2006/relationships/hyperlink" Target="https://www.sciencedirect.com/science/article/pii/S0167488917301878?via%3Dihub#bb0505" TargetMode="External"/><Relationship Id="rId1" Type="http://schemas.openxmlformats.org/officeDocument/2006/relationships/slideLayout" Target="../slideLayouts/slideLayout7.xml"/><Relationship Id="rId6" Type="http://schemas.openxmlformats.org/officeDocument/2006/relationships/hyperlink" Target="https://www.sciencedirect.com/science/article/pii/S0167488917301878?via%3Dihub#bb0455" TargetMode="External"/><Relationship Id="rId11" Type="http://schemas.openxmlformats.org/officeDocument/2006/relationships/hyperlink" Target="https://www.sciencedirect.com/science/article/pii/S0167488917301878?via%3Dihub#bb0470" TargetMode="External"/><Relationship Id="rId24" Type="http://schemas.openxmlformats.org/officeDocument/2006/relationships/hyperlink" Target="https://www.sciencedirect.com/science/article/pii/S0167488917301878?via%3Dihub#bb0515" TargetMode="External"/><Relationship Id="rId5" Type="http://schemas.openxmlformats.org/officeDocument/2006/relationships/hyperlink" Target="https://www.sciencedirect.com/topics/biochemistry-genetics-and-molecular-biology/embryogenesis" TargetMode="External"/><Relationship Id="rId15" Type="http://schemas.openxmlformats.org/officeDocument/2006/relationships/hyperlink" Target="https://www.sciencedirect.com/science/article/pii/S0167488917301878?via%3Dihub#bb0485" TargetMode="External"/><Relationship Id="rId23" Type="http://schemas.openxmlformats.org/officeDocument/2006/relationships/hyperlink" Target="https://www.sciencedirect.com/topics/biochemistry-genetics-and-molecular-biology/long-term-depression" TargetMode="External"/><Relationship Id="rId28" Type="http://schemas.openxmlformats.org/officeDocument/2006/relationships/hyperlink" Target="https://www.sciencedirect.com/science/article/pii/S0167488917301878?via%3Dihub#bb0520" TargetMode="External"/><Relationship Id="rId10" Type="http://schemas.openxmlformats.org/officeDocument/2006/relationships/hyperlink" Target="https://www.sciencedirect.com/science/article/pii/S0167488917301878?via%3Dihub#bb0465" TargetMode="External"/><Relationship Id="rId19" Type="http://schemas.openxmlformats.org/officeDocument/2006/relationships/hyperlink" Target="https://www.sciencedirect.com/science/article/pii/S0167488917301878?via%3Dihub#bb0500" TargetMode="External"/><Relationship Id="rId4" Type="http://schemas.openxmlformats.org/officeDocument/2006/relationships/hyperlink" Target="https://www.sciencedirect.com/science/article/pii/S0167488917301878?via%3Dihub#bb0450" TargetMode="External"/><Relationship Id="rId9" Type="http://schemas.openxmlformats.org/officeDocument/2006/relationships/hyperlink" Target="https://www.sciencedirect.com/topics/biochemistry-genetics-and-molecular-biology/progenitor-cell" TargetMode="External"/><Relationship Id="rId14" Type="http://schemas.openxmlformats.org/officeDocument/2006/relationships/hyperlink" Target="https://www.sciencedirect.com/science/article/pii/S0167488917301878?via%3Dihub#bb0480" TargetMode="External"/><Relationship Id="rId22" Type="http://schemas.openxmlformats.org/officeDocument/2006/relationships/hyperlink" Target="https://www.sciencedirect.com/topics/biochemistry-genetics-and-molecular-biology/glutamate-receptor" TargetMode="External"/><Relationship Id="rId27" Type="http://schemas.openxmlformats.org/officeDocument/2006/relationships/hyperlink" Target="https://www.sciencedirect.com/topics/biochemistry-genetics-and-molecular-biology/endocytosis"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sciencedirect.com/science/article/pii/S0167488917301878?via%3Dihub#bb0610" TargetMode="External"/><Relationship Id="rId13" Type="http://schemas.openxmlformats.org/officeDocument/2006/relationships/hyperlink" Target="https://www.sciencedirect.com/topics/biochemistry-genetics-and-molecular-biology/extracellular-signal-regulated-kinases" TargetMode="External"/><Relationship Id="rId18" Type="http://schemas.openxmlformats.org/officeDocument/2006/relationships/hyperlink" Target="https://www.sciencedirect.com/topics/biochemistry-genetics-and-molecular-biology/g-protein-coupled-receptor" TargetMode="External"/><Relationship Id="rId3" Type="http://schemas.openxmlformats.org/officeDocument/2006/relationships/hyperlink" Target="https://www.sciencedirect.com/science/article/pii/S0167488917301878?via%3Dihub#bb0575" TargetMode="External"/><Relationship Id="rId21" Type="http://schemas.openxmlformats.org/officeDocument/2006/relationships/hyperlink" Target="https://www.sciencedirect.com/science/article/pii/S0167488917301878?via%3Dihub#bb0650" TargetMode="External"/><Relationship Id="rId7" Type="http://schemas.openxmlformats.org/officeDocument/2006/relationships/hyperlink" Target="https://www.sciencedirect.com/science/article/pii/S0167488917301878?via%3Dihub#bb0605" TargetMode="External"/><Relationship Id="rId12" Type="http://schemas.openxmlformats.org/officeDocument/2006/relationships/hyperlink" Target="https://www.sciencedirect.com/topics/biochemistry-genetics-and-molecular-biology/dopamine-receptor-d2" TargetMode="External"/><Relationship Id="rId17" Type="http://schemas.openxmlformats.org/officeDocument/2006/relationships/hyperlink" Target="https://www.sciencedirect.com/science/article/pii/S0167488917301878?via%3Dihub#bb0640" TargetMode="External"/><Relationship Id="rId2" Type="http://schemas.openxmlformats.org/officeDocument/2006/relationships/hyperlink" Target="https://www.sciencedirect.com/topics/biochemistry-genetics-and-molecular-biology/dopaminergic" TargetMode="External"/><Relationship Id="rId16" Type="http://schemas.openxmlformats.org/officeDocument/2006/relationships/hyperlink" Target="https://www.sciencedirect.com/science/article/pii/S0167488917301878?via%3Dihub#bb0635" TargetMode="External"/><Relationship Id="rId20" Type="http://schemas.openxmlformats.org/officeDocument/2006/relationships/hyperlink" Target="https://www.sciencedirect.com/science/article/pii/S0167488917301878?via%3Dihub#bb0645" TargetMode="External"/><Relationship Id="rId1" Type="http://schemas.openxmlformats.org/officeDocument/2006/relationships/slideLayout" Target="../slideLayouts/slideLayout7.xml"/><Relationship Id="rId6" Type="http://schemas.openxmlformats.org/officeDocument/2006/relationships/hyperlink" Target="https://www.sciencedirect.com/science/article/pii/S0167488917301878?via%3Dihub#bb0600" TargetMode="External"/><Relationship Id="rId11" Type="http://schemas.openxmlformats.org/officeDocument/2006/relationships/hyperlink" Target="https://www.sciencedirect.com/science/article/pii/S0167488917301878?via%3Dihub#bb0625" TargetMode="External"/><Relationship Id="rId5" Type="http://schemas.openxmlformats.org/officeDocument/2006/relationships/hyperlink" Target="https://www.sciencedirect.com/science/article/pii/S0167488917301878?via%3Dihub#bb0595" TargetMode="External"/><Relationship Id="rId15" Type="http://schemas.openxmlformats.org/officeDocument/2006/relationships/hyperlink" Target="https://www.sciencedirect.com/science/article/pii/S0167488917301878?via%3Dihub#bb0630" TargetMode="External"/><Relationship Id="rId10" Type="http://schemas.openxmlformats.org/officeDocument/2006/relationships/hyperlink" Target="https://www.sciencedirect.com/science/article/pii/S0167488917301878?via%3Dihub#bb0620" TargetMode="External"/><Relationship Id="rId19" Type="http://schemas.openxmlformats.org/officeDocument/2006/relationships/hyperlink" Target="https://www.sciencedirect.com/topics/biochemistry-genetics-and-molecular-biology/locomotion" TargetMode="External"/><Relationship Id="rId4" Type="http://schemas.openxmlformats.org/officeDocument/2006/relationships/hyperlink" Target="https://www.sciencedirect.com/science/article/pii/S0167488917301878?via%3Dihub#bb0590" TargetMode="External"/><Relationship Id="rId9" Type="http://schemas.openxmlformats.org/officeDocument/2006/relationships/hyperlink" Target="https://www.sciencedirect.com/science/article/pii/S0167488917301878?via%3Dihub#bb0615" TargetMode="External"/><Relationship Id="rId14" Type="http://schemas.openxmlformats.org/officeDocument/2006/relationships/hyperlink" Target="https://www.sciencedirect.com/science/article/pii/S0167488917301878?via%3Dihub#f0015"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hyperlink" Target="https://www.sciencedirect.com/science/article/pii/S0167488917301878?via%3Dihub#bb0700" TargetMode="External"/><Relationship Id="rId13" Type="http://schemas.openxmlformats.org/officeDocument/2006/relationships/hyperlink" Target="https://www.sciencedirect.com/topics/biochemistry-genetics-and-molecular-biology/enolase" TargetMode="External"/><Relationship Id="rId3" Type="http://schemas.openxmlformats.org/officeDocument/2006/relationships/hyperlink" Target="https://www.sciencedirect.com/topics/biochemistry-genetics-and-molecular-biology/dopaminergic" TargetMode="External"/><Relationship Id="rId7" Type="http://schemas.openxmlformats.org/officeDocument/2006/relationships/hyperlink" Target="https://www.sciencedirect.com/topics/biochemistry-genetics-and-molecular-biology/growth-factors" TargetMode="External"/><Relationship Id="rId12" Type="http://schemas.openxmlformats.org/officeDocument/2006/relationships/hyperlink" Target="https://www.sciencedirect.com/topics/biochemistry-genetics-and-molecular-biology/beta-actin" TargetMode="External"/><Relationship Id="rId2" Type="http://schemas.openxmlformats.org/officeDocument/2006/relationships/hyperlink" Target="https://www.sciencedirect.com/topics/biochemistry-genetics-and-molecular-biology/adam17" TargetMode="External"/><Relationship Id="rId16" Type="http://schemas.openxmlformats.org/officeDocument/2006/relationships/hyperlink" Target="https://www.sciencedirect.com/topics/biochemistry-genetics-and-molecular-biology/subcellular-localization" TargetMode="External"/><Relationship Id="rId1" Type="http://schemas.openxmlformats.org/officeDocument/2006/relationships/slideLayout" Target="../slideLayouts/slideLayout7.xml"/><Relationship Id="rId6" Type="http://schemas.openxmlformats.org/officeDocument/2006/relationships/hyperlink" Target="https://www.sciencedirect.com/topics/biochemistry-genetics-and-molecular-biology/directed-differentiation" TargetMode="External"/><Relationship Id="rId11" Type="http://schemas.openxmlformats.org/officeDocument/2006/relationships/hyperlink" Target="https://www.sciencedirect.com/topics/biochemistry-genetics-and-molecular-biology/cell-lysate" TargetMode="External"/><Relationship Id="rId5" Type="http://schemas.openxmlformats.org/officeDocument/2006/relationships/hyperlink" Target="https://www.sciencedirect.com/science/article/pii/S0167488917301878?via%3Dihub#bb0695" TargetMode="External"/><Relationship Id="rId15" Type="http://schemas.openxmlformats.org/officeDocument/2006/relationships/hyperlink" Target="https://www.sciencedirect.com/topics/biochemistry-genetics-and-molecular-biology/tyrosine-hydroxylase" TargetMode="External"/><Relationship Id="rId10" Type="http://schemas.openxmlformats.org/officeDocument/2006/relationships/hyperlink" Target="https://www.sciencedirect.com/topics/biochemistry-genetics-and-molecular-biology/western-blot" TargetMode="External"/><Relationship Id="rId4" Type="http://schemas.openxmlformats.org/officeDocument/2006/relationships/hyperlink" Target="https://www.sciencedirect.com/topics/biochemistry-genetics-and-molecular-biology/fibroblast" TargetMode="External"/><Relationship Id="rId9" Type="http://schemas.openxmlformats.org/officeDocument/2006/relationships/hyperlink" Target="https://www.sciencedirect.com/science/article/pii/S0167488917301878?via%3Dihub#bb0705" TargetMode="External"/><Relationship Id="rId14" Type="http://schemas.openxmlformats.org/officeDocument/2006/relationships/hyperlink" Target="https://www.sciencedirect.com/topics/biochemistry-genetics-and-molecular-biology/antibody-specificity"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www.sciencedirect.com/topics/biochemistry-genetics-and-molecular-biology/induced-pluripotent-stem-cell" TargetMode="External"/><Relationship Id="rId13" Type="http://schemas.openxmlformats.org/officeDocument/2006/relationships/hyperlink" Target="https://www.sciencedirect.com/science/article/pii/S0167488917301878?via%3Dihub#!" TargetMode="External"/><Relationship Id="rId3" Type="http://schemas.openxmlformats.org/officeDocument/2006/relationships/hyperlink" Target="https://www.sciencedirect.com/topics/biochemistry-genetics-and-molecular-biology/adam17" TargetMode="External"/><Relationship Id="rId7" Type="http://schemas.openxmlformats.org/officeDocument/2006/relationships/hyperlink" Target="https://www.sciencedirect.com/topics/biochemistry-genetics-and-molecular-biology/dopaminergic" TargetMode="External"/><Relationship Id="rId12" Type="http://schemas.openxmlformats.org/officeDocument/2006/relationships/hyperlink" Target="https://www.sciencedirect.com/science/article/pii/S0167488917301878?via%3Dihub#aep-article-footnote-id2" TargetMode="External"/><Relationship Id="rId2" Type="http://schemas.openxmlformats.org/officeDocument/2006/relationships/hyperlink" Target="https://www.sciencedirect.com/topics/biochemistry-genetics-and-molecular-biology/disintegrin" TargetMode="External"/><Relationship Id="rId1" Type="http://schemas.openxmlformats.org/officeDocument/2006/relationships/slideLayout" Target="../slideLayouts/slideLayout7.xml"/><Relationship Id="rId6" Type="http://schemas.openxmlformats.org/officeDocument/2006/relationships/hyperlink" Target="https://www.sciencedirect.com/topics/biochemistry-genetics-and-molecular-biology/interleukin-6" TargetMode="External"/><Relationship Id="rId11" Type="http://schemas.openxmlformats.org/officeDocument/2006/relationships/hyperlink" Target="https://www.sciencedirect.com/science/journal/01674889/1864/11/part/PB" TargetMode="External"/><Relationship Id="rId5" Type="http://schemas.openxmlformats.org/officeDocument/2006/relationships/hyperlink" Target="https://www.sciencedirect.com/topics/biochemistry-genetics-and-molecular-biology/mouse-model" TargetMode="External"/><Relationship Id="rId10" Type="http://schemas.openxmlformats.org/officeDocument/2006/relationships/hyperlink" Target="https://www.sciencedirect.com/science/journal/01674889" TargetMode="External"/><Relationship Id="rId4" Type="http://schemas.openxmlformats.org/officeDocument/2006/relationships/hyperlink" Target="https://www.sciencedirect.com/topics/biochemistry-genetics-and-molecular-biology/protease" TargetMode="External"/><Relationship Id="rId9" Type="http://schemas.openxmlformats.org/officeDocument/2006/relationships/hyperlink" Target="https://www.sciencedirect.com/topics/biochemistry-genetics-and-molecular-biology/proteolysis" TargetMode="External"/><Relationship Id="rId14" Type="http://schemas.openxmlformats.org/officeDocument/2006/relationships/image" Target="../media/image1.gif"/></Relationships>
</file>

<file path=ppt/slides/_rels/slide3.xml.rels><?xml version="1.0" encoding="UTF-8" standalone="yes"?>
<Relationships xmlns="http://schemas.openxmlformats.org/package/2006/relationships"><Relationship Id="rId8" Type="http://schemas.openxmlformats.org/officeDocument/2006/relationships/hyperlink" Target="https://www.sciencedirect.com/topics/biochemistry-genetics-and-molecular-biology/metalloproteinase" TargetMode="External"/><Relationship Id="rId13" Type="http://schemas.openxmlformats.org/officeDocument/2006/relationships/hyperlink" Target="https://www.sciencedirect.com/science/article/pii/S0167488917301878?via%3Dihub#bb0015" TargetMode="External"/><Relationship Id="rId3" Type="http://schemas.openxmlformats.org/officeDocument/2006/relationships/hyperlink" Target="https://www.sciencedirect.com/topics/biochemistry-genetics-and-molecular-biology/soluble-protein" TargetMode="External"/><Relationship Id="rId7" Type="http://schemas.openxmlformats.org/officeDocument/2006/relationships/hyperlink" Target="https://www.sciencedirect.com/topics/biochemistry-genetics-and-molecular-biology/n-terminus" TargetMode="External"/><Relationship Id="rId12" Type="http://schemas.openxmlformats.org/officeDocument/2006/relationships/hyperlink" Target="https://www.sciencedirect.com/science/article/pii/S0167488917301878?via%3Dihub#f0005" TargetMode="External"/><Relationship Id="rId2" Type="http://schemas.openxmlformats.org/officeDocument/2006/relationships/hyperlink" Target="https://www.sciencedirect.com/topics/biochemistry-genetics-and-molecular-biology/adam17" TargetMode="External"/><Relationship Id="rId1" Type="http://schemas.openxmlformats.org/officeDocument/2006/relationships/slideLayout" Target="../slideLayouts/slideLayout7.xml"/><Relationship Id="rId6" Type="http://schemas.openxmlformats.org/officeDocument/2006/relationships/hyperlink" Target="https://www.sciencedirect.com/topics/biochemistry-genetics-and-molecular-biology/protease" TargetMode="External"/><Relationship Id="rId11" Type="http://schemas.openxmlformats.org/officeDocument/2006/relationships/hyperlink" Target="https://www.sciencedirect.com/topics/biochemistry-genetics-and-molecular-biology/transmembrane-domain" TargetMode="External"/><Relationship Id="rId5" Type="http://schemas.openxmlformats.org/officeDocument/2006/relationships/hyperlink" Target="https://www.sciencedirect.com/science/article/pii/S0167488917301878?via%3Dihub#bb0055" TargetMode="External"/><Relationship Id="rId10" Type="http://schemas.openxmlformats.org/officeDocument/2006/relationships/hyperlink" Target="https://www.sciencedirect.com/topics/biochemistry-genetics-and-molecular-biology/disintegrin" TargetMode="External"/><Relationship Id="rId4" Type="http://schemas.openxmlformats.org/officeDocument/2006/relationships/hyperlink" Target="https://www.sciencedirect.com/science/article/pii/S0167488917301878?via%3Dihub#bb0050" TargetMode="External"/><Relationship Id="rId9" Type="http://schemas.openxmlformats.org/officeDocument/2006/relationships/hyperlink" Target="https://www.sciencedirect.com/topics/biochemistry-genetics-and-molecular-biology/enzyme-active-site" TargetMode="External"/><Relationship Id="rId14" Type="http://schemas.openxmlformats.org/officeDocument/2006/relationships/hyperlink" Target="https://www.sciencedirect.com/science/article/pii/S0167488917301878?via%3Dihub#bb002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ars.els-cdn.com/content/image/1-s2.0-S0167488917301878-gr1.jpg" TargetMode="External"/><Relationship Id="rId2" Type="http://schemas.openxmlformats.org/officeDocument/2006/relationships/hyperlink" Target="https://ars.els-cdn.com/content/image/1-s2.0-S0167488917301878-gr1_lrg.jpg" TargetMode="Externa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hyperlink" Target="https://www.sciencedirect.com/science/article/pii/S0167488917301878?via%3Dihub#bb0080" TargetMode="External"/><Relationship Id="rId4" Type="http://schemas.openxmlformats.org/officeDocument/2006/relationships/hyperlink" Target="https://www.sciencedirect.com/topics/biochemistry-genetics-and-molecular-biology/adam17"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sciencedirect.com/topics/biochemistry-genetics-and-molecular-biology/transmembrane-proteins" TargetMode="External"/><Relationship Id="rId13" Type="http://schemas.openxmlformats.org/officeDocument/2006/relationships/image" Target="../media/image3.jpeg"/><Relationship Id="rId3" Type="http://schemas.openxmlformats.org/officeDocument/2006/relationships/hyperlink" Target="https://ars.els-cdn.com/content/image/1-s2.0-S0167488917301878-gr2.jpg" TargetMode="External"/><Relationship Id="rId7" Type="http://schemas.openxmlformats.org/officeDocument/2006/relationships/hyperlink" Target="https://www.sciencedirect.com/topics/biochemistry-genetics-and-molecular-biology/growth-factors" TargetMode="External"/><Relationship Id="rId12" Type="http://schemas.openxmlformats.org/officeDocument/2006/relationships/hyperlink" Target="https://www.sciencedirect.com/topics/biochemistry-genetics-and-molecular-biology/transmembrane-domain" TargetMode="External"/><Relationship Id="rId2" Type="http://schemas.openxmlformats.org/officeDocument/2006/relationships/hyperlink" Target="https://ars.els-cdn.com/content/image/1-s2.0-S0167488917301878-gr2_lrg.jpg" TargetMode="External"/><Relationship Id="rId1" Type="http://schemas.openxmlformats.org/officeDocument/2006/relationships/slideLayout" Target="../slideLayouts/slideLayout7.xml"/><Relationship Id="rId6" Type="http://schemas.openxmlformats.org/officeDocument/2006/relationships/hyperlink" Target="https://www.sciencedirect.com/topics/biochemistry-genetics-and-molecular-biology/phosphatidylserine" TargetMode="External"/><Relationship Id="rId11" Type="http://schemas.openxmlformats.org/officeDocument/2006/relationships/hyperlink" Target="https://www.sciencedirect.com/topics/biochemistry-genetics-and-molecular-biology/single-pass-transmembrane-proteins" TargetMode="External"/><Relationship Id="rId5" Type="http://schemas.openxmlformats.org/officeDocument/2006/relationships/hyperlink" Target="https://www.sciencedirect.com/topics/biochemistry-genetics-and-molecular-biology/phosphorylation" TargetMode="External"/><Relationship Id="rId10" Type="http://schemas.openxmlformats.org/officeDocument/2006/relationships/hyperlink" Target="https://www.sciencedirect.com/topics/biochemistry-genetics-and-molecular-biology/gamma-secretase" TargetMode="External"/><Relationship Id="rId4" Type="http://schemas.openxmlformats.org/officeDocument/2006/relationships/hyperlink" Target="https://www.sciencedirect.com/topics/biochemistry-genetics-and-molecular-biology/adam17" TargetMode="External"/><Relationship Id="rId9" Type="http://schemas.openxmlformats.org/officeDocument/2006/relationships/hyperlink" Target="https://www.sciencedirect.com/topics/biochemistry-genetics-and-molecular-biology/intramembrane-proteas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sciencedirect.com/science/article/pii/S0167488917301878?via%3Dihub#bb0200" TargetMode="External"/><Relationship Id="rId7" Type="http://schemas.openxmlformats.org/officeDocument/2006/relationships/hyperlink" Target="https://www.sciencedirect.com/topics/biochemistry-genetics-and-molecular-biology/adam17" TargetMode="External"/><Relationship Id="rId2" Type="http://schemas.openxmlformats.org/officeDocument/2006/relationships/hyperlink" Target="https://www.sciencedirect.com/science/article/pii/S0167488917301878?via%3Dihub#bb0030" TargetMode="External"/><Relationship Id="rId1" Type="http://schemas.openxmlformats.org/officeDocument/2006/relationships/slideLayout" Target="../slideLayouts/slideLayout7.xml"/><Relationship Id="rId6" Type="http://schemas.openxmlformats.org/officeDocument/2006/relationships/hyperlink" Target="https://www.sciencedirect.com/topics/biochemistry-genetics-and-molecular-biology/mouse-model" TargetMode="External"/><Relationship Id="rId5" Type="http://schemas.openxmlformats.org/officeDocument/2006/relationships/hyperlink" Target="https://www.sciencedirect.com/science/article/pii/S0167488917301878?via%3Dihub#bb0840" TargetMode="External"/><Relationship Id="rId4" Type="http://schemas.openxmlformats.org/officeDocument/2006/relationships/hyperlink" Target="https://www.sciencedirect.com/science/article/pii/S0167488917301878?via%3Dihub#bb0835"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sciencedirect.com/science/article/pii/S0167488917301878?via%3Dihub#bb0225" TargetMode="External"/><Relationship Id="rId3" Type="http://schemas.openxmlformats.org/officeDocument/2006/relationships/hyperlink" Target="https://www.sciencedirect.com/science/article/pii/S0167488917301878?via%3Dihub#bb0850" TargetMode="External"/><Relationship Id="rId7" Type="http://schemas.openxmlformats.org/officeDocument/2006/relationships/hyperlink" Target="https://www.sciencedirect.com/science/article/pii/S0167488917301878?via%3Dihub#bb0870" TargetMode="External"/><Relationship Id="rId2" Type="http://schemas.openxmlformats.org/officeDocument/2006/relationships/hyperlink" Target="https://www.sciencedirect.com/science/article/pii/S0167488917301878?via%3Dihub#bb0845" TargetMode="External"/><Relationship Id="rId1" Type="http://schemas.openxmlformats.org/officeDocument/2006/relationships/slideLayout" Target="../slideLayouts/slideLayout7.xml"/><Relationship Id="rId6" Type="http://schemas.openxmlformats.org/officeDocument/2006/relationships/hyperlink" Target="https://www.sciencedirect.com/science/article/pii/S0167488917301878?via%3Dihub#bb0865" TargetMode="External"/><Relationship Id="rId5" Type="http://schemas.openxmlformats.org/officeDocument/2006/relationships/hyperlink" Target="https://www.sciencedirect.com/science/article/pii/S0167488917301878?via%3Dihub#bb0860" TargetMode="External"/><Relationship Id="rId4" Type="http://schemas.openxmlformats.org/officeDocument/2006/relationships/hyperlink" Target="https://www.sciencedirect.com/science/article/pii/S0167488917301878?via%3Dihub#bb0855" TargetMode="External"/><Relationship Id="rId9" Type="http://schemas.openxmlformats.org/officeDocument/2006/relationships/hyperlink" Target="https://www.sciencedirect.com/science/article/pii/S0167488917301878?via%3Dihub#bb0875"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sciencedirect.com/science/article/pii/S0167488917301878?via%3Dihub#bb0215" TargetMode="External"/><Relationship Id="rId2" Type="http://schemas.openxmlformats.org/officeDocument/2006/relationships/hyperlink" Target="https://www.sciencedirect.com/science/article/pii/S0167488917301878?via%3Dihub#bb0210" TargetMode="External"/><Relationship Id="rId1" Type="http://schemas.openxmlformats.org/officeDocument/2006/relationships/slideLayout" Target="../slideLayouts/slideLayout7.xml"/><Relationship Id="rId6" Type="http://schemas.openxmlformats.org/officeDocument/2006/relationships/hyperlink" Target="https://www.sciencedirect.com/science/article/pii/S0167488917301878?via%3Dihub#bb0260" TargetMode="External"/><Relationship Id="rId5" Type="http://schemas.openxmlformats.org/officeDocument/2006/relationships/hyperlink" Target="https://www.sciencedirect.com/science/article/pii/S0167488917301878?via%3Dihub#bb0255" TargetMode="External"/><Relationship Id="rId4" Type="http://schemas.openxmlformats.org/officeDocument/2006/relationships/hyperlink" Target="https://www.sciencedirect.com/science/article/pii/S0167488917301878?via%3Dihub#bb0225"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sciencedirect.com/topics/biochemistry-genetics-and-molecular-biology/lipid-diet" TargetMode="External"/><Relationship Id="rId3" Type="http://schemas.openxmlformats.org/officeDocument/2006/relationships/hyperlink" Target="https://www.sciencedirect.com/science/article/pii/S0167488917301878?via%3Dihub#bb0210" TargetMode="External"/><Relationship Id="rId7" Type="http://schemas.openxmlformats.org/officeDocument/2006/relationships/hyperlink" Target="https://www.sciencedirect.com/topics/biochemistry-genetics-and-molecular-biology/ldl-receptor" TargetMode="External"/><Relationship Id="rId2" Type="http://schemas.openxmlformats.org/officeDocument/2006/relationships/hyperlink" Target="https://www.sciencedirect.com/topics/biochemistry-genetics-and-molecular-biology/exon" TargetMode="External"/><Relationship Id="rId1" Type="http://schemas.openxmlformats.org/officeDocument/2006/relationships/slideLayout" Target="../slideLayouts/slideLayout7.xml"/><Relationship Id="rId6" Type="http://schemas.openxmlformats.org/officeDocument/2006/relationships/hyperlink" Target="https://www.sciencedirect.com/science/article/pii/S0167488917301878?via%3Dihub#bb0170" TargetMode="External"/><Relationship Id="rId5" Type="http://schemas.openxmlformats.org/officeDocument/2006/relationships/hyperlink" Target="https://www.sciencedirect.com/topics/biochemistry-genetics-and-molecular-biology/listeria" TargetMode="External"/><Relationship Id="rId4" Type="http://schemas.openxmlformats.org/officeDocument/2006/relationships/hyperlink" Target="https://www.sciencedirect.com/topics/biochemistry-genetics-and-molecular-biology/regeneration" TargetMode="External"/><Relationship Id="rId9" Type="http://schemas.openxmlformats.org/officeDocument/2006/relationships/hyperlink" Target="https://www.sciencedirect.com/science/article/pii/S0167488917301878?via%3Dihub#bb021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66255" y="671691"/>
            <a:ext cx="11202785" cy="5288534"/>
          </a:xfrm>
          <a:prstGeom prst="rect">
            <a:avLst/>
          </a:prstGeom>
        </p:spPr>
        <p:txBody>
          <a:bodyPr wrap="square">
            <a:spAutoFit/>
          </a:bodyPr>
          <a:lstStyle/>
          <a:p>
            <a:r>
              <a:rPr lang="en-US" sz="1600" b="0" i="0" u="sng" dirty="0" smtClean="0">
                <a:solidFill>
                  <a:srgbClr val="660066"/>
                </a:solidFill>
                <a:effectLst/>
                <a:latin typeface="arial" panose="020B0604020202020204" pitchFamily="34" charset="0"/>
                <a:hlinkClick r:id="rId2" tooltip="FASEB journal : official publication of the Federation of American Societies for Experimental Biology."/>
              </a:rPr>
              <a:t>FASEB J.</a:t>
            </a:r>
            <a:r>
              <a:rPr lang="en-US" sz="1600" b="0" i="0" dirty="0" smtClean="0">
                <a:solidFill>
                  <a:srgbClr val="000000"/>
                </a:solidFill>
                <a:effectLst/>
                <a:latin typeface="arial" panose="020B0604020202020204" pitchFamily="34" charset="0"/>
              </a:rPr>
              <a:t> 2018 Dec 26:fj201801901R. </a:t>
            </a:r>
            <a:r>
              <a:rPr lang="en-US" sz="1600" b="0" i="0" dirty="0" err="1" smtClean="0">
                <a:solidFill>
                  <a:srgbClr val="000000"/>
                </a:solidFill>
                <a:effectLst/>
                <a:latin typeface="arial" panose="020B0604020202020204" pitchFamily="34" charset="0"/>
              </a:rPr>
              <a:t>doi</a:t>
            </a:r>
            <a:r>
              <a:rPr lang="en-US" sz="1600" b="0" i="0" dirty="0" smtClean="0">
                <a:solidFill>
                  <a:srgbClr val="000000"/>
                </a:solidFill>
                <a:effectLst/>
                <a:latin typeface="arial" panose="020B0604020202020204" pitchFamily="34" charset="0"/>
              </a:rPr>
              <a:t>: 10.1096/fj.201801901R. [</a:t>
            </a:r>
            <a:r>
              <a:rPr lang="en-US" sz="1600" b="0" i="0" dirty="0" err="1" smtClean="0">
                <a:solidFill>
                  <a:srgbClr val="000000"/>
                </a:solidFill>
                <a:effectLst/>
                <a:latin typeface="arial" panose="020B0604020202020204" pitchFamily="34" charset="0"/>
              </a:rPr>
              <a:t>Epub</a:t>
            </a:r>
            <a:r>
              <a:rPr lang="en-US" sz="1600" b="0" i="0" dirty="0" smtClean="0">
                <a:solidFill>
                  <a:srgbClr val="000000"/>
                </a:solidFill>
                <a:effectLst/>
                <a:latin typeface="arial" panose="020B0604020202020204" pitchFamily="34" charset="0"/>
              </a:rPr>
              <a:t> ahead of print]</a:t>
            </a:r>
          </a:p>
          <a:p>
            <a:r>
              <a:rPr lang="en-US" sz="1600" b="1" i="0" dirty="0" smtClean="0">
                <a:solidFill>
                  <a:srgbClr val="000000"/>
                </a:solidFill>
                <a:effectLst/>
                <a:latin typeface="arial" panose="020B0604020202020204" pitchFamily="34" charset="0"/>
              </a:rPr>
              <a:t>Impaired mechanical, heat, and cold nociception in a murine model of genetic TACE/ADAM17 knockdown.</a:t>
            </a:r>
          </a:p>
          <a:p>
            <a:r>
              <a:rPr lang="en-US" sz="1600" b="0" i="0" u="sng" dirty="0" err="1" smtClean="0">
                <a:solidFill>
                  <a:srgbClr val="660066"/>
                </a:solidFill>
                <a:effectLst/>
                <a:latin typeface="arial" panose="020B0604020202020204" pitchFamily="34" charset="0"/>
                <a:hlinkClick r:id="rId3"/>
              </a:rPr>
              <a:t>Quarta</a:t>
            </a:r>
            <a:r>
              <a:rPr lang="en-US" sz="1600" b="0" i="0" u="sng" dirty="0" smtClean="0">
                <a:solidFill>
                  <a:srgbClr val="660066"/>
                </a:solidFill>
                <a:effectLst/>
                <a:latin typeface="arial" panose="020B0604020202020204" pitchFamily="34" charset="0"/>
                <a:hlinkClick r:id="rId3"/>
              </a:rPr>
              <a:t> S</a:t>
            </a:r>
            <a:r>
              <a:rPr lang="en-US" sz="1600" b="0" i="0" baseline="30000" dirty="0" smtClean="0">
                <a:solidFill>
                  <a:srgbClr val="000000"/>
                </a:solidFill>
                <a:effectLst/>
                <a:latin typeface="arial" panose="020B0604020202020204" pitchFamily="34" charset="0"/>
              </a:rPr>
              <a:t>1</a:t>
            </a:r>
            <a:r>
              <a:rPr lang="en-US" sz="1600" b="0" i="0" dirty="0" smtClean="0">
                <a:solidFill>
                  <a:srgbClr val="000000"/>
                </a:solidFill>
                <a:effectLst/>
                <a:latin typeface="arial" panose="020B0604020202020204" pitchFamily="34" charset="0"/>
              </a:rPr>
              <a:t>, </a:t>
            </a:r>
            <a:r>
              <a:rPr lang="en-US" sz="1600" b="0" i="0" u="sng" dirty="0" err="1" smtClean="0">
                <a:solidFill>
                  <a:srgbClr val="660066"/>
                </a:solidFill>
                <a:effectLst/>
                <a:latin typeface="arial" panose="020B0604020202020204" pitchFamily="34" charset="0"/>
                <a:hlinkClick r:id="rId4"/>
              </a:rPr>
              <a:t>Mitrić</a:t>
            </a:r>
            <a:r>
              <a:rPr lang="en-US" sz="1600" b="0" i="0" u="sng" dirty="0" smtClean="0">
                <a:solidFill>
                  <a:srgbClr val="660066"/>
                </a:solidFill>
                <a:effectLst/>
                <a:latin typeface="arial" panose="020B0604020202020204" pitchFamily="34" charset="0"/>
                <a:hlinkClick r:id="rId4"/>
              </a:rPr>
              <a:t> M</a:t>
            </a:r>
            <a:r>
              <a:rPr lang="en-US" sz="1600" b="0" i="0" baseline="30000" dirty="0" smtClean="0">
                <a:solidFill>
                  <a:srgbClr val="000000"/>
                </a:solidFill>
                <a:effectLst/>
                <a:latin typeface="arial" panose="020B0604020202020204" pitchFamily="34" charset="0"/>
              </a:rPr>
              <a:t>1</a:t>
            </a:r>
            <a:r>
              <a:rPr lang="en-US" sz="1600" b="0" i="0" dirty="0" smtClean="0">
                <a:solidFill>
                  <a:srgbClr val="000000"/>
                </a:solidFill>
                <a:effectLst/>
                <a:latin typeface="arial" panose="020B0604020202020204" pitchFamily="34" charset="0"/>
              </a:rPr>
              <a:t>, </a:t>
            </a:r>
            <a:r>
              <a:rPr lang="en-US" sz="1600" b="0" i="0" u="sng" dirty="0" err="1" smtClean="0">
                <a:solidFill>
                  <a:srgbClr val="660066"/>
                </a:solidFill>
                <a:effectLst/>
                <a:latin typeface="arial" panose="020B0604020202020204" pitchFamily="34" charset="0"/>
                <a:hlinkClick r:id="rId5"/>
              </a:rPr>
              <a:t>Kalpachidou</a:t>
            </a:r>
            <a:r>
              <a:rPr lang="en-US" sz="1600" b="0" i="0" u="sng" dirty="0" smtClean="0">
                <a:solidFill>
                  <a:srgbClr val="660066"/>
                </a:solidFill>
                <a:effectLst/>
                <a:latin typeface="arial" panose="020B0604020202020204" pitchFamily="34" charset="0"/>
                <a:hlinkClick r:id="rId5"/>
              </a:rPr>
              <a:t> T</a:t>
            </a:r>
            <a:r>
              <a:rPr lang="en-US" sz="1600" b="0" i="0" baseline="30000" dirty="0" smtClean="0">
                <a:solidFill>
                  <a:srgbClr val="000000"/>
                </a:solidFill>
                <a:effectLst/>
                <a:latin typeface="arial" panose="020B0604020202020204" pitchFamily="34" charset="0"/>
              </a:rPr>
              <a:t>1</a:t>
            </a:r>
            <a:r>
              <a:rPr lang="en-US" sz="1600" b="0" i="0" dirty="0" smtClean="0">
                <a:solidFill>
                  <a:srgbClr val="000000"/>
                </a:solidFill>
                <a:effectLst/>
                <a:latin typeface="arial" panose="020B0604020202020204" pitchFamily="34" charset="0"/>
              </a:rPr>
              <a:t>, </a:t>
            </a:r>
            <a:r>
              <a:rPr lang="en-US" sz="1600" b="0" i="0" u="sng" dirty="0" err="1" smtClean="0">
                <a:solidFill>
                  <a:srgbClr val="660066"/>
                </a:solidFill>
                <a:effectLst/>
                <a:latin typeface="arial" panose="020B0604020202020204" pitchFamily="34" charset="0"/>
                <a:hlinkClick r:id="rId6"/>
              </a:rPr>
              <a:t>Mair</a:t>
            </a:r>
            <a:r>
              <a:rPr lang="en-US" sz="1600" b="0" i="0" u="sng" dirty="0" smtClean="0">
                <a:solidFill>
                  <a:srgbClr val="660066"/>
                </a:solidFill>
                <a:effectLst/>
                <a:latin typeface="arial" panose="020B0604020202020204" pitchFamily="34" charset="0"/>
                <a:hlinkClick r:id="rId6"/>
              </a:rPr>
              <a:t> N</a:t>
            </a:r>
            <a:r>
              <a:rPr lang="en-US" sz="1600" b="0" i="0" baseline="30000" dirty="0" smtClean="0">
                <a:solidFill>
                  <a:srgbClr val="000000"/>
                </a:solidFill>
                <a:effectLst/>
                <a:latin typeface="arial" panose="020B0604020202020204" pitchFamily="34" charset="0"/>
              </a:rPr>
              <a:t>1</a:t>
            </a:r>
            <a:r>
              <a:rPr lang="en-US" sz="1600" b="0" i="0" dirty="0" smtClean="0">
                <a:solidFill>
                  <a:srgbClr val="000000"/>
                </a:solidFill>
                <a:effectLst/>
                <a:latin typeface="arial" panose="020B0604020202020204" pitchFamily="34" charset="0"/>
              </a:rPr>
              <a:t>, </a:t>
            </a:r>
            <a:r>
              <a:rPr lang="en-US" sz="1600" b="0" i="0" u="sng" dirty="0" err="1" smtClean="0">
                <a:solidFill>
                  <a:srgbClr val="660066"/>
                </a:solidFill>
                <a:effectLst/>
                <a:latin typeface="arial" panose="020B0604020202020204" pitchFamily="34" charset="0"/>
                <a:hlinkClick r:id="rId7"/>
              </a:rPr>
              <a:t>Schiefermeier</a:t>
            </a:r>
            <a:r>
              <a:rPr lang="en-US" sz="1600" b="0" i="0" u="sng" dirty="0" smtClean="0">
                <a:solidFill>
                  <a:srgbClr val="660066"/>
                </a:solidFill>
                <a:effectLst/>
                <a:latin typeface="arial" panose="020B0604020202020204" pitchFamily="34" charset="0"/>
                <a:hlinkClick r:id="rId7"/>
              </a:rPr>
              <a:t>-Mach N</a:t>
            </a:r>
            <a:r>
              <a:rPr lang="en-US" sz="1600" b="0" i="0" baseline="30000" dirty="0" smtClean="0">
                <a:solidFill>
                  <a:srgbClr val="000000"/>
                </a:solidFill>
                <a:effectLst/>
                <a:latin typeface="arial" panose="020B0604020202020204" pitchFamily="34" charset="0"/>
              </a:rPr>
              <a:t>1</a:t>
            </a:r>
            <a:r>
              <a:rPr lang="en-US" sz="1600" b="0" i="0" dirty="0" smtClean="0">
                <a:solidFill>
                  <a:srgbClr val="000000"/>
                </a:solidFill>
                <a:effectLst/>
                <a:latin typeface="arial" panose="020B0604020202020204" pitchFamily="34" charset="0"/>
              </a:rPr>
              <a:t>, </a:t>
            </a:r>
            <a:r>
              <a:rPr lang="en-US" sz="1600" b="0" i="0" u="sng" dirty="0" err="1" smtClean="0">
                <a:solidFill>
                  <a:srgbClr val="660066"/>
                </a:solidFill>
                <a:effectLst/>
                <a:latin typeface="arial" panose="020B0604020202020204" pitchFamily="34" charset="0"/>
                <a:hlinkClick r:id="rId8"/>
              </a:rPr>
              <a:t>Andratsch</a:t>
            </a:r>
            <a:r>
              <a:rPr lang="en-US" sz="1600" b="0" i="0" u="sng" dirty="0" smtClean="0">
                <a:solidFill>
                  <a:srgbClr val="660066"/>
                </a:solidFill>
                <a:effectLst/>
                <a:latin typeface="arial" panose="020B0604020202020204" pitchFamily="34" charset="0"/>
                <a:hlinkClick r:id="rId8"/>
              </a:rPr>
              <a:t> M</a:t>
            </a:r>
            <a:r>
              <a:rPr lang="en-US" sz="1600" b="0" i="0" baseline="30000" dirty="0" smtClean="0">
                <a:solidFill>
                  <a:srgbClr val="000000"/>
                </a:solidFill>
                <a:effectLst/>
                <a:latin typeface="arial" panose="020B0604020202020204" pitchFamily="34" charset="0"/>
              </a:rPr>
              <a:t>1</a:t>
            </a:r>
            <a:r>
              <a:rPr lang="en-US" sz="1600" b="0" i="0" dirty="0" smtClean="0">
                <a:solidFill>
                  <a:srgbClr val="000000"/>
                </a:solidFill>
                <a:effectLst/>
                <a:latin typeface="arial" panose="020B0604020202020204" pitchFamily="34" charset="0"/>
              </a:rPr>
              <a:t>, </a:t>
            </a:r>
            <a:r>
              <a:rPr lang="en-US" sz="1600" b="0" i="0" u="sng" dirty="0" smtClean="0">
                <a:solidFill>
                  <a:srgbClr val="660066"/>
                </a:solidFill>
                <a:effectLst/>
                <a:latin typeface="arial" panose="020B0604020202020204" pitchFamily="34" charset="0"/>
                <a:hlinkClick r:id="rId9"/>
              </a:rPr>
              <a:t>Qi Y</a:t>
            </a:r>
            <a:r>
              <a:rPr lang="en-US" sz="1600" b="0" i="0" baseline="30000" dirty="0" smtClean="0">
                <a:solidFill>
                  <a:srgbClr val="000000"/>
                </a:solidFill>
                <a:effectLst/>
                <a:latin typeface="arial" panose="020B0604020202020204" pitchFamily="34" charset="0"/>
              </a:rPr>
              <a:t>1</a:t>
            </a:r>
            <a:r>
              <a:rPr lang="en-US" sz="1600" b="0" i="0" dirty="0" smtClean="0">
                <a:solidFill>
                  <a:srgbClr val="000000"/>
                </a:solidFill>
                <a:effectLst/>
                <a:latin typeface="arial" panose="020B0604020202020204" pitchFamily="34" charset="0"/>
              </a:rPr>
              <a:t>, </a:t>
            </a:r>
            <a:r>
              <a:rPr lang="en-US" sz="1600" b="0" i="0" u="sng" dirty="0" err="1" smtClean="0">
                <a:solidFill>
                  <a:srgbClr val="660066"/>
                </a:solidFill>
                <a:effectLst/>
                <a:latin typeface="arial" panose="020B0604020202020204" pitchFamily="34" charset="0"/>
                <a:hlinkClick r:id="rId10"/>
              </a:rPr>
              <a:t>Langeslag</a:t>
            </a:r>
            <a:r>
              <a:rPr lang="en-US" sz="1600" b="0" i="0" u="sng" dirty="0" smtClean="0">
                <a:solidFill>
                  <a:srgbClr val="660066"/>
                </a:solidFill>
                <a:effectLst/>
                <a:latin typeface="arial" panose="020B0604020202020204" pitchFamily="34" charset="0"/>
                <a:hlinkClick r:id="rId10"/>
              </a:rPr>
              <a:t> M</a:t>
            </a:r>
            <a:r>
              <a:rPr lang="en-US" sz="1600" b="0" i="0" baseline="30000" dirty="0" smtClean="0">
                <a:solidFill>
                  <a:srgbClr val="000000"/>
                </a:solidFill>
                <a:effectLst/>
                <a:latin typeface="arial" panose="020B0604020202020204" pitchFamily="34" charset="0"/>
              </a:rPr>
              <a:t>1</a:t>
            </a:r>
            <a:r>
              <a:rPr lang="en-US" sz="1600" b="0" i="0" dirty="0" smtClean="0">
                <a:solidFill>
                  <a:srgbClr val="000000"/>
                </a:solidFill>
                <a:effectLst/>
                <a:latin typeface="arial" panose="020B0604020202020204" pitchFamily="34" charset="0"/>
              </a:rPr>
              <a:t>, </a:t>
            </a:r>
            <a:r>
              <a:rPr lang="en-US" sz="1600" b="0" i="0" u="sng" dirty="0" err="1" smtClean="0">
                <a:solidFill>
                  <a:srgbClr val="660066"/>
                </a:solidFill>
                <a:effectLst/>
                <a:latin typeface="arial" panose="020B0604020202020204" pitchFamily="34" charset="0"/>
                <a:hlinkClick r:id="rId11"/>
              </a:rPr>
              <a:t>Malsch</a:t>
            </a:r>
            <a:r>
              <a:rPr lang="en-US" sz="1600" b="0" i="0" u="sng" dirty="0" smtClean="0">
                <a:solidFill>
                  <a:srgbClr val="660066"/>
                </a:solidFill>
                <a:effectLst/>
                <a:latin typeface="arial" panose="020B0604020202020204" pitchFamily="34" charset="0"/>
                <a:hlinkClick r:id="rId11"/>
              </a:rPr>
              <a:t> P</a:t>
            </a:r>
            <a:r>
              <a:rPr lang="en-US" sz="1600" b="0" i="0" baseline="30000" dirty="0" smtClean="0">
                <a:solidFill>
                  <a:srgbClr val="000000"/>
                </a:solidFill>
                <a:effectLst/>
                <a:latin typeface="arial" panose="020B0604020202020204" pitchFamily="34" charset="0"/>
              </a:rPr>
              <a:t>1</a:t>
            </a:r>
            <a:r>
              <a:rPr lang="en-US" sz="1600" b="0" i="0" dirty="0" smtClean="0">
                <a:solidFill>
                  <a:srgbClr val="000000"/>
                </a:solidFill>
                <a:effectLst/>
                <a:latin typeface="arial" panose="020B0604020202020204" pitchFamily="34" charset="0"/>
              </a:rPr>
              <a:t>, </a:t>
            </a:r>
            <a:r>
              <a:rPr lang="en-US" sz="1600" b="0" i="0" u="sng" dirty="0" smtClean="0">
                <a:solidFill>
                  <a:srgbClr val="660066"/>
                </a:solidFill>
                <a:effectLst/>
                <a:latin typeface="arial" panose="020B0604020202020204" pitchFamily="34" charset="0"/>
                <a:hlinkClick r:id="rId12"/>
              </a:rPr>
              <a:t>Rose-John S</a:t>
            </a:r>
            <a:r>
              <a:rPr lang="en-US" sz="1600" b="0" i="0" baseline="30000" dirty="0" smtClean="0">
                <a:solidFill>
                  <a:srgbClr val="000000"/>
                </a:solidFill>
                <a:effectLst/>
                <a:latin typeface="arial" panose="020B0604020202020204" pitchFamily="34" charset="0"/>
              </a:rPr>
              <a:t>2</a:t>
            </a:r>
            <a:r>
              <a:rPr lang="en-US" sz="1600" b="0" i="0" dirty="0" smtClean="0">
                <a:solidFill>
                  <a:srgbClr val="000000"/>
                </a:solidFill>
                <a:effectLst/>
                <a:latin typeface="arial" panose="020B0604020202020204" pitchFamily="34" charset="0"/>
              </a:rPr>
              <a:t>, </a:t>
            </a:r>
            <a:r>
              <a:rPr lang="en-US" sz="1600" b="0" i="0" u="sng" dirty="0" smtClean="0">
                <a:solidFill>
                  <a:srgbClr val="660066"/>
                </a:solidFill>
                <a:effectLst/>
                <a:latin typeface="arial" panose="020B0604020202020204" pitchFamily="34" charset="0"/>
                <a:hlinkClick r:id="rId13"/>
              </a:rPr>
              <a:t>Kress M</a:t>
            </a:r>
            <a:r>
              <a:rPr lang="en-US" sz="1600" b="0" i="0" baseline="30000" dirty="0" smtClean="0">
                <a:solidFill>
                  <a:srgbClr val="000000"/>
                </a:solidFill>
                <a:effectLst/>
                <a:latin typeface="arial" panose="020B0604020202020204" pitchFamily="34" charset="0"/>
              </a:rPr>
              <a:t>1</a:t>
            </a:r>
            <a:r>
              <a:rPr lang="en-US" sz="1600" b="0" i="0" dirty="0" smtClean="0">
                <a:solidFill>
                  <a:srgbClr val="000000"/>
                </a:solidFill>
                <a:effectLst/>
                <a:latin typeface="arial" panose="020B0604020202020204" pitchFamily="34" charset="0"/>
              </a:rPr>
              <a:t>.</a:t>
            </a:r>
          </a:p>
          <a:p>
            <a:r>
              <a:rPr lang="en-US" sz="1600" b="1" i="0" u="none" strike="noStrike" dirty="0" smtClean="0">
                <a:solidFill>
                  <a:srgbClr val="660066"/>
                </a:solidFill>
                <a:effectLst/>
                <a:latin typeface="arial" panose="020B0604020202020204" pitchFamily="34" charset="0"/>
                <a:hlinkClick r:id="rId2" tooltip="Open/close author information list"/>
              </a:rPr>
              <a:t>Author information</a:t>
            </a:r>
            <a:endParaRPr lang="en-US" sz="1600" b="1" i="0" dirty="0" smtClean="0">
              <a:solidFill>
                <a:srgbClr val="724128"/>
              </a:solidFill>
              <a:effectLst/>
              <a:latin typeface="arial" panose="020B0604020202020204" pitchFamily="34" charset="0"/>
            </a:endParaRPr>
          </a:p>
          <a:p>
            <a:r>
              <a:rPr lang="en-US" sz="1600" b="1" i="0" dirty="0" smtClean="0">
                <a:solidFill>
                  <a:srgbClr val="985735"/>
                </a:solidFill>
                <a:effectLst/>
                <a:latin typeface="arial" panose="020B0604020202020204" pitchFamily="34" charset="0"/>
              </a:rPr>
              <a:t>Abstract</a:t>
            </a:r>
          </a:p>
          <a:p>
            <a:r>
              <a:rPr lang="en-US" sz="1600" b="0" i="0" dirty="0" smtClean="0">
                <a:solidFill>
                  <a:srgbClr val="000000"/>
                </a:solidFill>
                <a:effectLst/>
                <a:latin typeface="arial" panose="020B0604020202020204" pitchFamily="34" charset="0"/>
              </a:rPr>
              <a:t>TNF-α-converting enzyme, a member of the ADAM (A </a:t>
            </a:r>
            <a:r>
              <a:rPr lang="en-US" sz="1600" b="0" i="0" dirty="0" err="1" smtClean="0">
                <a:solidFill>
                  <a:srgbClr val="000000"/>
                </a:solidFill>
                <a:effectLst/>
                <a:latin typeface="arial" panose="020B0604020202020204" pitchFamily="34" charset="0"/>
              </a:rPr>
              <a:t>disintegrin</a:t>
            </a:r>
            <a:r>
              <a:rPr lang="en-US" sz="1600" b="0" i="0" dirty="0" smtClean="0">
                <a:solidFill>
                  <a:srgbClr val="000000"/>
                </a:solidFill>
                <a:effectLst/>
                <a:latin typeface="arial" panose="020B0604020202020204" pitchFamily="34" charset="0"/>
              </a:rPr>
              <a:t> and metalloproteinase) protease family and also known as ADAM17, regulates inflammation and regeneration in health and disease. ADAM17 targets are involved in pain development and hypersensitivity in animal models of inflammatory and neuropathic pain. However, the role of ADAM17 in the pain pathway is largely unknown. Therefore, we used the </a:t>
            </a:r>
            <a:r>
              <a:rPr lang="en-US" sz="1600" b="0" i="0" dirty="0" err="1" smtClean="0">
                <a:solidFill>
                  <a:srgbClr val="000000"/>
                </a:solidFill>
                <a:effectLst/>
                <a:latin typeface="arial" panose="020B0604020202020204" pitchFamily="34" charset="0"/>
              </a:rPr>
              <a:t>hypomorphic</a:t>
            </a:r>
            <a:r>
              <a:rPr lang="en-US" sz="1600" b="0" i="0" dirty="0" smtClean="0">
                <a:solidFill>
                  <a:srgbClr val="000000"/>
                </a:solidFill>
                <a:effectLst/>
                <a:latin typeface="arial" panose="020B0604020202020204" pitchFamily="34" charset="0"/>
              </a:rPr>
              <a:t> ADAM17 (ADAM17</a:t>
            </a:r>
            <a:r>
              <a:rPr lang="en-US" sz="1600" b="0" i="0" baseline="30000" dirty="0" smtClean="0">
                <a:solidFill>
                  <a:srgbClr val="000000"/>
                </a:solidFill>
                <a:effectLst/>
                <a:latin typeface="arial" panose="020B0604020202020204" pitchFamily="34" charset="0"/>
              </a:rPr>
              <a:t>ex/ex</a:t>
            </a:r>
            <a:r>
              <a:rPr lang="en-US" sz="1600" b="0" i="0" dirty="0" smtClean="0">
                <a:solidFill>
                  <a:srgbClr val="000000"/>
                </a:solidFill>
                <a:effectLst/>
                <a:latin typeface="arial" panose="020B0604020202020204" pitchFamily="34" charset="0"/>
              </a:rPr>
              <a:t>) mouse model to investigate the importance of ADAM17 in nociceptive behavior, morphology, and function of primary afferent nociceptors. ADAM17</a:t>
            </a:r>
            <a:r>
              <a:rPr lang="en-US" sz="1600" b="0" i="0" baseline="30000" dirty="0" smtClean="0">
                <a:solidFill>
                  <a:srgbClr val="000000"/>
                </a:solidFill>
                <a:effectLst/>
                <a:latin typeface="arial" panose="020B0604020202020204" pitchFamily="34" charset="0"/>
              </a:rPr>
              <a:t>ex/ex</a:t>
            </a:r>
            <a:r>
              <a:rPr lang="en-US" sz="1600" b="0" i="0" dirty="0" smtClean="0">
                <a:solidFill>
                  <a:srgbClr val="000000"/>
                </a:solidFill>
                <a:effectLst/>
                <a:latin typeface="arial" panose="020B0604020202020204" pitchFamily="34" charset="0"/>
              </a:rPr>
              <a:t> mice were hyposensitive to noxious stimulation, showing elevated mechanical thresholds as well as impaired heat and cold sensitivity. Despite these differences, skin thickness and innervation were comparable to controls. Although dorsal root ganglia of ADAM17</a:t>
            </a:r>
            <a:r>
              <a:rPr lang="en-US" sz="1600" b="0" i="0" baseline="30000" dirty="0" smtClean="0">
                <a:solidFill>
                  <a:srgbClr val="000000"/>
                </a:solidFill>
                <a:effectLst/>
                <a:latin typeface="arial" panose="020B0604020202020204" pitchFamily="34" charset="0"/>
              </a:rPr>
              <a:t>ex/ex</a:t>
            </a:r>
            <a:r>
              <a:rPr lang="en-US" sz="1600" b="0" i="0" dirty="0" smtClean="0">
                <a:solidFill>
                  <a:srgbClr val="000000"/>
                </a:solidFill>
                <a:effectLst/>
                <a:latin typeface="arial" panose="020B0604020202020204" pitchFamily="34" charset="0"/>
              </a:rPr>
              <a:t> mice exhibited normal morphology of </a:t>
            </a:r>
            <a:r>
              <a:rPr lang="en-US" sz="1600" b="0" i="0" dirty="0" err="1" smtClean="0">
                <a:solidFill>
                  <a:srgbClr val="000000"/>
                </a:solidFill>
                <a:effectLst/>
                <a:latin typeface="arial" panose="020B0604020202020204" pitchFamily="34" charset="0"/>
              </a:rPr>
              <a:t>peptidergic</a:t>
            </a:r>
            <a:r>
              <a:rPr lang="en-US" sz="1600" b="0" i="0" dirty="0" smtClean="0">
                <a:solidFill>
                  <a:srgbClr val="000000"/>
                </a:solidFill>
                <a:effectLst/>
                <a:latin typeface="arial" panose="020B0604020202020204" pitchFamily="34" charset="0"/>
              </a:rPr>
              <a:t> and </a:t>
            </a:r>
            <a:r>
              <a:rPr lang="en-US" sz="1600" b="0" i="0" dirty="0" err="1" smtClean="0">
                <a:solidFill>
                  <a:srgbClr val="000000"/>
                </a:solidFill>
                <a:effectLst/>
                <a:latin typeface="arial" panose="020B0604020202020204" pitchFamily="34" charset="0"/>
              </a:rPr>
              <a:t>nonpeptidergic</a:t>
            </a:r>
            <a:r>
              <a:rPr lang="en-US" sz="1600" b="0" i="0" dirty="0" smtClean="0">
                <a:solidFill>
                  <a:srgbClr val="000000"/>
                </a:solidFill>
                <a:effectLst/>
                <a:latin typeface="arial" panose="020B0604020202020204" pitchFamily="34" charset="0"/>
              </a:rPr>
              <a:t> neurons, a small but significant reduction in the number of </a:t>
            </a:r>
            <a:r>
              <a:rPr lang="en-US" sz="1600" b="0" i="0" dirty="0" err="1" smtClean="0">
                <a:solidFill>
                  <a:srgbClr val="000000"/>
                </a:solidFill>
                <a:effectLst/>
                <a:latin typeface="arial" panose="020B0604020202020204" pitchFamily="34" charset="0"/>
              </a:rPr>
              <a:t>isolectin</a:t>
            </a:r>
            <a:r>
              <a:rPr lang="en-US" sz="1600" b="0" i="0" dirty="0" smtClean="0">
                <a:solidFill>
                  <a:srgbClr val="000000"/>
                </a:solidFill>
                <a:effectLst/>
                <a:latin typeface="arial" panose="020B0604020202020204" pitchFamily="34" charset="0"/>
              </a:rPr>
              <a:t> β-4-positive neurons was observed. Functional electrical properties of unmyelinated nociceptors showed differences in resting membrane potential, </a:t>
            </a:r>
            <a:r>
              <a:rPr lang="en-US" sz="1600" b="0" i="0" dirty="0" err="1" smtClean="0">
                <a:solidFill>
                  <a:srgbClr val="000000"/>
                </a:solidFill>
                <a:effectLst/>
                <a:latin typeface="arial" panose="020B0604020202020204" pitchFamily="34" charset="0"/>
              </a:rPr>
              <a:t>afterhyperpolarization</a:t>
            </a:r>
            <a:r>
              <a:rPr lang="en-US" sz="1600" b="0" i="0" dirty="0" smtClean="0">
                <a:solidFill>
                  <a:srgbClr val="000000"/>
                </a:solidFill>
                <a:effectLst/>
                <a:latin typeface="arial" panose="020B0604020202020204" pitchFamily="34" charset="0"/>
              </a:rPr>
              <a:t>, and firing patterns in specific subpopulations of sensory neurons in ADAM17</a:t>
            </a:r>
            <a:r>
              <a:rPr lang="en-US" sz="1600" b="0" i="0" baseline="30000" dirty="0" smtClean="0">
                <a:solidFill>
                  <a:srgbClr val="000000"/>
                </a:solidFill>
                <a:effectLst/>
                <a:latin typeface="arial" panose="020B0604020202020204" pitchFamily="34" charset="0"/>
              </a:rPr>
              <a:t>ex/ex</a:t>
            </a:r>
            <a:r>
              <a:rPr lang="en-US" sz="1600" b="0" i="0" dirty="0" smtClean="0">
                <a:solidFill>
                  <a:srgbClr val="000000"/>
                </a:solidFill>
                <a:effectLst/>
                <a:latin typeface="arial" panose="020B0604020202020204" pitchFamily="34" charset="0"/>
              </a:rPr>
              <a:t> mice. However, spinal cord morphology and microglia activity in ADAM17</a:t>
            </a:r>
            <a:r>
              <a:rPr lang="en-US" sz="1600" b="0" i="0" baseline="30000" dirty="0" smtClean="0">
                <a:solidFill>
                  <a:srgbClr val="000000"/>
                </a:solidFill>
                <a:effectLst/>
                <a:latin typeface="arial" panose="020B0604020202020204" pitchFamily="34" charset="0"/>
              </a:rPr>
              <a:t>ex/ex</a:t>
            </a:r>
            <a:r>
              <a:rPr lang="en-US" sz="1600" b="0" i="0" dirty="0" smtClean="0">
                <a:solidFill>
                  <a:srgbClr val="000000"/>
                </a:solidFill>
                <a:effectLst/>
                <a:latin typeface="arial" panose="020B0604020202020204" pitchFamily="34" charset="0"/>
              </a:rPr>
              <a:t> mice were not altered. Our data suggest that ADAM17 contributes to the processing of painful stimuli, with a complex mode of action orchestrating the function of neurons along the pain pathway.-</a:t>
            </a:r>
            <a:r>
              <a:rPr lang="en-US" sz="1600" b="0" i="0" dirty="0" err="1" smtClean="0">
                <a:solidFill>
                  <a:srgbClr val="000000"/>
                </a:solidFill>
                <a:effectLst/>
                <a:latin typeface="arial" panose="020B0604020202020204" pitchFamily="34" charset="0"/>
              </a:rPr>
              <a:t>Quarta</a:t>
            </a:r>
            <a:r>
              <a:rPr lang="en-US" sz="1600" b="0" i="0" dirty="0" smtClean="0">
                <a:solidFill>
                  <a:srgbClr val="000000"/>
                </a:solidFill>
                <a:effectLst/>
                <a:latin typeface="arial" panose="020B0604020202020204" pitchFamily="34" charset="0"/>
              </a:rPr>
              <a:t>, S., </a:t>
            </a:r>
            <a:r>
              <a:rPr lang="en-US" sz="1600" b="0" i="0" dirty="0" err="1" smtClean="0">
                <a:solidFill>
                  <a:srgbClr val="000000"/>
                </a:solidFill>
                <a:effectLst/>
                <a:latin typeface="arial" panose="020B0604020202020204" pitchFamily="34" charset="0"/>
              </a:rPr>
              <a:t>Mitrić</a:t>
            </a:r>
            <a:r>
              <a:rPr lang="en-US" sz="1600" b="0" i="0" dirty="0" smtClean="0">
                <a:solidFill>
                  <a:srgbClr val="000000"/>
                </a:solidFill>
                <a:effectLst/>
                <a:latin typeface="arial" panose="020B0604020202020204" pitchFamily="34" charset="0"/>
              </a:rPr>
              <a:t>, M., </a:t>
            </a:r>
            <a:r>
              <a:rPr lang="en-US" sz="1600" b="0" i="0" dirty="0" err="1" smtClean="0">
                <a:solidFill>
                  <a:srgbClr val="000000"/>
                </a:solidFill>
                <a:effectLst/>
                <a:latin typeface="arial" panose="020B0604020202020204" pitchFamily="34" charset="0"/>
              </a:rPr>
              <a:t>Kalpachidou</a:t>
            </a:r>
            <a:r>
              <a:rPr lang="en-US" sz="1600" b="0" i="0" dirty="0" smtClean="0">
                <a:solidFill>
                  <a:srgbClr val="000000"/>
                </a:solidFill>
                <a:effectLst/>
                <a:latin typeface="arial" panose="020B0604020202020204" pitchFamily="34" charset="0"/>
              </a:rPr>
              <a:t>, T., </a:t>
            </a:r>
            <a:r>
              <a:rPr lang="en-US" sz="1600" b="0" i="0" dirty="0" err="1" smtClean="0">
                <a:solidFill>
                  <a:srgbClr val="000000"/>
                </a:solidFill>
                <a:effectLst/>
                <a:latin typeface="arial" panose="020B0604020202020204" pitchFamily="34" charset="0"/>
              </a:rPr>
              <a:t>Mair</a:t>
            </a:r>
            <a:r>
              <a:rPr lang="en-US" sz="1600" b="0" i="0" dirty="0" smtClean="0">
                <a:solidFill>
                  <a:srgbClr val="000000"/>
                </a:solidFill>
                <a:effectLst/>
                <a:latin typeface="arial" panose="020B0604020202020204" pitchFamily="34" charset="0"/>
              </a:rPr>
              <a:t>, N., </a:t>
            </a:r>
            <a:r>
              <a:rPr lang="en-US" sz="1600" b="0" i="0" dirty="0" err="1" smtClean="0">
                <a:solidFill>
                  <a:srgbClr val="000000"/>
                </a:solidFill>
                <a:effectLst/>
                <a:latin typeface="arial" panose="020B0604020202020204" pitchFamily="34" charset="0"/>
              </a:rPr>
              <a:t>Schiefermeier</a:t>
            </a:r>
            <a:r>
              <a:rPr lang="en-US" sz="1600" b="0" i="0" dirty="0" smtClean="0">
                <a:solidFill>
                  <a:srgbClr val="000000"/>
                </a:solidFill>
                <a:effectLst/>
                <a:latin typeface="arial" panose="020B0604020202020204" pitchFamily="34" charset="0"/>
              </a:rPr>
              <a:t>-Mach, N., </a:t>
            </a:r>
            <a:r>
              <a:rPr lang="en-US" sz="1600" b="0" i="0" dirty="0" err="1" smtClean="0">
                <a:solidFill>
                  <a:srgbClr val="000000"/>
                </a:solidFill>
                <a:effectLst/>
                <a:latin typeface="arial" panose="020B0604020202020204" pitchFamily="34" charset="0"/>
              </a:rPr>
              <a:t>Andratsch</a:t>
            </a:r>
            <a:r>
              <a:rPr lang="en-US" sz="1600" b="0" i="0" dirty="0" smtClean="0">
                <a:solidFill>
                  <a:srgbClr val="000000"/>
                </a:solidFill>
                <a:effectLst/>
                <a:latin typeface="arial" panose="020B0604020202020204" pitchFamily="34" charset="0"/>
              </a:rPr>
              <a:t>, M., Qi, Y., </a:t>
            </a:r>
            <a:r>
              <a:rPr lang="en-US" sz="1600" b="0" i="0" dirty="0" err="1" smtClean="0">
                <a:solidFill>
                  <a:srgbClr val="000000"/>
                </a:solidFill>
                <a:effectLst/>
                <a:latin typeface="arial" panose="020B0604020202020204" pitchFamily="34" charset="0"/>
              </a:rPr>
              <a:t>Langeslag</a:t>
            </a:r>
            <a:r>
              <a:rPr lang="en-US" sz="1600" b="0" i="0" dirty="0" smtClean="0">
                <a:solidFill>
                  <a:srgbClr val="000000"/>
                </a:solidFill>
                <a:effectLst/>
                <a:latin typeface="arial" panose="020B0604020202020204" pitchFamily="34" charset="0"/>
              </a:rPr>
              <a:t>, M., </a:t>
            </a:r>
            <a:r>
              <a:rPr lang="en-US" sz="1600" b="0" i="0" dirty="0" err="1" smtClean="0">
                <a:solidFill>
                  <a:srgbClr val="000000"/>
                </a:solidFill>
                <a:effectLst/>
                <a:latin typeface="arial" panose="020B0604020202020204" pitchFamily="34" charset="0"/>
              </a:rPr>
              <a:t>Malsch</a:t>
            </a:r>
            <a:r>
              <a:rPr lang="en-US" sz="1600" b="0" i="0" dirty="0" smtClean="0">
                <a:solidFill>
                  <a:srgbClr val="000000"/>
                </a:solidFill>
                <a:effectLst/>
                <a:latin typeface="arial" panose="020B0604020202020204" pitchFamily="34" charset="0"/>
              </a:rPr>
              <a:t>, P., Rose-John, S., Kress, M. Impaired mechanical, heat, and cold nociception in a murine model of genetic TACE/ADAM17 knockdown.</a:t>
            </a:r>
            <a:endParaRPr lang="en-US" sz="16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93060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38489" y="1859340"/>
            <a:ext cx="8094133" cy="2308324"/>
          </a:xfrm>
          <a:prstGeom prst="rect">
            <a:avLst/>
          </a:prstGeom>
        </p:spPr>
        <p:txBody>
          <a:bodyPr wrap="square">
            <a:spAutoFit/>
          </a:bodyPr>
          <a:lstStyle/>
          <a:p>
            <a:r>
              <a:rPr lang="en-US" dirty="0">
                <a:solidFill>
                  <a:srgbClr val="505050"/>
                </a:solidFill>
                <a:latin typeface="Arial" panose="020B0604020202020204" pitchFamily="34" charset="0"/>
              </a:rPr>
              <a:t>Kidney fibrosis following kidney injury is an unresolved health problem and causes significant </a:t>
            </a:r>
            <a:r>
              <a:rPr lang="en-US" dirty="0">
                <a:solidFill>
                  <a:srgbClr val="007398"/>
                </a:solidFill>
                <a:latin typeface="Arial" panose="020B0604020202020204" pitchFamily="34" charset="0"/>
                <a:hlinkClick r:id="rId2" tooltip="Learn more about Morbidity"/>
              </a:rPr>
              <a:t>morbidity</a:t>
            </a:r>
            <a:r>
              <a:rPr lang="en-US" dirty="0">
                <a:solidFill>
                  <a:srgbClr val="505050"/>
                </a:solidFill>
                <a:latin typeface="Arial" panose="020B0604020202020204" pitchFamily="34" charset="0"/>
              </a:rPr>
              <a:t> and mortality worldwide. In a recent study into the molecular mechanism of kidney fibrosis, it was shown that ADAM17, TNF</a:t>
            </a:r>
            <a:r>
              <a:rPr lang="en-US" i="1" dirty="0">
                <a:solidFill>
                  <a:srgbClr val="505050"/>
                </a:solidFill>
                <a:latin typeface="Arial" panose="020B0604020202020204" pitchFamily="34" charset="0"/>
              </a:rPr>
              <a:t>α</a:t>
            </a:r>
            <a:r>
              <a:rPr lang="en-US" dirty="0">
                <a:solidFill>
                  <a:srgbClr val="505050"/>
                </a:solidFill>
                <a:latin typeface="Arial" panose="020B0604020202020204" pitchFamily="34" charset="0"/>
              </a:rPr>
              <a:t> and the EGF-R ligand </a:t>
            </a:r>
            <a:r>
              <a:rPr lang="en-US" dirty="0" err="1">
                <a:solidFill>
                  <a:srgbClr val="007398"/>
                </a:solidFill>
                <a:latin typeface="Arial" panose="020B0604020202020204" pitchFamily="34" charset="0"/>
                <a:hlinkClick r:id="rId3" tooltip="Learn more about Amphiregulin"/>
              </a:rPr>
              <a:t>amphiregulin</a:t>
            </a:r>
            <a:r>
              <a:rPr lang="en-US" dirty="0">
                <a:solidFill>
                  <a:srgbClr val="505050"/>
                </a:solidFill>
                <a:latin typeface="Arial" panose="020B0604020202020204" pitchFamily="34" charset="0"/>
              </a:rPr>
              <a:t> were upregulated leading to sustained activation of the EGF-R and infiltration of neutrophils and macrophages, which resulted in fibrosis. Loss of ADAM17 protected against these pathophysiologic changes. These results showed that ADAM17 might represent a therapeutic target in human kidney fibrosis </a:t>
            </a:r>
            <a:endParaRPr lang="en-US" dirty="0"/>
          </a:p>
        </p:txBody>
      </p:sp>
    </p:spTree>
    <p:extLst>
      <p:ext uri="{BB962C8B-B14F-4D97-AF65-F5344CB8AC3E}">
        <p14:creationId xmlns:p14="http://schemas.microsoft.com/office/powerpoint/2010/main" val="28010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0" y="1166843"/>
            <a:ext cx="6096000" cy="4524315"/>
          </a:xfrm>
          <a:prstGeom prst="rect">
            <a:avLst/>
          </a:prstGeom>
        </p:spPr>
        <p:txBody>
          <a:bodyPr>
            <a:spAutoFit/>
          </a:bodyPr>
          <a:lstStyle/>
          <a:p>
            <a:r>
              <a:rPr lang="en-US" dirty="0">
                <a:solidFill>
                  <a:srgbClr val="505050"/>
                </a:solidFill>
                <a:latin typeface="Arial" panose="020B0604020202020204" pitchFamily="34" charset="0"/>
              </a:rPr>
              <a:t>Interestingly, a patient with an ADAM17 </a:t>
            </a:r>
            <a:r>
              <a:rPr lang="en-US" dirty="0">
                <a:solidFill>
                  <a:srgbClr val="007398"/>
                </a:solidFill>
                <a:latin typeface="Arial" panose="020B0604020202020204" pitchFamily="34" charset="0"/>
                <a:hlinkClick r:id="rId2" tooltip="Learn more about Loss of Function Mutation"/>
              </a:rPr>
              <a:t>loss of function mutation</a:t>
            </a:r>
            <a:r>
              <a:rPr lang="en-US" dirty="0">
                <a:solidFill>
                  <a:srgbClr val="505050"/>
                </a:solidFill>
                <a:latin typeface="Arial" panose="020B0604020202020204" pitchFamily="34" charset="0"/>
              </a:rPr>
              <a:t> was identified, who showed </a:t>
            </a:r>
            <a:r>
              <a:rPr lang="en-US" dirty="0">
                <a:solidFill>
                  <a:srgbClr val="007398"/>
                </a:solidFill>
                <a:latin typeface="Arial" panose="020B0604020202020204" pitchFamily="34" charset="0"/>
                <a:hlinkClick r:id="rId3" tooltip="Learn more about Autosomal Recessive Inheritance"/>
              </a:rPr>
              <a:t>autosomal recessive</a:t>
            </a:r>
            <a:r>
              <a:rPr lang="en-US" dirty="0">
                <a:solidFill>
                  <a:srgbClr val="505050"/>
                </a:solidFill>
                <a:latin typeface="Arial" panose="020B0604020202020204" pitchFamily="34" charset="0"/>
              </a:rPr>
              <a:t> neonatal inflammatory skin and bowel lesions indicating that in humans loss of ADAM17 was compatible with life </a:t>
            </a:r>
            <a:r>
              <a:rPr lang="en-US" dirty="0">
                <a:solidFill>
                  <a:srgbClr val="007398"/>
                </a:solidFill>
                <a:latin typeface="Arial" panose="020B0604020202020204" pitchFamily="34" charset="0"/>
                <a:hlinkClick r:id="rId4"/>
              </a:rPr>
              <a:t>[46]</a:t>
            </a:r>
            <a:r>
              <a:rPr lang="en-US" dirty="0">
                <a:solidFill>
                  <a:srgbClr val="505050"/>
                </a:solidFill>
                <a:latin typeface="Arial" panose="020B0604020202020204" pitchFamily="34" charset="0"/>
              </a:rPr>
              <a:t>. A second patient with a genetic </a:t>
            </a:r>
            <a:r>
              <a:rPr lang="en-US" i="1" dirty="0">
                <a:solidFill>
                  <a:srgbClr val="505050"/>
                </a:solidFill>
                <a:latin typeface="Arial" panose="020B0604020202020204" pitchFamily="34" charset="0"/>
              </a:rPr>
              <a:t>ADAM17</a:t>
            </a:r>
            <a:r>
              <a:rPr lang="en-US" dirty="0">
                <a:solidFill>
                  <a:srgbClr val="505050"/>
                </a:solidFill>
                <a:latin typeface="Arial" panose="020B0604020202020204" pitchFamily="34" charset="0"/>
              </a:rPr>
              <a:t>deficiency was recently identified. Apart from impaired </a:t>
            </a:r>
            <a:r>
              <a:rPr lang="en-US" dirty="0">
                <a:solidFill>
                  <a:srgbClr val="007398"/>
                </a:solidFill>
                <a:latin typeface="Arial" panose="020B0604020202020204" pitchFamily="34" charset="0"/>
                <a:hlinkClick r:id="rId5" tooltip="Learn more about Cytokine Release"/>
              </a:rPr>
              <a:t>cytokine secretion</a:t>
            </a:r>
            <a:r>
              <a:rPr lang="en-US" dirty="0">
                <a:solidFill>
                  <a:srgbClr val="505050"/>
                </a:solidFill>
                <a:latin typeface="Arial" panose="020B0604020202020204" pitchFamily="34" charset="0"/>
              </a:rPr>
              <a:t> from PBMCs, NK cells of this patient exhibited abnormally high levels of the NK killer receptor </a:t>
            </a:r>
            <a:r>
              <a:rPr lang="en-US" dirty="0">
                <a:solidFill>
                  <a:srgbClr val="007398"/>
                </a:solidFill>
                <a:latin typeface="Arial" panose="020B0604020202020204" pitchFamily="34" charset="0"/>
                <a:hlinkClick r:id="rId6" tooltip="Learn more about CD16"/>
              </a:rPr>
              <a:t>CD16</a:t>
            </a:r>
            <a:r>
              <a:rPr lang="en-US" dirty="0">
                <a:solidFill>
                  <a:srgbClr val="505050"/>
                </a:solidFill>
                <a:latin typeface="Arial" panose="020B0604020202020204" pitchFamily="34" charset="0"/>
              </a:rPr>
              <a:t> </a:t>
            </a:r>
            <a:r>
              <a:rPr lang="en-US" dirty="0">
                <a:solidFill>
                  <a:srgbClr val="007398"/>
                </a:solidFill>
                <a:latin typeface="Arial" panose="020B0604020202020204" pitchFamily="34" charset="0"/>
                <a:hlinkClick r:id="rId7"/>
              </a:rPr>
              <a:t>[47]</a:t>
            </a:r>
            <a:r>
              <a:rPr lang="en-US" dirty="0">
                <a:solidFill>
                  <a:srgbClr val="505050"/>
                </a:solidFill>
                <a:latin typeface="Arial" panose="020B0604020202020204" pitchFamily="34" charset="0"/>
              </a:rPr>
              <a:t>. Moreover, it was shown that mutations in iRhom2 were associated with </a:t>
            </a:r>
            <a:r>
              <a:rPr lang="en-US" dirty="0" err="1">
                <a:solidFill>
                  <a:srgbClr val="505050"/>
                </a:solidFill>
                <a:latin typeface="Arial" panose="020B0604020202020204" pitchFamily="34" charset="0"/>
              </a:rPr>
              <a:t>tylosis</a:t>
            </a:r>
            <a:r>
              <a:rPr lang="en-US" dirty="0">
                <a:solidFill>
                  <a:srgbClr val="505050"/>
                </a:solidFill>
                <a:latin typeface="Arial" panose="020B0604020202020204" pitchFamily="34" charset="0"/>
              </a:rPr>
              <a:t>, a familial esophageal cancer syndrome. </a:t>
            </a:r>
            <a:r>
              <a:rPr lang="en-US" dirty="0">
                <a:solidFill>
                  <a:srgbClr val="007398"/>
                </a:solidFill>
                <a:latin typeface="Arial" panose="020B0604020202020204" pitchFamily="34" charset="0"/>
                <a:hlinkClick r:id="rId8" tooltip="Learn more about Keratinocyte"/>
              </a:rPr>
              <a:t>Keratinocytes</a:t>
            </a:r>
            <a:r>
              <a:rPr lang="en-US" dirty="0">
                <a:solidFill>
                  <a:srgbClr val="505050"/>
                </a:solidFill>
                <a:latin typeface="Arial" panose="020B0604020202020204" pitchFamily="34" charset="0"/>
              </a:rPr>
              <a:t> from these patients were characterized by sustained EGF-R signaling, which was not seen in healthy control cells </a:t>
            </a:r>
            <a:r>
              <a:rPr lang="en-US" dirty="0">
                <a:solidFill>
                  <a:srgbClr val="007398"/>
                </a:solidFill>
                <a:latin typeface="Arial" panose="020B0604020202020204" pitchFamily="34" charset="0"/>
                <a:hlinkClick r:id="rId9"/>
              </a:rPr>
              <a:t>[48]</a:t>
            </a:r>
            <a:r>
              <a:rPr lang="en-US" dirty="0">
                <a:solidFill>
                  <a:srgbClr val="505050"/>
                </a:solidFill>
                <a:latin typeface="Arial" panose="020B0604020202020204" pitchFamily="34" charset="0"/>
              </a:rPr>
              <a:t>. A mouse mutation in the first transmembrane region of iRhom2 reduced TNF</a:t>
            </a:r>
            <a:r>
              <a:rPr lang="en-US" i="1" dirty="0">
                <a:solidFill>
                  <a:srgbClr val="505050"/>
                </a:solidFill>
                <a:latin typeface="Arial" panose="020B0604020202020204" pitchFamily="34" charset="0"/>
              </a:rPr>
              <a:t>α</a:t>
            </a:r>
            <a:r>
              <a:rPr lang="en-US" dirty="0">
                <a:solidFill>
                  <a:srgbClr val="505050"/>
                </a:solidFill>
                <a:latin typeface="Arial" panose="020B0604020202020204" pitchFamily="34" charset="0"/>
              </a:rPr>
              <a:t> shedding </a:t>
            </a:r>
            <a:r>
              <a:rPr lang="en-US" dirty="0">
                <a:solidFill>
                  <a:srgbClr val="007398"/>
                </a:solidFill>
                <a:latin typeface="Arial" panose="020B0604020202020204" pitchFamily="34" charset="0"/>
                <a:hlinkClick r:id="rId10"/>
              </a:rPr>
              <a:t>[49]</a:t>
            </a:r>
            <a:r>
              <a:rPr lang="en-US" dirty="0">
                <a:solidFill>
                  <a:srgbClr val="505050"/>
                </a:solidFill>
                <a:latin typeface="Arial" panose="020B0604020202020204" pitchFamily="34" charset="0"/>
              </a:rPr>
              <a:t> possibly by impairing the interaction with ADAM17</a:t>
            </a:r>
            <a:endParaRPr lang="en-US" dirty="0"/>
          </a:p>
        </p:txBody>
      </p:sp>
    </p:spTree>
    <p:extLst>
      <p:ext uri="{BB962C8B-B14F-4D97-AF65-F5344CB8AC3E}">
        <p14:creationId xmlns:p14="http://schemas.microsoft.com/office/powerpoint/2010/main" val="3073003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017718" y="399534"/>
            <a:ext cx="4224298" cy="369332"/>
          </a:xfrm>
          <a:prstGeom prst="rect">
            <a:avLst/>
          </a:prstGeom>
        </p:spPr>
        <p:txBody>
          <a:bodyPr wrap="none">
            <a:spAutoFit/>
          </a:bodyPr>
          <a:lstStyle/>
          <a:p>
            <a:r>
              <a:rPr lang="en-US" dirty="0">
                <a:solidFill>
                  <a:srgbClr val="505050"/>
                </a:solidFill>
                <a:latin typeface="Arial" panose="020B0604020202020204" pitchFamily="34" charset="0"/>
              </a:rPr>
              <a:t> ADAM17 in the central nervous system</a:t>
            </a:r>
            <a:endParaRPr lang="en-US" b="0" i="0" dirty="0">
              <a:solidFill>
                <a:srgbClr val="505050"/>
              </a:solidFill>
              <a:effectLst/>
              <a:latin typeface="Arial" panose="020B0604020202020204" pitchFamily="34" charset="0"/>
            </a:endParaRPr>
          </a:p>
        </p:txBody>
      </p:sp>
      <p:sp>
        <p:nvSpPr>
          <p:cNvPr id="3" name="Rectángulo 2"/>
          <p:cNvSpPr/>
          <p:nvPr/>
        </p:nvSpPr>
        <p:spPr>
          <a:xfrm>
            <a:off x="3194755" y="861201"/>
            <a:ext cx="6096000" cy="5632311"/>
          </a:xfrm>
          <a:prstGeom prst="rect">
            <a:avLst/>
          </a:prstGeom>
        </p:spPr>
        <p:txBody>
          <a:bodyPr>
            <a:spAutoFit/>
          </a:bodyPr>
          <a:lstStyle/>
          <a:p>
            <a:r>
              <a:rPr lang="en-US" dirty="0">
                <a:solidFill>
                  <a:srgbClr val="505050"/>
                </a:solidFill>
                <a:latin typeface="Arial" panose="020B0604020202020204" pitchFamily="34" charset="0"/>
              </a:rPr>
              <a:t>ADAM </a:t>
            </a:r>
            <a:r>
              <a:rPr lang="en-US" dirty="0">
                <a:solidFill>
                  <a:srgbClr val="007398"/>
                </a:solidFill>
                <a:latin typeface="Arial" panose="020B0604020202020204" pitchFamily="34" charset="0"/>
                <a:hlinkClick r:id="rId2" tooltip="Learn more about Proteases"/>
              </a:rPr>
              <a:t>proteases</a:t>
            </a:r>
            <a:r>
              <a:rPr lang="en-US" dirty="0">
                <a:solidFill>
                  <a:srgbClr val="505050"/>
                </a:solidFill>
                <a:latin typeface="Arial" panose="020B0604020202020204" pitchFamily="34" charset="0"/>
              </a:rPr>
              <a:t> have been shown to play important roles in the CNS development </a:t>
            </a:r>
            <a:r>
              <a:rPr lang="en-US" dirty="0">
                <a:solidFill>
                  <a:srgbClr val="007398"/>
                </a:solidFill>
                <a:latin typeface="Arial" panose="020B0604020202020204" pitchFamily="34" charset="0"/>
                <a:hlinkClick r:id="rId3"/>
              </a:rPr>
              <a:t>[75]</a:t>
            </a:r>
            <a:r>
              <a:rPr lang="en-US" dirty="0">
                <a:solidFill>
                  <a:srgbClr val="505050"/>
                </a:solidFill>
                <a:latin typeface="Arial" panose="020B0604020202020204" pitchFamily="34" charset="0"/>
              </a:rPr>
              <a:t>, </a:t>
            </a:r>
            <a:r>
              <a:rPr lang="en-US" dirty="0">
                <a:solidFill>
                  <a:srgbClr val="007398"/>
                </a:solidFill>
                <a:latin typeface="Arial" panose="020B0604020202020204" pitchFamily="34" charset="0"/>
                <a:hlinkClick r:id="rId4"/>
              </a:rPr>
              <a:t>[79]</a:t>
            </a:r>
            <a:r>
              <a:rPr lang="en-US" dirty="0">
                <a:solidFill>
                  <a:srgbClr val="505050"/>
                </a:solidFill>
                <a:latin typeface="Arial" panose="020B0604020202020204" pitchFamily="34" charset="0"/>
              </a:rPr>
              <a:t>, </a:t>
            </a:r>
            <a:r>
              <a:rPr lang="en-US" dirty="0">
                <a:solidFill>
                  <a:srgbClr val="007398"/>
                </a:solidFill>
                <a:latin typeface="Arial" panose="020B0604020202020204" pitchFamily="34" charset="0"/>
                <a:hlinkClick r:id="rId5"/>
              </a:rPr>
              <a:t>[80]</a:t>
            </a:r>
            <a:r>
              <a:rPr lang="en-US" dirty="0">
                <a:solidFill>
                  <a:srgbClr val="505050"/>
                </a:solidFill>
                <a:latin typeface="Arial" panose="020B0604020202020204" pitchFamily="34" charset="0"/>
              </a:rPr>
              <a:t>. Accordingly, typical ADAM substrates include growth and differentiation factors, </a:t>
            </a:r>
            <a:r>
              <a:rPr lang="en-US" dirty="0">
                <a:solidFill>
                  <a:srgbClr val="007398"/>
                </a:solidFill>
                <a:latin typeface="Arial" panose="020B0604020202020204" pitchFamily="34" charset="0"/>
                <a:hlinkClick r:id="rId6" tooltip="Learn more about Adhesion"/>
              </a:rPr>
              <a:t>adhesion</a:t>
            </a:r>
            <a:r>
              <a:rPr lang="en-US" dirty="0">
                <a:solidFill>
                  <a:srgbClr val="505050"/>
                </a:solidFill>
                <a:latin typeface="Arial" panose="020B0604020202020204" pitchFamily="34" charset="0"/>
              </a:rPr>
              <a:t> molecules, </a:t>
            </a:r>
            <a:r>
              <a:rPr lang="en-US" dirty="0">
                <a:solidFill>
                  <a:srgbClr val="007398"/>
                </a:solidFill>
                <a:latin typeface="Arial" panose="020B0604020202020204" pitchFamily="34" charset="0"/>
                <a:hlinkClick r:id="rId7" tooltip="Learn more about Chemokine"/>
              </a:rPr>
              <a:t>chemokines</a:t>
            </a:r>
            <a:r>
              <a:rPr lang="en-US" dirty="0">
                <a:solidFill>
                  <a:srgbClr val="505050"/>
                </a:solidFill>
                <a:latin typeface="Arial" panose="020B0604020202020204" pitchFamily="34" charset="0"/>
              </a:rPr>
              <a:t>, cytokines and their receptors </a:t>
            </a:r>
            <a:r>
              <a:rPr lang="en-US" dirty="0">
                <a:solidFill>
                  <a:srgbClr val="007398"/>
                </a:solidFill>
                <a:latin typeface="Arial" panose="020B0604020202020204" pitchFamily="34" charset="0"/>
                <a:hlinkClick r:id="rId5"/>
              </a:rPr>
              <a:t>[80]</a:t>
            </a:r>
            <a:r>
              <a:rPr lang="en-US" dirty="0">
                <a:solidFill>
                  <a:srgbClr val="505050"/>
                </a:solidFill>
                <a:latin typeface="Arial" panose="020B0604020202020204" pitchFamily="34" charset="0"/>
              </a:rPr>
              <a:t>, </a:t>
            </a:r>
            <a:r>
              <a:rPr lang="en-US" dirty="0">
                <a:solidFill>
                  <a:srgbClr val="007398"/>
                </a:solidFill>
                <a:latin typeface="Arial" panose="020B0604020202020204" pitchFamily="34" charset="0"/>
                <a:hlinkClick r:id="rId8"/>
              </a:rPr>
              <a:t>[81]</a:t>
            </a:r>
            <a:r>
              <a:rPr lang="en-US" dirty="0">
                <a:solidFill>
                  <a:srgbClr val="505050"/>
                </a:solidFill>
                <a:latin typeface="Arial" panose="020B0604020202020204" pitchFamily="34" charset="0"/>
              </a:rPr>
              <a:t>, which are necessary to regulate proliferation, migration, differentiation, axonal growth and </a:t>
            </a:r>
            <a:r>
              <a:rPr lang="en-US" dirty="0">
                <a:solidFill>
                  <a:srgbClr val="007398"/>
                </a:solidFill>
                <a:latin typeface="Arial" panose="020B0604020202020204" pitchFamily="34" charset="0"/>
                <a:hlinkClick r:id="rId9" tooltip="Learn more about Myelination"/>
              </a:rPr>
              <a:t>myelination</a:t>
            </a:r>
            <a:r>
              <a:rPr lang="en-US" dirty="0">
                <a:solidFill>
                  <a:srgbClr val="505050"/>
                </a:solidFill>
                <a:latin typeface="Arial" panose="020B0604020202020204" pitchFamily="34" charset="0"/>
              </a:rPr>
              <a:t> </a:t>
            </a:r>
            <a:r>
              <a:rPr lang="en-US" dirty="0">
                <a:solidFill>
                  <a:srgbClr val="007398"/>
                </a:solidFill>
                <a:latin typeface="Arial" panose="020B0604020202020204" pitchFamily="34" charset="0"/>
                <a:hlinkClick r:id="rId3"/>
              </a:rPr>
              <a:t>[75]</a:t>
            </a:r>
            <a:r>
              <a:rPr lang="en-US" dirty="0">
                <a:solidFill>
                  <a:srgbClr val="505050"/>
                </a:solidFill>
                <a:latin typeface="Arial" panose="020B0604020202020204" pitchFamily="34" charset="0"/>
              </a:rPr>
              <a:t>.</a:t>
            </a:r>
          </a:p>
          <a:p>
            <a:r>
              <a:rPr lang="en-US" dirty="0">
                <a:solidFill>
                  <a:srgbClr val="505050"/>
                </a:solidFill>
                <a:latin typeface="Arial" panose="020B0604020202020204" pitchFamily="34" charset="0"/>
              </a:rPr>
              <a:t>As one of the first ADAMs, </a:t>
            </a:r>
            <a:r>
              <a:rPr lang="en-US" dirty="0">
                <a:solidFill>
                  <a:srgbClr val="007398"/>
                </a:solidFill>
                <a:latin typeface="Arial" panose="020B0604020202020204" pitchFamily="34" charset="0"/>
                <a:hlinkClick r:id="rId10" tooltip="Learn more about ADAM10"/>
              </a:rPr>
              <a:t>ADAM10</a:t>
            </a:r>
            <a:r>
              <a:rPr lang="en-US" dirty="0">
                <a:solidFill>
                  <a:srgbClr val="505050"/>
                </a:solidFill>
                <a:latin typeface="Arial" panose="020B0604020202020204" pitchFamily="34" charset="0"/>
              </a:rPr>
              <a:t> function was linked to the development of the nervous system, as initially found in </a:t>
            </a:r>
            <a:r>
              <a:rPr lang="en-US" dirty="0">
                <a:solidFill>
                  <a:srgbClr val="007398"/>
                </a:solidFill>
                <a:latin typeface="Arial" panose="020B0604020202020204" pitchFamily="34" charset="0"/>
                <a:hlinkClick r:id="rId11" tooltip="Learn more about Genetic Screen"/>
              </a:rPr>
              <a:t>genetic screens</a:t>
            </a:r>
            <a:r>
              <a:rPr lang="en-US" dirty="0">
                <a:solidFill>
                  <a:srgbClr val="505050"/>
                </a:solidFill>
                <a:latin typeface="Arial" panose="020B0604020202020204" pitchFamily="34" charset="0"/>
              </a:rPr>
              <a:t> of </a:t>
            </a:r>
            <a:r>
              <a:rPr lang="en-US" dirty="0">
                <a:solidFill>
                  <a:srgbClr val="007398"/>
                </a:solidFill>
                <a:latin typeface="Arial" panose="020B0604020202020204" pitchFamily="34" charset="0"/>
                <a:hlinkClick r:id="rId12" tooltip="Learn more about Axon Guidance"/>
              </a:rPr>
              <a:t>axon guidance</a:t>
            </a:r>
            <a:r>
              <a:rPr lang="en-US" dirty="0">
                <a:solidFill>
                  <a:srgbClr val="505050"/>
                </a:solidFill>
                <a:latin typeface="Arial" panose="020B0604020202020204" pitchFamily="34" charset="0"/>
              </a:rPr>
              <a:t> deficiencies in </a:t>
            </a:r>
            <a:r>
              <a:rPr lang="en-US" i="1" dirty="0">
                <a:solidFill>
                  <a:srgbClr val="007398"/>
                </a:solidFill>
                <a:latin typeface="Arial" panose="020B0604020202020204" pitchFamily="34" charset="0"/>
                <a:hlinkClick r:id="rId13" tooltip="Learn more about Drosophila"/>
              </a:rPr>
              <a:t>Drosophila</a:t>
            </a:r>
            <a:r>
              <a:rPr lang="en-US" dirty="0">
                <a:solidFill>
                  <a:srgbClr val="007398"/>
                </a:solidFill>
                <a:latin typeface="Arial" panose="020B0604020202020204" pitchFamily="34" charset="0"/>
                <a:hlinkClick r:id="rId14"/>
              </a:rPr>
              <a:t>[82]</a:t>
            </a:r>
            <a:r>
              <a:rPr lang="en-US" dirty="0">
                <a:solidFill>
                  <a:srgbClr val="505050"/>
                </a:solidFill>
                <a:latin typeface="Arial" panose="020B0604020202020204" pitchFamily="34" charset="0"/>
              </a:rPr>
              <a:t>as well as in the development </a:t>
            </a:r>
            <a:r>
              <a:rPr lang="en-US" dirty="0">
                <a:solidFill>
                  <a:srgbClr val="007398"/>
                </a:solidFill>
                <a:latin typeface="Arial" panose="020B0604020202020204" pitchFamily="34" charset="0"/>
                <a:hlinkClick r:id="rId15"/>
              </a:rPr>
              <a:t>[83]</a:t>
            </a:r>
            <a:r>
              <a:rPr lang="en-US" dirty="0">
                <a:solidFill>
                  <a:srgbClr val="505050"/>
                </a:solidFill>
                <a:latin typeface="Arial" panose="020B0604020202020204" pitchFamily="34" charset="0"/>
              </a:rPr>
              <a:t> and formation of the </a:t>
            </a:r>
            <a:r>
              <a:rPr lang="en-US" dirty="0">
                <a:solidFill>
                  <a:srgbClr val="007398"/>
                </a:solidFill>
                <a:latin typeface="Arial" panose="020B0604020202020204" pitchFamily="34" charset="0"/>
                <a:hlinkClick r:id="rId16" tooltip="Learn more about Murine"/>
              </a:rPr>
              <a:t>murine</a:t>
            </a:r>
            <a:r>
              <a:rPr lang="en-US" dirty="0">
                <a:solidFill>
                  <a:srgbClr val="505050"/>
                </a:solidFill>
                <a:latin typeface="Arial" panose="020B0604020202020204" pitchFamily="34" charset="0"/>
              </a:rPr>
              <a:t> brain </a:t>
            </a:r>
            <a:r>
              <a:rPr lang="en-US" dirty="0">
                <a:solidFill>
                  <a:srgbClr val="007398"/>
                </a:solidFill>
                <a:latin typeface="Arial" panose="020B0604020202020204" pitchFamily="34" charset="0"/>
                <a:hlinkClick r:id="rId17"/>
              </a:rPr>
              <a:t>[84]</a:t>
            </a:r>
            <a:r>
              <a:rPr lang="en-US" dirty="0">
                <a:solidFill>
                  <a:srgbClr val="505050"/>
                </a:solidFill>
                <a:latin typeface="Arial" panose="020B0604020202020204" pitchFamily="34" charset="0"/>
              </a:rPr>
              <a:t>. The severe consequences of an ADAM10 knockout can be explained by the important neuronal and synaptic functions of ADAM10 substrates: e.g. the </a:t>
            </a:r>
            <a:r>
              <a:rPr lang="en-US" dirty="0">
                <a:solidFill>
                  <a:srgbClr val="007398"/>
                </a:solidFill>
                <a:latin typeface="Arial" panose="020B0604020202020204" pitchFamily="34" charset="0"/>
                <a:hlinkClick r:id="rId18" tooltip="Learn more about Amyloid Precursor Protein"/>
              </a:rPr>
              <a:t>amyloid precursor protein</a:t>
            </a:r>
            <a:r>
              <a:rPr lang="en-US" dirty="0">
                <a:solidFill>
                  <a:srgbClr val="505050"/>
                </a:solidFill>
                <a:latin typeface="Arial" panose="020B0604020202020204" pitchFamily="34" charset="0"/>
              </a:rPr>
              <a:t> (APP), Notch receptor, prion protein and N-Cadherin </a:t>
            </a:r>
            <a:r>
              <a:rPr lang="en-US" dirty="0">
                <a:solidFill>
                  <a:srgbClr val="007398"/>
                </a:solidFill>
                <a:latin typeface="Arial" panose="020B0604020202020204" pitchFamily="34" charset="0"/>
                <a:hlinkClick r:id="rId5"/>
              </a:rPr>
              <a:t>[80]</a:t>
            </a:r>
            <a:r>
              <a:rPr lang="en-US" dirty="0">
                <a:solidFill>
                  <a:srgbClr val="505050"/>
                </a:solidFill>
                <a:latin typeface="Arial" panose="020B0604020202020204" pitchFamily="34" charset="0"/>
              </a:rPr>
              <a:t>. While new substrate identification methods unraveled novel neuronal target molecules of ADAM10 </a:t>
            </a:r>
            <a:r>
              <a:rPr lang="en-US" dirty="0">
                <a:solidFill>
                  <a:srgbClr val="007398"/>
                </a:solidFill>
                <a:latin typeface="Arial" panose="020B0604020202020204" pitchFamily="34" charset="0"/>
                <a:hlinkClick r:id="rId19"/>
              </a:rPr>
              <a:t>[85]</a:t>
            </a:r>
            <a:r>
              <a:rPr lang="en-US" dirty="0">
                <a:solidFill>
                  <a:srgbClr val="505050"/>
                </a:solidFill>
                <a:latin typeface="Arial" panose="020B0604020202020204" pitchFamily="34" charset="0"/>
              </a:rPr>
              <a:t>, the role of the closely related </a:t>
            </a:r>
            <a:r>
              <a:rPr lang="en-US" dirty="0">
                <a:solidFill>
                  <a:srgbClr val="007398"/>
                </a:solidFill>
                <a:latin typeface="Arial" panose="020B0604020202020204" pitchFamily="34" charset="0"/>
                <a:hlinkClick r:id="rId20" tooltip="Learn more about ADAM17"/>
              </a:rPr>
              <a:t>ADAM17</a:t>
            </a:r>
            <a:r>
              <a:rPr lang="en-US" dirty="0">
                <a:solidFill>
                  <a:srgbClr val="505050"/>
                </a:solidFill>
                <a:latin typeface="Arial" panose="020B0604020202020204" pitchFamily="34" charset="0"/>
              </a:rPr>
              <a:t> in the CNS still remains largely elusive.</a:t>
            </a:r>
            <a:endParaRPr lang="en-US" b="0" i="0" dirty="0">
              <a:solidFill>
                <a:srgbClr val="505050"/>
              </a:solidFill>
              <a:effectLst/>
              <a:latin typeface="Arial" panose="020B0604020202020204" pitchFamily="34" charset="0"/>
            </a:endParaRPr>
          </a:p>
        </p:txBody>
      </p:sp>
    </p:spTree>
    <p:extLst>
      <p:ext uri="{BB962C8B-B14F-4D97-AF65-F5344CB8AC3E}">
        <p14:creationId xmlns:p14="http://schemas.microsoft.com/office/powerpoint/2010/main" val="1886308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0" y="1720840"/>
            <a:ext cx="6096000" cy="3416320"/>
          </a:xfrm>
          <a:prstGeom prst="rect">
            <a:avLst/>
          </a:prstGeom>
        </p:spPr>
        <p:txBody>
          <a:bodyPr>
            <a:spAutoFit/>
          </a:bodyPr>
          <a:lstStyle/>
          <a:p>
            <a:r>
              <a:rPr lang="en-US" dirty="0">
                <a:solidFill>
                  <a:srgbClr val="505050"/>
                </a:solidFill>
                <a:latin typeface="Arial" panose="020B0604020202020204" pitchFamily="34" charset="0"/>
              </a:rPr>
              <a:t>ADAM17 expression has been found in the brain by </a:t>
            </a:r>
            <a:r>
              <a:rPr lang="en-US" dirty="0">
                <a:solidFill>
                  <a:srgbClr val="007398"/>
                </a:solidFill>
                <a:latin typeface="Arial" panose="020B0604020202020204" pitchFamily="34" charset="0"/>
                <a:hlinkClick r:id="rId2" tooltip="Learn more about Northern Blotting"/>
              </a:rPr>
              <a:t>Northern blot</a:t>
            </a:r>
            <a:r>
              <a:rPr lang="en-US" dirty="0">
                <a:solidFill>
                  <a:srgbClr val="505050"/>
                </a:solidFill>
                <a:latin typeface="Arial" panose="020B0604020202020204" pitchFamily="34" charset="0"/>
              </a:rPr>
              <a:t> analyses in humans and rodents </a:t>
            </a:r>
            <a:r>
              <a:rPr lang="en-US" dirty="0">
                <a:solidFill>
                  <a:srgbClr val="007398"/>
                </a:solidFill>
                <a:latin typeface="Arial" panose="020B0604020202020204" pitchFamily="34" charset="0"/>
                <a:hlinkClick r:id="rId3"/>
              </a:rPr>
              <a:t>[3]</a:t>
            </a:r>
            <a:r>
              <a:rPr lang="en-US" dirty="0">
                <a:solidFill>
                  <a:srgbClr val="505050"/>
                </a:solidFill>
                <a:latin typeface="Arial" panose="020B0604020202020204" pitchFamily="34" charset="0"/>
              </a:rPr>
              <a:t>, </a:t>
            </a:r>
            <a:r>
              <a:rPr lang="en-US" dirty="0">
                <a:solidFill>
                  <a:srgbClr val="007398"/>
                </a:solidFill>
                <a:latin typeface="Arial" panose="020B0604020202020204" pitchFamily="34" charset="0"/>
                <a:hlinkClick r:id="rId4"/>
              </a:rPr>
              <a:t>[86]</a:t>
            </a:r>
            <a:r>
              <a:rPr lang="en-US" dirty="0">
                <a:solidFill>
                  <a:srgbClr val="505050"/>
                </a:solidFill>
                <a:latin typeface="Arial" panose="020B0604020202020204" pitchFamily="34" charset="0"/>
              </a:rPr>
              <a:t>. In an initial expression study from 1997, significantly higher RNA levels of </a:t>
            </a:r>
            <a:r>
              <a:rPr lang="en-US" i="1" dirty="0">
                <a:solidFill>
                  <a:srgbClr val="505050"/>
                </a:solidFill>
                <a:latin typeface="Arial" panose="020B0604020202020204" pitchFamily="34" charset="0"/>
              </a:rPr>
              <a:t>ADAM17</a:t>
            </a:r>
            <a:r>
              <a:rPr lang="en-US" dirty="0">
                <a:solidFill>
                  <a:srgbClr val="505050"/>
                </a:solidFill>
                <a:latin typeface="Arial" panose="020B0604020202020204" pitchFamily="34" charset="0"/>
              </a:rPr>
              <a:t> were found in human fetal brain tissue compared to adult brain samples </a:t>
            </a:r>
            <a:r>
              <a:rPr lang="en-US" dirty="0">
                <a:solidFill>
                  <a:srgbClr val="007398"/>
                </a:solidFill>
                <a:latin typeface="Arial" panose="020B0604020202020204" pitchFamily="34" charset="0"/>
                <a:hlinkClick r:id="rId3"/>
              </a:rPr>
              <a:t>[3]</a:t>
            </a:r>
            <a:r>
              <a:rPr lang="en-US" dirty="0">
                <a:solidFill>
                  <a:srgbClr val="505050"/>
                </a:solidFill>
                <a:latin typeface="Arial" panose="020B0604020202020204" pitchFamily="34" charset="0"/>
              </a:rPr>
              <a:t>. This points towards a functional role of ADAM17 in neuronal development. Additional studies on neuronal substrates of ADAM17 further underline this assumption: ADAM17 was implicated in the development of the nervous system through activating neural </a:t>
            </a:r>
            <a:r>
              <a:rPr lang="en-US" dirty="0">
                <a:solidFill>
                  <a:srgbClr val="007398"/>
                </a:solidFill>
                <a:latin typeface="Arial" panose="020B0604020202020204" pitchFamily="34" charset="0"/>
                <a:hlinkClick r:id="rId5" tooltip="Learn more about Cell Adhesion"/>
              </a:rPr>
              <a:t>cell adhesion</a:t>
            </a:r>
            <a:r>
              <a:rPr lang="en-US" dirty="0">
                <a:solidFill>
                  <a:srgbClr val="505050"/>
                </a:solidFill>
                <a:latin typeface="Arial" panose="020B0604020202020204" pitchFamily="34" charset="0"/>
              </a:rPr>
              <a:t> and neurite outgrow by cleaving L1 </a:t>
            </a:r>
            <a:r>
              <a:rPr lang="en-US" dirty="0">
                <a:solidFill>
                  <a:srgbClr val="007398"/>
                </a:solidFill>
                <a:latin typeface="Arial" panose="020B0604020202020204" pitchFamily="34" charset="0"/>
                <a:hlinkClick r:id="rId6"/>
              </a:rPr>
              <a:t>[87]</a:t>
            </a:r>
            <a:r>
              <a:rPr lang="en-US" dirty="0">
                <a:solidFill>
                  <a:srgbClr val="505050"/>
                </a:solidFill>
                <a:latin typeface="Arial" panose="020B0604020202020204" pitchFamily="34" charset="0"/>
              </a:rPr>
              <a:t> and neuronal </a:t>
            </a:r>
            <a:r>
              <a:rPr lang="en-US" dirty="0">
                <a:solidFill>
                  <a:srgbClr val="007398"/>
                </a:solidFill>
                <a:latin typeface="Arial" panose="020B0604020202020204" pitchFamily="34" charset="0"/>
                <a:hlinkClick r:id="rId7" tooltip="Learn more about Cell Adhesion Molecule"/>
              </a:rPr>
              <a:t>cell adhesion molecule</a:t>
            </a:r>
            <a:r>
              <a:rPr lang="en-US" dirty="0">
                <a:solidFill>
                  <a:srgbClr val="505050"/>
                </a:solidFill>
                <a:latin typeface="Arial" panose="020B0604020202020204" pitchFamily="34" charset="0"/>
              </a:rPr>
              <a:t>, NCAM </a:t>
            </a:r>
            <a:r>
              <a:rPr lang="en-US" dirty="0">
                <a:solidFill>
                  <a:srgbClr val="007398"/>
                </a:solidFill>
                <a:latin typeface="Arial" panose="020B0604020202020204" pitchFamily="34" charset="0"/>
                <a:hlinkClick r:id="rId8"/>
              </a:rPr>
              <a:t>[88]</a:t>
            </a:r>
            <a:r>
              <a:rPr lang="en-US" dirty="0">
                <a:solidFill>
                  <a:srgbClr val="505050"/>
                </a:solidFill>
                <a:latin typeface="Arial" panose="020B0604020202020204" pitchFamily="34" charset="0"/>
              </a:rPr>
              <a:t>. </a:t>
            </a:r>
            <a:endParaRPr lang="en-US" dirty="0"/>
          </a:p>
        </p:txBody>
      </p:sp>
    </p:spTree>
    <p:extLst>
      <p:ext uri="{BB962C8B-B14F-4D97-AF65-F5344CB8AC3E}">
        <p14:creationId xmlns:p14="http://schemas.microsoft.com/office/powerpoint/2010/main" val="294031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6756" y="671691"/>
            <a:ext cx="11966222" cy="6186309"/>
          </a:xfrm>
          <a:prstGeom prst="rect">
            <a:avLst/>
          </a:prstGeom>
        </p:spPr>
        <p:txBody>
          <a:bodyPr wrap="square">
            <a:spAutoFit/>
          </a:bodyPr>
          <a:lstStyle/>
          <a:p>
            <a:r>
              <a:rPr lang="en-US" dirty="0">
                <a:solidFill>
                  <a:srgbClr val="505050"/>
                </a:solidFill>
                <a:latin typeface="Arial" panose="020B0604020202020204" pitchFamily="34" charset="0"/>
              </a:rPr>
              <a:t>APP has also been described as substrate of ADAM17 </a:t>
            </a:r>
            <a:r>
              <a:rPr lang="en-US" dirty="0">
                <a:solidFill>
                  <a:srgbClr val="007398"/>
                </a:solidFill>
                <a:latin typeface="Arial" panose="020B0604020202020204" pitchFamily="34" charset="0"/>
                <a:hlinkClick r:id="rId2"/>
              </a:rPr>
              <a:t>[89]</a:t>
            </a:r>
            <a:r>
              <a:rPr lang="en-US" dirty="0">
                <a:solidFill>
                  <a:srgbClr val="505050"/>
                </a:solidFill>
                <a:latin typeface="Arial" panose="020B0604020202020204" pitchFamily="34" charset="0"/>
              </a:rPr>
              <a:t>. Although APP has been subject of intense investigations, its functional role in health and </a:t>
            </a:r>
            <a:r>
              <a:rPr lang="en-US" dirty="0">
                <a:solidFill>
                  <a:srgbClr val="007398"/>
                </a:solidFill>
                <a:latin typeface="Arial" panose="020B0604020202020204" pitchFamily="34" charset="0"/>
                <a:hlinkClick r:id="rId3" tooltip="Learn more about Nervous System Development"/>
              </a:rPr>
              <a:t>neurogenesis</a:t>
            </a:r>
            <a:r>
              <a:rPr lang="en-US" dirty="0">
                <a:solidFill>
                  <a:srgbClr val="505050"/>
                </a:solidFill>
                <a:latin typeface="Arial" panose="020B0604020202020204" pitchFamily="34" charset="0"/>
              </a:rPr>
              <a:t> is still not completely understood </a:t>
            </a:r>
            <a:r>
              <a:rPr lang="en-US" dirty="0">
                <a:solidFill>
                  <a:srgbClr val="007398"/>
                </a:solidFill>
                <a:latin typeface="Arial" panose="020B0604020202020204" pitchFamily="34" charset="0"/>
                <a:hlinkClick r:id="rId4"/>
              </a:rPr>
              <a:t>[90]</a:t>
            </a:r>
            <a:r>
              <a:rPr lang="en-US" dirty="0">
                <a:solidFill>
                  <a:srgbClr val="505050"/>
                </a:solidFill>
                <a:latin typeface="Arial" panose="020B0604020202020204" pitchFamily="34" charset="0"/>
              </a:rPr>
              <a:t>. Studies in mice indicate a role of APP in early </a:t>
            </a:r>
            <a:r>
              <a:rPr lang="en-US" dirty="0">
                <a:solidFill>
                  <a:srgbClr val="007398"/>
                </a:solidFill>
                <a:latin typeface="Arial" panose="020B0604020202020204" pitchFamily="34" charset="0"/>
                <a:hlinkClick r:id="rId5" tooltip="Learn more about Embryogenesis"/>
              </a:rPr>
              <a:t>embryogenesis</a:t>
            </a:r>
            <a:r>
              <a:rPr lang="en-US" dirty="0">
                <a:solidFill>
                  <a:srgbClr val="505050"/>
                </a:solidFill>
                <a:latin typeface="Arial" panose="020B0604020202020204" pitchFamily="34" charset="0"/>
              </a:rPr>
              <a:t> by mediating neuronal migration </a:t>
            </a:r>
            <a:r>
              <a:rPr lang="en-US" dirty="0">
                <a:solidFill>
                  <a:srgbClr val="007398"/>
                </a:solidFill>
                <a:latin typeface="Arial" panose="020B0604020202020204" pitchFamily="34" charset="0"/>
                <a:hlinkClick r:id="rId6"/>
              </a:rPr>
              <a:t>[91]</a:t>
            </a:r>
            <a:r>
              <a:rPr lang="en-US" dirty="0">
                <a:solidFill>
                  <a:srgbClr val="505050"/>
                </a:solidFill>
                <a:latin typeface="Arial" panose="020B0604020202020204" pitchFamily="34" charset="0"/>
              </a:rPr>
              <a:t> and synaptic connectivity </a:t>
            </a:r>
            <a:r>
              <a:rPr lang="en-US" dirty="0">
                <a:solidFill>
                  <a:srgbClr val="007398"/>
                </a:solidFill>
                <a:latin typeface="Arial" panose="020B0604020202020204" pitchFamily="34" charset="0"/>
                <a:hlinkClick r:id="rId7"/>
              </a:rPr>
              <a:t>[92]</a:t>
            </a:r>
            <a:r>
              <a:rPr lang="en-US" dirty="0">
                <a:solidFill>
                  <a:srgbClr val="505050"/>
                </a:solidFill>
                <a:latin typeface="Arial" panose="020B0604020202020204" pitchFamily="34" charset="0"/>
              </a:rPr>
              <a:t>.</a:t>
            </a:r>
          </a:p>
          <a:p>
            <a:r>
              <a:rPr lang="en-US" dirty="0">
                <a:solidFill>
                  <a:srgbClr val="505050"/>
                </a:solidFill>
                <a:latin typeface="Arial" panose="020B0604020202020204" pitchFamily="34" charset="0"/>
              </a:rPr>
              <a:t>Besides ADAM10, ADAM17 has been shown to act as </a:t>
            </a:r>
            <a:r>
              <a:rPr lang="en-US" dirty="0">
                <a:solidFill>
                  <a:srgbClr val="007398"/>
                </a:solidFill>
                <a:latin typeface="Arial" panose="020B0604020202020204" pitchFamily="34" charset="0"/>
                <a:hlinkClick r:id="rId8" tooltip="Learn more about Alpha Secretase"/>
              </a:rPr>
              <a:t>α-secretase</a:t>
            </a:r>
            <a:r>
              <a:rPr lang="en-US" dirty="0">
                <a:solidFill>
                  <a:srgbClr val="505050"/>
                </a:solidFill>
                <a:latin typeface="Arial" panose="020B0604020202020204" pitchFamily="34" charset="0"/>
              </a:rPr>
              <a:t> producing a soluble and non-</a:t>
            </a:r>
            <a:r>
              <a:rPr lang="en-US" dirty="0" err="1">
                <a:solidFill>
                  <a:srgbClr val="505050"/>
                </a:solidFill>
                <a:latin typeface="Arial" panose="020B0604020202020204" pitchFamily="34" charset="0"/>
              </a:rPr>
              <a:t>amyloidogenic</a:t>
            </a:r>
            <a:r>
              <a:rPr lang="en-US" dirty="0">
                <a:solidFill>
                  <a:srgbClr val="505050"/>
                </a:solidFill>
                <a:latin typeface="Arial" panose="020B0604020202020204" pitchFamily="34" charset="0"/>
              </a:rPr>
              <a:t> fragment (</a:t>
            </a:r>
            <a:r>
              <a:rPr lang="en-US" dirty="0" err="1">
                <a:solidFill>
                  <a:srgbClr val="505050"/>
                </a:solidFill>
                <a:latin typeface="Arial" panose="020B0604020202020204" pitchFamily="34" charset="0"/>
              </a:rPr>
              <a:t>sAPP</a:t>
            </a:r>
            <a:r>
              <a:rPr lang="en-US" dirty="0">
                <a:solidFill>
                  <a:srgbClr val="505050"/>
                </a:solidFill>
                <a:latin typeface="Arial" panose="020B0604020202020204" pitchFamily="34" charset="0"/>
              </a:rPr>
              <a:t>α) </a:t>
            </a:r>
            <a:r>
              <a:rPr lang="en-US" dirty="0">
                <a:solidFill>
                  <a:srgbClr val="007398"/>
                </a:solidFill>
                <a:latin typeface="Arial" panose="020B0604020202020204" pitchFamily="34" charset="0"/>
                <a:hlinkClick r:id="rId2"/>
              </a:rPr>
              <a:t>[89]</a:t>
            </a:r>
            <a:r>
              <a:rPr lang="en-US" dirty="0">
                <a:solidFill>
                  <a:srgbClr val="505050"/>
                </a:solidFill>
                <a:latin typeface="Arial" panose="020B0604020202020204" pitchFamily="34" charset="0"/>
              </a:rPr>
              <a:t>. This soluble </a:t>
            </a:r>
            <a:r>
              <a:rPr lang="en-US" dirty="0" err="1">
                <a:solidFill>
                  <a:srgbClr val="505050"/>
                </a:solidFill>
                <a:latin typeface="Arial" panose="020B0604020202020204" pitchFamily="34" charset="0"/>
              </a:rPr>
              <a:t>sAPP</a:t>
            </a:r>
            <a:r>
              <a:rPr lang="en-US" dirty="0">
                <a:solidFill>
                  <a:srgbClr val="505050"/>
                </a:solidFill>
                <a:latin typeface="Arial" panose="020B0604020202020204" pitchFamily="34" charset="0"/>
              </a:rPr>
              <a:t>α fragment is considered to be neuroprotective and amongst other things has been shown to function as a proliferation factor for adult neural </a:t>
            </a:r>
            <a:r>
              <a:rPr lang="en-US" dirty="0">
                <a:solidFill>
                  <a:srgbClr val="007398"/>
                </a:solidFill>
                <a:latin typeface="Arial" panose="020B0604020202020204" pitchFamily="34" charset="0"/>
                <a:hlinkClick r:id="rId9" tooltip="Learn more about Progenitor Cell"/>
              </a:rPr>
              <a:t>progenitor cells</a:t>
            </a:r>
            <a:r>
              <a:rPr lang="en-US" dirty="0">
                <a:solidFill>
                  <a:srgbClr val="505050"/>
                </a:solidFill>
                <a:latin typeface="Arial" panose="020B0604020202020204" pitchFamily="34" charset="0"/>
              </a:rPr>
              <a:t> </a:t>
            </a:r>
            <a:r>
              <a:rPr lang="en-US" dirty="0">
                <a:solidFill>
                  <a:srgbClr val="007398"/>
                </a:solidFill>
                <a:latin typeface="Arial" panose="020B0604020202020204" pitchFamily="34" charset="0"/>
                <a:hlinkClick r:id="rId10"/>
              </a:rPr>
              <a:t>[93]</a:t>
            </a:r>
            <a:r>
              <a:rPr lang="en-US" dirty="0">
                <a:solidFill>
                  <a:srgbClr val="505050"/>
                </a:solidFill>
                <a:latin typeface="Arial" panose="020B0604020202020204" pitchFamily="34" charset="0"/>
              </a:rPr>
              <a:t>. On the other hand, shedding of APP by β-secretases </a:t>
            </a:r>
            <a:r>
              <a:rPr lang="en-US" dirty="0">
                <a:solidFill>
                  <a:srgbClr val="007398"/>
                </a:solidFill>
                <a:latin typeface="Arial" panose="020B0604020202020204" pitchFamily="34" charset="0"/>
                <a:hlinkClick r:id="rId11"/>
              </a:rPr>
              <a:t>[94]</a:t>
            </a:r>
            <a:r>
              <a:rPr lang="en-US" dirty="0">
                <a:solidFill>
                  <a:srgbClr val="505050"/>
                </a:solidFill>
                <a:latin typeface="Arial" panose="020B0604020202020204" pitchFamily="34" charset="0"/>
              </a:rPr>
              <a:t>, </a:t>
            </a:r>
            <a:r>
              <a:rPr lang="en-US" dirty="0">
                <a:solidFill>
                  <a:srgbClr val="007398"/>
                </a:solidFill>
                <a:latin typeface="Arial" panose="020B0604020202020204" pitchFamily="34" charset="0"/>
                <a:hlinkClick r:id="rId12"/>
              </a:rPr>
              <a:t>[95]</a:t>
            </a:r>
            <a:r>
              <a:rPr lang="en-US" dirty="0">
                <a:solidFill>
                  <a:srgbClr val="505050"/>
                </a:solidFill>
                <a:latin typeface="Arial" panose="020B0604020202020204" pitchFamily="34" charset="0"/>
              </a:rPr>
              <a:t> results in the formation of soluble </a:t>
            </a:r>
            <a:r>
              <a:rPr lang="en-US" dirty="0" err="1">
                <a:solidFill>
                  <a:srgbClr val="505050"/>
                </a:solidFill>
                <a:latin typeface="Arial" panose="020B0604020202020204" pitchFamily="34" charset="0"/>
              </a:rPr>
              <a:t>amyloidogenic</a:t>
            </a:r>
            <a:r>
              <a:rPr lang="en-US" dirty="0">
                <a:solidFill>
                  <a:srgbClr val="505050"/>
                </a:solidFill>
                <a:latin typeface="Arial" panose="020B0604020202020204" pitchFamily="34" charset="0"/>
              </a:rPr>
              <a:t> fragments (</a:t>
            </a:r>
            <a:r>
              <a:rPr lang="en-US" dirty="0" err="1">
                <a:solidFill>
                  <a:srgbClr val="505050"/>
                </a:solidFill>
                <a:latin typeface="Arial" panose="020B0604020202020204" pitchFamily="34" charset="0"/>
              </a:rPr>
              <a:t>sAPP</a:t>
            </a:r>
            <a:r>
              <a:rPr lang="en-US" dirty="0">
                <a:solidFill>
                  <a:srgbClr val="505050"/>
                </a:solidFill>
                <a:latin typeface="Arial" panose="020B0604020202020204" pitchFamily="34" charset="0"/>
              </a:rPr>
              <a:t>β), which can be further processed by </a:t>
            </a:r>
            <a:r>
              <a:rPr lang="en-US" dirty="0">
                <a:solidFill>
                  <a:srgbClr val="007398"/>
                </a:solidFill>
                <a:latin typeface="Arial" panose="020B0604020202020204" pitchFamily="34" charset="0"/>
                <a:hlinkClick r:id="rId13" tooltip="Learn more about Gamma Secretase"/>
              </a:rPr>
              <a:t>γ-secretases</a:t>
            </a:r>
            <a:r>
              <a:rPr lang="en-US" dirty="0">
                <a:solidFill>
                  <a:srgbClr val="505050"/>
                </a:solidFill>
                <a:latin typeface="Arial" panose="020B0604020202020204" pitchFamily="34" charset="0"/>
              </a:rPr>
              <a:t> and induce amyloid plaque formation and inflammation in the brain </a:t>
            </a:r>
            <a:r>
              <a:rPr lang="en-US" dirty="0">
                <a:solidFill>
                  <a:srgbClr val="007398"/>
                </a:solidFill>
                <a:latin typeface="Arial" panose="020B0604020202020204" pitchFamily="34" charset="0"/>
                <a:hlinkClick r:id="rId14"/>
              </a:rPr>
              <a:t>[96]</a:t>
            </a:r>
            <a:r>
              <a:rPr lang="en-US" dirty="0">
                <a:solidFill>
                  <a:srgbClr val="505050"/>
                </a:solidFill>
                <a:latin typeface="Arial" panose="020B0604020202020204" pitchFamily="34" charset="0"/>
              </a:rPr>
              <a:t>, </a:t>
            </a:r>
            <a:r>
              <a:rPr lang="en-US" dirty="0">
                <a:solidFill>
                  <a:srgbClr val="007398"/>
                </a:solidFill>
                <a:latin typeface="Arial" panose="020B0604020202020204" pitchFamily="34" charset="0"/>
                <a:hlinkClick r:id="rId15"/>
              </a:rPr>
              <a:t>[97]</a:t>
            </a:r>
            <a:r>
              <a:rPr lang="en-US" dirty="0">
                <a:solidFill>
                  <a:srgbClr val="505050"/>
                </a:solidFill>
                <a:latin typeface="Arial" panose="020B0604020202020204" pitchFamily="34" charset="0"/>
              </a:rPr>
              <a:t>. Interestingly, ADAM17 has been shown to localize in areas containing amyloid plaques in Alzheimer disease patients' brains </a:t>
            </a:r>
            <a:r>
              <a:rPr lang="en-US" dirty="0">
                <a:solidFill>
                  <a:srgbClr val="007398"/>
                </a:solidFill>
                <a:latin typeface="Arial" panose="020B0604020202020204" pitchFamily="34" charset="0"/>
                <a:hlinkClick r:id="rId16"/>
              </a:rPr>
              <a:t>[98]</a:t>
            </a:r>
            <a:r>
              <a:rPr lang="en-US" dirty="0">
                <a:solidFill>
                  <a:srgbClr val="505050"/>
                </a:solidFill>
                <a:latin typeface="Arial" panose="020B0604020202020204" pitchFamily="34" charset="0"/>
              </a:rPr>
              <a:t>.</a:t>
            </a:r>
          </a:p>
          <a:p>
            <a:r>
              <a:rPr lang="en-US" dirty="0">
                <a:solidFill>
                  <a:srgbClr val="505050"/>
                </a:solidFill>
                <a:latin typeface="Arial" panose="020B0604020202020204" pitchFamily="34" charset="0"/>
              </a:rPr>
              <a:t>Moreover, it has been observed that </a:t>
            </a:r>
            <a:r>
              <a:rPr lang="en-US" dirty="0">
                <a:solidFill>
                  <a:srgbClr val="007398"/>
                </a:solidFill>
                <a:latin typeface="Arial" panose="020B0604020202020204" pitchFamily="34" charset="0"/>
                <a:hlinkClick r:id="rId17" tooltip="Learn more about FHL2"/>
              </a:rPr>
              <a:t>FHL2</a:t>
            </a:r>
            <a:r>
              <a:rPr lang="en-US" dirty="0">
                <a:solidFill>
                  <a:srgbClr val="505050"/>
                </a:solidFill>
                <a:latin typeface="Arial" panose="020B0604020202020204" pitchFamily="34" charset="0"/>
              </a:rPr>
              <a:t>, an interaction partner and regulator of ADAM17 activity, is necessary for </a:t>
            </a:r>
            <a:r>
              <a:rPr lang="en-US" dirty="0" err="1">
                <a:solidFill>
                  <a:srgbClr val="505050"/>
                </a:solidFill>
                <a:latin typeface="Arial" panose="020B0604020202020204" pitchFamily="34" charset="0"/>
              </a:rPr>
              <a:t>sAPP</a:t>
            </a:r>
            <a:r>
              <a:rPr lang="en-US" dirty="0">
                <a:solidFill>
                  <a:srgbClr val="505050"/>
                </a:solidFill>
                <a:latin typeface="Arial" panose="020B0604020202020204" pitchFamily="34" charset="0"/>
              </a:rPr>
              <a:t>α generation </a:t>
            </a:r>
            <a:r>
              <a:rPr lang="en-US" dirty="0">
                <a:solidFill>
                  <a:srgbClr val="007398"/>
                </a:solidFill>
                <a:latin typeface="Arial" panose="020B0604020202020204" pitchFamily="34" charset="0"/>
                <a:hlinkClick r:id="rId18"/>
              </a:rPr>
              <a:t>[99]</a:t>
            </a:r>
            <a:r>
              <a:rPr lang="en-US" dirty="0">
                <a:solidFill>
                  <a:srgbClr val="505050"/>
                </a:solidFill>
                <a:latin typeface="Arial" panose="020B0604020202020204" pitchFamily="34" charset="0"/>
              </a:rPr>
              <a:t>, </a:t>
            </a:r>
            <a:r>
              <a:rPr lang="en-US" dirty="0">
                <a:solidFill>
                  <a:srgbClr val="007398"/>
                </a:solidFill>
                <a:latin typeface="Arial" panose="020B0604020202020204" pitchFamily="34" charset="0"/>
                <a:hlinkClick r:id="rId19"/>
              </a:rPr>
              <a:t>[100]</a:t>
            </a:r>
            <a:r>
              <a:rPr lang="en-US" dirty="0">
                <a:solidFill>
                  <a:srgbClr val="505050"/>
                </a:solidFill>
                <a:latin typeface="Arial" panose="020B0604020202020204" pitchFamily="34" charset="0"/>
              </a:rPr>
              <a:t>. This additionally strengthens the link between APP processing and ADAM17 function. Due to the role of α-secretases in the non-</a:t>
            </a:r>
            <a:r>
              <a:rPr lang="en-US" dirty="0" err="1">
                <a:solidFill>
                  <a:srgbClr val="505050"/>
                </a:solidFill>
                <a:latin typeface="Arial" panose="020B0604020202020204" pitchFamily="34" charset="0"/>
              </a:rPr>
              <a:t>amyloidogenic</a:t>
            </a:r>
            <a:r>
              <a:rPr lang="en-US" dirty="0">
                <a:solidFill>
                  <a:srgbClr val="505050"/>
                </a:solidFill>
                <a:latin typeface="Arial" panose="020B0604020202020204" pitchFamily="34" charset="0"/>
              </a:rPr>
              <a:t> pathway of APP processing, further studies of ADAM10 and especially the -so far- less studied ADAM17 are necessary to better understand disease progression in Alzheimer disease </a:t>
            </a:r>
            <a:r>
              <a:rPr lang="en-US" dirty="0">
                <a:solidFill>
                  <a:srgbClr val="007398"/>
                </a:solidFill>
                <a:latin typeface="Arial" panose="020B0604020202020204" pitchFamily="34" charset="0"/>
                <a:hlinkClick r:id="rId20"/>
              </a:rPr>
              <a:t>[101]</a:t>
            </a:r>
            <a:r>
              <a:rPr lang="en-US" dirty="0">
                <a:solidFill>
                  <a:srgbClr val="505050"/>
                </a:solidFill>
                <a:latin typeface="Arial" panose="020B0604020202020204" pitchFamily="34" charset="0"/>
              </a:rPr>
              <a:t>, </a:t>
            </a:r>
            <a:r>
              <a:rPr lang="en-US" dirty="0">
                <a:solidFill>
                  <a:srgbClr val="007398"/>
                </a:solidFill>
                <a:latin typeface="Arial" panose="020B0604020202020204" pitchFamily="34" charset="0"/>
                <a:hlinkClick r:id="rId21"/>
              </a:rPr>
              <a:t>[102]</a:t>
            </a:r>
            <a:r>
              <a:rPr lang="en-US" dirty="0">
                <a:solidFill>
                  <a:srgbClr val="505050"/>
                </a:solidFill>
                <a:latin typeface="Arial" panose="020B0604020202020204" pitchFamily="34" charset="0"/>
              </a:rPr>
              <a:t>.</a:t>
            </a:r>
          </a:p>
          <a:p>
            <a:r>
              <a:rPr lang="en-US" dirty="0">
                <a:solidFill>
                  <a:srgbClr val="505050"/>
                </a:solidFill>
                <a:latin typeface="Arial" panose="020B0604020202020204" pitchFamily="34" charset="0"/>
              </a:rPr>
              <a:t>Interestingly, ADAM17 function has also been implicated in learning and memory. A study in 2008 revealed the involvement of ADAM17 in </a:t>
            </a:r>
            <a:r>
              <a:rPr lang="en-US" dirty="0">
                <a:solidFill>
                  <a:srgbClr val="007398"/>
                </a:solidFill>
                <a:latin typeface="Arial" panose="020B0604020202020204" pitchFamily="34" charset="0"/>
                <a:hlinkClick r:id="rId22" tooltip="Learn more about Glutamate Receptor"/>
              </a:rPr>
              <a:t>glutamate receptor</a:t>
            </a:r>
            <a:r>
              <a:rPr lang="en-US" dirty="0">
                <a:solidFill>
                  <a:srgbClr val="505050"/>
                </a:solidFill>
                <a:latin typeface="Arial" panose="020B0604020202020204" pitchFamily="34" charset="0"/>
              </a:rPr>
              <a:t> 1/5-induced </a:t>
            </a:r>
            <a:r>
              <a:rPr lang="en-US" dirty="0">
                <a:solidFill>
                  <a:srgbClr val="007398"/>
                </a:solidFill>
                <a:latin typeface="Arial" panose="020B0604020202020204" pitchFamily="34" charset="0"/>
                <a:hlinkClick r:id="rId23" tooltip="Learn more about Long Term Depression"/>
              </a:rPr>
              <a:t>long-term depression</a:t>
            </a:r>
            <a:r>
              <a:rPr lang="en-US" dirty="0">
                <a:solidFill>
                  <a:srgbClr val="505050"/>
                </a:solidFill>
                <a:latin typeface="Arial" panose="020B0604020202020204" pitchFamily="34" charset="0"/>
              </a:rPr>
              <a:t> (LTD), which is characterized by an activity-dependent reduction in the efficacy of neuronal synapses and thus important for learning processes </a:t>
            </a:r>
            <a:r>
              <a:rPr lang="en-US" dirty="0">
                <a:solidFill>
                  <a:srgbClr val="007398"/>
                </a:solidFill>
                <a:latin typeface="Arial" panose="020B0604020202020204" pitchFamily="34" charset="0"/>
                <a:hlinkClick r:id="rId24"/>
              </a:rPr>
              <a:t>[103]</a:t>
            </a:r>
            <a:r>
              <a:rPr lang="en-US" dirty="0">
                <a:solidFill>
                  <a:srgbClr val="505050"/>
                </a:solidFill>
                <a:latin typeface="Arial" panose="020B0604020202020204" pitchFamily="34" charset="0"/>
              </a:rPr>
              <a:t>. Furthermore, ADAM17 has been shown to process </a:t>
            </a:r>
            <a:r>
              <a:rPr lang="en-US" dirty="0">
                <a:solidFill>
                  <a:srgbClr val="007398"/>
                </a:solidFill>
                <a:latin typeface="Arial" panose="020B0604020202020204" pitchFamily="34" charset="0"/>
                <a:hlinkClick r:id="rId25" tooltip="Learn more about Membrane Protein"/>
              </a:rPr>
              <a:t>membrane proteins</a:t>
            </a:r>
            <a:r>
              <a:rPr lang="en-US" dirty="0">
                <a:solidFill>
                  <a:srgbClr val="505050"/>
                </a:solidFill>
                <a:latin typeface="Arial" panose="020B0604020202020204" pitchFamily="34" charset="0"/>
              </a:rPr>
              <a:t> important for synaptic connection formation and plasticity. This includes the neuronal </a:t>
            </a:r>
            <a:r>
              <a:rPr lang="en-US" dirty="0" err="1">
                <a:solidFill>
                  <a:srgbClr val="007398"/>
                </a:solidFill>
                <a:latin typeface="Arial" panose="020B0604020202020204" pitchFamily="34" charset="0"/>
                <a:hlinkClick r:id="rId26" tooltip="Learn more about Pentraxins"/>
              </a:rPr>
              <a:t>pentraxin</a:t>
            </a:r>
            <a:r>
              <a:rPr lang="en-US" dirty="0">
                <a:solidFill>
                  <a:srgbClr val="505050"/>
                </a:solidFill>
                <a:latin typeface="Arial" panose="020B0604020202020204" pitchFamily="34" charset="0"/>
              </a:rPr>
              <a:t> (NPR) </a:t>
            </a:r>
            <a:r>
              <a:rPr lang="en-US" dirty="0">
                <a:solidFill>
                  <a:srgbClr val="007398"/>
                </a:solidFill>
                <a:latin typeface="Arial" panose="020B0604020202020204" pitchFamily="34" charset="0"/>
                <a:hlinkClick r:id="rId24"/>
              </a:rPr>
              <a:t>[103]</a:t>
            </a:r>
            <a:r>
              <a:rPr lang="en-US" dirty="0">
                <a:solidFill>
                  <a:srgbClr val="505050"/>
                </a:solidFill>
                <a:latin typeface="Arial" panose="020B0604020202020204" pitchFamily="34" charset="0"/>
              </a:rPr>
              <a:t>, which regulates the </a:t>
            </a:r>
            <a:r>
              <a:rPr lang="en-US" dirty="0">
                <a:solidFill>
                  <a:srgbClr val="007398"/>
                </a:solidFill>
                <a:latin typeface="Arial" panose="020B0604020202020204" pitchFamily="34" charset="0"/>
                <a:hlinkClick r:id="rId27" tooltip="Learn more about Endocytosis"/>
              </a:rPr>
              <a:t>endocytosis</a:t>
            </a:r>
            <a:r>
              <a:rPr lang="en-US" dirty="0">
                <a:solidFill>
                  <a:srgbClr val="505050"/>
                </a:solidFill>
                <a:latin typeface="Arial" panose="020B0604020202020204" pitchFamily="34" charset="0"/>
              </a:rPr>
              <a:t> of AMPA-type glutamate receptors, necessary for LTD in hippocampal and cerebellar synapses and the cell adhesion molecule RA175/SynCAM1, which is important for synaptic modulations and thus memory formation </a:t>
            </a:r>
            <a:r>
              <a:rPr lang="en-US" dirty="0">
                <a:solidFill>
                  <a:srgbClr val="007398"/>
                </a:solidFill>
                <a:latin typeface="Arial" panose="020B0604020202020204" pitchFamily="34" charset="0"/>
                <a:hlinkClick r:id="rId28"/>
              </a:rPr>
              <a:t>[104]</a:t>
            </a:r>
            <a:r>
              <a:rPr lang="en-US" dirty="0">
                <a:solidFill>
                  <a:srgbClr val="505050"/>
                </a:solidFill>
                <a:latin typeface="Arial" panose="020B0604020202020204" pitchFamily="34" charset="0"/>
              </a:rPr>
              <a:t>.</a:t>
            </a:r>
            <a:endParaRPr lang="en-US" b="0" i="0" dirty="0">
              <a:solidFill>
                <a:srgbClr val="505050"/>
              </a:solidFill>
              <a:effectLst/>
              <a:latin typeface="Arial" panose="020B0604020202020204" pitchFamily="34" charset="0"/>
            </a:endParaRPr>
          </a:p>
        </p:txBody>
      </p:sp>
      <p:sp>
        <p:nvSpPr>
          <p:cNvPr id="3" name="CuadroTexto 2"/>
          <p:cNvSpPr txBox="1"/>
          <p:nvPr/>
        </p:nvSpPr>
        <p:spPr>
          <a:xfrm>
            <a:off x="3519088" y="112889"/>
            <a:ext cx="5221558" cy="461665"/>
          </a:xfrm>
          <a:prstGeom prst="rect">
            <a:avLst/>
          </a:prstGeom>
          <a:noFill/>
        </p:spPr>
        <p:txBody>
          <a:bodyPr wrap="none" rtlCol="0">
            <a:spAutoFit/>
          </a:bodyPr>
          <a:lstStyle/>
          <a:p>
            <a:r>
              <a:rPr lang="es-MX" sz="2400" b="1" dirty="0" smtClean="0"/>
              <a:t>ADAM17 Alzheimer, </a:t>
            </a:r>
            <a:r>
              <a:rPr lang="es-MX" sz="2400" b="1" dirty="0" err="1" smtClean="0"/>
              <a:t>memory</a:t>
            </a:r>
            <a:r>
              <a:rPr lang="es-MX" sz="2400" b="1" dirty="0" smtClean="0"/>
              <a:t> and LTP-D</a:t>
            </a:r>
            <a:endParaRPr lang="en-US" sz="2400" b="1" dirty="0"/>
          </a:p>
        </p:txBody>
      </p:sp>
    </p:spTree>
    <p:extLst>
      <p:ext uri="{BB962C8B-B14F-4D97-AF65-F5344CB8AC3E}">
        <p14:creationId xmlns:p14="http://schemas.microsoft.com/office/powerpoint/2010/main" val="2849491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8045" y="1943249"/>
            <a:ext cx="11842044" cy="3970318"/>
          </a:xfrm>
          <a:prstGeom prst="rect">
            <a:avLst/>
          </a:prstGeom>
        </p:spPr>
        <p:txBody>
          <a:bodyPr wrap="square">
            <a:spAutoFit/>
          </a:bodyPr>
          <a:lstStyle/>
          <a:p>
            <a:r>
              <a:rPr lang="en-US" dirty="0">
                <a:solidFill>
                  <a:srgbClr val="505050"/>
                </a:solidFill>
                <a:latin typeface="Arial" panose="020B0604020202020204" pitchFamily="34" charset="0"/>
              </a:rPr>
              <a:t>Moreover, HB-EGF has recently been described to promote development and survival of </a:t>
            </a:r>
            <a:r>
              <a:rPr lang="en-US" dirty="0">
                <a:solidFill>
                  <a:srgbClr val="007398"/>
                </a:solidFill>
                <a:latin typeface="Arial" panose="020B0604020202020204" pitchFamily="34" charset="0"/>
                <a:hlinkClick r:id="rId2" tooltip="Learn more about Dopaminergic"/>
              </a:rPr>
              <a:t>dopaminergic</a:t>
            </a:r>
            <a:r>
              <a:rPr lang="en-US" dirty="0">
                <a:solidFill>
                  <a:srgbClr val="505050"/>
                </a:solidFill>
                <a:latin typeface="Arial" panose="020B0604020202020204" pitchFamily="34" charset="0"/>
              </a:rPr>
              <a:t> neurons </a:t>
            </a:r>
            <a:r>
              <a:rPr lang="en-US" dirty="0">
                <a:solidFill>
                  <a:srgbClr val="007398"/>
                </a:solidFill>
                <a:latin typeface="Arial" panose="020B0604020202020204" pitchFamily="34" charset="0"/>
                <a:hlinkClick r:id="rId3"/>
              </a:rPr>
              <a:t>[115]</a:t>
            </a:r>
            <a:r>
              <a:rPr lang="en-US" dirty="0">
                <a:solidFill>
                  <a:srgbClr val="505050"/>
                </a:solidFill>
                <a:latin typeface="Arial" panose="020B0604020202020204" pitchFamily="34" charset="0"/>
              </a:rPr>
              <a:t>. In the adult brain, dopaminergic neurons are mainly localized in the midbrain (mesencephalon) and to a very small extend in the diencephalon and the olfactory bulb </a:t>
            </a:r>
            <a:r>
              <a:rPr lang="en-US" dirty="0">
                <a:solidFill>
                  <a:srgbClr val="007398"/>
                </a:solidFill>
                <a:latin typeface="Arial" panose="020B0604020202020204" pitchFamily="34" charset="0"/>
                <a:hlinkClick r:id="rId4"/>
              </a:rPr>
              <a:t>[118]</a:t>
            </a:r>
            <a:r>
              <a:rPr lang="en-US" dirty="0">
                <a:solidFill>
                  <a:srgbClr val="505050"/>
                </a:solidFill>
                <a:latin typeface="Arial" panose="020B0604020202020204" pitchFamily="34" charset="0"/>
              </a:rPr>
              <a:t>, </a:t>
            </a:r>
            <a:r>
              <a:rPr lang="en-US" dirty="0">
                <a:solidFill>
                  <a:srgbClr val="007398"/>
                </a:solidFill>
                <a:latin typeface="Arial" panose="020B0604020202020204" pitchFamily="34" charset="0"/>
                <a:hlinkClick r:id="rId5"/>
              </a:rPr>
              <a:t>[119]</a:t>
            </a:r>
            <a:r>
              <a:rPr lang="en-US" dirty="0">
                <a:solidFill>
                  <a:srgbClr val="505050"/>
                </a:solidFill>
                <a:latin typeface="Arial" panose="020B0604020202020204" pitchFamily="34" charset="0"/>
              </a:rPr>
              <a:t>. Dopaminergic neurons originating from the substantia </a:t>
            </a:r>
            <a:r>
              <a:rPr lang="en-US" dirty="0" err="1">
                <a:solidFill>
                  <a:srgbClr val="505050"/>
                </a:solidFill>
                <a:latin typeface="Arial" panose="020B0604020202020204" pitchFamily="34" charset="0"/>
              </a:rPr>
              <a:t>nigra</a:t>
            </a:r>
            <a:r>
              <a:rPr lang="en-US" dirty="0">
                <a:solidFill>
                  <a:srgbClr val="505050"/>
                </a:solidFill>
                <a:latin typeface="Arial" panose="020B0604020202020204" pitchFamily="34" charset="0"/>
              </a:rPr>
              <a:t> pars compacta (</a:t>
            </a:r>
            <a:r>
              <a:rPr lang="en-US" dirty="0" err="1">
                <a:solidFill>
                  <a:srgbClr val="505050"/>
                </a:solidFill>
                <a:latin typeface="Arial" panose="020B0604020202020204" pitchFamily="34" charset="0"/>
              </a:rPr>
              <a:t>SNc</a:t>
            </a:r>
            <a:r>
              <a:rPr lang="en-US" dirty="0">
                <a:solidFill>
                  <a:srgbClr val="505050"/>
                </a:solidFill>
                <a:latin typeface="Arial" panose="020B0604020202020204" pitchFamily="34" charset="0"/>
              </a:rPr>
              <a:t>), a part of the midbrain, play an essential role in the control of voluntary movement, cognition and emotion </a:t>
            </a:r>
            <a:r>
              <a:rPr lang="en-US" dirty="0">
                <a:solidFill>
                  <a:srgbClr val="007398"/>
                </a:solidFill>
                <a:latin typeface="Arial" panose="020B0604020202020204" pitchFamily="34" charset="0"/>
                <a:hlinkClick r:id="rId6"/>
              </a:rPr>
              <a:t>[120]</a:t>
            </a:r>
            <a:r>
              <a:rPr lang="en-US" dirty="0">
                <a:solidFill>
                  <a:srgbClr val="505050"/>
                </a:solidFill>
                <a:latin typeface="Arial" panose="020B0604020202020204" pitchFamily="34" charset="0"/>
              </a:rPr>
              <a:t>, </a:t>
            </a:r>
            <a:r>
              <a:rPr lang="en-US" dirty="0">
                <a:solidFill>
                  <a:srgbClr val="007398"/>
                </a:solidFill>
                <a:latin typeface="Arial" panose="020B0604020202020204" pitchFamily="34" charset="0"/>
                <a:hlinkClick r:id="rId7"/>
              </a:rPr>
              <a:t>[121]</a:t>
            </a:r>
            <a:r>
              <a:rPr lang="en-US" dirty="0">
                <a:solidFill>
                  <a:srgbClr val="505050"/>
                </a:solidFill>
                <a:latin typeface="Arial" panose="020B0604020202020204" pitchFamily="34" charset="0"/>
              </a:rPr>
              <a:t>, </a:t>
            </a:r>
            <a:r>
              <a:rPr lang="en-US" dirty="0">
                <a:solidFill>
                  <a:srgbClr val="007398"/>
                </a:solidFill>
                <a:latin typeface="Arial" panose="020B0604020202020204" pitchFamily="34" charset="0"/>
                <a:hlinkClick r:id="rId8"/>
              </a:rPr>
              <a:t>[122]</a:t>
            </a:r>
            <a:r>
              <a:rPr lang="en-US" dirty="0">
                <a:solidFill>
                  <a:srgbClr val="505050"/>
                </a:solidFill>
                <a:latin typeface="Arial" panose="020B0604020202020204" pitchFamily="34" charset="0"/>
              </a:rPr>
              <a:t>. Thus, abnormal function of the dopaminergic system results in movement disorders, like Parkinson disease </a:t>
            </a:r>
            <a:r>
              <a:rPr lang="en-US" dirty="0">
                <a:solidFill>
                  <a:srgbClr val="007398"/>
                </a:solidFill>
                <a:latin typeface="Arial" panose="020B0604020202020204" pitchFamily="34" charset="0"/>
                <a:hlinkClick r:id="rId9"/>
              </a:rPr>
              <a:t>[123]</a:t>
            </a:r>
            <a:r>
              <a:rPr lang="en-US" dirty="0">
                <a:solidFill>
                  <a:srgbClr val="505050"/>
                </a:solidFill>
                <a:latin typeface="Arial" panose="020B0604020202020204" pitchFamily="34" charset="0"/>
              </a:rPr>
              <a:t>, and can also lead to several psychiatric disorders including schizophrenia or drug addiction </a:t>
            </a:r>
            <a:r>
              <a:rPr lang="en-US" dirty="0">
                <a:solidFill>
                  <a:srgbClr val="007398"/>
                </a:solidFill>
                <a:latin typeface="Arial" panose="020B0604020202020204" pitchFamily="34" charset="0"/>
                <a:hlinkClick r:id="rId10"/>
              </a:rPr>
              <a:t>[124]</a:t>
            </a:r>
            <a:r>
              <a:rPr lang="en-US" dirty="0">
                <a:solidFill>
                  <a:srgbClr val="505050"/>
                </a:solidFill>
                <a:latin typeface="Arial" panose="020B0604020202020204" pitchFamily="34" charset="0"/>
              </a:rPr>
              <a:t>. Interestingly, a recent study has linked the metalloproteases ADAM10 and ADAM17 to the development of murine dopaminergic neurons </a:t>
            </a:r>
            <a:r>
              <a:rPr lang="en-US" dirty="0">
                <a:solidFill>
                  <a:srgbClr val="007398"/>
                </a:solidFill>
                <a:latin typeface="Arial" panose="020B0604020202020204" pitchFamily="34" charset="0"/>
                <a:hlinkClick r:id="rId11"/>
              </a:rPr>
              <a:t>[125]</a:t>
            </a:r>
            <a:r>
              <a:rPr lang="en-US" dirty="0">
                <a:solidFill>
                  <a:srgbClr val="505050"/>
                </a:solidFill>
                <a:latin typeface="Arial" panose="020B0604020202020204" pitchFamily="34" charset="0"/>
              </a:rPr>
              <a:t>. Hereby, the </a:t>
            </a:r>
            <a:r>
              <a:rPr lang="en-US" dirty="0">
                <a:solidFill>
                  <a:srgbClr val="007398"/>
                </a:solidFill>
                <a:latin typeface="Arial" panose="020B0604020202020204" pitchFamily="34" charset="0"/>
                <a:hlinkClick r:id="rId12" tooltip="Learn more about Dopamine Receptor D2"/>
              </a:rPr>
              <a:t>dopamine D2 receptor</a:t>
            </a:r>
            <a:r>
              <a:rPr lang="en-US" dirty="0">
                <a:solidFill>
                  <a:srgbClr val="505050"/>
                </a:solidFill>
                <a:latin typeface="Arial" panose="020B0604020202020204" pitchFamily="34" charset="0"/>
              </a:rPr>
              <a:t>(D2R) induces the shedding of HB-EGF by activation of ADAM10/17. This leads to EGF-R signaling resulting in a downstream </a:t>
            </a:r>
            <a:r>
              <a:rPr lang="en-US" dirty="0">
                <a:solidFill>
                  <a:srgbClr val="007398"/>
                </a:solidFill>
                <a:latin typeface="Arial" panose="020B0604020202020204" pitchFamily="34" charset="0"/>
                <a:hlinkClick r:id="rId13" tooltip="Learn more about Extracellular Signal-Regulated Kinases"/>
              </a:rPr>
              <a:t>extracellular signal-regulated kinase</a:t>
            </a:r>
            <a:r>
              <a:rPr lang="en-US" dirty="0">
                <a:solidFill>
                  <a:srgbClr val="505050"/>
                </a:solidFill>
                <a:latin typeface="Arial" panose="020B0604020202020204" pitchFamily="34" charset="0"/>
              </a:rPr>
              <a:t> (ERK) pathway activation (</a:t>
            </a:r>
            <a:r>
              <a:rPr lang="en-US" dirty="0">
                <a:solidFill>
                  <a:srgbClr val="007398"/>
                </a:solidFill>
                <a:latin typeface="Arial" panose="020B0604020202020204" pitchFamily="34" charset="0"/>
                <a:hlinkClick r:id="rId14"/>
              </a:rPr>
              <a:t>Fig. 3</a:t>
            </a:r>
            <a:r>
              <a:rPr lang="en-US" dirty="0">
                <a:solidFill>
                  <a:srgbClr val="505050"/>
                </a:solidFill>
                <a:latin typeface="Arial" panose="020B0604020202020204" pitchFamily="34" charset="0"/>
              </a:rPr>
              <a:t>). Importantly, the development and differentiation of dopaminergic neurons depends on D2R-mediated ERK activation </a:t>
            </a:r>
            <a:r>
              <a:rPr lang="en-US" dirty="0">
                <a:solidFill>
                  <a:srgbClr val="007398"/>
                </a:solidFill>
                <a:latin typeface="Arial" panose="020B0604020202020204" pitchFamily="34" charset="0"/>
                <a:hlinkClick r:id="rId15"/>
              </a:rPr>
              <a:t>[126]</a:t>
            </a:r>
            <a:r>
              <a:rPr lang="en-US" dirty="0">
                <a:solidFill>
                  <a:srgbClr val="505050"/>
                </a:solidFill>
                <a:latin typeface="Arial" panose="020B0604020202020204" pitchFamily="34" charset="0"/>
              </a:rPr>
              <a:t>, </a:t>
            </a:r>
            <a:r>
              <a:rPr lang="en-US" dirty="0">
                <a:solidFill>
                  <a:srgbClr val="007398"/>
                </a:solidFill>
                <a:latin typeface="Arial" panose="020B0604020202020204" pitchFamily="34" charset="0"/>
                <a:hlinkClick r:id="rId16"/>
              </a:rPr>
              <a:t>[127]</a:t>
            </a:r>
            <a:r>
              <a:rPr lang="en-US" dirty="0">
                <a:solidFill>
                  <a:srgbClr val="505050"/>
                </a:solidFill>
                <a:latin typeface="Arial" panose="020B0604020202020204" pitchFamily="34" charset="0"/>
              </a:rPr>
              <a:t>, </a:t>
            </a:r>
            <a:r>
              <a:rPr lang="en-US" dirty="0">
                <a:solidFill>
                  <a:srgbClr val="007398"/>
                </a:solidFill>
                <a:latin typeface="Arial" panose="020B0604020202020204" pitchFamily="34" charset="0"/>
                <a:hlinkClick r:id="rId17"/>
              </a:rPr>
              <a:t>[128]</a:t>
            </a:r>
            <a:r>
              <a:rPr lang="en-US" dirty="0">
                <a:solidFill>
                  <a:srgbClr val="505050"/>
                </a:solidFill>
                <a:latin typeface="Arial" panose="020B0604020202020204" pitchFamily="34" charset="0"/>
              </a:rPr>
              <a:t>. The D2R is member of the </a:t>
            </a:r>
            <a:r>
              <a:rPr lang="en-US" dirty="0">
                <a:solidFill>
                  <a:srgbClr val="007398"/>
                </a:solidFill>
                <a:latin typeface="Arial" panose="020B0604020202020204" pitchFamily="34" charset="0"/>
                <a:hlinkClick r:id="rId18" tooltip="Learn more about G Protein-Coupled Receptor"/>
              </a:rPr>
              <a:t>G protein-coupled receptor</a:t>
            </a:r>
            <a:r>
              <a:rPr lang="en-US" dirty="0">
                <a:solidFill>
                  <a:srgbClr val="505050"/>
                </a:solidFill>
                <a:latin typeface="Arial" panose="020B0604020202020204" pitchFamily="34" charset="0"/>
              </a:rPr>
              <a:t> family and highly expressed in the CNS regulating diverse functions mediated by dopamine, including </a:t>
            </a:r>
            <a:r>
              <a:rPr lang="en-US" dirty="0">
                <a:solidFill>
                  <a:srgbClr val="007398"/>
                </a:solidFill>
                <a:latin typeface="Arial" panose="020B0604020202020204" pitchFamily="34" charset="0"/>
                <a:hlinkClick r:id="rId19" tooltip="Learn more about Locomotion"/>
              </a:rPr>
              <a:t>locomotion</a:t>
            </a:r>
            <a:r>
              <a:rPr lang="en-US" dirty="0">
                <a:solidFill>
                  <a:srgbClr val="505050"/>
                </a:solidFill>
                <a:latin typeface="Arial" panose="020B0604020202020204" pitchFamily="34" charset="0"/>
              </a:rPr>
              <a:t> as well as emotional and motivational behavior </a:t>
            </a:r>
            <a:r>
              <a:rPr lang="en-US" dirty="0">
                <a:solidFill>
                  <a:srgbClr val="007398"/>
                </a:solidFill>
                <a:latin typeface="Arial" panose="020B0604020202020204" pitchFamily="34" charset="0"/>
                <a:hlinkClick r:id="rId17"/>
              </a:rPr>
              <a:t>[128]</a:t>
            </a:r>
            <a:r>
              <a:rPr lang="en-US" dirty="0">
                <a:solidFill>
                  <a:srgbClr val="505050"/>
                </a:solidFill>
                <a:latin typeface="Arial" panose="020B0604020202020204" pitchFamily="34" charset="0"/>
              </a:rPr>
              <a:t>, </a:t>
            </a:r>
            <a:r>
              <a:rPr lang="en-US" dirty="0">
                <a:solidFill>
                  <a:srgbClr val="007398"/>
                </a:solidFill>
                <a:latin typeface="Arial" panose="020B0604020202020204" pitchFamily="34" charset="0"/>
                <a:hlinkClick r:id="rId20"/>
              </a:rPr>
              <a:t>[129]</a:t>
            </a:r>
            <a:r>
              <a:rPr lang="en-US" dirty="0">
                <a:solidFill>
                  <a:srgbClr val="505050"/>
                </a:solidFill>
                <a:latin typeface="Arial" panose="020B0604020202020204" pitchFamily="34" charset="0"/>
              </a:rPr>
              <a:t>, </a:t>
            </a:r>
            <a:r>
              <a:rPr lang="en-US" dirty="0">
                <a:solidFill>
                  <a:srgbClr val="007398"/>
                </a:solidFill>
                <a:latin typeface="Arial" panose="020B0604020202020204" pitchFamily="34" charset="0"/>
                <a:hlinkClick r:id="rId21"/>
              </a:rPr>
              <a:t>[130]</a:t>
            </a:r>
            <a:r>
              <a:rPr lang="en-US" dirty="0">
                <a:solidFill>
                  <a:srgbClr val="505050"/>
                </a:solidFill>
                <a:latin typeface="Arial" panose="020B0604020202020204" pitchFamily="34" charset="0"/>
              </a:rPr>
              <a:t>.</a:t>
            </a:r>
            <a:endParaRPr lang="en-US" dirty="0"/>
          </a:p>
        </p:txBody>
      </p:sp>
      <p:sp>
        <p:nvSpPr>
          <p:cNvPr id="3" name="CuadroTexto 2"/>
          <p:cNvSpPr txBox="1"/>
          <p:nvPr/>
        </p:nvSpPr>
        <p:spPr>
          <a:xfrm>
            <a:off x="3564212" y="609600"/>
            <a:ext cx="5029710" cy="523220"/>
          </a:xfrm>
          <a:prstGeom prst="rect">
            <a:avLst/>
          </a:prstGeom>
          <a:noFill/>
        </p:spPr>
        <p:txBody>
          <a:bodyPr wrap="none" rtlCol="0">
            <a:spAutoFit/>
          </a:bodyPr>
          <a:lstStyle/>
          <a:p>
            <a:r>
              <a:rPr lang="es-MX" sz="2800" b="1" dirty="0" smtClean="0"/>
              <a:t>ADAM17, HB-EGF and </a:t>
            </a:r>
            <a:r>
              <a:rPr lang="es-MX" sz="2800" b="1" dirty="0" err="1" smtClean="0"/>
              <a:t>dopamine</a:t>
            </a:r>
            <a:endParaRPr lang="en-US" sz="2800" b="1" dirty="0"/>
          </a:p>
        </p:txBody>
      </p:sp>
    </p:spTree>
    <p:extLst>
      <p:ext uri="{BB962C8B-B14F-4D97-AF65-F5344CB8AC3E}">
        <p14:creationId xmlns:p14="http://schemas.microsoft.com/office/powerpoint/2010/main" val="1523686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Fig.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5487" y="294922"/>
            <a:ext cx="5457825" cy="4210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6862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088" y="1548137"/>
            <a:ext cx="11650133" cy="3970318"/>
          </a:xfrm>
          <a:prstGeom prst="rect">
            <a:avLst/>
          </a:prstGeom>
        </p:spPr>
        <p:txBody>
          <a:bodyPr wrap="square">
            <a:spAutoFit/>
          </a:bodyPr>
          <a:lstStyle/>
          <a:p>
            <a:r>
              <a:rPr lang="en-US" dirty="0">
                <a:solidFill>
                  <a:srgbClr val="737373"/>
                </a:solidFill>
                <a:latin typeface="Arial" panose="020B0604020202020204" pitchFamily="34" charset="0"/>
              </a:rPr>
              <a:t>Fig. 4. Expression of </a:t>
            </a:r>
            <a:r>
              <a:rPr lang="en-US" dirty="0">
                <a:solidFill>
                  <a:srgbClr val="007398"/>
                </a:solidFill>
                <a:latin typeface="Arial" panose="020B0604020202020204" pitchFamily="34" charset="0"/>
                <a:hlinkClick r:id="rId2" tooltip="Learn more about ADAM17"/>
              </a:rPr>
              <a:t>ADAM17</a:t>
            </a:r>
            <a:r>
              <a:rPr lang="en-US" dirty="0">
                <a:solidFill>
                  <a:srgbClr val="737373"/>
                </a:solidFill>
                <a:latin typeface="Arial" panose="020B0604020202020204" pitchFamily="34" charset="0"/>
              </a:rPr>
              <a:t> in </a:t>
            </a:r>
            <a:r>
              <a:rPr lang="en-US" dirty="0" err="1">
                <a:solidFill>
                  <a:srgbClr val="737373"/>
                </a:solidFill>
                <a:latin typeface="Arial" panose="020B0604020202020204" pitchFamily="34" charset="0"/>
              </a:rPr>
              <a:t>iPS</a:t>
            </a:r>
            <a:r>
              <a:rPr lang="en-US" dirty="0">
                <a:solidFill>
                  <a:srgbClr val="737373"/>
                </a:solidFill>
                <a:latin typeface="Arial" panose="020B0604020202020204" pitchFamily="34" charset="0"/>
              </a:rPr>
              <a:t>-derived </a:t>
            </a:r>
            <a:r>
              <a:rPr lang="en-US" dirty="0">
                <a:solidFill>
                  <a:srgbClr val="007398"/>
                </a:solidFill>
                <a:latin typeface="Arial" panose="020B0604020202020204" pitchFamily="34" charset="0"/>
                <a:hlinkClick r:id="rId3" tooltip="Learn more about Dopaminergic"/>
              </a:rPr>
              <a:t>dopaminergic</a:t>
            </a:r>
            <a:r>
              <a:rPr lang="en-US" dirty="0">
                <a:solidFill>
                  <a:srgbClr val="737373"/>
                </a:solidFill>
                <a:latin typeface="Arial" panose="020B0604020202020204" pitchFamily="34" charset="0"/>
              </a:rPr>
              <a:t> neurons. A) Human induced pluripotent stem (</a:t>
            </a:r>
            <a:r>
              <a:rPr lang="en-US" dirty="0" err="1">
                <a:solidFill>
                  <a:srgbClr val="737373"/>
                </a:solidFill>
                <a:latin typeface="Arial" panose="020B0604020202020204" pitchFamily="34" charset="0"/>
              </a:rPr>
              <a:t>iPS</a:t>
            </a:r>
            <a:r>
              <a:rPr lang="en-US" dirty="0">
                <a:solidFill>
                  <a:srgbClr val="737373"/>
                </a:solidFill>
                <a:latin typeface="Arial" panose="020B0604020202020204" pitchFamily="34" charset="0"/>
              </a:rPr>
              <a:t>) cells were derived from </a:t>
            </a:r>
            <a:r>
              <a:rPr lang="en-US" dirty="0">
                <a:solidFill>
                  <a:srgbClr val="007398"/>
                </a:solidFill>
                <a:latin typeface="Arial" panose="020B0604020202020204" pitchFamily="34" charset="0"/>
                <a:hlinkClick r:id="rId4" tooltip="Learn more about Fibroblast"/>
              </a:rPr>
              <a:t>fibroblasts</a:t>
            </a:r>
            <a:r>
              <a:rPr lang="en-US" dirty="0">
                <a:solidFill>
                  <a:srgbClr val="737373"/>
                </a:solidFill>
                <a:latin typeface="Arial" panose="020B0604020202020204" pitchFamily="34" charset="0"/>
              </a:rPr>
              <a:t> of a healthy donor. Primary human skin fibroblasts were transduced by reprogramming factors Oct4, Sox2, Klf4 and </a:t>
            </a:r>
            <a:r>
              <a:rPr lang="en-US" dirty="0" err="1">
                <a:solidFill>
                  <a:srgbClr val="737373"/>
                </a:solidFill>
                <a:latin typeface="Arial" panose="020B0604020202020204" pitchFamily="34" charset="0"/>
              </a:rPr>
              <a:t>cMYC</a:t>
            </a:r>
            <a:r>
              <a:rPr lang="en-US" dirty="0">
                <a:solidFill>
                  <a:srgbClr val="737373"/>
                </a:solidFill>
                <a:latin typeface="Arial" panose="020B0604020202020204" pitchFamily="34" charset="0"/>
              </a:rPr>
              <a:t> and established </a:t>
            </a:r>
            <a:r>
              <a:rPr lang="en-US" dirty="0" err="1">
                <a:solidFill>
                  <a:srgbClr val="737373"/>
                </a:solidFill>
                <a:latin typeface="Arial" panose="020B0604020202020204" pitchFamily="34" charset="0"/>
              </a:rPr>
              <a:t>iPS</a:t>
            </a:r>
            <a:r>
              <a:rPr lang="en-US" dirty="0">
                <a:solidFill>
                  <a:srgbClr val="737373"/>
                </a:solidFill>
                <a:latin typeface="Arial" panose="020B0604020202020204" pitchFamily="34" charset="0"/>
              </a:rPr>
              <a:t> cells lines were tested for pluripotency </a:t>
            </a:r>
            <a:r>
              <a:rPr lang="en-US" dirty="0">
                <a:solidFill>
                  <a:srgbClr val="007398"/>
                </a:solidFill>
                <a:latin typeface="Arial" panose="020B0604020202020204" pitchFamily="34" charset="0"/>
                <a:hlinkClick r:id="rId5"/>
              </a:rPr>
              <a:t>[139]</a:t>
            </a:r>
            <a:r>
              <a:rPr lang="en-US" dirty="0">
                <a:solidFill>
                  <a:srgbClr val="737373"/>
                </a:solidFill>
                <a:latin typeface="Arial" panose="020B0604020202020204" pitchFamily="34" charset="0"/>
              </a:rPr>
              <a:t>. </a:t>
            </a:r>
            <a:r>
              <a:rPr lang="en-US" dirty="0">
                <a:solidFill>
                  <a:srgbClr val="007398"/>
                </a:solidFill>
                <a:latin typeface="Arial" panose="020B0604020202020204" pitchFamily="34" charset="0"/>
                <a:hlinkClick r:id="rId6" tooltip="Learn more about Directed Differentiation"/>
              </a:rPr>
              <a:t>Directed differentiation</a:t>
            </a:r>
            <a:r>
              <a:rPr lang="en-US" dirty="0">
                <a:solidFill>
                  <a:srgbClr val="737373"/>
                </a:solidFill>
                <a:latin typeface="Arial" panose="020B0604020202020204" pitchFamily="34" charset="0"/>
              </a:rPr>
              <a:t> towards dopaminergic neurons was initiated by adding a well-described mixture of </a:t>
            </a:r>
            <a:r>
              <a:rPr lang="en-US" dirty="0">
                <a:solidFill>
                  <a:srgbClr val="007398"/>
                </a:solidFill>
                <a:latin typeface="Arial" panose="020B0604020202020204" pitchFamily="34" charset="0"/>
                <a:hlinkClick r:id="rId7" tooltip="Learn more about Growth Factors"/>
              </a:rPr>
              <a:t>growth factors</a:t>
            </a:r>
            <a:r>
              <a:rPr lang="en-US" dirty="0">
                <a:solidFill>
                  <a:srgbClr val="737373"/>
                </a:solidFill>
                <a:latin typeface="Arial" panose="020B0604020202020204" pitchFamily="34" charset="0"/>
              </a:rPr>
              <a:t> including BDNF, ascorbic acid, SHH, FGF8a as well as GDNF, TGF-</a:t>
            </a:r>
            <a:r>
              <a:rPr lang="el-GR" dirty="0">
                <a:solidFill>
                  <a:srgbClr val="737373"/>
                </a:solidFill>
                <a:latin typeface="Arial" panose="020B0604020202020204" pitchFamily="34" charset="0"/>
              </a:rPr>
              <a:t>β3 </a:t>
            </a:r>
            <a:r>
              <a:rPr lang="en-US" dirty="0">
                <a:solidFill>
                  <a:srgbClr val="737373"/>
                </a:solidFill>
                <a:latin typeface="Arial" panose="020B0604020202020204" pitchFamily="34" charset="0"/>
              </a:rPr>
              <a:t>and cyclic-AMP </a:t>
            </a:r>
            <a:r>
              <a:rPr lang="en-US" dirty="0">
                <a:solidFill>
                  <a:srgbClr val="007398"/>
                </a:solidFill>
                <a:latin typeface="Arial" panose="020B0604020202020204" pitchFamily="34" charset="0"/>
                <a:hlinkClick r:id="rId8"/>
              </a:rPr>
              <a:t>[140]</a:t>
            </a:r>
            <a:r>
              <a:rPr lang="en-US" dirty="0">
                <a:solidFill>
                  <a:srgbClr val="737373"/>
                </a:solidFill>
                <a:latin typeface="Arial" panose="020B0604020202020204" pitchFamily="34" charset="0"/>
              </a:rPr>
              <a:t>. </a:t>
            </a:r>
            <a:r>
              <a:rPr lang="en-US" dirty="0" err="1">
                <a:solidFill>
                  <a:srgbClr val="737373"/>
                </a:solidFill>
                <a:latin typeface="Arial" panose="020B0604020202020204" pitchFamily="34" charset="0"/>
              </a:rPr>
              <a:t>iPS</a:t>
            </a:r>
            <a:r>
              <a:rPr lang="en-US" dirty="0">
                <a:solidFill>
                  <a:srgbClr val="737373"/>
                </a:solidFill>
                <a:latin typeface="Arial" panose="020B0604020202020204" pitchFamily="34" charset="0"/>
              </a:rPr>
              <a:t>-derived human midbrain dopaminergic neurons (</a:t>
            </a:r>
            <a:r>
              <a:rPr lang="en-US" dirty="0" err="1">
                <a:solidFill>
                  <a:srgbClr val="737373"/>
                </a:solidFill>
                <a:latin typeface="Arial" panose="020B0604020202020204" pitchFamily="34" charset="0"/>
              </a:rPr>
              <a:t>iPSn</a:t>
            </a:r>
            <a:r>
              <a:rPr lang="en-US" dirty="0">
                <a:solidFill>
                  <a:srgbClr val="737373"/>
                </a:solidFill>
                <a:latin typeface="Arial" panose="020B0604020202020204" pitchFamily="34" charset="0"/>
              </a:rPr>
              <a:t>) were stained for ADAM17 utilizing specific antibodies </a:t>
            </a:r>
            <a:r>
              <a:rPr lang="en-US" dirty="0">
                <a:solidFill>
                  <a:srgbClr val="007398"/>
                </a:solidFill>
                <a:latin typeface="Arial" panose="020B0604020202020204" pitchFamily="34" charset="0"/>
                <a:hlinkClick r:id="rId9"/>
              </a:rPr>
              <a:t>[141]</a:t>
            </a:r>
            <a:r>
              <a:rPr lang="en-US" dirty="0">
                <a:solidFill>
                  <a:srgbClr val="737373"/>
                </a:solidFill>
                <a:latin typeface="Arial" panose="020B0604020202020204" pitchFamily="34" charset="0"/>
              </a:rPr>
              <a:t> in immunoblot (B) and </a:t>
            </a:r>
            <a:r>
              <a:rPr lang="en-US" dirty="0" err="1">
                <a:solidFill>
                  <a:srgbClr val="737373"/>
                </a:solidFill>
                <a:latin typeface="Arial" panose="020B0604020202020204" pitchFamily="34" charset="0"/>
              </a:rPr>
              <a:t>immunocytochemical</a:t>
            </a:r>
            <a:r>
              <a:rPr lang="en-US" dirty="0">
                <a:solidFill>
                  <a:srgbClr val="737373"/>
                </a:solidFill>
                <a:latin typeface="Arial" panose="020B0604020202020204" pitchFamily="34" charset="0"/>
              </a:rPr>
              <a:t> (C) analyses. B) In </a:t>
            </a:r>
            <a:r>
              <a:rPr lang="en-US" dirty="0">
                <a:solidFill>
                  <a:srgbClr val="007398"/>
                </a:solidFill>
                <a:latin typeface="Arial" panose="020B0604020202020204" pitchFamily="34" charset="0"/>
                <a:hlinkClick r:id="rId10" tooltip="Learn more about Western Blot"/>
              </a:rPr>
              <a:t>Western blot</a:t>
            </a:r>
            <a:r>
              <a:rPr lang="en-US" dirty="0">
                <a:solidFill>
                  <a:srgbClr val="737373"/>
                </a:solidFill>
                <a:latin typeface="Arial" panose="020B0604020202020204" pitchFamily="34" charset="0"/>
              </a:rPr>
              <a:t> analyses, </a:t>
            </a:r>
            <a:r>
              <a:rPr lang="en-US" dirty="0" err="1">
                <a:solidFill>
                  <a:srgbClr val="737373"/>
                </a:solidFill>
                <a:latin typeface="Arial" panose="020B0604020202020204" pitchFamily="34" charset="0"/>
              </a:rPr>
              <a:t>iPSn</a:t>
            </a:r>
            <a:r>
              <a:rPr lang="en-US" dirty="0">
                <a:solidFill>
                  <a:srgbClr val="737373"/>
                </a:solidFill>
                <a:latin typeface="Arial" panose="020B0604020202020204" pitchFamily="34" charset="0"/>
              </a:rPr>
              <a:t> </a:t>
            </a:r>
            <a:r>
              <a:rPr lang="en-US" dirty="0">
                <a:solidFill>
                  <a:srgbClr val="007398"/>
                </a:solidFill>
                <a:latin typeface="Arial" panose="020B0604020202020204" pitchFamily="34" charset="0"/>
                <a:hlinkClick r:id="rId11" tooltip="Learn more about Cell Lysate"/>
              </a:rPr>
              <a:t>lysates</a:t>
            </a:r>
            <a:r>
              <a:rPr lang="en-US" dirty="0">
                <a:solidFill>
                  <a:srgbClr val="737373"/>
                </a:solidFill>
                <a:latin typeface="Arial" panose="020B0604020202020204" pitchFamily="34" charset="0"/>
              </a:rPr>
              <a:t> were loaded in duplicates and </a:t>
            </a:r>
            <a:r>
              <a:rPr lang="el-GR" dirty="0">
                <a:solidFill>
                  <a:srgbClr val="007398"/>
                </a:solidFill>
                <a:latin typeface="Arial" panose="020B0604020202020204" pitchFamily="34" charset="0"/>
                <a:hlinkClick r:id="rId12" tooltip="Learn more about Beta-Actin"/>
              </a:rPr>
              <a:t>β-</a:t>
            </a:r>
            <a:r>
              <a:rPr lang="en-US" dirty="0">
                <a:solidFill>
                  <a:srgbClr val="007398"/>
                </a:solidFill>
                <a:latin typeface="Arial" panose="020B0604020202020204" pitchFamily="34" charset="0"/>
                <a:hlinkClick r:id="rId12" tooltip="Learn more about Beta-Actin"/>
              </a:rPr>
              <a:t>actin</a:t>
            </a:r>
            <a:r>
              <a:rPr lang="en-US" dirty="0">
                <a:solidFill>
                  <a:srgbClr val="737373"/>
                </a:solidFill>
                <a:latin typeface="Arial" panose="020B0604020202020204" pitchFamily="34" charset="0"/>
              </a:rPr>
              <a:t> as well as neuronal specific </a:t>
            </a:r>
            <a:r>
              <a:rPr lang="en-US" dirty="0">
                <a:solidFill>
                  <a:srgbClr val="007398"/>
                </a:solidFill>
                <a:latin typeface="Arial" panose="020B0604020202020204" pitchFamily="34" charset="0"/>
                <a:hlinkClick r:id="rId13" tooltip="Learn more about Enolase"/>
              </a:rPr>
              <a:t>enolase</a:t>
            </a:r>
            <a:r>
              <a:rPr lang="en-US" dirty="0">
                <a:solidFill>
                  <a:srgbClr val="737373"/>
                </a:solidFill>
                <a:latin typeface="Arial" panose="020B0604020202020204" pitchFamily="34" charset="0"/>
              </a:rPr>
              <a:t> (NSE) were used as loading control. To determine </a:t>
            </a:r>
            <a:r>
              <a:rPr lang="en-US" dirty="0">
                <a:solidFill>
                  <a:srgbClr val="007398"/>
                </a:solidFill>
                <a:latin typeface="Arial" panose="020B0604020202020204" pitchFamily="34" charset="0"/>
                <a:hlinkClick r:id="rId14" tooltip="Learn more about Antibody Specificity"/>
              </a:rPr>
              <a:t>antibody specificity</a:t>
            </a:r>
            <a:r>
              <a:rPr lang="en-US" dirty="0">
                <a:solidFill>
                  <a:srgbClr val="737373"/>
                </a:solidFill>
                <a:latin typeface="Arial" panose="020B0604020202020204" pitchFamily="34" charset="0"/>
              </a:rPr>
              <a:t>ADAM10/17-deficient (A10/17 </a:t>
            </a:r>
            <a:r>
              <a:rPr lang="en-US" dirty="0" err="1">
                <a:solidFill>
                  <a:srgbClr val="737373"/>
                </a:solidFill>
                <a:latin typeface="Arial" panose="020B0604020202020204" pitchFamily="34" charset="0"/>
              </a:rPr>
              <a:t>dKO</a:t>
            </a:r>
            <a:r>
              <a:rPr lang="en-US" dirty="0">
                <a:solidFill>
                  <a:srgbClr val="737373"/>
                </a:solidFill>
                <a:latin typeface="Arial" panose="020B0604020202020204" pitchFamily="34" charset="0"/>
              </a:rPr>
              <a:t>) as well as human ADAM17 overexpressing </a:t>
            </a:r>
            <a:r>
              <a:rPr lang="en-US" dirty="0" err="1">
                <a:solidFill>
                  <a:srgbClr val="737373"/>
                </a:solidFill>
                <a:latin typeface="Arial" panose="020B0604020202020204" pitchFamily="34" charset="0"/>
              </a:rPr>
              <a:t>Hek</a:t>
            </a:r>
            <a:r>
              <a:rPr lang="en-US" dirty="0">
                <a:solidFill>
                  <a:srgbClr val="737373"/>
                </a:solidFill>
                <a:latin typeface="Arial" panose="020B0604020202020204" pitchFamily="34" charset="0"/>
              </a:rPr>
              <a:t> cell lysates were </a:t>
            </a:r>
            <a:r>
              <a:rPr lang="en-US" dirty="0" err="1">
                <a:solidFill>
                  <a:srgbClr val="737373"/>
                </a:solidFill>
                <a:latin typeface="Arial" panose="020B0604020202020204" pitchFamily="34" charset="0"/>
              </a:rPr>
              <a:t>utilised</a:t>
            </a:r>
            <a:r>
              <a:rPr lang="en-US" dirty="0">
                <a:solidFill>
                  <a:srgbClr val="737373"/>
                </a:solidFill>
                <a:latin typeface="Arial" panose="020B0604020202020204" pitchFamily="34" charset="0"/>
              </a:rPr>
              <a:t> (B). Dotted line indicates lanes of the same blot were merged; * marks antibody unspecific band. C) </a:t>
            </a:r>
            <a:r>
              <a:rPr lang="en-US" dirty="0" err="1">
                <a:solidFill>
                  <a:srgbClr val="737373"/>
                </a:solidFill>
                <a:latin typeface="Arial" panose="020B0604020202020204" pitchFamily="34" charset="0"/>
              </a:rPr>
              <a:t>Immunocytochemical</a:t>
            </a:r>
            <a:r>
              <a:rPr lang="en-US" dirty="0">
                <a:solidFill>
                  <a:srgbClr val="737373"/>
                </a:solidFill>
                <a:latin typeface="Arial" panose="020B0604020202020204" pitchFamily="34" charset="0"/>
              </a:rPr>
              <a:t> analysis of </a:t>
            </a:r>
            <a:r>
              <a:rPr lang="en-US" dirty="0" err="1">
                <a:solidFill>
                  <a:srgbClr val="737373"/>
                </a:solidFill>
                <a:latin typeface="Arial" panose="020B0604020202020204" pitchFamily="34" charset="0"/>
              </a:rPr>
              <a:t>iPS</a:t>
            </a:r>
            <a:r>
              <a:rPr lang="en-US" dirty="0">
                <a:solidFill>
                  <a:srgbClr val="737373"/>
                </a:solidFill>
                <a:latin typeface="Arial" panose="020B0604020202020204" pitchFamily="34" charset="0"/>
              </a:rPr>
              <a:t>-derived dopaminergic neurons (</a:t>
            </a:r>
            <a:r>
              <a:rPr lang="en-US" dirty="0" err="1">
                <a:solidFill>
                  <a:srgbClr val="737373"/>
                </a:solidFill>
                <a:latin typeface="Arial" panose="020B0604020202020204" pitchFamily="34" charset="0"/>
              </a:rPr>
              <a:t>iPSn</a:t>
            </a:r>
            <a:r>
              <a:rPr lang="en-US" dirty="0">
                <a:solidFill>
                  <a:srgbClr val="737373"/>
                </a:solidFill>
                <a:latin typeface="Arial" panose="020B0604020202020204" pitchFamily="34" charset="0"/>
              </a:rPr>
              <a:t>) stained for endogenous ADAM17 (red) and </a:t>
            </a:r>
            <a:r>
              <a:rPr lang="en-US" dirty="0">
                <a:solidFill>
                  <a:srgbClr val="007398"/>
                </a:solidFill>
                <a:latin typeface="Arial" panose="020B0604020202020204" pitchFamily="34" charset="0"/>
                <a:hlinkClick r:id="rId15" tooltip="Learn more about Tyrosine Hydroxylase"/>
              </a:rPr>
              <a:t>tyrosine hydroxylase</a:t>
            </a:r>
            <a:r>
              <a:rPr lang="en-US" dirty="0">
                <a:solidFill>
                  <a:srgbClr val="737373"/>
                </a:solidFill>
                <a:latin typeface="Arial" panose="020B0604020202020204" pitchFamily="34" charset="0"/>
              </a:rPr>
              <a:t> (TH), a marker for dopaminergic neurons (green), indicating </a:t>
            </a:r>
            <a:r>
              <a:rPr lang="en-US" dirty="0">
                <a:solidFill>
                  <a:srgbClr val="007398"/>
                </a:solidFill>
                <a:latin typeface="Arial" panose="020B0604020202020204" pitchFamily="34" charset="0"/>
                <a:hlinkClick r:id="rId16" tooltip="Learn more about Subcellular Localization"/>
              </a:rPr>
              <a:t>cellular localization</a:t>
            </a:r>
            <a:r>
              <a:rPr lang="en-US" dirty="0">
                <a:solidFill>
                  <a:srgbClr val="737373"/>
                </a:solidFill>
                <a:latin typeface="Arial" panose="020B0604020202020204" pitchFamily="34" charset="0"/>
              </a:rPr>
              <a:t> of ADAM17 in the cell body of neurons as well as partly in neurites (overlay of 2D image and 3D z-stack volume).</a:t>
            </a:r>
            <a:endParaRPr lang="en-US" dirty="0"/>
          </a:p>
        </p:txBody>
      </p:sp>
    </p:spTree>
    <p:extLst>
      <p:ext uri="{BB962C8B-B14F-4D97-AF65-F5344CB8AC3E}">
        <p14:creationId xmlns:p14="http://schemas.microsoft.com/office/powerpoint/2010/main" val="3307130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1305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723804" y="229631"/>
            <a:ext cx="7999614" cy="369332"/>
          </a:xfrm>
          <a:prstGeom prst="rect">
            <a:avLst/>
          </a:prstGeom>
        </p:spPr>
        <p:txBody>
          <a:bodyPr wrap="square">
            <a:spAutoFit/>
          </a:bodyPr>
          <a:lstStyle/>
          <a:p>
            <a:r>
              <a:rPr lang="en-US" b="1" i="0" dirty="0" smtClean="0">
                <a:solidFill>
                  <a:srgbClr val="505050"/>
                </a:solidFill>
                <a:effectLst/>
                <a:latin typeface="Arial" panose="020B0604020202020204" pitchFamily="34" charset="0"/>
              </a:rPr>
              <a:t>The shedding protease ADAM17: Physiology and pathophysiology</a:t>
            </a:r>
            <a:endParaRPr lang="en-US" b="1" i="0" dirty="0">
              <a:solidFill>
                <a:srgbClr val="505050"/>
              </a:solidFill>
              <a:effectLst/>
              <a:latin typeface="Arial" panose="020B0604020202020204" pitchFamily="34" charset="0"/>
            </a:endParaRPr>
          </a:p>
        </p:txBody>
      </p:sp>
      <p:sp>
        <p:nvSpPr>
          <p:cNvPr id="4" name="Rectangle 1"/>
          <p:cNvSpPr>
            <a:spLocks noChangeArrowheads="1"/>
          </p:cNvSpPr>
          <p:nvPr/>
        </p:nvSpPr>
        <p:spPr bwMode="auto">
          <a:xfrm>
            <a:off x="118687" y="1889919"/>
            <a:ext cx="4178993" cy="2654573"/>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4704"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1"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1050" b="1"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rPr>
              <a:t>ADAM17 is a membrane bound metalloprotease.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1"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1050" b="1"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rPr>
              <a:t>ADAM17 is responsible for cleavage of IL-6R, TNFα and ligands of the EGFR.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1"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1050" b="1"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rPr>
              <a:t>ADAM17 plays an important role in the immune system and the nervous system.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1"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1050" b="1"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rPr>
              <a:t>A role for ADAM17 in cancer has been established.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1"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rPr>
              <a:t>•</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1050" b="1"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rPr>
              <a:t>Blockade of ADAM17 might be a novel therapeutic strategy in cancer.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CuadroTexto 4"/>
          <p:cNvSpPr txBox="1"/>
          <p:nvPr/>
        </p:nvSpPr>
        <p:spPr>
          <a:xfrm>
            <a:off x="4602174" y="682090"/>
            <a:ext cx="7451281" cy="5909310"/>
          </a:xfrm>
          <a:prstGeom prst="rect">
            <a:avLst/>
          </a:prstGeom>
          <a:noFill/>
        </p:spPr>
        <p:txBody>
          <a:bodyPr wrap="square" rtlCol="0">
            <a:spAutoFit/>
          </a:bodyPr>
          <a:lstStyle/>
          <a:p>
            <a:r>
              <a:rPr lang="en-US" dirty="0"/>
              <a:t>Abstract</a:t>
            </a:r>
          </a:p>
          <a:p>
            <a:r>
              <a:rPr lang="en-US" dirty="0"/>
              <a:t>The </a:t>
            </a:r>
            <a:r>
              <a:rPr lang="en-US" dirty="0" err="1">
                <a:hlinkClick r:id="rId2" tooltip="Learn more about Disintegrin"/>
              </a:rPr>
              <a:t>disintegrin</a:t>
            </a:r>
            <a:r>
              <a:rPr lang="en-US" dirty="0"/>
              <a:t> metalloprotease </a:t>
            </a:r>
            <a:r>
              <a:rPr lang="en-US" dirty="0">
                <a:hlinkClick r:id="rId3" tooltip="Learn more about ADAM17"/>
              </a:rPr>
              <a:t>ADAM17</a:t>
            </a:r>
            <a:r>
              <a:rPr lang="en-US" dirty="0"/>
              <a:t> has been a matter of intense studies aiming to unravel structure, function and regulation of </a:t>
            </a:r>
            <a:r>
              <a:rPr lang="en-US" dirty="0">
                <a:hlinkClick r:id="rId4" tooltip="Learn more about Protease"/>
              </a:rPr>
              <a:t>protease</a:t>
            </a:r>
            <a:r>
              <a:rPr lang="en-US" dirty="0"/>
              <a:t> expression, maturation and activity. In this review, we summarize data on the physiological role of ADAM17 in health and disease. </a:t>
            </a:r>
            <a:endParaRPr lang="en-US" dirty="0" smtClean="0"/>
          </a:p>
          <a:p>
            <a:endParaRPr lang="en-US" dirty="0"/>
          </a:p>
          <a:p>
            <a:r>
              <a:rPr lang="en-US" dirty="0" smtClean="0"/>
              <a:t>Here </a:t>
            </a:r>
            <a:r>
              <a:rPr lang="en-US" dirty="0"/>
              <a:t>we provide an overview of ADAM17 substrates, </a:t>
            </a:r>
            <a:r>
              <a:rPr lang="en-US" dirty="0">
                <a:hlinkClick r:id="rId5" tooltip="Learn more about Mouse Model"/>
              </a:rPr>
              <a:t>mouse models</a:t>
            </a:r>
            <a:r>
              <a:rPr lang="en-US" dirty="0"/>
              <a:t> of ADAM17-deficiencies and discuss recent findings of ADAM17 function in the immune system and central nervous system as well as in cancer. Whereas ADAM17 function in EGF-R-, in </a:t>
            </a:r>
            <a:r>
              <a:rPr lang="en-US" dirty="0">
                <a:hlinkClick r:id="rId6" tooltip="Learn more about Interleukin 6"/>
              </a:rPr>
              <a:t>Interleukin-6</a:t>
            </a:r>
            <a:r>
              <a:rPr lang="en-US" dirty="0"/>
              <a:t> (IL-6)- and in TNFα-biology has been shown to play a decisive role in regulation of the immune system as well as cancer development, the role of ADAM17 in the central nervous system and neurodegeneration still remains elusive. </a:t>
            </a:r>
            <a:endParaRPr lang="en-US" dirty="0" smtClean="0"/>
          </a:p>
          <a:p>
            <a:endParaRPr lang="en-US" dirty="0"/>
          </a:p>
          <a:p>
            <a:r>
              <a:rPr lang="en-US" dirty="0" smtClean="0"/>
              <a:t>We </a:t>
            </a:r>
            <a:r>
              <a:rPr lang="en-US" dirty="0"/>
              <a:t>show ADAM17 expression in human </a:t>
            </a:r>
            <a:r>
              <a:rPr lang="en-US" dirty="0">
                <a:hlinkClick r:id="rId7" tooltip="Learn more about Dopaminergic"/>
              </a:rPr>
              <a:t>dopaminergic</a:t>
            </a:r>
            <a:r>
              <a:rPr lang="en-US" dirty="0"/>
              <a:t> neurons derived from </a:t>
            </a:r>
            <a:r>
              <a:rPr lang="en-US" dirty="0">
                <a:hlinkClick r:id="rId8" tooltip="Learn more about Induced Pluripotent Stem Cell"/>
              </a:rPr>
              <a:t>induced pluripotent stem cells</a:t>
            </a:r>
            <a:r>
              <a:rPr lang="en-US" dirty="0"/>
              <a:t> and we discuss how this state-of-the-art technology can be further exploited to study the function of this important protease in the brain and other tissues. This article is part of a Special Issue entitled: </a:t>
            </a:r>
            <a:r>
              <a:rPr lang="en-US" dirty="0">
                <a:hlinkClick r:id="rId9" tooltip="Learn more about Proteolysis"/>
              </a:rPr>
              <a:t>Proteolysis</a:t>
            </a:r>
            <a:r>
              <a:rPr lang="en-US" dirty="0"/>
              <a:t> as a Regulatory Event in Pathophysiology edited by Stefan Rose-John.</a:t>
            </a:r>
          </a:p>
          <a:p>
            <a:endParaRPr lang="en-US" dirty="0"/>
          </a:p>
        </p:txBody>
      </p:sp>
      <p:sp>
        <p:nvSpPr>
          <p:cNvPr id="2" name="Rectangle 1"/>
          <p:cNvSpPr>
            <a:spLocks noChangeArrowheads="1"/>
          </p:cNvSpPr>
          <p:nvPr/>
        </p:nvSpPr>
        <p:spPr bwMode="auto">
          <a:xfrm>
            <a:off x="436574" y="4794465"/>
            <a:ext cx="3861106" cy="1677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500" b="0" i="0" u="none" strike="noStrike" cap="none" normalizeH="0" baseline="0" dirty="0" err="1" smtClean="0">
                <a:ln>
                  <a:noFill/>
                </a:ln>
                <a:solidFill>
                  <a:srgbClr val="505050"/>
                </a:solidFill>
                <a:effectLst/>
                <a:latin typeface="Arial" panose="020B0604020202020204" pitchFamily="34" charset="0"/>
                <a:cs typeface="Arial" panose="020B0604020202020204" pitchFamily="34" charset="0"/>
                <a:hlinkClick r:id="rId10" tooltip="Go to Biochimica et Biophysica Acta (BBA) - Molecular Cell Research on ScienceDirect"/>
              </a:rPr>
              <a:t>Biochimica</a:t>
            </a:r>
            <a:r>
              <a:rPr kumimoji="0" lang="en-US" altLang="en-US" sz="15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hlinkClick r:id="rId10" tooltip="Go to Biochimica et Biophysica Acta (BBA) - Molecular Cell Research on ScienceDirect"/>
              </a:rPr>
              <a:t> et </a:t>
            </a:r>
            <a:r>
              <a:rPr kumimoji="0" lang="en-US" altLang="en-US" sz="1500" b="0" i="0" u="none" strike="noStrike" cap="none" normalizeH="0" baseline="0" dirty="0" err="1" smtClean="0">
                <a:ln>
                  <a:noFill/>
                </a:ln>
                <a:solidFill>
                  <a:srgbClr val="505050"/>
                </a:solidFill>
                <a:effectLst/>
                <a:latin typeface="Arial" panose="020B0604020202020204" pitchFamily="34" charset="0"/>
                <a:cs typeface="Arial" panose="020B0604020202020204" pitchFamily="34" charset="0"/>
                <a:hlinkClick r:id="rId10" tooltip="Go to Biochimica et Biophysica Acta (BBA) - Molecular Cell Research on ScienceDirect"/>
              </a:rPr>
              <a:t>Biophysica</a:t>
            </a:r>
            <a:r>
              <a:rPr kumimoji="0" lang="en-US" altLang="en-US" sz="15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hlinkClick r:id="rId10" tooltip="Go to Biochimica et Biophysica Acta (BBA) - Molecular Cell Research on ScienceDirect"/>
              </a:rPr>
              <a:t> </a:t>
            </a:r>
            <a:r>
              <a:rPr kumimoji="0" lang="en-US" altLang="en-US" sz="1500" b="0" i="0" u="none" strike="noStrike" cap="none" normalizeH="0" baseline="0" dirty="0" err="1" smtClean="0">
                <a:ln>
                  <a:noFill/>
                </a:ln>
                <a:solidFill>
                  <a:srgbClr val="505050"/>
                </a:solidFill>
                <a:effectLst/>
                <a:latin typeface="Arial" panose="020B0604020202020204" pitchFamily="34" charset="0"/>
                <a:cs typeface="Arial" panose="020B0604020202020204" pitchFamily="34" charset="0"/>
                <a:hlinkClick r:id="rId10" tooltip="Go to Biochimica et Biophysica Acta (BBA) - Molecular Cell Research on ScienceDirect"/>
              </a:rPr>
              <a:t>Acta</a:t>
            </a:r>
            <a:r>
              <a:rPr kumimoji="0" lang="en-US" altLang="en-US" sz="15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hlinkClick r:id="rId10" tooltip="Go to Biochimica et Biophysica Acta (BBA) - Molecular Cell Research on ScienceDirect"/>
              </a:rPr>
              <a:t> (BBA) - Molecular Cell Research</a:t>
            </a:r>
            <a:endParaRPr kumimoji="0" lang="en-US" altLang="en-US" sz="12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7398"/>
                </a:solidFill>
                <a:effectLst/>
                <a:latin typeface="Arial" panose="020B0604020202020204" pitchFamily="34" charset="0"/>
                <a:cs typeface="Arial" panose="020B0604020202020204" pitchFamily="34" charset="0"/>
                <a:hlinkClick r:id="rId11" tooltip="Go to table of contents for this volume/issue"/>
              </a:rPr>
              <a:t>Volume 1864, Issue 11, Part B</a:t>
            </a:r>
            <a:r>
              <a:rPr kumimoji="0" lang="en-US" altLang="en-US" sz="12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rPr>
              <a:t>, November 2017, Pages 2059-2070</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7398"/>
                </a:solidFill>
                <a:effectLst/>
                <a:latin typeface="Arial" panose="020B0604020202020204" pitchFamily="34" charset="0"/>
                <a:cs typeface="Arial" panose="020B0604020202020204" pitchFamily="34" charset="0"/>
                <a:hlinkClick r:id="rId11"/>
              </a:rPr>
              <a:t>  </a:t>
            </a:r>
            <a:endParaRPr kumimoji="0" lang="en-US" altLang="en-US" sz="17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rPr>
              <a:t>The shedding protease ADAM17: Physiology and pathophysiology</a:t>
            </a:r>
            <a:r>
              <a:rPr kumimoji="0" lang="en-US" altLang="en-US" sz="1700" b="0" i="0" u="none" strike="noStrike" cap="none" normalizeH="0" baseline="0" dirty="0" smtClean="0">
                <a:ln>
                  <a:noFill/>
                </a:ln>
                <a:solidFill>
                  <a:srgbClr val="007398"/>
                </a:solidFill>
                <a:effectLst/>
                <a:latin typeface="Arial" panose="020B0604020202020204" pitchFamily="34" charset="0"/>
                <a:cs typeface="Arial" panose="020B0604020202020204" pitchFamily="34" charset="0"/>
                <a:hlinkClick r:id="rId12"/>
              </a:rPr>
              <a:t>☆</a:t>
            </a:r>
            <a:endParaRPr kumimoji="0" lang="en-US" altLang="en-US" sz="17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rPr>
              <a:t>Author links open overlay </a:t>
            </a:r>
            <a:r>
              <a:rPr kumimoji="0" lang="en-US" altLang="en-US" sz="900" b="0" i="0" u="none" strike="noStrike" cap="none" normalizeH="0" baseline="0" dirty="0" err="1" smtClean="0">
                <a:ln>
                  <a:noFill/>
                </a:ln>
                <a:solidFill>
                  <a:srgbClr val="505050"/>
                </a:solidFill>
                <a:effectLst/>
                <a:latin typeface="Arial" panose="020B0604020202020204" pitchFamily="34" charset="0"/>
                <a:cs typeface="Arial" panose="020B0604020202020204" pitchFamily="34" charset="0"/>
              </a:rPr>
              <a:t>panel</a:t>
            </a:r>
            <a:r>
              <a:rPr kumimoji="0" lang="en-US" altLang="en-US" sz="900" b="0" i="0" u="none" strike="noStrike" cap="none" normalizeH="0" baseline="0" dirty="0" err="1" smtClean="0">
                <a:ln>
                  <a:noFill/>
                </a:ln>
                <a:solidFill>
                  <a:srgbClr val="007398"/>
                </a:solidFill>
                <a:effectLst/>
                <a:latin typeface="Arial" panose="020B0604020202020204" pitchFamily="34" charset="0"/>
                <a:cs typeface="Arial" panose="020B0604020202020204" pitchFamily="34" charset="0"/>
                <a:hlinkClick r:id="rId13"/>
              </a:rPr>
              <a:t>F</a:t>
            </a:r>
            <a:r>
              <a:rPr kumimoji="0" lang="en-US" altLang="en-US" sz="900" b="0" i="0" u="none" strike="noStrike" cap="none" normalizeH="0" baseline="0" dirty="0" err="1" smtClean="0" bmk="">
                <a:ln>
                  <a:noFill/>
                </a:ln>
                <a:solidFill>
                  <a:srgbClr val="007398"/>
                </a:solidFill>
                <a:effectLst/>
                <a:latin typeface="Arial" panose="020B0604020202020204" pitchFamily="34" charset="0"/>
                <a:cs typeface="Arial" panose="020B0604020202020204" pitchFamily="34" charset="0"/>
                <a:hlinkClick r:id="rId13"/>
              </a:rPr>
              <a:t>riederikeZunkeStefanRose</a:t>
            </a:r>
            <a:r>
              <a:rPr kumimoji="0" lang="en-US" altLang="en-US" sz="900" b="0" i="0" u="none" strike="noStrike" cap="none" normalizeH="0" baseline="0" dirty="0" smtClean="0" bmk="">
                <a:ln>
                  <a:noFill/>
                </a:ln>
                <a:solidFill>
                  <a:srgbClr val="007398"/>
                </a:solidFill>
                <a:effectLst/>
                <a:latin typeface="Arial" panose="020B0604020202020204" pitchFamily="34" charset="0"/>
                <a:cs typeface="Arial" panose="020B0604020202020204" pitchFamily="34" charset="0"/>
                <a:hlinkClick r:id="rId13"/>
              </a:rPr>
              <a:t>-John</a:t>
            </a:r>
            <a:endParaRPr kumimoji="0" lang="en-US" altLang="en-US" sz="9000" b="0" i="0" u="none" strike="noStrike" cap="none" normalizeH="0" baseline="0" dirty="0" smtClean="0">
              <a:ln>
                <a:noFill/>
              </a:ln>
              <a:solidFill>
                <a:srgbClr val="007398"/>
              </a:solidFill>
              <a:effectLst/>
              <a:latin typeface="Arial" panose="020B0604020202020204" pitchFamily="34" charset="0"/>
              <a:cs typeface="Arial" panose="020B0604020202020204" pitchFamily="34" charset="0"/>
            </a:endParaRPr>
          </a:p>
        </p:txBody>
      </p:sp>
      <p:pic>
        <p:nvPicPr>
          <p:cNvPr id="6146" name="Picture 2" descr="Biochimica et Biophysica Acta (BBA) - Molecular Cell Research">
            <a:hlinkClick r:id="rId11"/>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290802" y="336183"/>
            <a:ext cx="10763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8046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880548883"/>
              </p:ext>
            </p:extLst>
          </p:nvPr>
        </p:nvGraphicFramePr>
        <p:xfrm>
          <a:off x="5245825" y="160312"/>
          <a:ext cx="6706644" cy="6602261"/>
        </p:xfrm>
        <a:graphic>
          <a:graphicData uri="http://schemas.openxmlformats.org/drawingml/2006/table">
            <a:tbl>
              <a:tblPr/>
              <a:tblGrid>
                <a:gridCol w="1676661">
                  <a:extLst>
                    <a:ext uri="{9D8B030D-6E8A-4147-A177-3AD203B41FA5}">
                      <a16:colId xmlns:a16="http://schemas.microsoft.com/office/drawing/2014/main" val="2607011649"/>
                    </a:ext>
                  </a:extLst>
                </a:gridCol>
                <a:gridCol w="1676661">
                  <a:extLst>
                    <a:ext uri="{9D8B030D-6E8A-4147-A177-3AD203B41FA5}">
                      <a16:colId xmlns:a16="http://schemas.microsoft.com/office/drawing/2014/main" val="3148571730"/>
                    </a:ext>
                  </a:extLst>
                </a:gridCol>
                <a:gridCol w="1676661">
                  <a:extLst>
                    <a:ext uri="{9D8B030D-6E8A-4147-A177-3AD203B41FA5}">
                      <a16:colId xmlns:a16="http://schemas.microsoft.com/office/drawing/2014/main" val="978199560"/>
                    </a:ext>
                  </a:extLst>
                </a:gridCol>
                <a:gridCol w="1676661">
                  <a:extLst>
                    <a:ext uri="{9D8B030D-6E8A-4147-A177-3AD203B41FA5}">
                      <a16:colId xmlns:a16="http://schemas.microsoft.com/office/drawing/2014/main" val="1186313498"/>
                    </a:ext>
                  </a:extLst>
                </a:gridCol>
              </a:tblGrid>
              <a:tr h="312351">
                <a:tc>
                  <a:txBody>
                    <a:bodyPr/>
                    <a:lstStyle/>
                    <a:p>
                      <a:r>
                        <a:rPr lang="en-US" sz="600" b="1">
                          <a:effectLst/>
                        </a:rPr>
                        <a:t>Immune system</a:t>
                      </a:r>
                    </a:p>
                  </a:txBody>
                  <a:tcPr marL="15180" marR="15180" marT="15180" marB="15180">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b="1">
                          <a:effectLst/>
                        </a:rPr>
                        <a:t>Development, differentiation</a:t>
                      </a:r>
                    </a:p>
                  </a:txBody>
                  <a:tcPr marL="15180" marR="15180" marT="15180" marB="15180">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b="1">
                          <a:effectLst/>
                        </a:rPr>
                        <a:t>Cell adhesion</a:t>
                      </a:r>
                    </a:p>
                  </a:txBody>
                  <a:tcPr marL="15180" marR="15180" marT="15180" marB="15180">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b="1">
                          <a:effectLst/>
                        </a:rPr>
                        <a:t>Others</a:t>
                      </a:r>
                    </a:p>
                  </a:txBody>
                  <a:tcPr marL="15180" marR="15180" marT="15180" marB="15180">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3860323996"/>
                  </a:ext>
                </a:extLst>
              </a:tr>
              <a:tr h="178411">
                <a:tc>
                  <a:txBody>
                    <a:bodyPr/>
                    <a:lstStyle/>
                    <a:p>
                      <a:r>
                        <a:rPr lang="en-US" sz="600" b="1">
                          <a:effectLst/>
                        </a:rPr>
                        <a:t>IL-1R</a:t>
                      </a:r>
                      <a:r>
                        <a:rPr lang="en-US" sz="600" b="1" baseline="-25000">
                          <a:effectLst/>
                        </a:rPr>
                        <a:t>II</a:t>
                      </a:r>
                      <a:endParaRPr lang="en-US" sz="600" b="1">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TGF</a:t>
                      </a:r>
                      <a:r>
                        <a:rPr lang="el-GR" sz="600" i="1">
                          <a:effectLst/>
                        </a:rPr>
                        <a:t>α</a:t>
                      </a:r>
                      <a:endParaRPr lang="el-GR"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ALCAM</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ACE-2</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3047854091"/>
                  </a:ext>
                </a:extLst>
              </a:tr>
              <a:tr h="178411">
                <a:tc>
                  <a:txBody>
                    <a:bodyPr/>
                    <a:lstStyle/>
                    <a:p>
                      <a:r>
                        <a:rPr lang="en-US" sz="600" b="1">
                          <a:effectLst/>
                        </a:rPr>
                        <a:t>IL-6R</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Hb-EGF</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CD44</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APP</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4051009323"/>
                  </a:ext>
                </a:extLst>
              </a:tr>
              <a:tr h="312351">
                <a:tc>
                  <a:txBody>
                    <a:bodyPr/>
                    <a:lstStyle/>
                    <a:p>
                      <a:r>
                        <a:rPr lang="en-US" sz="600" b="1">
                          <a:effectLst/>
                        </a:rPr>
                        <a:t>IL-15R</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AREG</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CD62L (L-selectin)</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APP-like protein2</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3763314512"/>
                  </a:ext>
                </a:extLst>
              </a:tr>
              <a:tr h="312351">
                <a:tc>
                  <a:txBody>
                    <a:bodyPr/>
                    <a:lstStyle/>
                    <a:p>
                      <a:r>
                        <a:rPr lang="en-US" sz="600" b="1">
                          <a:effectLst/>
                        </a:rPr>
                        <a:t>CX3CL1 (fractalkine)</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Epigen</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Collagen XVII</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Carbonic hydrolase 9</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3244010334"/>
                  </a:ext>
                </a:extLst>
              </a:tr>
              <a:tr h="178411">
                <a:tc>
                  <a:txBody>
                    <a:bodyPr/>
                    <a:lstStyle/>
                    <a:p>
                      <a:r>
                        <a:rPr lang="en-US" sz="600" b="1">
                          <a:effectLst/>
                        </a:rPr>
                        <a:t>M-CSFR</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EREG</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Desmoglein 2</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Prion protein</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2131495014"/>
                  </a:ext>
                </a:extLst>
              </a:tr>
              <a:tr h="312351">
                <a:tc>
                  <a:txBody>
                    <a:bodyPr/>
                    <a:lstStyle/>
                    <a:p>
                      <a:r>
                        <a:rPr lang="en-US" sz="600" b="1">
                          <a:effectLst/>
                        </a:rPr>
                        <a:t>TNF-R</a:t>
                      </a:r>
                      <a:r>
                        <a:rPr lang="en-US" sz="600" b="1" baseline="-25000">
                          <a:effectLst/>
                        </a:rPr>
                        <a:t>I</a:t>
                      </a:r>
                      <a:endParaRPr lang="en-US" sz="600" b="1">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NRG1</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EpCam</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Ebola virus glycoprotein</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3063287842"/>
                  </a:ext>
                </a:extLst>
              </a:tr>
              <a:tr h="178411">
                <a:tc>
                  <a:txBody>
                    <a:bodyPr/>
                    <a:lstStyle/>
                    <a:p>
                      <a:r>
                        <a:rPr lang="en-US" sz="600" b="1">
                          <a:effectLst/>
                        </a:rPr>
                        <a:t>TNF-R</a:t>
                      </a:r>
                      <a:r>
                        <a:rPr lang="en-US" sz="600" b="1" baseline="-25000">
                          <a:effectLst/>
                        </a:rPr>
                        <a:t>II</a:t>
                      </a:r>
                      <a:endParaRPr lang="en-US" sz="600" b="1">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FLT-3L</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ICAM-1</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EPCR</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1488631702"/>
                  </a:ext>
                </a:extLst>
              </a:tr>
              <a:tr h="178411">
                <a:tc>
                  <a:txBody>
                    <a:bodyPr/>
                    <a:lstStyle/>
                    <a:p>
                      <a:r>
                        <a:rPr lang="en-US" sz="600" b="1">
                          <a:effectLst/>
                        </a:rPr>
                        <a:t>LDL-R</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KL-1</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JAM-A</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GPIba</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2027716496"/>
                  </a:ext>
                </a:extLst>
              </a:tr>
              <a:tr h="178411">
                <a:tc>
                  <a:txBody>
                    <a:bodyPr/>
                    <a:lstStyle/>
                    <a:p>
                      <a:r>
                        <a:rPr lang="en-US" sz="600" b="1">
                          <a:effectLst/>
                        </a:rPr>
                        <a:t>SORL1</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KL-2</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dirty="0">
                          <a:effectLst/>
                        </a:rPr>
                        <a:t>L1-CAM</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dirty="0">
                          <a:effectLst/>
                        </a:rPr>
                        <a:t>GPV</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4005278348"/>
                  </a:ext>
                </a:extLst>
              </a:tr>
              <a:tr h="178411">
                <a:tc>
                  <a:txBody>
                    <a:bodyPr/>
                    <a:lstStyle/>
                    <a:p>
                      <a:r>
                        <a:rPr lang="en-US" sz="600" b="1">
                          <a:effectLst/>
                        </a:rPr>
                        <a:t>SORT1</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Jagged</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NCAM</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GPVI</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3465369458"/>
                  </a:ext>
                </a:extLst>
              </a:tr>
              <a:tr h="178411">
                <a:tc>
                  <a:txBody>
                    <a:bodyPr/>
                    <a:lstStyle/>
                    <a:p>
                      <a:r>
                        <a:rPr lang="en-US" sz="600" b="1">
                          <a:effectLst/>
                        </a:rPr>
                        <a:t>SORCS1</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DLL1</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Nectin-4</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Klotho</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343373181"/>
                  </a:ext>
                </a:extLst>
              </a:tr>
              <a:tr h="178411">
                <a:tc>
                  <a:txBody>
                    <a:bodyPr/>
                    <a:lstStyle/>
                    <a:p>
                      <a:r>
                        <a:rPr lang="en-US" sz="600" b="1">
                          <a:effectLst/>
                        </a:rPr>
                        <a:t>SORCS3</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Notch1</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SynCAM1</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Muc-1</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478959247"/>
                  </a:ext>
                </a:extLst>
              </a:tr>
              <a:tr h="178411">
                <a:tc>
                  <a:txBody>
                    <a:bodyPr/>
                    <a:lstStyle/>
                    <a:p>
                      <a:r>
                        <a:rPr lang="en-US" sz="600" b="1">
                          <a:effectLst/>
                        </a:rPr>
                        <a:t>TNF</a:t>
                      </a:r>
                      <a:r>
                        <a:rPr lang="el-GR" sz="600" b="1" i="1">
                          <a:effectLst/>
                        </a:rPr>
                        <a:t>α</a:t>
                      </a:r>
                      <a:endParaRPr lang="el-GR" sz="600" b="1">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GH-R</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VACM-1</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NPR</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1596463367"/>
                  </a:ext>
                </a:extLst>
              </a:tr>
              <a:tr h="312351">
                <a:tc>
                  <a:txBody>
                    <a:bodyPr/>
                    <a:lstStyle/>
                    <a:p>
                      <a:r>
                        <a:rPr lang="en-US" sz="600" b="1">
                          <a:effectLst/>
                        </a:rPr>
                        <a:t>Lymphotoxin </a:t>
                      </a:r>
                      <a:r>
                        <a:rPr lang="el-GR" sz="600" b="1" i="1">
                          <a:effectLst/>
                        </a:rPr>
                        <a:t>α</a:t>
                      </a:r>
                      <a:endParaRPr lang="el-GR" sz="600" b="1">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IGF2-R</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Pre-adipocyte factor</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3491611608"/>
                  </a:ext>
                </a:extLst>
              </a:tr>
              <a:tr h="312351">
                <a:tc>
                  <a:txBody>
                    <a:bodyPr/>
                    <a:lstStyle/>
                    <a:p>
                      <a:r>
                        <a:rPr lang="en-US" sz="600" b="1">
                          <a:effectLst/>
                        </a:rPr>
                        <a:t>RANKL (TRANCE)</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HER4 (ErbB4)</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Ptprz</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2842128938"/>
                  </a:ext>
                </a:extLst>
              </a:tr>
              <a:tr h="178411">
                <a:tc>
                  <a:txBody>
                    <a:bodyPr/>
                    <a:lstStyle/>
                    <a:p>
                      <a:r>
                        <a:rPr lang="en-US" sz="600" b="1">
                          <a:effectLst/>
                        </a:rPr>
                        <a:t>CSF-1</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TrkA</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3604806676"/>
                  </a:ext>
                </a:extLst>
              </a:tr>
              <a:tr h="178411">
                <a:tc>
                  <a:txBody>
                    <a:bodyPr/>
                    <a:lstStyle/>
                    <a:p>
                      <a:r>
                        <a:rPr lang="en-US" sz="600" b="1">
                          <a:effectLst/>
                        </a:rPr>
                        <a:t>TIM-1</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VEGF-R2</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3475214431"/>
                  </a:ext>
                </a:extLst>
              </a:tr>
              <a:tr h="178411">
                <a:tc>
                  <a:txBody>
                    <a:bodyPr/>
                    <a:lstStyle/>
                    <a:p>
                      <a:r>
                        <a:rPr lang="en-US" sz="600" b="1">
                          <a:effectLst/>
                        </a:rPr>
                        <a:t>TIM-3</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LYPD3</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2620293036"/>
                  </a:ext>
                </a:extLst>
              </a:tr>
              <a:tr h="178411">
                <a:tc>
                  <a:txBody>
                    <a:bodyPr/>
                    <a:lstStyle/>
                    <a:p>
                      <a:r>
                        <a:rPr lang="en-US" sz="600" b="1">
                          <a:effectLst/>
                        </a:rPr>
                        <a:t>TIM-4</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PMEL17</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3933834049"/>
                  </a:ext>
                </a:extLst>
              </a:tr>
              <a:tr h="178411">
                <a:tc>
                  <a:txBody>
                    <a:bodyPr/>
                    <a:lstStyle/>
                    <a:p>
                      <a:r>
                        <a:rPr lang="en-US" sz="600" b="1" dirty="0">
                          <a:effectLst/>
                        </a:rPr>
                        <a:t>MIC-A</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PTP-LAR</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1805024447"/>
                  </a:ext>
                </a:extLst>
              </a:tr>
              <a:tr h="178411">
                <a:tc>
                  <a:txBody>
                    <a:bodyPr/>
                    <a:lstStyle/>
                    <a:p>
                      <a:r>
                        <a:rPr lang="en-US" sz="600" b="1">
                          <a:effectLst/>
                        </a:rPr>
                        <a:t>MIC-B</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SEMA4D</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1945569566"/>
                  </a:ext>
                </a:extLst>
              </a:tr>
              <a:tr h="178411">
                <a:tc>
                  <a:txBody>
                    <a:bodyPr/>
                    <a:lstStyle/>
                    <a:p>
                      <a:r>
                        <a:rPr lang="en-US" sz="600" b="1">
                          <a:effectLst/>
                        </a:rPr>
                        <a:t>LAG-3</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Syndecan1</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3225660675"/>
                  </a:ext>
                </a:extLst>
              </a:tr>
              <a:tr h="178411">
                <a:tc>
                  <a:txBody>
                    <a:bodyPr/>
                    <a:lstStyle/>
                    <a:p>
                      <a:r>
                        <a:rPr lang="en-US" sz="600" b="1">
                          <a:effectLst/>
                        </a:rPr>
                        <a:t>CD16</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Syndecan4</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4076695236"/>
                  </a:ext>
                </a:extLst>
              </a:tr>
              <a:tr h="312351">
                <a:tc>
                  <a:txBody>
                    <a:bodyPr/>
                    <a:lstStyle/>
                    <a:p>
                      <a:r>
                        <a:rPr lang="en-US" sz="600" b="1">
                          <a:effectLst/>
                        </a:rPr>
                        <a:t>CD30 (TNFRSF8)</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TEMEFF2</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4059956014"/>
                  </a:ext>
                </a:extLst>
              </a:tr>
              <a:tr h="178411">
                <a:tc>
                  <a:txBody>
                    <a:bodyPr/>
                    <a:lstStyle/>
                    <a:p>
                      <a:r>
                        <a:rPr lang="en-US" sz="600" b="1">
                          <a:effectLst/>
                        </a:rPr>
                        <a:t>CD36</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600">
                          <a:effectLst/>
                        </a:rPr>
                        <a:t>Vasorin</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3872310345"/>
                  </a:ext>
                </a:extLst>
              </a:tr>
              <a:tr h="312351">
                <a:tc>
                  <a:txBody>
                    <a:bodyPr/>
                    <a:lstStyle/>
                    <a:p>
                      <a:r>
                        <a:rPr lang="en-US" sz="600" b="1">
                          <a:effectLst/>
                        </a:rPr>
                        <a:t>CD40 (TNFRSF5)</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dirty="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2439357117"/>
                  </a:ext>
                </a:extLst>
              </a:tr>
              <a:tr h="178411">
                <a:tc>
                  <a:txBody>
                    <a:bodyPr/>
                    <a:lstStyle/>
                    <a:p>
                      <a:r>
                        <a:rPr lang="en-US" sz="600" b="1">
                          <a:effectLst/>
                        </a:rPr>
                        <a:t>CD89</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3692520278"/>
                  </a:ext>
                </a:extLst>
              </a:tr>
              <a:tr h="178411">
                <a:tc>
                  <a:txBody>
                    <a:bodyPr/>
                    <a:lstStyle/>
                    <a:p>
                      <a:r>
                        <a:rPr lang="en-US" sz="600" b="1">
                          <a:effectLst/>
                        </a:rPr>
                        <a:t>CD91 (APOER)</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2377722431"/>
                  </a:ext>
                </a:extLst>
              </a:tr>
              <a:tr h="178411">
                <a:tc>
                  <a:txBody>
                    <a:bodyPr/>
                    <a:lstStyle/>
                    <a:p>
                      <a:r>
                        <a:rPr lang="en-US" sz="600" b="1">
                          <a:effectLst/>
                        </a:rPr>
                        <a:t>CD163</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effectLst/>
                      </a:endParaRP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2752895579"/>
                  </a:ext>
                </a:extLst>
              </a:tr>
              <a:tr h="178411">
                <a:tc>
                  <a:txBody>
                    <a:bodyPr/>
                    <a:lstStyle/>
                    <a:p>
                      <a:r>
                        <a:rPr lang="en-US" sz="600" b="1" i="0">
                          <a:solidFill>
                            <a:srgbClr val="505050"/>
                          </a:solidFill>
                          <a:effectLst/>
                          <a:latin typeface="Arial" panose="020B0604020202020204" pitchFamily="34" charset="0"/>
                        </a:rPr>
                        <a:t>ICOS-L</a:t>
                      </a:r>
                    </a:p>
                  </a:txBody>
                  <a:tcPr marL="15180" marR="15180" marT="15180" marB="15180"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600"/>
                    </a:p>
                  </a:txBody>
                  <a:tcPr marL="29147" marR="29147" marT="14573" marB="14573">
                    <a:lnL>
                      <a:noFill/>
                    </a:lnL>
                    <a:lnT w="9525" cap="flat" cmpd="sng" algn="ctr">
                      <a:solidFill>
                        <a:srgbClr val="EBEBEB"/>
                      </a:solidFill>
                      <a:prstDash val="solid"/>
                      <a:round/>
                      <a:headEnd type="none" w="med" len="med"/>
                      <a:tailEnd type="none" w="med" len="med"/>
                    </a:lnT>
                  </a:tcPr>
                </a:tc>
                <a:tc>
                  <a:txBody>
                    <a:bodyPr/>
                    <a:lstStyle/>
                    <a:p>
                      <a:endParaRPr lang="en-US" sz="600" dirty="0"/>
                    </a:p>
                  </a:txBody>
                  <a:tcPr marL="29147" marR="29147" marT="14573" marB="14573">
                    <a:lnT w="9525" cap="flat" cmpd="sng" algn="ctr">
                      <a:solidFill>
                        <a:srgbClr val="EBEBEB"/>
                      </a:solidFill>
                      <a:prstDash val="solid"/>
                      <a:round/>
                      <a:headEnd type="none" w="med" len="med"/>
                      <a:tailEnd type="none" w="med" len="med"/>
                    </a:lnT>
                  </a:tcPr>
                </a:tc>
                <a:tc>
                  <a:txBody>
                    <a:bodyPr/>
                    <a:lstStyle/>
                    <a:p>
                      <a:endParaRPr lang="en-US" sz="600" dirty="0"/>
                    </a:p>
                  </a:txBody>
                  <a:tcPr marL="29147" marR="29147" marT="14573" marB="14573">
                    <a:lnT w="9525" cap="flat" cmpd="sng" algn="ctr">
                      <a:solidFill>
                        <a:srgbClr val="EBEBEB"/>
                      </a:solidFill>
                      <a:prstDash val="solid"/>
                      <a:round/>
                      <a:headEnd type="none" w="med" len="med"/>
                      <a:tailEnd type="none" w="med" len="med"/>
                    </a:lnT>
                  </a:tcPr>
                </a:tc>
                <a:extLst>
                  <a:ext uri="{0D108BD9-81ED-4DB2-BD59-A6C34878D82A}">
                    <a16:rowId xmlns:a16="http://schemas.microsoft.com/office/drawing/2014/main" val="3278499904"/>
                  </a:ext>
                </a:extLst>
              </a:tr>
            </a:tbl>
          </a:graphicData>
        </a:graphic>
      </p:graphicFrame>
      <p:sp>
        <p:nvSpPr>
          <p:cNvPr id="4" name="Rectángulo 3"/>
          <p:cNvSpPr/>
          <p:nvPr/>
        </p:nvSpPr>
        <p:spPr>
          <a:xfrm>
            <a:off x="630408" y="160312"/>
            <a:ext cx="2518703" cy="369332"/>
          </a:xfrm>
          <a:prstGeom prst="rect">
            <a:avLst/>
          </a:prstGeom>
        </p:spPr>
        <p:txBody>
          <a:bodyPr wrap="none">
            <a:spAutoFit/>
          </a:bodyPr>
          <a:lstStyle/>
          <a:p>
            <a:r>
              <a:rPr lang="en-US" altLang="en-US" dirty="0">
                <a:solidFill>
                  <a:srgbClr val="737373"/>
                </a:solidFill>
                <a:latin typeface="Arial" panose="020B0604020202020204" pitchFamily="34" charset="0"/>
              </a:rPr>
              <a:t>Substrates of </a:t>
            </a:r>
            <a:r>
              <a:rPr lang="en-US" altLang="en-US" dirty="0">
                <a:solidFill>
                  <a:srgbClr val="007398"/>
                </a:solidFill>
                <a:latin typeface="Arial" panose="020B0604020202020204" pitchFamily="34" charset="0"/>
                <a:hlinkClick r:id="rId2" tooltip="Learn more about ADAM17"/>
              </a:rPr>
              <a:t>ADAM17</a:t>
            </a:r>
            <a:endParaRPr lang="en-US" dirty="0"/>
          </a:p>
        </p:txBody>
      </p:sp>
      <p:sp>
        <p:nvSpPr>
          <p:cNvPr id="5" name="Rectángulo 4"/>
          <p:cNvSpPr/>
          <p:nvPr/>
        </p:nvSpPr>
        <p:spPr>
          <a:xfrm>
            <a:off x="101111" y="1261029"/>
            <a:ext cx="4854711" cy="3693319"/>
          </a:xfrm>
          <a:prstGeom prst="rect">
            <a:avLst/>
          </a:prstGeom>
        </p:spPr>
        <p:txBody>
          <a:bodyPr wrap="square">
            <a:spAutoFit/>
          </a:bodyPr>
          <a:lstStyle/>
          <a:p>
            <a:r>
              <a:rPr lang="en-US" b="0" i="0" dirty="0" smtClean="0">
                <a:solidFill>
                  <a:srgbClr val="505050"/>
                </a:solidFill>
                <a:effectLst/>
                <a:latin typeface="Arial" panose="020B0604020202020204" pitchFamily="34" charset="0"/>
              </a:rPr>
              <a:t>2. The shedding enzyme ADAM17</a:t>
            </a:r>
          </a:p>
          <a:p>
            <a:r>
              <a:rPr lang="en-US" b="0" i="0" dirty="0" smtClean="0">
                <a:solidFill>
                  <a:srgbClr val="505050"/>
                </a:solidFill>
                <a:effectLst/>
                <a:latin typeface="Arial" panose="020B0604020202020204" pitchFamily="34" charset="0"/>
              </a:rPr>
              <a:t>At least 10% of all cell surface proteins are believed to be </a:t>
            </a:r>
            <a:r>
              <a:rPr lang="en-US" b="0" i="0" dirty="0" err="1" smtClean="0">
                <a:solidFill>
                  <a:srgbClr val="505050"/>
                </a:solidFill>
                <a:effectLst/>
                <a:latin typeface="Arial" panose="020B0604020202020204" pitchFamily="34" charset="0"/>
              </a:rPr>
              <a:t>proteolytically</a:t>
            </a:r>
            <a:r>
              <a:rPr lang="en-US" b="0" i="0" dirty="0" smtClean="0">
                <a:solidFill>
                  <a:srgbClr val="505050"/>
                </a:solidFill>
                <a:effectLst/>
                <a:latin typeface="Arial" panose="020B0604020202020204" pitchFamily="34" charset="0"/>
              </a:rPr>
              <a:t> cleaved leading to the release of </a:t>
            </a:r>
            <a:r>
              <a:rPr lang="en-US" b="0" i="0" u="none" strike="noStrike" dirty="0" smtClean="0">
                <a:solidFill>
                  <a:srgbClr val="007398"/>
                </a:solidFill>
                <a:effectLst/>
                <a:latin typeface="Arial" panose="020B0604020202020204" pitchFamily="34" charset="0"/>
                <a:hlinkClick r:id="rId3" tooltip="Learn more about Soluble Protein"/>
              </a:rPr>
              <a:t>soluble proteins</a:t>
            </a:r>
            <a:r>
              <a:rPr lang="en-US" b="0" i="0" dirty="0" smtClean="0">
                <a:solidFill>
                  <a:srgbClr val="505050"/>
                </a:solidFill>
                <a:effectLst/>
                <a:latin typeface="Arial" panose="020B0604020202020204" pitchFamily="34" charset="0"/>
              </a:rPr>
              <a:t> </a:t>
            </a:r>
            <a:r>
              <a:rPr lang="en-US" b="0" i="0" u="none" strike="noStrike" dirty="0" smtClean="0">
                <a:solidFill>
                  <a:srgbClr val="007398"/>
                </a:solidFill>
                <a:effectLst/>
                <a:latin typeface="Arial" panose="020B0604020202020204" pitchFamily="34" charset="0"/>
                <a:hlinkClick r:id="rId4"/>
              </a:rPr>
              <a:t>[10]</a:t>
            </a:r>
            <a:r>
              <a:rPr lang="en-US" b="0" i="0" dirty="0" smtClean="0">
                <a:solidFill>
                  <a:srgbClr val="505050"/>
                </a:solidFill>
                <a:effectLst/>
                <a:latin typeface="Arial" panose="020B0604020202020204" pitchFamily="34" charset="0"/>
              </a:rPr>
              <a:t>, </a:t>
            </a:r>
            <a:r>
              <a:rPr lang="en-US" b="0" i="0" u="none" strike="noStrike" dirty="0" smtClean="0">
                <a:solidFill>
                  <a:srgbClr val="007398"/>
                </a:solidFill>
                <a:effectLst/>
                <a:latin typeface="Arial" panose="020B0604020202020204" pitchFamily="34" charset="0"/>
                <a:hlinkClick r:id="rId5"/>
              </a:rPr>
              <a:t>[11]</a:t>
            </a:r>
            <a:r>
              <a:rPr lang="en-US" b="0" i="0" dirty="0" smtClean="0">
                <a:solidFill>
                  <a:srgbClr val="505050"/>
                </a:solidFill>
                <a:effectLst/>
                <a:latin typeface="Arial" panose="020B0604020202020204" pitchFamily="34" charset="0"/>
              </a:rPr>
              <a:t>. As outlined above, </a:t>
            </a:r>
            <a:r>
              <a:rPr lang="en-US" b="0" i="0" u="none" strike="noStrike" dirty="0" smtClean="0">
                <a:solidFill>
                  <a:srgbClr val="007398"/>
                </a:solidFill>
                <a:effectLst/>
                <a:latin typeface="Arial" panose="020B0604020202020204" pitchFamily="34" charset="0"/>
                <a:hlinkClick r:id="rId2" tooltip="Learn more about ADAM17"/>
              </a:rPr>
              <a:t>ADAM17</a:t>
            </a:r>
            <a:r>
              <a:rPr lang="en-US" b="0" i="0" dirty="0" smtClean="0">
                <a:solidFill>
                  <a:srgbClr val="505050"/>
                </a:solidFill>
                <a:effectLst/>
                <a:latin typeface="Arial" panose="020B0604020202020204" pitchFamily="34" charset="0"/>
              </a:rPr>
              <a:t> was the first shedding </a:t>
            </a:r>
            <a:r>
              <a:rPr lang="en-US" b="0" i="0" u="none" strike="noStrike" dirty="0" smtClean="0">
                <a:solidFill>
                  <a:srgbClr val="007398"/>
                </a:solidFill>
                <a:effectLst/>
                <a:latin typeface="Arial" panose="020B0604020202020204" pitchFamily="34" charset="0"/>
                <a:hlinkClick r:id="rId6" tooltip="Learn more about Protease"/>
              </a:rPr>
              <a:t>protease</a:t>
            </a:r>
            <a:r>
              <a:rPr lang="en-US" b="0" i="0" dirty="0" smtClean="0">
                <a:solidFill>
                  <a:srgbClr val="505050"/>
                </a:solidFill>
                <a:effectLst/>
                <a:latin typeface="Arial" panose="020B0604020202020204" pitchFamily="34" charset="0"/>
              </a:rPr>
              <a:t> to be molecularly characterized and it was shown to consist of an </a:t>
            </a:r>
            <a:r>
              <a:rPr lang="en-US" b="0" i="0" u="none" strike="noStrike" dirty="0" smtClean="0">
                <a:solidFill>
                  <a:srgbClr val="007398"/>
                </a:solidFill>
                <a:effectLst/>
                <a:latin typeface="Arial" panose="020B0604020202020204" pitchFamily="34" charset="0"/>
                <a:hlinkClick r:id="rId7" tooltip="Learn more about N-Terminus"/>
              </a:rPr>
              <a:t>N-terminal</a:t>
            </a:r>
            <a:r>
              <a:rPr lang="en-US" b="0" i="0" dirty="0" smtClean="0">
                <a:solidFill>
                  <a:srgbClr val="505050"/>
                </a:solidFill>
                <a:effectLst/>
                <a:latin typeface="Arial" panose="020B0604020202020204" pitchFamily="34" charset="0"/>
              </a:rPr>
              <a:t> signal sequence followed by a pro-domain, a </a:t>
            </a:r>
            <a:r>
              <a:rPr lang="en-US" b="0" i="0" u="none" strike="noStrike" dirty="0" smtClean="0">
                <a:solidFill>
                  <a:srgbClr val="007398"/>
                </a:solidFill>
                <a:effectLst/>
                <a:latin typeface="Arial" panose="020B0604020202020204" pitchFamily="34" charset="0"/>
                <a:hlinkClick r:id="rId8" tooltip="Learn more about Metalloproteinase"/>
              </a:rPr>
              <a:t>metalloproteinase</a:t>
            </a:r>
            <a:r>
              <a:rPr lang="en-US" b="0" i="0" dirty="0" smtClean="0">
                <a:solidFill>
                  <a:srgbClr val="505050"/>
                </a:solidFill>
                <a:effectLst/>
                <a:latin typeface="Arial" panose="020B0604020202020204" pitchFamily="34" charset="0"/>
              </a:rPr>
              <a:t> or </a:t>
            </a:r>
            <a:r>
              <a:rPr lang="en-US" b="0" i="0" u="none" strike="noStrike" dirty="0" smtClean="0">
                <a:solidFill>
                  <a:srgbClr val="007398"/>
                </a:solidFill>
                <a:effectLst/>
                <a:latin typeface="Arial" panose="020B0604020202020204" pitchFamily="34" charset="0"/>
                <a:hlinkClick r:id="rId9" tooltip="Learn more about Enzyme Active Site"/>
              </a:rPr>
              <a:t>catalytic domain</a:t>
            </a:r>
            <a:r>
              <a:rPr lang="en-US" b="0" i="0" dirty="0" smtClean="0">
                <a:solidFill>
                  <a:srgbClr val="505050"/>
                </a:solidFill>
                <a:effectLst/>
                <a:latin typeface="Arial" panose="020B0604020202020204" pitchFamily="34" charset="0"/>
              </a:rPr>
              <a:t>, a </a:t>
            </a:r>
            <a:r>
              <a:rPr lang="en-US" b="0" i="0" u="none" strike="noStrike" dirty="0" err="1" smtClean="0">
                <a:solidFill>
                  <a:srgbClr val="007398"/>
                </a:solidFill>
                <a:effectLst/>
                <a:latin typeface="Arial" panose="020B0604020202020204" pitchFamily="34" charset="0"/>
                <a:hlinkClick r:id="rId10" tooltip="Learn more about Disintegrin"/>
              </a:rPr>
              <a:t>disintegrin</a:t>
            </a:r>
            <a:r>
              <a:rPr lang="en-US" b="0" i="0" dirty="0" err="1" smtClean="0">
                <a:solidFill>
                  <a:srgbClr val="505050"/>
                </a:solidFill>
                <a:effectLst/>
                <a:latin typeface="Arial" panose="020B0604020202020204" pitchFamily="34" charset="0"/>
              </a:rPr>
              <a:t>domain</a:t>
            </a:r>
            <a:r>
              <a:rPr lang="en-US" b="0" i="0" dirty="0" smtClean="0">
                <a:solidFill>
                  <a:srgbClr val="505050"/>
                </a:solidFill>
                <a:effectLst/>
                <a:latin typeface="Arial" panose="020B0604020202020204" pitchFamily="34" charset="0"/>
              </a:rPr>
              <a:t>, a cysteine-rich membrane proximal domain, a single </a:t>
            </a:r>
            <a:r>
              <a:rPr lang="en-US" b="0" i="0" u="none" strike="noStrike" dirty="0" smtClean="0">
                <a:solidFill>
                  <a:srgbClr val="007398"/>
                </a:solidFill>
                <a:effectLst/>
                <a:latin typeface="Arial" panose="020B0604020202020204" pitchFamily="34" charset="0"/>
                <a:hlinkClick r:id="rId11" tooltip="Learn more about Transmembrane Domain"/>
              </a:rPr>
              <a:t>transmembrane domain</a:t>
            </a:r>
            <a:r>
              <a:rPr lang="en-US" b="0" i="0" dirty="0" smtClean="0">
                <a:solidFill>
                  <a:srgbClr val="505050"/>
                </a:solidFill>
                <a:effectLst/>
                <a:latin typeface="Arial" panose="020B0604020202020204" pitchFamily="34" charset="0"/>
              </a:rPr>
              <a:t> and a cytoplasmic portion (</a:t>
            </a:r>
            <a:r>
              <a:rPr lang="en-US" b="0" i="0" u="none" strike="noStrike" dirty="0" smtClean="0">
                <a:solidFill>
                  <a:srgbClr val="007398"/>
                </a:solidFill>
                <a:effectLst/>
                <a:latin typeface="Arial" panose="020B0604020202020204" pitchFamily="34" charset="0"/>
                <a:hlinkClick r:id="rId12"/>
              </a:rPr>
              <a:t>Fig. 1</a:t>
            </a:r>
            <a:r>
              <a:rPr lang="en-US" b="0" i="0" dirty="0" smtClean="0">
                <a:solidFill>
                  <a:srgbClr val="505050"/>
                </a:solidFill>
                <a:effectLst/>
                <a:latin typeface="Arial" panose="020B0604020202020204" pitchFamily="34" charset="0"/>
              </a:rPr>
              <a:t>) </a:t>
            </a:r>
            <a:r>
              <a:rPr lang="en-US" b="0" i="0" u="none" strike="noStrike" dirty="0" smtClean="0">
                <a:solidFill>
                  <a:srgbClr val="007398"/>
                </a:solidFill>
                <a:effectLst/>
                <a:latin typeface="Arial" panose="020B0604020202020204" pitchFamily="34" charset="0"/>
                <a:hlinkClick r:id="rId13"/>
              </a:rPr>
              <a:t>[3]</a:t>
            </a:r>
            <a:r>
              <a:rPr lang="en-US" b="0" i="0" dirty="0" smtClean="0">
                <a:solidFill>
                  <a:srgbClr val="505050"/>
                </a:solidFill>
                <a:effectLst/>
                <a:latin typeface="Arial" panose="020B0604020202020204" pitchFamily="34" charset="0"/>
              </a:rPr>
              <a:t>, </a:t>
            </a:r>
            <a:r>
              <a:rPr lang="en-US" b="0" i="0" u="none" strike="noStrike" dirty="0" smtClean="0">
                <a:solidFill>
                  <a:srgbClr val="007398"/>
                </a:solidFill>
                <a:effectLst/>
                <a:latin typeface="Arial" panose="020B0604020202020204" pitchFamily="34" charset="0"/>
                <a:hlinkClick r:id="rId14"/>
              </a:rPr>
              <a:t>[4]</a:t>
            </a:r>
            <a:r>
              <a:rPr lang="en-US" b="0" i="0" dirty="0" smtClean="0">
                <a:solidFill>
                  <a:srgbClr val="505050"/>
                </a:solidFill>
                <a:effectLst/>
                <a:latin typeface="Arial" panose="020B0604020202020204" pitchFamily="34" charset="0"/>
              </a:rPr>
              <a:t>.</a:t>
            </a:r>
            <a:endParaRPr lang="en-US" b="0" i="0" dirty="0">
              <a:solidFill>
                <a:srgbClr val="505050"/>
              </a:solidFill>
              <a:effectLst/>
              <a:latin typeface="Arial" panose="020B0604020202020204" pitchFamily="34" charset="0"/>
            </a:endParaRPr>
          </a:p>
        </p:txBody>
      </p:sp>
    </p:spTree>
    <p:extLst>
      <p:ext uri="{BB962C8B-B14F-4D97-AF65-F5344CB8AC3E}">
        <p14:creationId xmlns:p14="http://schemas.microsoft.com/office/powerpoint/2010/main" val="1490750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7924800" y="905797"/>
            <a:ext cx="2765777"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rPr>
              <a:t>  </a:t>
            </a:r>
            <a:endParaRPr kumimoji="0" lang="en-US" altLang="en-US" sz="172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900" b="0" i="0" u="none" strike="noStrike" cap="none" normalizeH="0" baseline="0" dirty="0" smtClean="0">
                <a:ln>
                  <a:noFill/>
                </a:ln>
                <a:solidFill>
                  <a:srgbClr val="007398"/>
                </a:solidFill>
                <a:effectLst/>
                <a:latin typeface="Arial" panose="020B0604020202020204" pitchFamily="34" charset="0"/>
                <a:cs typeface="Arial" panose="020B0604020202020204" pitchFamily="34" charset="0"/>
                <a:hlinkClick r:id="rId2" tooltip="Download high-res image (301KB)"/>
              </a:rPr>
              <a:t>Download high-res image (301KB)</a:t>
            </a:r>
            <a:endParaRPr kumimoji="0" lang="en-US" altLang="en-US" sz="9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900" b="0" i="0" u="none" strike="noStrike" cap="none" normalizeH="0" baseline="0" dirty="0" smtClean="0">
                <a:ln>
                  <a:noFill/>
                </a:ln>
                <a:solidFill>
                  <a:srgbClr val="007398"/>
                </a:solidFill>
                <a:effectLst/>
                <a:latin typeface="Arial" panose="020B0604020202020204" pitchFamily="34" charset="0"/>
                <a:cs typeface="Arial" panose="020B0604020202020204" pitchFamily="34" charset="0"/>
                <a:hlinkClick r:id="rId3" tooltip="Download full-size image"/>
              </a:rPr>
              <a:t>Download full-size image</a:t>
            </a:r>
            <a:endParaRPr kumimoji="0" lang="en-US" altLang="en-US" sz="9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737373"/>
                </a:solidFill>
                <a:effectLst/>
                <a:latin typeface="Arial" panose="020B0604020202020204" pitchFamily="34" charset="0"/>
                <a:cs typeface="Arial" panose="020B0604020202020204" pitchFamily="34" charset="0"/>
              </a:rPr>
              <a:t>Fig. 1. Structure and function of </a:t>
            </a:r>
            <a:r>
              <a:rPr kumimoji="0" lang="en-US" altLang="en-US" sz="900" b="0" i="0" u="none" strike="noStrike" cap="none" normalizeH="0" baseline="0" dirty="0" smtClean="0">
                <a:ln>
                  <a:noFill/>
                </a:ln>
                <a:solidFill>
                  <a:srgbClr val="007398"/>
                </a:solidFill>
                <a:effectLst/>
                <a:latin typeface="Arial" panose="020B0604020202020204" pitchFamily="34" charset="0"/>
                <a:cs typeface="Arial" panose="020B0604020202020204" pitchFamily="34" charset="0"/>
                <a:hlinkClick r:id="rId4" tooltip="Learn more about ADAM17"/>
              </a:rPr>
              <a:t>ADAM17</a:t>
            </a:r>
            <a:r>
              <a:rPr kumimoji="0" lang="en-US" altLang="en-US" sz="900" b="0" i="0" u="none" strike="noStrike" cap="none" normalizeH="0" baseline="0" dirty="0" smtClean="0">
                <a:ln>
                  <a:noFill/>
                </a:ln>
                <a:solidFill>
                  <a:srgbClr val="737373"/>
                </a:solidFill>
                <a:effectLst/>
                <a:latin typeface="Arial" panose="020B0604020202020204" pitchFamily="34" charset="0"/>
                <a:cs typeface="Arial" panose="020B0604020202020204" pitchFamily="34" charset="0"/>
              </a:rPr>
              <a:t>. The metalloprotease ADAM17 can be divided into six domains with distinct functions, here separated by different color. CANDIS: Conserved ADAM seventeen dynamic interaction sequence </a:t>
            </a:r>
            <a:r>
              <a:rPr kumimoji="0" lang="en-US" altLang="en-US" sz="900" b="0" i="0" u="none" strike="noStrike" cap="none" normalizeH="0" baseline="0" dirty="0" smtClean="0">
                <a:ln>
                  <a:noFill/>
                </a:ln>
                <a:solidFill>
                  <a:srgbClr val="007398"/>
                </a:solidFill>
                <a:effectLst/>
                <a:latin typeface="Arial" panose="020B0604020202020204" pitchFamily="34" charset="0"/>
                <a:cs typeface="Arial" panose="020B0604020202020204" pitchFamily="34" charset="0"/>
                <a:hlinkClick r:id="rId5"/>
              </a:rPr>
              <a:t>[</a:t>
            </a:r>
            <a:r>
              <a:rPr kumimoji="0" lang="en-US" altLang="en-US" sz="900" b="0" i="0" u="none" strike="noStrike" cap="none" normalizeH="0" baseline="0" dirty="0" smtClean="0" bmk="">
                <a:ln>
                  <a:noFill/>
                </a:ln>
                <a:solidFill>
                  <a:srgbClr val="007398"/>
                </a:solidFill>
                <a:effectLst/>
                <a:latin typeface="Arial" panose="020B0604020202020204" pitchFamily="34" charset="0"/>
                <a:cs typeface="Arial" panose="020B0604020202020204" pitchFamily="34" charset="0"/>
                <a:hlinkClick r:id="rId5"/>
              </a:rPr>
              <a:t>16]</a:t>
            </a:r>
            <a:r>
              <a:rPr kumimoji="0" lang="en-US" altLang="en-US" sz="900" b="0" i="0" u="none" strike="noStrike" cap="none" normalizeH="0" baseline="0" dirty="0" smtClean="0">
                <a:ln>
                  <a:noFill/>
                </a:ln>
                <a:solidFill>
                  <a:srgbClr val="737373"/>
                </a:solidFill>
                <a:effectLst/>
                <a:latin typeface="Arial" panose="020B0604020202020204" pitchFamily="34" charset="0"/>
                <a:cs typeface="Arial" panose="020B0604020202020204" pitchFamily="34" charset="0"/>
              </a:rPr>
              <a:t>.</a:t>
            </a:r>
            <a:endParaRPr kumimoji="0" lang="en-US" altLang="en-US" sz="9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endParaRPr>
          </a:p>
        </p:txBody>
      </p:sp>
      <p:pic>
        <p:nvPicPr>
          <p:cNvPr id="4098" name="Picture 2" descr="Fig.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75039" y="2549173"/>
            <a:ext cx="48768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9537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rot="10800000" flipV="1">
            <a:off x="6027979" y="1441489"/>
            <a:ext cx="580277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rPr>
              <a:t>  </a:t>
            </a:r>
            <a:endParaRPr kumimoji="0" lang="en-US" altLang="en-US" sz="222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900" b="0" i="0" u="none" strike="noStrike" cap="none" normalizeH="0" baseline="0" dirty="0" smtClean="0">
                <a:ln>
                  <a:noFill/>
                </a:ln>
                <a:solidFill>
                  <a:srgbClr val="007398"/>
                </a:solidFill>
                <a:effectLst/>
                <a:latin typeface="Arial" panose="020B0604020202020204" pitchFamily="34" charset="0"/>
                <a:cs typeface="Arial" panose="020B0604020202020204" pitchFamily="34" charset="0"/>
                <a:hlinkClick r:id="rId2" tooltip="Download high-res image (293KB)"/>
              </a:rPr>
              <a:t>Download high-res image (293KB)</a:t>
            </a:r>
            <a:endParaRPr kumimoji="0" lang="en-US" altLang="en-US" sz="9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900" b="0" i="0" u="none" strike="noStrike" cap="none" normalizeH="0" baseline="0" dirty="0" smtClean="0">
                <a:ln>
                  <a:noFill/>
                </a:ln>
                <a:solidFill>
                  <a:srgbClr val="007398"/>
                </a:solidFill>
                <a:effectLst/>
                <a:latin typeface="Arial" panose="020B0604020202020204" pitchFamily="34" charset="0"/>
                <a:cs typeface="Arial" panose="020B0604020202020204" pitchFamily="34" charset="0"/>
                <a:hlinkClick r:id="rId3" tooltip="Download full-size image"/>
              </a:rPr>
              <a:t>Download full-size image</a:t>
            </a:r>
            <a:endParaRPr kumimoji="0" lang="en-US" altLang="en-US" sz="9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737373"/>
                </a:solidFill>
                <a:effectLst/>
                <a:latin typeface="Arial" panose="020B0604020202020204" pitchFamily="34" charset="0"/>
                <a:cs typeface="Arial" panose="020B0604020202020204" pitchFamily="34" charset="0"/>
              </a:rPr>
              <a:t>Fig. 2. Schematic overview of ADAM17-mediated shedding. </a:t>
            </a:r>
            <a:r>
              <a:rPr kumimoji="0" lang="en-US" altLang="en-US" sz="900" b="0" i="0" u="none" strike="noStrike" cap="none" normalizeH="0" baseline="0" dirty="0" smtClean="0">
                <a:ln>
                  <a:noFill/>
                </a:ln>
                <a:solidFill>
                  <a:srgbClr val="007398"/>
                </a:solidFill>
                <a:effectLst/>
                <a:latin typeface="Arial" panose="020B0604020202020204" pitchFamily="34" charset="0"/>
                <a:cs typeface="Arial" panose="020B0604020202020204" pitchFamily="34" charset="0"/>
                <a:hlinkClick r:id="rId4" tooltip="Learn more about ADAM17"/>
              </a:rPr>
              <a:t>ADAM17</a:t>
            </a:r>
            <a:r>
              <a:rPr kumimoji="0" lang="en-US" altLang="en-US" sz="900" b="0" i="0" u="none" strike="noStrike" cap="none" normalizeH="0" baseline="0" dirty="0" smtClean="0">
                <a:ln>
                  <a:noFill/>
                </a:ln>
                <a:solidFill>
                  <a:srgbClr val="737373"/>
                </a:solidFill>
                <a:effectLst/>
                <a:latin typeface="Arial" panose="020B0604020202020204" pitchFamily="34" charset="0"/>
                <a:cs typeface="Arial" panose="020B0604020202020204" pitchFamily="34" charset="0"/>
              </a:rPr>
              <a:t> function is regulated by </a:t>
            </a:r>
            <a:r>
              <a:rPr kumimoji="0" lang="en-US" altLang="en-US" sz="900" b="0" i="0" u="none" strike="noStrike" cap="none" normalizeH="0" baseline="0" dirty="0" smtClean="0">
                <a:ln>
                  <a:noFill/>
                </a:ln>
                <a:solidFill>
                  <a:srgbClr val="007398"/>
                </a:solidFill>
                <a:effectLst/>
                <a:latin typeface="Arial" panose="020B0604020202020204" pitchFamily="34" charset="0"/>
                <a:cs typeface="Arial" panose="020B0604020202020204" pitchFamily="34" charset="0"/>
                <a:hlinkClick r:id="rId5" tooltip="Learn more about Phosphorylation"/>
              </a:rPr>
              <a:t>phosphorylation</a:t>
            </a:r>
            <a:r>
              <a:rPr kumimoji="0" lang="en-US" altLang="en-US" sz="900" b="0" i="0" u="none" strike="noStrike" cap="none" normalizeH="0" baseline="0" dirty="0" smtClean="0">
                <a:ln>
                  <a:noFill/>
                </a:ln>
                <a:solidFill>
                  <a:srgbClr val="737373"/>
                </a:solidFill>
                <a:effectLst/>
                <a:latin typeface="Arial" panose="020B0604020202020204" pitchFamily="34" charset="0"/>
                <a:cs typeface="Arial" panose="020B0604020202020204" pitchFamily="34" charset="0"/>
              </a:rPr>
              <a:t> of the </a:t>
            </a:r>
            <a:r>
              <a:rPr kumimoji="0" lang="en-US" altLang="en-US" sz="900" b="0" i="0" u="none" strike="noStrike" cap="none" normalizeH="0" baseline="0" dirty="0" err="1" smtClean="0">
                <a:ln>
                  <a:noFill/>
                </a:ln>
                <a:solidFill>
                  <a:srgbClr val="737373"/>
                </a:solidFill>
                <a:effectLst/>
                <a:latin typeface="Arial" panose="020B0604020202020204" pitchFamily="34" charset="0"/>
                <a:cs typeface="Arial" panose="020B0604020202020204" pitchFamily="34" charset="0"/>
              </a:rPr>
              <a:t>cytoplasmatic</a:t>
            </a:r>
            <a:r>
              <a:rPr kumimoji="0" lang="en-US" altLang="en-US" sz="900" b="0" i="0" u="none" strike="noStrike" cap="none" normalizeH="0" baseline="0" dirty="0" smtClean="0">
                <a:ln>
                  <a:noFill/>
                </a:ln>
                <a:solidFill>
                  <a:srgbClr val="737373"/>
                </a:solidFill>
                <a:effectLst/>
                <a:latin typeface="Arial" panose="020B0604020202020204" pitchFamily="34" charset="0"/>
                <a:cs typeface="Arial" panose="020B0604020202020204" pitchFamily="34" charset="0"/>
              </a:rPr>
              <a:t> tail by intracellular kinases such as PLK2, MAPK, PKC. </a:t>
            </a:r>
            <a:r>
              <a:rPr kumimoji="0" lang="en-US" altLang="en-US" sz="900" b="0" i="0" u="none" strike="noStrike" cap="none" normalizeH="0" baseline="0" dirty="0" smtClean="0">
                <a:ln>
                  <a:noFill/>
                </a:ln>
                <a:solidFill>
                  <a:srgbClr val="007398"/>
                </a:solidFill>
                <a:effectLst/>
                <a:latin typeface="Arial" panose="020B0604020202020204" pitchFamily="34" charset="0"/>
                <a:cs typeface="Arial" panose="020B0604020202020204" pitchFamily="34" charset="0"/>
                <a:hlinkClick r:id="rId6" tooltip="Learn more about Phosphatidylserine"/>
              </a:rPr>
              <a:t>Phosphatidylserine</a:t>
            </a:r>
            <a:r>
              <a:rPr kumimoji="0" lang="en-US" altLang="en-US" sz="900" b="0" i="0" u="none" strike="noStrike" cap="none" normalizeH="0" baseline="0" dirty="0" smtClean="0">
                <a:ln>
                  <a:noFill/>
                </a:ln>
                <a:solidFill>
                  <a:srgbClr val="737373"/>
                </a:solidFill>
                <a:effectLst/>
                <a:latin typeface="Arial" panose="020B0604020202020204" pitchFamily="34" charset="0"/>
                <a:cs typeface="Arial" panose="020B0604020202020204" pitchFamily="34" charset="0"/>
              </a:rPr>
              <a:t> transferred to the outer leaflet of the membrane is needed for ADAM17 activation. ADAM17 activities include shedding of receptors, cytokines and </a:t>
            </a:r>
            <a:r>
              <a:rPr kumimoji="0" lang="en-US" altLang="en-US" sz="900" b="0" i="0" u="none" strike="noStrike" cap="none" normalizeH="0" baseline="0" dirty="0" smtClean="0">
                <a:ln>
                  <a:noFill/>
                </a:ln>
                <a:solidFill>
                  <a:srgbClr val="007398"/>
                </a:solidFill>
                <a:effectLst/>
                <a:latin typeface="Arial" panose="020B0604020202020204" pitchFamily="34" charset="0"/>
                <a:cs typeface="Arial" panose="020B0604020202020204" pitchFamily="34" charset="0"/>
                <a:hlinkClick r:id="rId7" tooltip="Learn more about Growth Factors"/>
              </a:rPr>
              <a:t>growth factors</a:t>
            </a:r>
            <a:r>
              <a:rPr kumimoji="0" lang="en-US" altLang="en-US" sz="900" b="0" i="0" u="none" strike="noStrike" cap="none" normalizeH="0" baseline="0" dirty="0" smtClean="0">
                <a:ln>
                  <a:noFill/>
                </a:ln>
                <a:solidFill>
                  <a:srgbClr val="737373"/>
                </a:solidFill>
                <a:effectLst/>
                <a:latin typeface="Arial" panose="020B0604020202020204" pitchFamily="34" charset="0"/>
                <a:cs typeface="Arial" panose="020B0604020202020204" pitchFamily="34" charset="0"/>
              </a:rPr>
              <a:t> leading to subsequent ripping of </a:t>
            </a:r>
            <a:r>
              <a:rPr kumimoji="0" lang="en-US" altLang="en-US" sz="900" b="0" i="0" u="none" strike="noStrike" cap="none" normalizeH="0" baseline="0" dirty="0" smtClean="0">
                <a:ln>
                  <a:noFill/>
                </a:ln>
                <a:solidFill>
                  <a:srgbClr val="007398"/>
                </a:solidFill>
                <a:effectLst/>
                <a:latin typeface="Arial" panose="020B0604020202020204" pitchFamily="34" charset="0"/>
                <a:cs typeface="Arial" panose="020B0604020202020204" pitchFamily="34" charset="0"/>
                <a:hlinkClick r:id="rId8" tooltip="Learn more about Transmembrane Proteins"/>
              </a:rPr>
              <a:t>transmembrane proteins</a:t>
            </a:r>
            <a:r>
              <a:rPr kumimoji="0" lang="en-US" altLang="en-US" sz="900" b="0" i="0" u="none" strike="noStrike" cap="none" normalizeH="0" baseline="0" dirty="0" smtClean="0">
                <a:ln>
                  <a:noFill/>
                </a:ln>
                <a:solidFill>
                  <a:srgbClr val="737373"/>
                </a:solidFill>
                <a:effectLst/>
                <a:latin typeface="Arial" panose="020B0604020202020204" pitchFamily="34" charset="0"/>
                <a:cs typeface="Arial" panose="020B0604020202020204" pitchFamily="34" charset="0"/>
              </a:rPr>
              <a:t> by the </a:t>
            </a:r>
            <a:r>
              <a:rPr kumimoji="0" lang="en-US" altLang="en-US" sz="900" b="0" i="0" u="none" strike="noStrike" cap="none" normalizeH="0" baseline="0" dirty="0" smtClean="0">
                <a:ln>
                  <a:noFill/>
                </a:ln>
                <a:solidFill>
                  <a:srgbClr val="007398"/>
                </a:solidFill>
                <a:effectLst/>
                <a:latin typeface="Arial" panose="020B0604020202020204" pitchFamily="34" charset="0"/>
                <a:cs typeface="Arial" panose="020B0604020202020204" pitchFamily="34" charset="0"/>
                <a:hlinkClick r:id="rId9" tooltip="Learn more about Intramembrane Protease"/>
              </a:rPr>
              <a:t>intramembrane protease</a:t>
            </a:r>
            <a:r>
              <a:rPr kumimoji="0" lang="en-US" altLang="en-US" sz="900" b="0" i="0" u="none" strike="noStrike" cap="none" normalizeH="0" baseline="0" dirty="0" smtClean="0">
                <a:ln>
                  <a:noFill/>
                </a:ln>
                <a:solidFill>
                  <a:srgbClr val="737373"/>
                </a:solidFill>
                <a:effectLst/>
                <a:latin typeface="Arial" panose="020B0604020202020204" pitchFamily="34" charset="0"/>
                <a:cs typeface="Arial" panose="020B0604020202020204" pitchFamily="34" charset="0"/>
              </a:rPr>
              <a:t> </a:t>
            </a:r>
            <a:r>
              <a:rPr kumimoji="0" lang="en-US" altLang="en-US" sz="900" b="0" i="0" u="none" strike="noStrike" cap="none" normalizeH="0" baseline="0" dirty="0" smtClean="0">
                <a:ln>
                  <a:noFill/>
                </a:ln>
                <a:solidFill>
                  <a:srgbClr val="007398"/>
                </a:solidFill>
                <a:effectLst/>
                <a:latin typeface="Arial" panose="020B0604020202020204" pitchFamily="34" charset="0"/>
                <a:cs typeface="Arial" panose="020B0604020202020204" pitchFamily="34" charset="0"/>
                <a:hlinkClick r:id="rId10" tooltip="Learn more about Gamma Secretase"/>
              </a:rPr>
              <a:t>γ-secretase</a:t>
            </a:r>
            <a:r>
              <a:rPr kumimoji="0" lang="en-US" altLang="en-US" sz="900" b="0" i="0" u="none" strike="noStrike" cap="none" normalizeH="0" baseline="0" dirty="0" smtClean="0">
                <a:ln>
                  <a:noFill/>
                </a:ln>
                <a:solidFill>
                  <a:srgbClr val="737373"/>
                </a:solidFill>
                <a:effectLst/>
                <a:latin typeface="Arial" panose="020B0604020202020204" pitchFamily="34" charset="0"/>
                <a:cs typeface="Arial" panose="020B0604020202020204" pitchFamily="34" charset="0"/>
              </a:rPr>
              <a:t>, which cleaves </a:t>
            </a:r>
            <a:r>
              <a:rPr kumimoji="0" lang="en-US" altLang="en-US" sz="900" b="0" i="0" u="none" strike="noStrike" cap="none" normalizeH="0" baseline="0" dirty="0" smtClean="0">
                <a:ln>
                  <a:noFill/>
                </a:ln>
                <a:solidFill>
                  <a:srgbClr val="007398"/>
                </a:solidFill>
                <a:effectLst/>
                <a:latin typeface="Arial" panose="020B0604020202020204" pitchFamily="34" charset="0"/>
                <a:cs typeface="Arial" panose="020B0604020202020204" pitchFamily="34" charset="0"/>
                <a:hlinkClick r:id="rId11" tooltip="Learn more about Single-Pass Transmembrane Proteins"/>
              </a:rPr>
              <a:t>single-pass transmembrane proteins</a:t>
            </a:r>
            <a:r>
              <a:rPr kumimoji="0" lang="en-US" altLang="en-US" sz="900" b="0" i="0" u="none" strike="noStrike" cap="none" normalizeH="0" baseline="0" dirty="0" smtClean="0">
                <a:ln>
                  <a:noFill/>
                </a:ln>
                <a:solidFill>
                  <a:srgbClr val="737373"/>
                </a:solidFill>
                <a:effectLst/>
                <a:latin typeface="Arial" panose="020B0604020202020204" pitchFamily="34" charset="0"/>
                <a:cs typeface="Arial" panose="020B0604020202020204" pitchFamily="34" charset="0"/>
              </a:rPr>
              <a:t> within the </a:t>
            </a:r>
            <a:r>
              <a:rPr kumimoji="0" lang="en-US" altLang="en-US" sz="900" b="0" i="0" u="none" strike="noStrike" cap="none" normalizeH="0" baseline="0" dirty="0" smtClean="0">
                <a:ln>
                  <a:noFill/>
                </a:ln>
                <a:solidFill>
                  <a:srgbClr val="007398"/>
                </a:solidFill>
                <a:effectLst/>
                <a:latin typeface="Arial" panose="020B0604020202020204" pitchFamily="34" charset="0"/>
                <a:cs typeface="Arial" panose="020B0604020202020204" pitchFamily="34" charset="0"/>
                <a:hlinkClick r:id="rId12" tooltip="Learn more about Transmembrane Domain"/>
              </a:rPr>
              <a:t>transmembrane domain</a:t>
            </a:r>
            <a:r>
              <a:rPr kumimoji="0" lang="en-US" altLang="en-US" sz="900" b="0" i="0" u="none" strike="noStrike" cap="none" normalizeH="0" baseline="0" dirty="0" smtClean="0">
                <a:ln>
                  <a:noFill/>
                </a:ln>
                <a:solidFill>
                  <a:srgbClr val="737373"/>
                </a:solidFill>
                <a:effectLst/>
                <a:latin typeface="Arial" panose="020B0604020202020204" pitchFamily="34" charset="0"/>
                <a:cs typeface="Arial" panose="020B0604020202020204" pitchFamily="34" charset="0"/>
              </a:rPr>
              <a:t>.</a:t>
            </a:r>
            <a:endParaRPr kumimoji="0" lang="en-US" altLang="en-US" sz="900" b="0" i="0" u="none" strike="noStrike" cap="none" normalizeH="0" baseline="0" dirty="0" smtClean="0">
              <a:ln>
                <a:noFill/>
              </a:ln>
              <a:solidFill>
                <a:srgbClr val="505050"/>
              </a:solidFill>
              <a:effectLst/>
              <a:latin typeface="Arial" panose="020B0604020202020204" pitchFamily="34" charset="0"/>
              <a:cs typeface="Arial" panose="020B0604020202020204" pitchFamily="34" charset="0"/>
            </a:endParaRPr>
          </a:p>
        </p:txBody>
      </p:sp>
      <p:pic>
        <p:nvPicPr>
          <p:cNvPr id="1026" name="Picture 2" descr="Fig.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5217" y="663398"/>
            <a:ext cx="4657725" cy="3524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8602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531542405"/>
              </p:ext>
            </p:extLst>
          </p:nvPr>
        </p:nvGraphicFramePr>
        <p:xfrm>
          <a:off x="5238042" y="1444978"/>
          <a:ext cx="7247470" cy="5328355"/>
        </p:xfrm>
        <a:graphic>
          <a:graphicData uri="http://schemas.openxmlformats.org/drawingml/2006/table">
            <a:tbl>
              <a:tblPr/>
              <a:tblGrid>
                <a:gridCol w="1449494">
                  <a:extLst>
                    <a:ext uri="{9D8B030D-6E8A-4147-A177-3AD203B41FA5}">
                      <a16:colId xmlns:a16="http://schemas.microsoft.com/office/drawing/2014/main" val="3904802727"/>
                    </a:ext>
                  </a:extLst>
                </a:gridCol>
                <a:gridCol w="1449494">
                  <a:extLst>
                    <a:ext uri="{9D8B030D-6E8A-4147-A177-3AD203B41FA5}">
                      <a16:colId xmlns:a16="http://schemas.microsoft.com/office/drawing/2014/main" val="889554963"/>
                    </a:ext>
                  </a:extLst>
                </a:gridCol>
                <a:gridCol w="1449494">
                  <a:extLst>
                    <a:ext uri="{9D8B030D-6E8A-4147-A177-3AD203B41FA5}">
                      <a16:colId xmlns:a16="http://schemas.microsoft.com/office/drawing/2014/main" val="3176182839"/>
                    </a:ext>
                  </a:extLst>
                </a:gridCol>
                <a:gridCol w="1449494">
                  <a:extLst>
                    <a:ext uri="{9D8B030D-6E8A-4147-A177-3AD203B41FA5}">
                      <a16:colId xmlns:a16="http://schemas.microsoft.com/office/drawing/2014/main" val="2988707852"/>
                    </a:ext>
                  </a:extLst>
                </a:gridCol>
                <a:gridCol w="1449494">
                  <a:extLst>
                    <a:ext uri="{9D8B030D-6E8A-4147-A177-3AD203B41FA5}">
                      <a16:colId xmlns:a16="http://schemas.microsoft.com/office/drawing/2014/main" val="192995059"/>
                    </a:ext>
                  </a:extLst>
                </a:gridCol>
              </a:tblGrid>
              <a:tr h="731610">
                <a:tc>
                  <a:txBody>
                    <a:bodyPr/>
                    <a:lstStyle/>
                    <a:p>
                      <a:r>
                        <a:rPr lang="en-US" sz="1000" b="1" baseline="0" dirty="0">
                          <a:effectLst/>
                        </a:rPr>
                        <a:t>ADAM17∆ Zn/∆Zn</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baseline="0">
                          <a:effectLst/>
                        </a:rPr>
                        <a:t>All tissues</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baseline="0">
                          <a:effectLst/>
                        </a:rPr>
                        <a:t>Embryonic lethal</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baseline="0">
                          <a:effectLst/>
                        </a:rPr>
                        <a:t>Epithelial abnormalities, hair defects, heart defects, skin defects, open eyes at birth</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u="none" strike="noStrike" baseline="0">
                          <a:solidFill>
                            <a:srgbClr val="007398"/>
                          </a:solidFill>
                          <a:effectLst/>
                          <a:hlinkClick r:id="rId2"/>
                        </a:rPr>
                        <a:t>[6]</a:t>
                      </a:r>
                      <a:endParaRPr lang="en-US" sz="1000" baseline="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751942420"/>
                  </a:ext>
                </a:extLst>
              </a:tr>
              <a:tr h="731610">
                <a:tc>
                  <a:txBody>
                    <a:bodyPr/>
                    <a:lstStyle/>
                    <a:p>
                      <a:r>
                        <a:rPr lang="en-US" sz="1000" b="1" baseline="0" dirty="0">
                          <a:effectLst/>
                        </a:rPr>
                        <a:t>ADAM17flox/</a:t>
                      </a:r>
                      <a:r>
                        <a:rPr lang="en-US" sz="1000" b="1" baseline="0" dirty="0" err="1">
                          <a:effectLst/>
                        </a:rPr>
                        <a:t>flox</a:t>
                      </a:r>
                      <a:r>
                        <a:rPr lang="en-US" sz="1000" b="1" baseline="0" dirty="0">
                          <a:effectLst/>
                        </a:rPr>
                        <a:t> × </a:t>
                      </a:r>
                      <a:r>
                        <a:rPr lang="en-US" sz="1000" b="1" baseline="0" dirty="0" err="1">
                          <a:effectLst/>
                        </a:rPr>
                        <a:t>EIIa-cre</a:t>
                      </a:r>
                      <a:endParaRPr lang="en-US" sz="1000" b="1" baseline="0" dirty="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baseline="0">
                          <a:effectLst/>
                        </a:rPr>
                        <a:t>All tissues</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baseline="0">
                          <a:effectLst/>
                        </a:rPr>
                        <a:t>Embryonic lethal</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baseline="0">
                          <a:effectLst/>
                        </a:rPr>
                        <a:t>Epithelial abnormalities, hair defects, heart defects, skin defects, open eyes at birth</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u="none" strike="noStrike" baseline="0">
                          <a:solidFill>
                            <a:srgbClr val="007398"/>
                          </a:solidFill>
                          <a:effectLst/>
                          <a:hlinkClick r:id="rId3"/>
                        </a:rPr>
                        <a:t>[40]</a:t>
                      </a:r>
                      <a:endParaRPr lang="en-US" sz="1000" baseline="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57303647"/>
                  </a:ext>
                </a:extLst>
              </a:tr>
              <a:tr h="524522">
                <a:tc>
                  <a:txBody>
                    <a:bodyPr/>
                    <a:lstStyle/>
                    <a:p>
                      <a:r>
                        <a:rPr lang="en-US" sz="1000" b="1" baseline="0" dirty="0">
                          <a:effectLst/>
                        </a:rPr>
                        <a:t>ADAM17flox/</a:t>
                      </a:r>
                      <a:r>
                        <a:rPr lang="en-US" sz="1000" b="1" baseline="0" dirty="0" err="1">
                          <a:effectLst/>
                        </a:rPr>
                        <a:t>flox</a:t>
                      </a:r>
                      <a:r>
                        <a:rPr lang="en-US" sz="1000" b="1" baseline="0" dirty="0">
                          <a:effectLst/>
                        </a:rPr>
                        <a:t> × </a:t>
                      </a:r>
                      <a:r>
                        <a:rPr lang="en-US" sz="1000" b="1" baseline="0" dirty="0" err="1">
                          <a:effectLst/>
                        </a:rPr>
                        <a:t>Mx-cre</a:t>
                      </a:r>
                      <a:endParaRPr lang="en-US" sz="1000" b="1" baseline="0" dirty="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baseline="0">
                          <a:effectLst/>
                        </a:rPr>
                        <a:t>Liver, bone marrow, spleen, and thymus</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baseline="0">
                          <a:effectLst/>
                        </a:rPr>
                        <a:t>Viable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baseline="0">
                          <a:effectLst/>
                        </a:rPr>
                        <a:t>No phenotype, protected from LPS endotoxemia</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u="none" strike="noStrike" baseline="0" dirty="0">
                          <a:solidFill>
                            <a:srgbClr val="007398"/>
                          </a:solidFill>
                          <a:effectLst/>
                          <a:hlinkClick r:id="rId3"/>
                        </a:rPr>
                        <a:t>[40]</a:t>
                      </a:r>
                      <a:endParaRPr lang="en-US" sz="1000" baseline="0" dirty="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4197491594"/>
                  </a:ext>
                </a:extLst>
              </a:tr>
              <a:tr h="524522">
                <a:tc>
                  <a:txBody>
                    <a:bodyPr/>
                    <a:lstStyle/>
                    <a:p>
                      <a:r>
                        <a:rPr lang="en-US" sz="1000" b="1" baseline="0" dirty="0">
                          <a:effectLst/>
                        </a:rPr>
                        <a:t>ADAM17flox/</a:t>
                      </a:r>
                      <a:r>
                        <a:rPr lang="en-US" sz="1000" b="1" baseline="0" dirty="0" err="1">
                          <a:effectLst/>
                        </a:rPr>
                        <a:t>flox</a:t>
                      </a:r>
                      <a:r>
                        <a:rPr lang="en-US" sz="1000" b="1" baseline="0" dirty="0">
                          <a:effectLst/>
                        </a:rPr>
                        <a:t> × </a:t>
                      </a:r>
                      <a:r>
                        <a:rPr lang="en-US" sz="1000" b="1" baseline="0" dirty="0" err="1">
                          <a:effectLst/>
                        </a:rPr>
                        <a:t>LysM-cre</a:t>
                      </a:r>
                      <a:endParaRPr lang="en-US" sz="1000" b="1" baseline="0" dirty="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baseline="0" dirty="0">
                          <a:effectLst/>
                        </a:rPr>
                        <a:t>Myeloid cells</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baseline="0" dirty="0">
                          <a:effectLst/>
                        </a:rPr>
                        <a:t>Viable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baseline="0">
                          <a:effectLst/>
                        </a:rPr>
                        <a:t>No phenotype, protected from LPS endotoxemia</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u="none" strike="noStrike" baseline="0">
                          <a:solidFill>
                            <a:srgbClr val="007398"/>
                          </a:solidFill>
                          <a:effectLst/>
                          <a:hlinkClick r:id="rId3"/>
                        </a:rPr>
                        <a:t>[40]</a:t>
                      </a:r>
                      <a:endParaRPr lang="en-US" sz="1000" baseline="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2513942455"/>
                  </a:ext>
                </a:extLst>
              </a:tr>
              <a:tr h="628066">
                <a:tc>
                  <a:txBody>
                    <a:bodyPr/>
                    <a:lstStyle/>
                    <a:p>
                      <a:r>
                        <a:rPr lang="en-US" sz="1000" b="1" baseline="0" dirty="0">
                          <a:effectLst/>
                        </a:rPr>
                        <a:t>ADAM17flox/</a:t>
                      </a:r>
                      <a:r>
                        <a:rPr lang="en-US" sz="1000" b="1" baseline="0" dirty="0" err="1">
                          <a:effectLst/>
                        </a:rPr>
                        <a:t>flox</a:t>
                      </a:r>
                      <a:r>
                        <a:rPr lang="en-US" sz="1000" b="1" baseline="0" dirty="0">
                          <a:effectLst/>
                        </a:rPr>
                        <a:t> × Sox9-cre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baseline="0">
                          <a:effectLst/>
                        </a:rPr>
                        <a:t>Bone, cartilage, skin</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baseline="0" dirty="0">
                          <a:effectLst/>
                        </a:rPr>
                        <a:t>Viable (5 months)</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baseline="0" dirty="0">
                          <a:effectLst/>
                        </a:rPr>
                        <a:t>Hair defects, heart defects, skin defects, open eyes at birth, growth retardation</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u="none" strike="noStrike" baseline="0">
                          <a:solidFill>
                            <a:srgbClr val="007398"/>
                          </a:solidFill>
                          <a:effectLst/>
                          <a:hlinkClick r:id="rId4"/>
                        </a:rPr>
                        <a:t>[167]</a:t>
                      </a:r>
                      <a:endParaRPr lang="en-US" sz="1000" baseline="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1873979197"/>
                  </a:ext>
                </a:extLst>
              </a:tr>
              <a:tr h="1042241">
                <a:tc>
                  <a:txBody>
                    <a:bodyPr/>
                    <a:lstStyle/>
                    <a:p>
                      <a:r>
                        <a:rPr lang="en-US" sz="1000" b="1" baseline="0" dirty="0">
                          <a:effectLst/>
                        </a:rPr>
                        <a:t>ADAM17flox/</a:t>
                      </a:r>
                      <a:r>
                        <a:rPr lang="en-US" sz="1000" b="1" baseline="0" dirty="0" err="1">
                          <a:effectLst/>
                        </a:rPr>
                        <a:t>flox</a:t>
                      </a:r>
                      <a:r>
                        <a:rPr lang="en-US" sz="1000" b="1" baseline="0" dirty="0">
                          <a:effectLst/>
                        </a:rPr>
                        <a:t> × vav1-cre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baseline="0" dirty="0">
                          <a:effectLst/>
                        </a:rPr>
                        <a:t>Leukocytes</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baseline="0">
                          <a:effectLst/>
                        </a:rPr>
                        <a:t>Viable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baseline="0" dirty="0">
                          <a:effectLst/>
                        </a:rPr>
                        <a:t>No phenotype, protected from </a:t>
                      </a:r>
                      <a:r>
                        <a:rPr lang="en-US" sz="1000" i="1" baseline="0" dirty="0">
                          <a:effectLst/>
                        </a:rPr>
                        <a:t>E. </a:t>
                      </a:r>
                      <a:r>
                        <a:rPr lang="en-US" sz="1000" i="1" baseline="0" dirty="0" err="1">
                          <a:effectLst/>
                        </a:rPr>
                        <a:t>coli</a:t>
                      </a:r>
                      <a:r>
                        <a:rPr lang="en-US" sz="1000" baseline="0" dirty="0" err="1">
                          <a:effectLst/>
                        </a:rPr>
                        <a:t>peritonitis</a:t>
                      </a:r>
                      <a:r>
                        <a:rPr lang="en-US" sz="1000" baseline="0" dirty="0">
                          <a:effectLst/>
                        </a:rPr>
                        <a:t>, rapid neutrophil infiltration to inflamed tissue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u="none" strike="noStrike" baseline="0" dirty="0">
                          <a:solidFill>
                            <a:srgbClr val="007398"/>
                          </a:solidFill>
                          <a:effectLst/>
                          <a:hlinkClick r:id="rId5"/>
                        </a:rPr>
                        <a:t>[168]</a:t>
                      </a:r>
                      <a:endParaRPr lang="en-US" sz="1000" baseline="0" dirty="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797931990"/>
                  </a:ext>
                </a:extLst>
              </a:tr>
              <a:tr h="1145784">
                <a:tc>
                  <a:txBody>
                    <a:bodyPr/>
                    <a:lstStyle/>
                    <a:p>
                      <a:r>
                        <a:rPr lang="en-US" sz="1000" b="1" baseline="0" dirty="0">
                          <a:effectLst/>
                        </a:rPr>
                        <a:t>ADAM17flox/</a:t>
                      </a:r>
                      <a:r>
                        <a:rPr lang="en-US" sz="1000" b="1" baseline="0" dirty="0" err="1">
                          <a:effectLst/>
                        </a:rPr>
                        <a:t>flox</a:t>
                      </a:r>
                      <a:r>
                        <a:rPr lang="en-US" sz="1000" b="1" baseline="0" dirty="0">
                          <a:effectLst/>
                        </a:rPr>
                        <a:t> × Tie2-cre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baseline="0" dirty="0">
                          <a:effectLst/>
                        </a:rPr>
                        <a:t>Endothelial cells</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baseline="0" dirty="0">
                          <a:effectLst/>
                        </a:rPr>
                        <a:t>Viable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baseline="0" dirty="0">
                          <a:effectLst/>
                        </a:rPr>
                        <a:t>No phenotype, pathological retinal neovascularization, reduced growth of B16 melanoma cells after subcutaneous injection</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1000" baseline="0" dirty="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887315861"/>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1541356698"/>
              </p:ext>
            </p:extLst>
          </p:nvPr>
        </p:nvGraphicFramePr>
        <p:xfrm>
          <a:off x="5579533" y="379398"/>
          <a:ext cx="6248400" cy="643890"/>
        </p:xfrm>
        <a:graphic>
          <a:graphicData uri="http://schemas.openxmlformats.org/drawingml/2006/table">
            <a:tbl>
              <a:tblPr/>
              <a:tblGrid>
                <a:gridCol w="1249680">
                  <a:extLst>
                    <a:ext uri="{9D8B030D-6E8A-4147-A177-3AD203B41FA5}">
                      <a16:colId xmlns:a16="http://schemas.microsoft.com/office/drawing/2014/main" val="1872156012"/>
                    </a:ext>
                  </a:extLst>
                </a:gridCol>
                <a:gridCol w="1249680">
                  <a:extLst>
                    <a:ext uri="{9D8B030D-6E8A-4147-A177-3AD203B41FA5}">
                      <a16:colId xmlns:a16="http://schemas.microsoft.com/office/drawing/2014/main" val="4208787970"/>
                    </a:ext>
                  </a:extLst>
                </a:gridCol>
                <a:gridCol w="1249680">
                  <a:extLst>
                    <a:ext uri="{9D8B030D-6E8A-4147-A177-3AD203B41FA5}">
                      <a16:colId xmlns:a16="http://schemas.microsoft.com/office/drawing/2014/main" val="332606321"/>
                    </a:ext>
                  </a:extLst>
                </a:gridCol>
                <a:gridCol w="1249680">
                  <a:extLst>
                    <a:ext uri="{9D8B030D-6E8A-4147-A177-3AD203B41FA5}">
                      <a16:colId xmlns:a16="http://schemas.microsoft.com/office/drawing/2014/main" val="2209130706"/>
                    </a:ext>
                  </a:extLst>
                </a:gridCol>
                <a:gridCol w="1249680">
                  <a:extLst>
                    <a:ext uri="{9D8B030D-6E8A-4147-A177-3AD203B41FA5}">
                      <a16:colId xmlns:a16="http://schemas.microsoft.com/office/drawing/2014/main" val="366379008"/>
                    </a:ext>
                  </a:extLst>
                </a:gridCol>
              </a:tblGrid>
              <a:tr h="0">
                <a:tc>
                  <a:txBody>
                    <a:bodyPr/>
                    <a:lstStyle/>
                    <a:p>
                      <a:r>
                        <a:rPr lang="en-US" b="1">
                          <a:effectLst/>
                        </a:rPr>
                        <a:t>Genotype</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b="1">
                          <a:effectLst/>
                        </a:rPr>
                        <a:t>Targeted tissue</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b="1" dirty="0">
                          <a:effectLst/>
                        </a:rPr>
                        <a:t>Viability</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b="1">
                          <a:effectLst/>
                        </a:rPr>
                        <a:t>Phenotype</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b="1" dirty="0">
                          <a:effectLst/>
                        </a:rPr>
                        <a:t>Reference</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1148814430"/>
                  </a:ext>
                </a:extLst>
              </a:tr>
            </a:tbl>
          </a:graphicData>
        </a:graphic>
      </p:graphicFrame>
      <p:sp>
        <p:nvSpPr>
          <p:cNvPr id="6" name="Rectángulo 5"/>
          <p:cNvSpPr/>
          <p:nvPr/>
        </p:nvSpPr>
        <p:spPr>
          <a:xfrm>
            <a:off x="441824" y="376957"/>
            <a:ext cx="3712488" cy="646331"/>
          </a:xfrm>
          <a:prstGeom prst="rect">
            <a:avLst/>
          </a:prstGeom>
        </p:spPr>
        <p:txBody>
          <a:bodyPr wrap="square">
            <a:spAutoFit/>
          </a:bodyPr>
          <a:lstStyle/>
          <a:p>
            <a:pPr lvl="0" eaLnBrk="0" fontAlgn="base" hangingPunct="0">
              <a:spcBef>
                <a:spcPct val="0"/>
              </a:spcBef>
              <a:spcAft>
                <a:spcPct val="0"/>
              </a:spcAft>
            </a:pPr>
            <a:r>
              <a:rPr lang="en-US" altLang="en-US" dirty="0">
                <a:solidFill>
                  <a:srgbClr val="737373"/>
                </a:solidFill>
                <a:latin typeface="Arial" panose="020B0604020202020204" pitchFamily="34" charset="0"/>
                <a:cs typeface="Arial" panose="020B0604020202020204" pitchFamily="34" charset="0"/>
              </a:rPr>
              <a:t>Table 2. </a:t>
            </a:r>
            <a:r>
              <a:rPr lang="en-US" altLang="en-US" dirty="0">
                <a:solidFill>
                  <a:srgbClr val="007398"/>
                </a:solidFill>
                <a:latin typeface="Arial" panose="020B0604020202020204" pitchFamily="34" charset="0"/>
                <a:cs typeface="Arial" panose="020B0604020202020204" pitchFamily="34" charset="0"/>
                <a:hlinkClick r:id="rId6" tooltip="Learn more about Mouse Model"/>
              </a:rPr>
              <a:t>Mouse models</a:t>
            </a:r>
            <a:r>
              <a:rPr lang="en-US" altLang="en-US" dirty="0">
                <a:solidFill>
                  <a:srgbClr val="737373"/>
                </a:solidFill>
                <a:latin typeface="Arial" panose="020B0604020202020204" pitchFamily="34" charset="0"/>
                <a:cs typeface="Arial" panose="020B0604020202020204" pitchFamily="34" charset="0"/>
              </a:rPr>
              <a:t> of </a:t>
            </a:r>
            <a:r>
              <a:rPr lang="en-US" altLang="en-US" dirty="0">
                <a:solidFill>
                  <a:srgbClr val="007398"/>
                </a:solidFill>
                <a:latin typeface="Arial" panose="020B0604020202020204" pitchFamily="34" charset="0"/>
                <a:cs typeface="Arial" panose="020B0604020202020204" pitchFamily="34" charset="0"/>
                <a:hlinkClick r:id="rId7" tooltip="Learn more about ADAM17"/>
              </a:rPr>
              <a:t>ADAM17</a:t>
            </a:r>
            <a:r>
              <a:rPr lang="en-US" altLang="en-US" dirty="0">
                <a:solidFill>
                  <a:srgbClr val="737373"/>
                </a:solidFill>
                <a:latin typeface="Arial" panose="020B0604020202020204" pitchFamily="34" charset="0"/>
                <a:cs typeface="Arial" panose="020B0604020202020204" pitchFamily="34" charset="0"/>
              </a:rPr>
              <a:t> deficiencies.</a:t>
            </a:r>
            <a:endParaRPr lang="en-US" altLang="en-US" sz="1600" dirty="0"/>
          </a:p>
        </p:txBody>
      </p:sp>
    </p:spTree>
    <p:extLst>
      <p:ext uri="{BB962C8B-B14F-4D97-AF65-F5344CB8AC3E}">
        <p14:creationId xmlns:p14="http://schemas.microsoft.com/office/powerpoint/2010/main" val="2525589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4089664364"/>
              </p:ext>
            </p:extLst>
          </p:nvPr>
        </p:nvGraphicFramePr>
        <p:xfrm>
          <a:off x="2630309" y="205736"/>
          <a:ext cx="8432800" cy="6144264"/>
        </p:xfrm>
        <a:graphic>
          <a:graphicData uri="http://schemas.openxmlformats.org/drawingml/2006/table">
            <a:tbl>
              <a:tblPr/>
              <a:tblGrid>
                <a:gridCol w="1686560">
                  <a:extLst>
                    <a:ext uri="{9D8B030D-6E8A-4147-A177-3AD203B41FA5}">
                      <a16:colId xmlns:a16="http://schemas.microsoft.com/office/drawing/2014/main" val="1295492638"/>
                    </a:ext>
                  </a:extLst>
                </a:gridCol>
                <a:gridCol w="1686560">
                  <a:extLst>
                    <a:ext uri="{9D8B030D-6E8A-4147-A177-3AD203B41FA5}">
                      <a16:colId xmlns:a16="http://schemas.microsoft.com/office/drawing/2014/main" val="1784802949"/>
                    </a:ext>
                  </a:extLst>
                </a:gridCol>
                <a:gridCol w="1686560">
                  <a:extLst>
                    <a:ext uri="{9D8B030D-6E8A-4147-A177-3AD203B41FA5}">
                      <a16:colId xmlns:a16="http://schemas.microsoft.com/office/drawing/2014/main" val="3388978698"/>
                    </a:ext>
                  </a:extLst>
                </a:gridCol>
                <a:gridCol w="1686560">
                  <a:extLst>
                    <a:ext uri="{9D8B030D-6E8A-4147-A177-3AD203B41FA5}">
                      <a16:colId xmlns:a16="http://schemas.microsoft.com/office/drawing/2014/main" val="3674965572"/>
                    </a:ext>
                  </a:extLst>
                </a:gridCol>
                <a:gridCol w="1686560">
                  <a:extLst>
                    <a:ext uri="{9D8B030D-6E8A-4147-A177-3AD203B41FA5}">
                      <a16:colId xmlns:a16="http://schemas.microsoft.com/office/drawing/2014/main" val="584185166"/>
                    </a:ext>
                  </a:extLst>
                </a:gridCol>
              </a:tblGrid>
              <a:tr h="699036">
                <a:tc>
                  <a:txBody>
                    <a:bodyPr/>
                    <a:lstStyle/>
                    <a:p>
                      <a:r>
                        <a:rPr lang="en-US" sz="1000" b="1" dirty="0">
                          <a:effectLst/>
                        </a:rPr>
                        <a:t>ADAM17</a:t>
                      </a:r>
                      <a:r>
                        <a:rPr lang="en-US" sz="1000" b="1" baseline="30000" dirty="0">
                          <a:effectLst/>
                        </a:rPr>
                        <a:t>flox/</a:t>
                      </a:r>
                      <a:r>
                        <a:rPr lang="en-US" sz="1000" b="1" baseline="30000" dirty="0" err="1">
                          <a:effectLst/>
                        </a:rPr>
                        <a:t>flox</a:t>
                      </a:r>
                      <a:r>
                        <a:rPr lang="en-US" sz="1000" b="1" dirty="0">
                          <a:effectLst/>
                        </a:rPr>
                        <a:t> × Sm-</a:t>
                      </a:r>
                      <a:r>
                        <a:rPr lang="en-US" sz="1000" b="1" dirty="0" err="1">
                          <a:effectLst/>
                        </a:rPr>
                        <a:t>cre</a:t>
                      </a:r>
                      <a:endParaRPr lang="en-US" sz="1000" b="1" dirty="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Vascular smooth muscle cells, aorta, heart, small intestine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Viable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No phenotype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u="none" strike="noStrike">
                          <a:solidFill>
                            <a:srgbClr val="007398"/>
                          </a:solidFill>
                          <a:effectLst/>
                          <a:hlinkClick r:id="rId2"/>
                        </a:rPr>
                        <a:t>[169]</a:t>
                      </a:r>
                      <a:endParaRPr lang="en-US" sz="100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2144314993"/>
                  </a:ext>
                </a:extLst>
              </a:tr>
              <a:tr h="837030">
                <a:tc>
                  <a:txBody>
                    <a:bodyPr/>
                    <a:lstStyle/>
                    <a:p>
                      <a:r>
                        <a:rPr lang="en-US" sz="1000" b="1" dirty="0">
                          <a:effectLst/>
                        </a:rPr>
                        <a:t>ADAM17</a:t>
                      </a:r>
                      <a:r>
                        <a:rPr lang="en-US" sz="1000" b="1" baseline="30000" dirty="0">
                          <a:effectLst/>
                        </a:rPr>
                        <a:t>flox/</a:t>
                      </a:r>
                      <a:r>
                        <a:rPr lang="en-US" sz="1000" b="1" baseline="30000" dirty="0" err="1">
                          <a:effectLst/>
                        </a:rPr>
                        <a:t>flox</a:t>
                      </a:r>
                      <a:r>
                        <a:rPr lang="en-US" sz="1000" b="1" dirty="0">
                          <a:effectLst/>
                        </a:rPr>
                        <a:t> × Alb-</a:t>
                      </a:r>
                      <a:r>
                        <a:rPr lang="en-US" sz="1000" b="1" dirty="0" err="1">
                          <a:effectLst/>
                        </a:rPr>
                        <a:t>cre</a:t>
                      </a:r>
                      <a:endParaRPr lang="en-US" sz="1000" b="1" dirty="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Hepatocytes</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Viable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No phenotype, higher sensitivity to Fas-induced liver toxicity</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u="none" strike="noStrike">
                          <a:solidFill>
                            <a:srgbClr val="007398"/>
                          </a:solidFill>
                          <a:effectLst/>
                          <a:hlinkClick r:id="rId3"/>
                        </a:rPr>
                        <a:t>[170]</a:t>
                      </a:r>
                      <a:endParaRPr lang="en-US" sz="100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2777074465"/>
                  </a:ext>
                </a:extLst>
              </a:tr>
              <a:tr h="423049">
                <a:tc>
                  <a:txBody>
                    <a:bodyPr/>
                    <a:lstStyle/>
                    <a:p>
                      <a:r>
                        <a:rPr lang="en-US" sz="1000" b="1" dirty="0">
                          <a:effectLst/>
                        </a:rPr>
                        <a:t>ADAM17</a:t>
                      </a:r>
                      <a:r>
                        <a:rPr lang="en-US" sz="1000" b="1" baseline="30000" dirty="0">
                          <a:effectLst/>
                        </a:rPr>
                        <a:t>flox/</a:t>
                      </a:r>
                      <a:r>
                        <a:rPr lang="en-US" sz="1000" b="1" baseline="30000" dirty="0" err="1">
                          <a:effectLst/>
                        </a:rPr>
                        <a:t>flox</a:t>
                      </a:r>
                      <a:r>
                        <a:rPr lang="en-US" sz="1000" b="1" dirty="0">
                          <a:effectLst/>
                        </a:rPr>
                        <a:t> × HB9-cre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Motor neurons</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Viable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Increased Schwann cell myelination</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u="none" strike="noStrike">
                          <a:solidFill>
                            <a:srgbClr val="007398"/>
                          </a:solidFill>
                          <a:effectLst/>
                          <a:hlinkClick r:id="rId4"/>
                        </a:rPr>
                        <a:t>[171]</a:t>
                      </a:r>
                      <a:endParaRPr lang="en-US" sz="100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3627537912"/>
                  </a:ext>
                </a:extLst>
              </a:tr>
              <a:tr h="975023">
                <a:tc>
                  <a:txBody>
                    <a:bodyPr/>
                    <a:lstStyle/>
                    <a:p>
                      <a:r>
                        <a:rPr lang="en-US" sz="1000" b="1" dirty="0">
                          <a:effectLst/>
                        </a:rPr>
                        <a:t>ADAM17</a:t>
                      </a:r>
                      <a:r>
                        <a:rPr lang="en-US" sz="1000" b="1" baseline="30000" dirty="0">
                          <a:effectLst/>
                        </a:rPr>
                        <a:t>flox/</a:t>
                      </a:r>
                      <a:r>
                        <a:rPr lang="en-US" sz="1000" b="1" baseline="30000" dirty="0" err="1">
                          <a:effectLst/>
                        </a:rPr>
                        <a:t>flox</a:t>
                      </a:r>
                      <a:r>
                        <a:rPr lang="en-US" sz="1000" b="1" dirty="0">
                          <a:effectLst/>
                        </a:rPr>
                        <a:t> × K14-cre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Keratinocytes</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Viable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Inhibition of Notch signaling, atopic dermatitis and myeloproliferative disease,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u="none" strike="noStrike">
                          <a:solidFill>
                            <a:srgbClr val="007398"/>
                          </a:solidFill>
                          <a:effectLst/>
                          <a:hlinkClick r:id="rId5"/>
                        </a:rPr>
                        <a:t>[172]</a:t>
                      </a:r>
                      <a:endParaRPr lang="en-US" sz="100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3246558230"/>
                  </a:ext>
                </a:extLst>
              </a:tr>
              <a:tr h="423049">
                <a:tc>
                  <a:txBody>
                    <a:bodyPr/>
                    <a:lstStyle/>
                    <a:p>
                      <a:r>
                        <a:rPr lang="en-US" sz="1000" b="1" dirty="0">
                          <a:effectLst/>
                        </a:rPr>
                        <a:t>ADAM17</a:t>
                      </a:r>
                      <a:r>
                        <a:rPr lang="en-US" sz="1000" b="1" baseline="30000" dirty="0">
                          <a:effectLst/>
                        </a:rPr>
                        <a:t>flox/</a:t>
                      </a:r>
                      <a:r>
                        <a:rPr lang="en-US" sz="1000" b="1" baseline="30000" dirty="0" err="1">
                          <a:effectLst/>
                        </a:rPr>
                        <a:t>flox</a:t>
                      </a:r>
                      <a:r>
                        <a:rPr lang="en-US" sz="1000" b="1" dirty="0">
                          <a:effectLst/>
                        </a:rPr>
                        <a:t> × </a:t>
                      </a:r>
                      <a:r>
                        <a:rPr lang="en-US" sz="1000" b="1" dirty="0" err="1">
                          <a:effectLst/>
                        </a:rPr>
                        <a:t>villin-cre</a:t>
                      </a:r>
                      <a:endParaRPr lang="en-US" sz="1000" b="1" dirty="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Intestinal epithelium</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Viable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Blockade of EGF-R trans-activation</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u="none" strike="noStrike">
                          <a:solidFill>
                            <a:srgbClr val="007398"/>
                          </a:solidFill>
                          <a:effectLst/>
                          <a:hlinkClick r:id="rId6"/>
                        </a:rPr>
                        <a:t>[173]</a:t>
                      </a:r>
                      <a:endParaRPr lang="en-US" sz="100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3723811826"/>
                  </a:ext>
                </a:extLst>
              </a:tr>
              <a:tr h="1113017">
                <a:tc>
                  <a:txBody>
                    <a:bodyPr/>
                    <a:lstStyle/>
                    <a:p>
                      <a:r>
                        <a:rPr lang="en-US" sz="1000" b="1" dirty="0">
                          <a:effectLst/>
                        </a:rPr>
                        <a:t>ADAM17</a:t>
                      </a:r>
                      <a:r>
                        <a:rPr lang="en-US" sz="1000" b="1" baseline="30000" dirty="0">
                          <a:effectLst/>
                        </a:rPr>
                        <a:t>flox/</a:t>
                      </a:r>
                      <a:r>
                        <a:rPr lang="en-US" sz="1000" b="1" baseline="30000" dirty="0" err="1">
                          <a:effectLst/>
                        </a:rPr>
                        <a:t>flox</a:t>
                      </a:r>
                      <a:r>
                        <a:rPr lang="en-US" sz="1000" b="1" dirty="0">
                          <a:effectLst/>
                        </a:rPr>
                        <a:t> × Ptf1a-cre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dirty="0">
                          <a:effectLst/>
                        </a:rPr>
                        <a:t>Pancreas</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Viable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Loss of EGF-R activation and protection from pancreatitis, inhibition of Kras driven tumorigenesis</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u="none" strike="noStrike">
                          <a:solidFill>
                            <a:srgbClr val="007398"/>
                          </a:solidFill>
                          <a:effectLst/>
                          <a:hlinkClick r:id="rId7"/>
                        </a:rPr>
                        <a:t>[174]</a:t>
                      </a:r>
                      <a:endParaRPr lang="en-US" sz="100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676113657"/>
                  </a:ext>
                </a:extLst>
              </a:tr>
              <a:tr h="837030">
                <a:tc>
                  <a:txBody>
                    <a:bodyPr/>
                    <a:lstStyle/>
                    <a:p>
                      <a:r>
                        <a:rPr lang="en-US" sz="1000" b="1" dirty="0">
                          <a:effectLst/>
                        </a:rPr>
                        <a:t>ADAM17</a:t>
                      </a:r>
                      <a:r>
                        <a:rPr lang="en-US" sz="1000" b="1" baseline="30000" dirty="0">
                          <a:effectLst/>
                        </a:rPr>
                        <a:t>flox/</a:t>
                      </a:r>
                      <a:r>
                        <a:rPr lang="en-US" sz="1000" b="1" baseline="30000" dirty="0" err="1">
                          <a:effectLst/>
                        </a:rPr>
                        <a:t>flox</a:t>
                      </a:r>
                      <a:r>
                        <a:rPr lang="en-US" sz="1000" b="1" dirty="0">
                          <a:effectLst/>
                        </a:rPr>
                        <a:t> × </a:t>
                      </a:r>
                      <a:r>
                        <a:rPr lang="el-GR" sz="1000" b="1" i="1" dirty="0">
                          <a:effectLst/>
                        </a:rPr>
                        <a:t>γ</a:t>
                      </a:r>
                      <a:r>
                        <a:rPr lang="en-US" sz="1000" b="1" dirty="0">
                          <a:effectLst/>
                        </a:rPr>
                        <a:t>GT-</a:t>
                      </a:r>
                      <a:r>
                        <a:rPr lang="en-US" sz="1000" b="1" dirty="0" err="1">
                          <a:effectLst/>
                        </a:rPr>
                        <a:t>cre</a:t>
                      </a:r>
                      <a:endParaRPr lang="en-US" sz="1000" b="1" dirty="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dirty="0">
                          <a:effectLst/>
                        </a:rPr>
                        <a:t>Kidney proximal tubule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dirty="0">
                          <a:effectLst/>
                        </a:rPr>
                        <a:t>Viable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dirty="0">
                          <a:effectLst/>
                        </a:rPr>
                        <a:t>Protection against fibrosis after ischemia reperfusion injury</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u="none" strike="noStrike" dirty="0">
                          <a:solidFill>
                            <a:srgbClr val="007398"/>
                          </a:solidFill>
                          <a:effectLst/>
                          <a:hlinkClick r:id="rId8"/>
                        </a:rPr>
                        <a:t>[45]</a:t>
                      </a:r>
                      <a:endParaRPr lang="en-US" sz="1000" dirty="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3743984792"/>
                  </a:ext>
                </a:extLst>
              </a:tr>
              <a:tr h="837030">
                <a:tc>
                  <a:txBody>
                    <a:bodyPr/>
                    <a:lstStyle/>
                    <a:p>
                      <a:r>
                        <a:rPr lang="en-US" sz="1000" b="1" dirty="0">
                          <a:effectLst/>
                        </a:rPr>
                        <a:t>ADAM17</a:t>
                      </a:r>
                      <a:r>
                        <a:rPr lang="en-US" sz="1000" b="1" baseline="30000" dirty="0">
                          <a:effectLst/>
                        </a:rPr>
                        <a:t>flox/</a:t>
                      </a:r>
                      <a:r>
                        <a:rPr lang="en-US" sz="1000" b="1" baseline="30000" dirty="0" err="1">
                          <a:effectLst/>
                        </a:rPr>
                        <a:t>flox</a:t>
                      </a:r>
                      <a:r>
                        <a:rPr lang="en-US" sz="1000" b="1" dirty="0">
                          <a:effectLst/>
                        </a:rPr>
                        <a:t> × </a:t>
                      </a:r>
                      <a:r>
                        <a:rPr lang="el-GR" sz="1000" b="1" i="1" dirty="0">
                          <a:effectLst/>
                        </a:rPr>
                        <a:t>α</a:t>
                      </a:r>
                      <a:r>
                        <a:rPr lang="en-US" sz="1000" b="1" dirty="0">
                          <a:effectLst/>
                        </a:rPr>
                        <a:t>MHC-</a:t>
                      </a:r>
                      <a:r>
                        <a:rPr lang="en-US" sz="1000" b="1" dirty="0" err="1">
                          <a:effectLst/>
                        </a:rPr>
                        <a:t>cre</a:t>
                      </a:r>
                      <a:endParaRPr lang="en-US" sz="1000" b="1" dirty="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Cardio-myocytes</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Viable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Myocardial hypertrophy, fibrosis, reduced integrin</a:t>
                      </a:r>
                      <a:r>
                        <a:rPr lang="el-GR" sz="1000" i="1">
                          <a:effectLst/>
                        </a:rPr>
                        <a:t>β</a:t>
                      </a:r>
                      <a:r>
                        <a:rPr lang="el-GR" sz="1000">
                          <a:effectLst/>
                        </a:rPr>
                        <a:t>1 </a:t>
                      </a:r>
                      <a:r>
                        <a:rPr lang="en-US" sz="1000">
                          <a:effectLst/>
                        </a:rPr>
                        <a:t>cleavage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u="none" strike="noStrike" dirty="0">
                          <a:solidFill>
                            <a:srgbClr val="007398"/>
                          </a:solidFill>
                          <a:effectLst/>
                          <a:hlinkClick r:id="rId9"/>
                        </a:rPr>
                        <a:t>[175]</a:t>
                      </a:r>
                      <a:endParaRPr lang="en-US" sz="1000" dirty="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1110814195"/>
                  </a:ext>
                </a:extLst>
              </a:tr>
            </a:tbl>
          </a:graphicData>
        </a:graphic>
      </p:graphicFrame>
    </p:spTree>
    <p:extLst>
      <p:ext uri="{BB962C8B-B14F-4D97-AF65-F5344CB8AC3E}">
        <p14:creationId xmlns:p14="http://schemas.microsoft.com/office/powerpoint/2010/main" val="850479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985591405"/>
              </p:ext>
            </p:extLst>
          </p:nvPr>
        </p:nvGraphicFramePr>
        <p:xfrm>
          <a:off x="1842911" y="516115"/>
          <a:ext cx="8432800" cy="5556014"/>
        </p:xfrm>
        <a:graphic>
          <a:graphicData uri="http://schemas.openxmlformats.org/drawingml/2006/table">
            <a:tbl>
              <a:tblPr/>
              <a:tblGrid>
                <a:gridCol w="1686560">
                  <a:extLst>
                    <a:ext uri="{9D8B030D-6E8A-4147-A177-3AD203B41FA5}">
                      <a16:colId xmlns:a16="http://schemas.microsoft.com/office/drawing/2014/main" val="4254339740"/>
                    </a:ext>
                  </a:extLst>
                </a:gridCol>
                <a:gridCol w="1686560">
                  <a:extLst>
                    <a:ext uri="{9D8B030D-6E8A-4147-A177-3AD203B41FA5}">
                      <a16:colId xmlns:a16="http://schemas.microsoft.com/office/drawing/2014/main" val="178723009"/>
                    </a:ext>
                  </a:extLst>
                </a:gridCol>
                <a:gridCol w="1686560">
                  <a:extLst>
                    <a:ext uri="{9D8B030D-6E8A-4147-A177-3AD203B41FA5}">
                      <a16:colId xmlns:a16="http://schemas.microsoft.com/office/drawing/2014/main" val="657441406"/>
                    </a:ext>
                  </a:extLst>
                </a:gridCol>
                <a:gridCol w="1686560">
                  <a:extLst>
                    <a:ext uri="{9D8B030D-6E8A-4147-A177-3AD203B41FA5}">
                      <a16:colId xmlns:a16="http://schemas.microsoft.com/office/drawing/2014/main" val="2673112595"/>
                    </a:ext>
                  </a:extLst>
                </a:gridCol>
                <a:gridCol w="1686560">
                  <a:extLst>
                    <a:ext uri="{9D8B030D-6E8A-4147-A177-3AD203B41FA5}">
                      <a16:colId xmlns:a16="http://schemas.microsoft.com/office/drawing/2014/main" val="2068594793"/>
                    </a:ext>
                  </a:extLst>
                </a:gridCol>
              </a:tblGrid>
              <a:tr h="2906932">
                <a:tc>
                  <a:txBody>
                    <a:bodyPr/>
                    <a:lstStyle/>
                    <a:p>
                      <a:r>
                        <a:rPr lang="en-US" sz="1000" b="1" dirty="0">
                          <a:effectLst/>
                        </a:rPr>
                        <a:t>ADAM17</a:t>
                      </a:r>
                      <a:r>
                        <a:rPr lang="en-US" sz="1000" b="1" baseline="30000" dirty="0">
                          <a:effectLst/>
                        </a:rPr>
                        <a:t>ex/ex</a:t>
                      </a:r>
                      <a:endParaRPr lang="en-US" sz="1000" b="1" dirty="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All tissues hypomorph</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Viable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Epithelial abnormalities, hair defects, heart defects, skin defects, open eyes at birth, susceptibility to DSS colitis, reduced regeneration of the intestine; less susceptible to kidney fibrosis; higher susceptibility to atherosclerosis</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u="none" strike="noStrike" dirty="0">
                          <a:solidFill>
                            <a:srgbClr val="007398"/>
                          </a:solidFill>
                          <a:effectLst/>
                          <a:hlinkClick r:id="rId2"/>
                        </a:rPr>
                        <a:t>[42]</a:t>
                      </a:r>
                      <a:r>
                        <a:rPr lang="en-US" sz="1000" dirty="0">
                          <a:effectLst/>
                        </a:rPr>
                        <a:t>, </a:t>
                      </a:r>
                      <a:r>
                        <a:rPr lang="en-US" sz="1000" u="none" strike="noStrike" dirty="0">
                          <a:solidFill>
                            <a:srgbClr val="007398"/>
                          </a:solidFill>
                          <a:effectLst/>
                          <a:hlinkClick r:id="rId3"/>
                        </a:rPr>
                        <a:t>[43]</a:t>
                      </a:r>
                      <a:r>
                        <a:rPr lang="en-US" sz="1000" dirty="0">
                          <a:effectLst/>
                        </a:rPr>
                        <a:t>, </a:t>
                      </a:r>
                      <a:r>
                        <a:rPr lang="en-US" sz="1000" u="none" strike="noStrike" dirty="0">
                          <a:solidFill>
                            <a:srgbClr val="007398"/>
                          </a:solidFill>
                          <a:effectLst/>
                          <a:hlinkClick r:id="rId4"/>
                        </a:rPr>
                        <a:t>[45]</a:t>
                      </a:r>
                      <a:endParaRPr lang="en-US" sz="1000" dirty="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988164054"/>
                  </a:ext>
                </a:extLst>
              </a:tr>
              <a:tr h="975023">
                <a:tc>
                  <a:txBody>
                    <a:bodyPr/>
                    <a:lstStyle/>
                    <a:p>
                      <a:r>
                        <a:rPr lang="en-US" sz="1000" b="1" dirty="0">
                          <a:effectLst/>
                        </a:rPr>
                        <a:t>ADAM17</a:t>
                      </a:r>
                      <a:r>
                        <a:rPr lang="en-US" sz="1000" b="1" baseline="30000" dirty="0">
                          <a:effectLst/>
                        </a:rPr>
                        <a:t>wavedX</a:t>
                      </a:r>
                      <a:endParaRPr lang="en-US" sz="1000" b="1" dirty="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All tissues hypomorph</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Viable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Hair defects, susceptibility to DSS colitis, reduced regeneration of the intestine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u="none" strike="noStrike" dirty="0">
                          <a:solidFill>
                            <a:srgbClr val="007398"/>
                          </a:solidFill>
                          <a:effectLst/>
                          <a:hlinkClick r:id="rId5"/>
                        </a:rPr>
                        <a:t>[51]</a:t>
                      </a:r>
                      <a:endParaRPr lang="en-US" sz="1000" dirty="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3905686807"/>
                  </a:ext>
                </a:extLst>
              </a:tr>
              <a:tr h="423049">
                <a:tc>
                  <a:txBody>
                    <a:bodyPr/>
                    <a:lstStyle/>
                    <a:p>
                      <a:r>
                        <a:rPr lang="en-US" sz="1000" b="1" dirty="0">
                          <a:effectLst/>
                        </a:rPr>
                        <a:t>ADAM17</a:t>
                      </a:r>
                      <a:r>
                        <a:rPr lang="en-US" sz="1000" b="1" baseline="30000" dirty="0">
                          <a:effectLst/>
                        </a:rPr>
                        <a:t>woe</a:t>
                      </a:r>
                      <a:endParaRPr lang="en-US" sz="1000" b="1" dirty="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All tissues hypomorph</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Viable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a:effectLst/>
                        </a:rPr>
                        <a:t>Hair defects, open eyes at birth</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u="none" strike="noStrike" dirty="0">
                          <a:solidFill>
                            <a:srgbClr val="007398"/>
                          </a:solidFill>
                          <a:effectLst/>
                          <a:hlinkClick r:id="rId6"/>
                        </a:rPr>
                        <a:t>[52]</a:t>
                      </a:r>
                      <a:endParaRPr lang="en-US" sz="1000" dirty="0">
                        <a:effectLst/>
                      </a:endParaRP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2903896111"/>
                  </a:ext>
                </a:extLst>
              </a:tr>
              <a:tr h="1251010">
                <a:tc>
                  <a:txBody>
                    <a:bodyPr/>
                    <a:lstStyle/>
                    <a:p>
                      <a:r>
                        <a:rPr lang="en-US" sz="1000" b="1" dirty="0">
                          <a:effectLst/>
                        </a:rPr>
                        <a:t>Transgenic ADAM17 overexpression</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dirty="0">
                          <a:effectLst/>
                        </a:rPr>
                        <a:t>All tissues</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dirty="0">
                          <a:effectLst/>
                        </a:rPr>
                        <a:t>Viable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r>
                        <a:rPr lang="en-US" sz="1000" dirty="0">
                          <a:effectLst/>
                        </a:rPr>
                        <a:t>ADAM17 mRNA and protein overexpression but no increased ADAM17 activity, no phenotype</a:t>
                      </a:r>
                    </a:p>
                  </a:txBody>
                  <a:tcPr marL="4507" marR="4507" marT="4507" marB="4507"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en-US" sz="1000" dirty="0"/>
                    </a:p>
                  </a:txBody>
                  <a:tcPr marL="8654" marR="8654" marT="4327" marB="4327">
                    <a:lnL>
                      <a:noFill/>
                    </a:lnL>
                    <a:lnT w="9525" cap="flat" cmpd="sng" algn="ctr">
                      <a:solidFill>
                        <a:srgbClr val="EBEBEB"/>
                      </a:solidFill>
                      <a:prstDash val="solid"/>
                      <a:round/>
                      <a:headEnd type="none" w="med" len="med"/>
                      <a:tailEnd type="none" w="med" len="med"/>
                    </a:lnT>
                  </a:tcPr>
                </a:tc>
                <a:extLst>
                  <a:ext uri="{0D108BD9-81ED-4DB2-BD59-A6C34878D82A}">
                    <a16:rowId xmlns:a16="http://schemas.microsoft.com/office/drawing/2014/main" val="2612703655"/>
                  </a:ext>
                </a:extLst>
              </a:tr>
            </a:tbl>
          </a:graphicData>
        </a:graphic>
      </p:graphicFrame>
    </p:spTree>
    <p:extLst>
      <p:ext uri="{BB962C8B-B14F-4D97-AF65-F5344CB8AC3E}">
        <p14:creationId xmlns:p14="http://schemas.microsoft.com/office/powerpoint/2010/main" val="1748409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16000" y="751344"/>
            <a:ext cx="8128000" cy="4062651"/>
          </a:xfrm>
          <a:prstGeom prst="rect">
            <a:avLst/>
          </a:prstGeom>
        </p:spPr>
        <p:txBody>
          <a:bodyPr wrap="square">
            <a:spAutoFit/>
          </a:bodyPr>
          <a:lstStyle/>
          <a:p>
            <a:r>
              <a:rPr lang="en-US" sz="2400" b="1" u="sng" dirty="0" err="1">
                <a:solidFill>
                  <a:srgbClr val="FF0000"/>
                </a:solidFill>
                <a:latin typeface="Arial" panose="020B0604020202020204" pitchFamily="34" charset="0"/>
              </a:rPr>
              <a:t>hypomorphic</a:t>
            </a:r>
            <a:r>
              <a:rPr lang="en-US" sz="2400" b="1" u="sng" dirty="0">
                <a:solidFill>
                  <a:srgbClr val="FF0000"/>
                </a:solidFill>
                <a:latin typeface="Arial" panose="020B0604020202020204" pitchFamily="34" charset="0"/>
              </a:rPr>
              <a:t> ADAM17 mice </a:t>
            </a:r>
            <a:r>
              <a:rPr lang="en-US" dirty="0">
                <a:solidFill>
                  <a:srgbClr val="505050"/>
                </a:solidFill>
                <a:latin typeface="Arial" panose="020B0604020202020204" pitchFamily="34" charset="0"/>
              </a:rPr>
              <a:t>(called ADAM17</a:t>
            </a:r>
            <a:r>
              <a:rPr lang="en-US" baseline="30000" dirty="0">
                <a:solidFill>
                  <a:srgbClr val="505050"/>
                </a:solidFill>
                <a:latin typeface="Arial" panose="020B0604020202020204" pitchFamily="34" charset="0"/>
              </a:rPr>
              <a:t>ex/ex</a:t>
            </a:r>
            <a:r>
              <a:rPr lang="en-US" dirty="0">
                <a:solidFill>
                  <a:srgbClr val="505050"/>
                </a:solidFill>
                <a:latin typeface="Arial" panose="020B0604020202020204" pitchFamily="34" charset="0"/>
              </a:rPr>
              <a:t> mice) were generated by the </a:t>
            </a:r>
            <a:r>
              <a:rPr lang="en-US" dirty="0">
                <a:solidFill>
                  <a:srgbClr val="007398"/>
                </a:solidFill>
                <a:latin typeface="Arial" panose="020B0604020202020204" pitchFamily="34" charset="0"/>
                <a:hlinkClick r:id="rId2" tooltip="Learn more about Exon"/>
              </a:rPr>
              <a:t>exon</a:t>
            </a:r>
            <a:r>
              <a:rPr lang="en-US" dirty="0">
                <a:solidFill>
                  <a:srgbClr val="505050"/>
                </a:solidFill>
                <a:latin typeface="Arial" panose="020B0604020202020204" pitchFamily="34" charset="0"/>
              </a:rPr>
              <a:t> induced translational stop (EXITS) technology </a:t>
            </a:r>
            <a:r>
              <a:rPr lang="en-US" dirty="0">
                <a:solidFill>
                  <a:srgbClr val="007398"/>
                </a:solidFill>
                <a:latin typeface="Arial" panose="020B0604020202020204" pitchFamily="34" charset="0"/>
                <a:hlinkClick r:id="rId3"/>
              </a:rPr>
              <a:t>[42]</a:t>
            </a:r>
            <a:r>
              <a:rPr lang="en-US" dirty="0">
                <a:solidFill>
                  <a:srgbClr val="505050"/>
                </a:solidFill>
                <a:latin typeface="Arial" panose="020B0604020202020204" pitchFamily="34" charset="0"/>
              </a:rPr>
              <a:t>. Using this technique, mice were produced, which in all tissues showed dramatically reduced </a:t>
            </a:r>
            <a:r>
              <a:rPr lang="en-US" i="1" dirty="0">
                <a:solidFill>
                  <a:srgbClr val="505050"/>
                </a:solidFill>
                <a:latin typeface="Arial" panose="020B0604020202020204" pitchFamily="34" charset="0"/>
              </a:rPr>
              <a:t>Adam17</a:t>
            </a:r>
            <a:r>
              <a:rPr lang="en-US" dirty="0">
                <a:solidFill>
                  <a:srgbClr val="505050"/>
                </a:solidFill>
                <a:latin typeface="Arial" panose="020B0604020202020204" pitchFamily="34" charset="0"/>
              </a:rPr>
              <a:t> mRNA and protein levels. These mice were highly susceptible to inflammatory bowel disease and upon challenge showed an impaired intestinal barrier and strongly reduced intestinal </a:t>
            </a:r>
            <a:r>
              <a:rPr lang="en-US" dirty="0">
                <a:solidFill>
                  <a:srgbClr val="007398"/>
                </a:solidFill>
                <a:latin typeface="Arial" panose="020B0604020202020204" pitchFamily="34" charset="0"/>
                <a:hlinkClick r:id="rId4" tooltip="Learn more about Regeneration"/>
              </a:rPr>
              <a:t>regeneration</a:t>
            </a:r>
            <a:r>
              <a:rPr lang="en-US" dirty="0">
                <a:solidFill>
                  <a:srgbClr val="505050"/>
                </a:solidFill>
                <a:latin typeface="Arial" panose="020B0604020202020204" pitchFamily="34" charset="0"/>
              </a:rPr>
              <a:t> </a:t>
            </a:r>
            <a:r>
              <a:rPr lang="en-US" dirty="0">
                <a:solidFill>
                  <a:srgbClr val="007398"/>
                </a:solidFill>
                <a:latin typeface="Arial" panose="020B0604020202020204" pitchFamily="34" charset="0"/>
                <a:hlinkClick r:id="rId3"/>
              </a:rPr>
              <a:t>[42]</a:t>
            </a:r>
            <a:r>
              <a:rPr lang="en-US" dirty="0">
                <a:solidFill>
                  <a:srgbClr val="505050"/>
                </a:solidFill>
                <a:latin typeface="Arial" panose="020B0604020202020204" pitchFamily="34" charset="0"/>
              </a:rPr>
              <a:t>. Later, it was demonstrated that ADAM17</a:t>
            </a:r>
            <a:r>
              <a:rPr lang="en-US" baseline="30000" dirty="0">
                <a:solidFill>
                  <a:srgbClr val="505050"/>
                </a:solidFill>
                <a:latin typeface="Arial" panose="020B0604020202020204" pitchFamily="34" charset="0"/>
              </a:rPr>
              <a:t>ex/ex</a:t>
            </a:r>
            <a:r>
              <a:rPr lang="en-US" dirty="0">
                <a:solidFill>
                  <a:srgbClr val="505050"/>
                </a:solidFill>
                <a:latin typeface="Arial" panose="020B0604020202020204" pitchFamily="34" charset="0"/>
              </a:rPr>
              <a:t> mice were more susceptible to </a:t>
            </a:r>
            <a:r>
              <a:rPr lang="en-US" dirty="0">
                <a:solidFill>
                  <a:srgbClr val="007398"/>
                </a:solidFill>
                <a:latin typeface="Arial" panose="020B0604020202020204" pitchFamily="34" charset="0"/>
                <a:hlinkClick r:id="rId5" tooltip="Learn more about Listeria"/>
              </a:rPr>
              <a:t>Listeria</a:t>
            </a:r>
            <a:r>
              <a:rPr lang="en-US" dirty="0">
                <a:solidFill>
                  <a:srgbClr val="505050"/>
                </a:solidFill>
                <a:latin typeface="Arial" panose="020B0604020202020204" pitchFamily="34" charset="0"/>
              </a:rPr>
              <a:t> infection </a:t>
            </a:r>
            <a:r>
              <a:rPr lang="en-US" dirty="0">
                <a:solidFill>
                  <a:srgbClr val="007398"/>
                </a:solidFill>
                <a:latin typeface="Arial" panose="020B0604020202020204" pitchFamily="34" charset="0"/>
                <a:hlinkClick r:id="rId6"/>
              </a:rPr>
              <a:t>[34]</a:t>
            </a:r>
            <a:r>
              <a:rPr lang="en-US" dirty="0">
                <a:solidFill>
                  <a:srgbClr val="505050"/>
                </a:solidFill>
                <a:latin typeface="Arial" panose="020B0604020202020204" pitchFamily="34" charset="0"/>
              </a:rPr>
              <a:t>. When atherosclerosis was studied in mice lacking </a:t>
            </a:r>
            <a:r>
              <a:rPr lang="en-US" dirty="0">
                <a:solidFill>
                  <a:srgbClr val="007398"/>
                </a:solidFill>
                <a:latin typeface="Arial" panose="020B0604020202020204" pitchFamily="34" charset="0"/>
                <a:hlinkClick r:id="rId7" tooltip="Learn more about LDL Receptor"/>
              </a:rPr>
              <a:t>LDL receptor</a:t>
            </a:r>
            <a:r>
              <a:rPr lang="en-US" dirty="0">
                <a:solidFill>
                  <a:srgbClr val="505050"/>
                </a:solidFill>
                <a:latin typeface="Arial" panose="020B0604020202020204" pitchFamily="34" charset="0"/>
              </a:rPr>
              <a:t> and ADAM17, it turned out that these mice upon feeding a </a:t>
            </a:r>
            <a:r>
              <a:rPr lang="en-US" dirty="0">
                <a:solidFill>
                  <a:srgbClr val="007398"/>
                </a:solidFill>
                <a:latin typeface="Arial" panose="020B0604020202020204" pitchFamily="34" charset="0"/>
                <a:hlinkClick r:id="rId8" tooltip="Learn more about Lipid Diet"/>
              </a:rPr>
              <a:t>high fat diet</a:t>
            </a:r>
            <a:r>
              <a:rPr lang="en-US" dirty="0">
                <a:solidFill>
                  <a:srgbClr val="505050"/>
                </a:solidFill>
                <a:latin typeface="Arial" panose="020B0604020202020204" pitchFamily="34" charset="0"/>
              </a:rPr>
              <a:t> developed larger atherosclerotic lesions. Interestingly, it was found that shedding of the TNFR</a:t>
            </a:r>
            <a:r>
              <a:rPr lang="en-US" baseline="-25000" dirty="0">
                <a:solidFill>
                  <a:srgbClr val="505050"/>
                </a:solidFill>
                <a:latin typeface="Arial" panose="020B0604020202020204" pitchFamily="34" charset="0"/>
              </a:rPr>
              <a:t>II</a:t>
            </a:r>
            <a:r>
              <a:rPr lang="en-US" dirty="0">
                <a:solidFill>
                  <a:srgbClr val="505050"/>
                </a:solidFill>
                <a:latin typeface="Arial" panose="020B0604020202020204" pitchFamily="34" charset="0"/>
              </a:rPr>
              <a:t> was strongly impaired resulting in constitutive TNFR</a:t>
            </a:r>
            <a:r>
              <a:rPr lang="en-US" baseline="-25000" dirty="0">
                <a:solidFill>
                  <a:srgbClr val="505050"/>
                </a:solidFill>
                <a:latin typeface="Arial" panose="020B0604020202020204" pitchFamily="34" charset="0"/>
              </a:rPr>
              <a:t>II</a:t>
            </a:r>
            <a:r>
              <a:rPr lang="en-US" dirty="0">
                <a:solidFill>
                  <a:srgbClr val="505050"/>
                </a:solidFill>
                <a:latin typeface="Arial" panose="020B0604020202020204" pitchFamily="34" charset="0"/>
              </a:rPr>
              <a:t> signaling in these mice </a:t>
            </a:r>
            <a:r>
              <a:rPr lang="en-US" dirty="0">
                <a:solidFill>
                  <a:srgbClr val="007398"/>
                </a:solidFill>
                <a:latin typeface="Arial" panose="020B0604020202020204" pitchFamily="34" charset="0"/>
                <a:hlinkClick r:id="rId9"/>
              </a:rPr>
              <a:t>[43]</a:t>
            </a:r>
            <a:r>
              <a:rPr lang="en-US" dirty="0">
                <a:solidFill>
                  <a:srgbClr val="505050"/>
                </a:solidFill>
                <a:latin typeface="Arial" panose="020B0604020202020204" pitchFamily="34" charset="0"/>
              </a:rPr>
              <a:t>. An involvement of ADAM10 in atherosclerosis was deduced from studies with mice lacking ADAM10 in myeloid cells, although the overall plaque size was unaltered in these animals</a:t>
            </a:r>
            <a:endParaRPr lang="en-US" dirty="0"/>
          </a:p>
        </p:txBody>
      </p:sp>
    </p:spTree>
    <p:extLst>
      <p:ext uri="{BB962C8B-B14F-4D97-AF65-F5344CB8AC3E}">
        <p14:creationId xmlns:p14="http://schemas.microsoft.com/office/powerpoint/2010/main" val="37098221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699</Words>
  <Application>Microsoft Office PowerPoint</Application>
  <PresentationFormat>Panorámica</PresentationFormat>
  <Paragraphs>241</Paragraphs>
  <Slides>18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Arial</vt: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Usuario de Windows</cp:lastModifiedBy>
  <cp:revision>17</cp:revision>
  <dcterms:created xsi:type="dcterms:W3CDTF">2019-01-25T17:44:11Z</dcterms:created>
  <dcterms:modified xsi:type="dcterms:W3CDTF">2019-01-25T20:56:14Z</dcterms:modified>
</cp:coreProperties>
</file>