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82" r:id="rId4"/>
    <p:sldId id="283" r:id="rId5"/>
    <p:sldId id="284" r:id="rId6"/>
    <p:sldId id="329" r:id="rId7"/>
    <p:sldId id="330" r:id="rId8"/>
    <p:sldId id="332" r:id="rId9"/>
    <p:sldId id="331" r:id="rId10"/>
    <p:sldId id="333" r:id="rId11"/>
    <p:sldId id="334" r:id="rId12"/>
    <p:sldId id="285" r:id="rId13"/>
    <p:sldId id="287" r:id="rId14"/>
    <p:sldId id="286" r:id="rId15"/>
    <p:sldId id="289" r:id="rId16"/>
    <p:sldId id="290" r:id="rId17"/>
    <p:sldId id="291" r:id="rId18"/>
    <p:sldId id="288" r:id="rId19"/>
    <p:sldId id="292" r:id="rId20"/>
    <p:sldId id="295" r:id="rId21"/>
    <p:sldId id="293" r:id="rId22"/>
    <p:sldId id="294" r:id="rId23"/>
    <p:sldId id="296" r:id="rId24"/>
    <p:sldId id="309" r:id="rId25"/>
    <p:sldId id="297" r:id="rId26"/>
    <p:sldId id="273" r:id="rId27"/>
    <p:sldId id="298" r:id="rId28"/>
    <p:sldId id="299" r:id="rId29"/>
    <p:sldId id="258" r:id="rId30"/>
    <p:sldId id="259" r:id="rId31"/>
    <p:sldId id="260" r:id="rId32"/>
    <p:sldId id="261" r:id="rId33"/>
    <p:sldId id="262" r:id="rId34"/>
    <p:sldId id="263" r:id="rId35"/>
    <p:sldId id="264" r:id="rId36"/>
    <p:sldId id="265" r:id="rId37"/>
    <p:sldId id="300" r:id="rId38"/>
    <p:sldId id="266" r:id="rId39"/>
    <p:sldId id="267" r:id="rId40"/>
    <p:sldId id="269" r:id="rId41"/>
    <p:sldId id="271" r:id="rId42"/>
    <p:sldId id="272" r:id="rId43"/>
    <p:sldId id="310" r:id="rId44"/>
    <p:sldId id="328" r:id="rId45"/>
    <p:sldId id="335" r:id="rId46"/>
    <p:sldId id="337" r:id="rId47"/>
    <p:sldId id="338" r:id="rId48"/>
    <p:sldId id="339" r:id="rId49"/>
    <p:sldId id="340" r:id="rId50"/>
    <p:sldId id="342" r:id="rId51"/>
    <p:sldId id="341" r:id="rId52"/>
    <p:sldId id="347" r:id="rId53"/>
    <p:sldId id="343" r:id="rId54"/>
    <p:sldId id="346" r:id="rId55"/>
    <p:sldId id="348" r:id="rId56"/>
    <p:sldId id="349" r:id="rId57"/>
    <p:sldId id="350" r:id="rId58"/>
    <p:sldId id="344" r:id="rId59"/>
    <p:sldId id="351" r:id="rId60"/>
    <p:sldId id="352" r:id="rId61"/>
    <p:sldId id="353" r:id="rId62"/>
    <p:sldId id="354" r:id="rId63"/>
    <p:sldId id="355"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4" r:id="rId83"/>
    <p:sldId id="375" r:id="rId84"/>
    <p:sldId id="376"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F249C959-AA2E-4C0E-B8FC-B6031416A9C7}" type="datetimeFigureOut">
              <a:rPr lang="es-MX" smtClean="0"/>
              <a:t>03/02/2015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B42637E-44E7-4C82-ABBB-8D1B6BB09872}" type="slidenum">
              <a:rPr lang="es-MX" smtClean="0"/>
              <a:t>‹#›</a:t>
            </a:fld>
            <a:endParaRPr lang="es-MX"/>
          </a:p>
        </p:txBody>
      </p:sp>
    </p:spTree>
    <p:extLst>
      <p:ext uri="{BB962C8B-B14F-4D97-AF65-F5344CB8AC3E}">
        <p14:creationId xmlns:p14="http://schemas.microsoft.com/office/powerpoint/2010/main" val="2765576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249C959-AA2E-4C0E-B8FC-B6031416A9C7}" type="datetimeFigureOut">
              <a:rPr lang="es-MX" smtClean="0"/>
              <a:t>03/02/2015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B42637E-44E7-4C82-ABBB-8D1B6BB09872}" type="slidenum">
              <a:rPr lang="es-MX" smtClean="0"/>
              <a:t>‹#›</a:t>
            </a:fld>
            <a:endParaRPr lang="es-MX"/>
          </a:p>
        </p:txBody>
      </p:sp>
    </p:spTree>
    <p:extLst>
      <p:ext uri="{BB962C8B-B14F-4D97-AF65-F5344CB8AC3E}">
        <p14:creationId xmlns:p14="http://schemas.microsoft.com/office/powerpoint/2010/main" val="378467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249C959-AA2E-4C0E-B8FC-B6031416A9C7}" type="datetimeFigureOut">
              <a:rPr lang="es-MX" smtClean="0"/>
              <a:t>03/02/2015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B42637E-44E7-4C82-ABBB-8D1B6BB09872}" type="slidenum">
              <a:rPr lang="es-MX" smtClean="0"/>
              <a:t>‹#›</a:t>
            </a:fld>
            <a:endParaRPr lang="es-MX"/>
          </a:p>
        </p:txBody>
      </p:sp>
    </p:spTree>
    <p:extLst>
      <p:ext uri="{BB962C8B-B14F-4D97-AF65-F5344CB8AC3E}">
        <p14:creationId xmlns:p14="http://schemas.microsoft.com/office/powerpoint/2010/main" val="130153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249C959-AA2E-4C0E-B8FC-B6031416A9C7}" type="datetimeFigureOut">
              <a:rPr lang="es-MX" smtClean="0"/>
              <a:t>03/02/2015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B42637E-44E7-4C82-ABBB-8D1B6BB09872}" type="slidenum">
              <a:rPr lang="es-MX" smtClean="0"/>
              <a:t>‹#›</a:t>
            </a:fld>
            <a:endParaRPr lang="es-MX"/>
          </a:p>
        </p:txBody>
      </p:sp>
    </p:spTree>
    <p:extLst>
      <p:ext uri="{BB962C8B-B14F-4D97-AF65-F5344CB8AC3E}">
        <p14:creationId xmlns:p14="http://schemas.microsoft.com/office/powerpoint/2010/main" val="240892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49C959-AA2E-4C0E-B8FC-B6031416A9C7}" type="datetimeFigureOut">
              <a:rPr lang="es-MX" smtClean="0"/>
              <a:t>03/02/2015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B42637E-44E7-4C82-ABBB-8D1B6BB09872}" type="slidenum">
              <a:rPr lang="es-MX" smtClean="0"/>
              <a:t>‹#›</a:t>
            </a:fld>
            <a:endParaRPr lang="es-MX"/>
          </a:p>
        </p:txBody>
      </p:sp>
    </p:spTree>
    <p:extLst>
      <p:ext uri="{BB962C8B-B14F-4D97-AF65-F5344CB8AC3E}">
        <p14:creationId xmlns:p14="http://schemas.microsoft.com/office/powerpoint/2010/main" val="207088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F249C959-AA2E-4C0E-B8FC-B6031416A9C7}" type="datetimeFigureOut">
              <a:rPr lang="es-MX" smtClean="0"/>
              <a:t>03/02/2015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B42637E-44E7-4C82-ABBB-8D1B6BB09872}" type="slidenum">
              <a:rPr lang="es-MX" smtClean="0"/>
              <a:t>‹#›</a:t>
            </a:fld>
            <a:endParaRPr lang="es-MX"/>
          </a:p>
        </p:txBody>
      </p:sp>
    </p:spTree>
    <p:extLst>
      <p:ext uri="{BB962C8B-B14F-4D97-AF65-F5344CB8AC3E}">
        <p14:creationId xmlns:p14="http://schemas.microsoft.com/office/powerpoint/2010/main" val="158997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F249C959-AA2E-4C0E-B8FC-B6031416A9C7}" type="datetimeFigureOut">
              <a:rPr lang="es-MX" smtClean="0"/>
              <a:t>03/02/2015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B42637E-44E7-4C82-ABBB-8D1B6BB09872}" type="slidenum">
              <a:rPr lang="es-MX" smtClean="0"/>
              <a:t>‹#›</a:t>
            </a:fld>
            <a:endParaRPr lang="es-MX"/>
          </a:p>
        </p:txBody>
      </p:sp>
    </p:spTree>
    <p:extLst>
      <p:ext uri="{BB962C8B-B14F-4D97-AF65-F5344CB8AC3E}">
        <p14:creationId xmlns:p14="http://schemas.microsoft.com/office/powerpoint/2010/main" val="186070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F249C959-AA2E-4C0E-B8FC-B6031416A9C7}" type="datetimeFigureOut">
              <a:rPr lang="es-MX" smtClean="0"/>
              <a:t>03/02/2015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B42637E-44E7-4C82-ABBB-8D1B6BB09872}" type="slidenum">
              <a:rPr lang="es-MX" smtClean="0"/>
              <a:t>‹#›</a:t>
            </a:fld>
            <a:endParaRPr lang="es-MX"/>
          </a:p>
        </p:txBody>
      </p:sp>
    </p:spTree>
    <p:extLst>
      <p:ext uri="{BB962C8B-B14F-4D97-AF65-F5344CB8AC3E}">
        <p14:creationId xmlns:p14="http://schemas.microsoft.com/office/powerpoint/2010/main" val="370792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9C959-AA2E-4C0E-B8FC-B6031416A9C7}" type="datetimeFigureOut">
              <a:rPr lang="es-MX" smtClean="0"/>
              <a:t>03/02/2015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B42637E-44E7-4C82-ABBB-8D1B6BB09872}" type="slidenum">
              <a:rPr lang="es-MX" smtClean="0"/>
              <a:t>‹#›</a:t>
            </a:fld>
            <a:endParaRPr lang="es-MX"/>
          </a:p>
        </p:txBody>
      </p:sp>
    </p:spTree>
    <p:extLst>
      <p:ext uri="{BB962C8B-B14F-4D97-AF65-F5344CB8AC3E}">
        <p14:creationId xmlns:p14="http://schemas.microsoft.com/office/powerpoint/2010/main" val="125570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9C959-AA2E-4C0E-B8FC-B6031416A9C7}" type="datetimeFigureOut">
              <a:rPr lang="es-MX" smtClean="0"/>
              <a:t>03/02/2015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B42637E-44E7-4C82-ABBB-8D1B6BB09872}" type="slidenum">
              <a:rPr lang="es-MX" smtClean="0"/>
              <a:t>‹#›</a:t>
            </a:fld>
            <a:endParaRPr lang="es-MX"/>
          </a:p>
        </p:txBody>
      </p:sp>
    </p:spTree>
    <p:extLst>
      <p:ext uri="{BB962C8B-B14F-4D97-AF65-F5344CB8AC3E}">
        <p14:creationId xmlns:p14="http://schemas.microsoft.com/office/powerpoint/2010/main" val="349848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9C959-AA2E-4C0E-B8FC-B6031416A9C7}" type="datetimeFigureOut">
              <a:rPr lang="es-MX" smtClean="0"/>
              <a:t>03/02/2015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B42637E-44E7-4C82-ABBB-8D1B6BB09872}" type="slidenum">
              <a:rPr lang="es-MX" smtClean="0"/>
              <a:t>‹#›</a:t>
            </a:fld>
            <a:endParaRPr lang="es-MX"/>
          </a:p>
        </p:txBody>
      </p:sp>
    </p:spTree>
    <p:extLst>
      <p:ext uri="{BB962C8B-B14F-4D97-AF65-F5344CB8AC3E}">
        <p14:creationId xmlns:p14="http://schemas.microsoft.com/office/powerpoint/2010/main" val="372666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9C959-AA2E-4C0E-B8FC-B6031416A9C7}" type="datetimeFigureOut">
              <a:rPr lang="es-MX" smtClean="0"/>
              <a:t>03/02/2015</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2637E-44E7-4C82-ABBB-8D1B6BB09872}" type="slidenum">
              <a:rPr lang="es-MX" smtClean="0"/>
              <a:t>‹#›</a:t>
            </a:fld>
            <a:endParaRPr lang="es-MX"/>
          </a:p>
        </p:txBody>
      </p:sp>
    </p:spTree>
    <p:extLst>
      <p:ext uri="{BB962C8B-B14F-4D97-AF65-F5344CB8AC3E}">
        <p14:creationId xmlns:p14="http://schemas.microsoft.com/office/powerpoint/2010/main" val="211270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citv.com.au/crime-profiles/14/burke-hare/8/the-aftermath" TargetMode="Externa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mx/imgres?sa=X&amp;biw=1093&amp;bih=513&amp;tbm=isch&amp;tbnid=hEohxVjgVwSraM:&amp;imgrefurl=http://blog.habitatapartments.com/general/the-human-body-exhibition/&amp;docid=tg1ahY8GTn8s8M&amp;imgurl=http://blog.habitatapartments.com/wp-content/upl/human-body-exhibition.jpg&amp;w=1082&amp;h=448&amp;ei=8qftUq_vHKab2QXNyICgCw&amp;zoom=1&amp;ved=0CNYCEIQcMFQ&amp;iact=rc&amp;dur=1884&amp;page=7&amp;start=77&amp;ndsp=13"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openxmlformats.org/officeDocument/2006/relationships/hyperlink" Target="http://www.google.com.mx/imgres?sa=X&amp;biw=1093&amp;bih=513&amp;tbm=isch&amp;tbnid=_DosOzqlFqj9DM:&amp;imgrefurl=http://news.xinhuanet.com/english/2009-05/07/content_11327589.htm&amp;docid=jv3YeIbj2BgJfM&amp;imgurl=http://news.xinhuanet.com/english/2009-05/07/xin_072050607093278156457.jpg&amp;w=450&amp;h=306&amp;ei=8qftUq_vHKab2QXNyICgCw&amp;zoom=1&amp;ved=0CNUBEIQcMCk" TargetMode="External"/><Relationship Id="rId2" Type="http://schemas.openxmlformats.org/officeDocument/2006/relationships/hyperlink" Target="http://www.google.com.mx/imgres?sa=X&amp;biw=1093&amp;bih=513&amp;tbm=isch&amp;tbnid=5Smy7jiZODlWZM:&amp;imgrefurl=http://enjoykiev.com/events-in-kiev/human-body-exhibition-in-kiev/&amp;docid=0DUaPgoS2pcbjM&amp;imgurl=http://enjoykiev.com/wp-content/uploads/2012/10/human-body-kiev-8.jpeg&amp;w=505&amp;h=364&amp;ei=8qftUq_vHKab2QXNyICgCw&amp;zoom=1&amp;ved=0CKgBEIQcMBo" TargetMode="Externa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www.google.com.mx/imgres?sa=X&amp;biw=1093&amp;bih=513&amp;tbm=isch&amp;tbnid=d-xsJd1e1VgSzM:&amp;imgrefurl=http://www.zimbio.com/pictures/j3IZpZ3BQAI/Body%2BWorlds%2BExhibition%2BOpen%2BBerlin/9oX0XoOTw2F&amp;docid=iGoJWmUm6k4PWM&amp;imgurl=http://www3.pictures.zimbio.com/gi/Body%2BWorlds%2BExhibition%2BOpen%2BBerlin%2B9oX0XoOTw2Fl.jpg&amp;w=594&amp;h=396&amp;ei=8qftUq_vHKab2QXNyICgCw&amp;zoom=1&amp;ved=0COoBEIQcMDA" TargetMode="Externa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8" Type="http://schemas.openxmlformats.org/officeDocument/2006/relationships/hyperlink" Target="http://www.google.com.mx/imgres?sa=X&amp;biw=1093&amp;bih=513&amp;tbm=isch&amp;tbnid=MWf9Yglm92QzBM:&amp;imgrefurl=http://blog.danubiagate.sk/the-human-body-exhibition/&amp;docid=cPaFGn7NzRRHNM&amp;imgurl=http://blog.danubiagate.sk/wp-content/uploads/2012/11/human-body-exhibition3.jpg&amp;w=500&amp;h=353&amp;ei=8qftUq_vHKab2QXNyICgCw&amp;zoom=1&amp;ved=0CMwBEIQcMCY" TargetMode="External"/><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www.google.com.mx/imgres?start=100&amp;sa=X&amp;biw=1093&amp;bih=513&amp;tbm=isch&amp;tbnid=0DMgJE68h8M4aM:&amp;imgrefurl=http://davidg324.blogspot.com/2011/02/human-bodies-exhibition.html&amp;docid=68cr7zJZ808APM&amp;imgurl=http://3.bp.blogspot.com/-8XepgPTICtU/TVrKCLXihuI/AAAAAAAAACQ/R4E8TU6l3kg/s1600/news003.jpg&amp;w=300&amp;h=450&amp;ei=y6ntUr6HMKbO2wWqroHIDA&amp;zoom=1&amp;ved=0CBEQhBwwBDhk" TargetMode="External"/><Relationship Id="rId1" Type="http://schemas.openxmlformats.org/officeDocument/2006/relationships/slideLayout" Target="../slideLayouts/slideLayout7.xml"/><Relationship Id="rId6" Type="http://schemas.openxmlformats.org/officeDocument/2006/relationships/hyperlink" Target="http://www.google.com.mx/imgres?sa=X&amp;biw=1093&amp;bih=513&amp;tbm=isch&amp;tbnid=AHHYBFbrQ7rMJM:&amp;imgrefurl=http://philadelphia.about.com/library/gallery/blbody_worlds_02.htm&amp;docid=bAn0Bpr-n9qcKM&amp;imgurl=http://z.about.com/d/philadelphia/1/0/7/D/1/body_worlds_02.jpg&amp;w=400&amp;h=400&amp;ei=8qftUq_vHKab2QXNyICgCw&amp;zoom=1&amp;ved=0COEBEIQcMC0&amp;iact=rc&amp;dur=215&amp;page=4&amp;start=35&amp;ndsp=14" TargetMode="External"/><Relationship Id="rId5" Type="http://schemas.openxmlformats.org/officeDocument/2006/relationships/image" Target="../media/image22.jpeg"/><Relationship Id="rId4" Type="http://schemas.openxmlformats.org/officeDocument/2006/relationships/hyperlink" Target="http://www.google.com.mx/imgres?start=100&amp;sa=X&amp;biw=1093&amp;bih=513&amp;tbm=isch&amp;tbnid=BxswhCqOjTiRKM:&amp;imgrefurl=http://en.paperblog.com/animal-inside-out-exhibition-at-the-natural-history-museum-181345/&amp;docid=tB13cXF6vSoOPM&amp;imgurl=http://m5.paperblog.com/i/18/181345/animal-inside-out-exhibition-at-the-natural-h-L-5JRXB4.jpeg&amp;w=640&amp;h=480&amp;ei=y6ntUr6HMKbO2wWqroHIDA&amp;zoom=1" TargetMode="External"/><Relationship Id="rId9"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megali.st/10-weird-medical-cases/"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9.jpeg"/><Relationship Id="rId7" Type="http://schemas.openxmlformats.org/officeDocument/2006/relationships/hyperlink" Target="http://www.cnd.org/njmassacre/photos/head1.jpg" TargetMode="External"/><Relationship Id="rId2" Type="http://schemas.openxmlformats.org/officeDocument/2006/relationships/hyperlink" Target="http://upload.wikimedia.org/wikipedia/commons/6/67/Chinese_civilians_to_be_buried_alive.jpg" TargetMode="Externa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hyperlink" Target="http://edge.liveleak.com/80281E/s/s/20/media20/2013/Apr/1/LiveLeak-dot-com-2e0c1800e487-9522058_orig.jpg?d5e8cc8eccfb6039332f41f6249e92b06c91b4db65f5e99818bade964447ded0da94&amp;ec_rate=230"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com.mx/imgres?sa=X&amp;biw=1366&amp;bih=641&amp;tbm=isch&amp;tbnid=8AI1o_rDsB2OfM:&amp;imgrefurl=http://chamorrobible.org/gpw/gpw-20050304.htm&amp;docid=gdU1FhpiXqDxAM&amp;imgurl=http://chamorrobible.org/images/photos/gpw-20050304-UnitedStatesDepartmentOfEnergy-XX-01-nuclear-bomb-exploded-from-ballon-Operation-Plumbbob-STOKES-Event-Nevada-Test-Site-19570807-large.jpg&amp;w=1467&amp;h=1177&amp;ei=G-PyUqSjL9TDoATMnYFQ&amp;zoom=1&amp;iact=rc&amp;dur=349&amp;page=2&amp;start=22&amp;ndsp=27&amp;ved=0CJwBEIQcMBY"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www.youtube.com/watch?v=9nvTd5mNRz0"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hyperlink" Target="http://en.wikipedia.org/wiki/TNT_equivalent" TargetMode="External"/><Relationship Id="rId13" Type="http://schemas.openxmlformats.org/officeDocument/2006/relationships/hyperlink" Target="http://en.wikipedia.org/wiki/W40" TargetMode="External"/><Relationship Id="rId18" Type="http://schemas.openxmlformats.org/officeDocument/2006/relationships/hyperlink" Target="http://en.wikipedia.org/wiki/Operation_Plumbbob#cite_note-LT_cg-21" TargetMode="External"/><Relationship Id="rId3" Type="http://schemas.openxmlformats.org/officeDocument/2006/relationships/hyperlink" Target="http://en.wikipedia.org/wiki/Operation_Plumbbob#cite_note-11" TargetMode="External"/><Relationship Id="rId21" Type="http://schemas.openxmlformats.org/officeDocument/2006/relationships/hyperlink" Target="http://en.wikipedia.org/wiki/W30" TargetMode="External"/><Relationship Id="rId7" Type="http://schemas.openxmlformats.org/officeDocument/2006/relationships/hyperlink" Target="http://en.wikipedia.org/wiki/Operation_Plumbbob#cite_note-15" TargetMode="External"/><Relationship Id="rId12" Type="http://schemas.openxmlformats.org/officeDocument/2006/relationships/hyperlink" Target="http://tools.wmflabs.org/geohack/geohack.php?pagename=Operation_Plumbbob&amp;params=37.0947_N_-116.0245_E_&amp;title=Boltzmann" TargetMode="External"/><Relationship Id="rId17" Type="http://schemas.openxmlformats.org/officeDocument/2006/relationships/hyperlink" Target="http://en.wikipedia.org/wiki/Operation_Plumbbob#cite_note-LT_g-20" TargetMode="External"/><Relationship Id="rId2" Type="http://schemas.openxmlformats.org/officeDocument/2006/relationships/hyperlink" Target="http://en.wikipedia.org/wiki/Operation_Plumbbob#cite_note-10" TargetMode="External"/><Relationship Id="rId16" Type="http://schemas.openxmlformats.org/officeDocument/2006/relationships/hyperlink" Target="http://en.wikipedia.org/wiki/Operation_Plumbbob#cite_note-LT_3-19" TargetMode="External"/><Relationship Id="rId20" Type="http://schemas.openxmlformats.org/officeDocument/2006/relationships/hyperlink" Target="http://tools.wmflabs.org/geohack/geohack.php?pagename=Operation_Plumbbob&amp;params=37.0477_N_-116.022_E_&amp;title=Franklin" TargetMode="External"/><Relationship Id="rId1" Type="http://schemas.openxmlformats.org/officeDocument/2006/relationships/slideLayout" Target="../slideLayouts/slideLayout7.xml"/><Relationship Id="rId6" Type="http://schemas.openxmlformats.org/officeDocument/2006/relationships/hyperlink" Target="http://en.wikipedia.org/wiki/Operation_Plumbbob#cite_note-14" TargetMode="External"/><Relationship Id="rId11" Type="http://schemas.openxmlformats.org/officeDocument/2006/relationships/hyperlink" Target="http://en.wikipedia.org/wiki/Nevada_National_Security_Site" TargetMode="External"/><Relationship Id="rId5" Type="http://schemas.openxmlformats.org/officeDocument/2006/relationships/hyperlink" Target="http://en.wikipedia.org/wiki/Operation_Plumbbob#cite_note-13" TargetMode="External"/><Relationship Id="rId15" Type="http://schemas.openxmlformats.org/officeDocument/2006/relationships/hyperlink" Target="http://en.wikipedia.org/wiki/Operation_Plumbbob#cite_note-LT_2-18" TargetMode="External"/><Relationship Id="rId10" Type="http://schemas.openxmlformats.org/officeDocument/2006/relationships/hyperlink" Target="http://en.wikipedia.org/wiki/Operation_Plumbbob#cite_note-17" TargetMode="External"/><Relationship Id="rId19" Type="http://schemas.openxmlformats.org/officeDocument/2006/relationships/hyperlink" Target="http://en.wikipedia.org/wiki/Operation_Plumbbob#cite_note-LT_ca-22" TargetMode="External"/><Relationship Id="rId4" Type="http://schemas.openxmlformats.org/officeDocument/2006/relationships/hyperlink" Target="http://en.wikipedia.org/wiki/Operation_Plumbbob#cite_note-12" TargetMode="External"/><Relationship Id="rId9" Type="http://schemas.openxmlformats.org/officeDocument/2006/relationships/hyperlink" Target="http://en.wikipedia.org/wiki/Operation_Plumbbob#cite_note-16" TargetMode="External"/><Relationship Id="rId14" Type="http://schemas.openxmlformats.org/officeDocument/2006/relationships/hyperlink" Target="http://en.wikipedia.org/wiki/Operation_Plumbbob#cite_note-LT_1-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hyperlink" Target="http://en.wikipedia.org/wiki/Operation_Plumbbob#cite_note-LT_g-20" TargetMode="External"/><Relationship Id="rId3" Type="http://schemas.openxmlformats.org/officeDocument/2006/relationships/hyperlink" Target="http://tools.wmflabs.org/geohack/geohack.php?pagename=Operation_Plumbbob&amp;params=37.1347_N_-116.0417_E_&amp;title=Wilson" TargetMode="External"/><Relationship Id="rId7" Type="http://schemas.openxmlformats.org/officeDocument/2006/relationships/hyperlink" Target="http://en.wikipedia.org/wiki/Operation_Plumbbob#cite_note-LT_3-19" TargetMode="External"/><Relationship Id="rId12" Type="http://schemas.openxmlformats.org/officeDocument/2006/relationships/hyperlink" Target="http://en.wikipedia.org/wiki/Operation_Plumbbob#cite_note-LT_ca-22" TargetMode="External"/><Relationship Id="rId2" Type="http://schemas.openxmlformats.org/officeDocument/2006/relationships/hyperlink" Target="http://en.wikipedia.org/wiki/Nevada_National_Security_Site" TargetMode="External"/><Relationship Id="rId1" Type="http://schemas.openxmlformats.org/officeDocument/2006/relationships/slideLayout" Target="../slideLayouts/slideLayout7.xml"/><Relationship Id="rId6" Type="http://schemas.openxmlformats.org/officeDocument/2006/relationships/hyperlink" Target="http://en.wikipedia.org/wiki/Operation_Plumbbob#cite_note-LT_2-18" TargetMode="External"/><Relationship Id="rId11" Type="http://schemas.openxmlformats.org/officeDocument/2006/relationships/hyperlink" Target="http://en.wikipedia.org/wiki/Mark_15_nuclear_bomb" TargetMode="External"/><Relationship Id="rId5" Type="http://schemas.openxmlformats.org/officeDocument/2006/relationships/hyperlink" Target="http://en.wikipedia.org/wiki/Operation_Plumbbob#cite_note-LT_1-1" TargetMode="External"/><Relationship Id="rId10" Type="http://schemas.openxmlformats.org/officeDocument/2006/relationships/hyperlink" Target="http://tools.wmflabs.org/geohack/geohack.php?pagename=Operation_Plumbbob&amp;params=36.798_N_-115.9298_E_&amp;title=Priscilla" TargetMode="External"/><Relationship Id="rId4" Type="http://schemas.openxmlformats.org/officeDocument/2006/relationships/hyperlink" Target="http://en.wikipedia.org/wiki/W45" TargetMode="External"/><Relationship Id="rId9" Type="http://schemas.openxmlformats.org/officeDocument/2006/relationships/hyperlink" Target="http://en.wikipedia.org/wiki/Operation_Plumbbob#cite_note-LT_cg-21"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wired.com/science/discoveries/news/2007/07/dayintech_0706"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overfans.biz/2905/penyakit-rabies.html"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epidemiologiunsri.blogspot.com/2011/11/rabies.html"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06" y="1295400"/>
            <a:ext cx="8854396" cy="1938992"/>
          </a:xfrm>
          <a:prstGeom prst="rect">
            <a:avLst/>
          </a:prstGeom>
          <a:noFill/>
        </p:spPr>
        <p:txBody>
          <a:bodyPr wrap="square" rtlCol="0">
            <a:spAutoFit/>
          </a:bodyPr>
          <a:lstStyle/>
          <a:p>
            <a:pPr algn="ctr"/>
            <a:r>
              <a:rPr lang="en-US" sz="3600" b="1" dirty="0" err="1" smtClean="0"/>
              <a:t>experimentacion</a:t>
            </a:r>
            <a:r>
              <a:rPr lang="en-US" sz="3600" b="1" dirty="0" smtClean="0"/>
              <a:t> con </a:t>
            </a:r>
            <a:r>
              <a:rPr lang="en-US" sz="3600" b="1" dirty="0" err="1" smtClean="0"/>
              <a:t>humanos</a:t>
            </a:r>
            <a:endParaRPr lang="en-US" sz="3600" b="1" dirty="0" smtClean="0"/>
          </a:p>
          <a:p>
            <a:pPr algn="ctr"/>
            <a:endParaRPr lang="en-US" sz="2800" b="1" dirty="0"/>
          </a:p>
          <a:p>
            <a:pPr algn="ctr"/>
            <a:r>
              <a:rPr lang="en-US" sz="2800" b="1" dirty="0" err="1" smtClean="0">
                <a:solidFill>
                  <a:srgbClr val="FF0000"/>
                </a:solidFill>
              </a:rPr>
              <a:t>Necesidad</a:t>
            </a:r>
            <a:r>
              <a:rPr lang="en-US" sz="2800" b="1" dirty="0" smtClean="0">
                <a:solidFill>
                  <a:srgbClr val="FF0000"/>
                </a:solidFill>
              </a:rPr>
              <a:t> de </a:t>
            </a:r>
            <a:r>
              <a:rPr lang="en-US" sz="2800" b="1" dirty="0" err="1" smtClean="0">
                <a:solidFill>
                  <a:srgbClr val="FF0000"/>
                </a:solidFill>
              </a:rPr>
              <a:t>codigos</a:t>
            </a:r>
            <a:r>
              <a:rPr lang="en-US" sz="2800" b="1" dirty="0" smtClean="0">
                <a:solidFill>
                  <a:srgbClr val="FF0000"/>
                </a:solidFill>
              </a:rPr>
              <a:t> de </a:t>
            </a:r>
            <a:r>
              <a:rPr lang="en-US" sz="2800" b="1" dirty="0" err="1" smtClean="0">
                <a:solidFill>
                  <a:srgbClr val="FF0000"/>
                </a:solidFill>
              </a:rPr>
              <a:t>etica</a:t>
            </a:r>
            <a:r>
              <a:rPr lang="en-US" sz="2800" b="1" dirty="0" smtClean="0">
                <a:solidFill>
                  <a:srgbClr val="FF0000"/>
                </a:solidFill>
              </a:rPr>
              <a:t> para la </a:t>
            </a:r>
            <a:r>
              <a:rPr lang="en-US" sz="2800" b="1" dirty="0" err="1" smtClean="0">
                <a:solidFill>
                  <a:srgbClr val="FF0000"/>
                </a:solidFill>
              </a:rPr>
              <a:t>experimentacion</a:t>
            </a:r>
            <a:r>
              <a:rPr lang="en-US" sz="2800" b="1" dirty="0" smtClean="0">
                <a:solidFill>
                  <a:srgbClr val="FF0000"/>
                </a:solidFill>
              </a:rPr>
              <a:t> con </a:t>
            </a:r>
            <a:r>
              <a:rPr lang="en-US" sz="2800" b="1" dirty="0" err="1" smtClean="0">
                <a:solidFill>
                  <a:srgbClr val="FF0000"/>
                </a:solidFill>
              </a:rPr>
              <a:t>humanos</a:t>
            </a:r>
            <a:endParaRPr lang="es-MX" sz="2800" b="1" dirty="0">
              <a:solidFill>
                <a:srgbClr val="FF0000"/>
              </a:solidFill>
            </a:endParaRPr>
          </a:p>
        </p:txBody>
      </p:sp>
    </p:spTree>
    <p:extLst>
      <p:ext uri="{BB962C8B-B14F-4D97-AF65-F5344CB8AC3E}">
        <p14:creationId xmlns:p14="http://schemas.microsoft.com/office/powerpoint/2010/main" val="3429977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427079"/>
            <a:ext cx="8229600" cy="1815882"/>
          </a:xfrm>
          <a:prstGeom prst="rect">
            <a:avLst/>
          </a:prstGeom>
        </p:spPr>
        <p:txBody>
          <a:bodyPr wrap="square">
            <a:spAutoFit/>
          </a:bodyPr>
          <a:lstStyle/>
          <a:p>
            <a:pPr marL="285750" indent="-285750">
              <a:buFontTx/>
              <a:buChar char="-"/>
            </a:pPr>
            <a:endParaRPr lang="en-US" sz="2800" b="1" dirty="0">
              <a:solidFill>
                <a:srgbClr val="FF0000"/>
              </a:solidFill>
            </a:endParaRPr>
          </a:p>
          <a:p>
            <a:pPr marL="285750" indent="-285750">
              <a:buFontTx/>
              <a:buChar char="-"/>
            </a:pPr>
            <a:r>
              <a:rPr lang="en-US" sz="2800" b="1" dirty="0">
                <a:solidFill>
                  <a:srgbClr val="FF0000"/>
                </a:solidFill>
              </a:rPr>
              <a:t>Vista de </a:t>
            </a:r>
            <a:r>
              <a:rPr lang="en-US" sz="2800" b="1" dirty="0" err="1">
                <a:solidFill>
                  <a:srgbClr val="FF0000"/>
                </a:solidFill>
              </a:rPr>
              <a:t>sangre</a:t>
            </a:r>
            <a:r>
              <a:rPr lang="en-US" sz="2800" b="1" dirty="0">
                <a:solidFill>
                  <a:srgbClr val="FF0000"/>
                </a:solidFill>
              </a:rPr>
              <a:t>, </a:t>
            </a:r>
            <a:r>
              <a:rPr lang="en-US" sz="2800" b="1" dirty="0" err="1">
                <a:solidFill>
                  <a:srgbClr val="FF0000"/>
                </a:solidFill>
              </a:rPr>
              <a:t>especialmente</a:t>
            </a:r>
            <a:r>
              <a:rPr lang="en-US" sz="2800" b="1" dirty="0">
                <a:solidFill>
                  <a:srgbClr val="FF0000"/>
                </a:solidFill>
              </a:rPr>
              <a:t> de </a:t>
            </a:r>
            <a:r>
              <a:rPr lang="en-US" sz="2800" b="1" dirty="0" err="1">
                <a:solidFill>
                  <a:srgbClr val="FF0000"/>
                </a:solidFill>
              </a:rPr>
              <a:t>uno</a:t>
            </a:r>
            <a:r>
              <a:rPr lang="en-US" sz="2800" b="1" dirty="0">
                <a:solidFill>
                  <a:srgbClr val="FF0000"/>
                </a:solidFill>
              </a:rPr>
              <a:t> </a:t>
            </a:r>
            <a:r>
              <a:rPr lang="en-US" sz="2800" b="1" dirty="0" err="1">
                <a:solidFill>
                  <a:srgbClr val="FF0000"/>
                </a:solidFill>
              </a:rPr>
              <a:t>mismo</a:t>
            </a:r>
            <a:endParaRPr lang="en-US" sz="2800" b="1" dirty="0">
              <a:solidFill>
                <a:srgbClr val="FF0000"/>
              </a:solidFill>
            </a:endParaRPr>
          </a:p>
          <a:p>
            <a:pPr marL="285750" indent="-285750">
              <a:buFontTx/>
              <a:buChar char="-"/>
            </a:pPr>
            <a:r>
              <a:rPr lang="en-US" sz="2800" b="1" dirty="0">
                <a:solidFill>
                  <a:srgbClr val="FF0000"/>
                </a:solidFill>
              </a:rPr>
              <a:t>Vista de </a:t>
            </a:r>
            <a:r>
              <a:rPr lang="en-US" sz="2800" b="1" dirty="0" err="1">
                <a:solidFill>
                  <a:srgbClr val="FF0000"/>
                </a:solidFill>
              </a:rPr>
              <a:t>operaciones</a:t>
            </a:r>
            <a:r>
              <a:rPr lang="en-US" sz="2800" b="1" dirty="0">
                <a:solidFill>
                  <a:srgbClr val="FF0000"/>
                </a:solidFill>
              </a:rPr>
              <a:t> </a:t>
            </a:r>
            <a:r>
              <a:rPr lang="en-US" sz="2800" b="1" dirty="0" err="1">
                <a:solidFill>
                  <a:srgbClr val="FF0000"/>
                </a:solidFill>
              </a:rPr>
              <a:t>quirurgicas</a:t>
            </a:r>
            <a:endParaRPr lang="en-US" sz="2800" b="1" dirty="0">
              <a:solidFill>
                <a:srgbClr val="FF0000"/>
              </a:solidFill>
            </a:endParaRPr>
          </a:p>
          <a:p>
            <a:pPr marL="285750" indent="-285750">
              <a:buFontTx/>
              <a:buChar char="-"/>
            </a:pPr>
            <a:r>
              <a:rPr lang="en-US" sz="2800" b="1" dirty="0" err="1">
                <a:solidFill>
                  <a:srgbClr val="FF0000"/>
                </a:solidFill>
              </a:rPr>
              <a:t>Partes</a:t>
            </a:r>
            <a:r>
              <a:rPr lang="en-US" sz="2800" b="1" dirty="0">
                <a:solidFill>
                  <a:srgbClr val="FF0000"/>
                </a:solidFill>
              </a:rPr>
              <a:t> del </a:t>
            </a:r>
            <a:r>
              <a:rPr lang="en-US" sz="2800" b="1" dirty="0" err="1">
                <a:solidFill>
                  <a:srgbClr val="FF0000"/>
                </a:solidFill>
              </a:rPr>
              <a:t>cuerpo</a:t>
            </a:r>
            <a:r>
              <a:rPr lang="en-US" sz="2800" b="1" dirty="0">
                <a:solidFill>
                  <a:srgbClr val="FF0000"/>
                </a:solidFill>
              </a:rPr>
              <a:t> </a:t>
            </a:r>
            <a:r>
              <a:rPr lang="en-US" sz="2800" b="1" dirty="0" err="1">
                <a:solidFill>
                  <a:srgbClr val="FF0000"/>
                </a:solidFill>
              </a:rPr>
              <a:t>abiertas</a:t>
            </a:r>
            <a:r>
              <a:rPr lang="en-US" sz="2800" b="1" dirty="0">
                <a:solidFill>
                  <a:srgbClr val="FF0000"/>
                </a:solidFill>
              </a:rPr>
              <a:t>, </a:t>
            </a:r>
            <a:r>
              <a:rPr lang="en-US" sz="2800" b="1" dirty="0" err="1">
                <a:solidFill>
                  <a:srgbClr val="FF0000"/>
                </a:solidFill>
              </a:rPr>
              <a:t>lastimadas</a:t>
            </a:r>
            <a:r>
              <a:rPr lang="en-US" sz="2800" b="1" dirty="0">
                <a:solidFill>
                  <a:srgbClr val="FF0000"/>
                </a:solidFill>
              </a:rPr>
              <a:t>, o </a:t>
            </a:r>
            <a:r>
              <a:rPr lang="en-US" sz="2800" b="1" dirty="0" err="1">
                <a:solidFill>
                  <a:srgbClr val="FF0000"/>
                </a:solidFill>
              </a:rPr>
              <a:t>faltantes</a:t>
            </a:r>
            <a:endParaRPr lang="en-US" sz="2800" b="1"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381000"/>
            <a:ext cx="3523488" cy="4432573"/>
          </a:xfrm>
          <a:prstGeom prst="rect">
            <a:avLst/>
          </a:prstGeom>
        </p:spPr>
      </p:pic>
    </p:spTree>
    <p:extLst>
      <p:ext uri="{BB962C8B-B14F-4D97-AF65-F5344CB8AC3E}">
        <p14:creationId xmlns:p14="http://schemas.microsoft.com/office/powerpoint/2010/main" val="3252483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1" y="762000"/>
            <a:ext cx="7848599" cy="2246769"/>
          </a:xfrm>
          <a:prstGeom prst="rect">
            <a:avLst/>
          </a:prstGeom>
          <a:noFill/>
        </p:spPr>
        <p:txBody>
          <a:bodyPr wrap="square" rtlCol="0">
            <a:spAutoFit/>
          </a:bodyPr>
          <a:lstStyle/>
          <a:p>
            <a:pPr algn="just"/>
            <a:r>
              <a:rPr lang="en-US" sz="2800" b="1" dirty="0" smtClean="0">
                <a:solidFill>
                  <a:srgbClr val="FF0000"/>
                </a:solidFill>
              </a:rPr>
              <a:t>ALGUNAS DE LAS DIAPOSITIVAS DE ESTE ARCHIVO PUEDEN PROVOCAR LA ACTIVACION DE LA RESPUESTA VAGO VAGAL EN PERSONAS SENSIBLES</a:t>
            </a:r>
          </a:p>
          <a:p>
            <a:pPr algn="just"/>
            <a:endParaRPr lang="en-US" sz="2800" b="1" dirty="0">
              <a:solidFill>
                <a:srgbClr val="FF0000"/>
              </a:solidFill>
            </a:endParaRPr>
          </a:p>
          <a:p>
            <a:pPr algn="just"/>
            <a:r>
              <a:rPr lang="en-US" sz="2800" b="1" dirty="0" smtClean="0">
                <a:solidFill>
                  <a:srgbClr val="FF0000"/>
                </a:solidFill>
              </a:rPr>
              <a:t>POR FAVOR, TOMEN </a:t>
            </a:r>
            <a:r>
              <a:rPr lang="en-US" sz="2800" b="1" dirty="0">
                <a:solidFill>
                  <a:srgbClr val="FF0000"/>
                </a:solidFill>
              </a:rPr>
              <a:t>LAS PRECAUCIONES DEBIDAS</a:t>
            </a:r>
            <a:endParaRPr lang="es-MX" sz="2800" b="1" dirty="0">
              <a:solidFill>
                <a:srgbClr val="FF0000"/>
              </a:solidFill>
            </a:endParaRPr>
          </a:p>
        </p:txBody>
      </p:sp>
    </p:spTree>
    <p:extLst>
      <p:ext uri="{BB962C8B-B14F-4D97-AF65-F5344CB8AC3E}">
        <p14:creationId xmlns:p14="http://schemas.microsoft.com/office/powerpoint/2010/main" val="3252483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8382000" cy="4524315"/>
          </a:xfrm>
          <a:prstGeom prst="rect">
            <a:avLst/>
          </a:prstGeom>
          <a:noFill/>
        </p:spPr>
        <p:txBody>
          <a:bodyPr wrap="square" rtlCol="0">
            <a:spAutoFit/>
          </a:bodyPr>
          <a:lstStyle/>
          <a:p>
            <a:r>
              <a:rPr lang="en-US" sz="3600" b="1" dirty="0" smtClean="0"/>
              <a:t>El </a:t>
            </a:r>
            <a:r>
              <a:rPr lang="en-US" sz="3600" b="1" dirty="0" err="1" smtClean="0"/>
              <a:t>caso</a:t>
            </a:r>
            <a:r>
              <a:rPr lang="en-US" sz="3600" b="1" dirty="0" smtClean="0"/>
              <a:t> de Burke y Hare con el Dr. Knox</a:t>
            </a:r>
          </a:p>
          <a:p>
            <a:endParaRPr lang="en-US" sz="2800" b="1" dirty="0"/>
          </a:p>
          <a:p>
            <a:r>
              <a:rPr lang="en-US" sz="2800" b="1" dirty="0" smtClean="0"/>
              <a:t>En el </a:t>
            </a:r>
            <a:r>
              <a:rPr lang="en-US" sz="2800" b="1" dirty="0" err="1" smtClean="0"/>
              <a:t>año</a:t>
            </a:r>
            <a:r>
              <a:rPr lang="en-US" sz="2800" b="1" dirty="0" smtClean="0"/>
              <a:t> 1828, en la ciudad </a:t>
            </a:r>
            <a:r>
              <a:rPr lang="en-US" sz="2800" b="1" dirty="0" err="1" smtClean="0"/>
              <a:t>escoces</a:t>
            </a:r>
            <a:r>
              <a:rPr lang="en-US" sz="2800" b="1" dirty="0" smtClean="0"/>
              <a:t> de </a:t>
            </a:r>
            <a:r>
              <a:rPr lang="en-US" sz="2800" b="1" dirty="0" err="1" smtClean="0"/>
              <a:t>Edinburgo</a:t>
            </a:r>
            <a:r>
              <a:rPr lang="en-US" sz="2800" b="1" dirty="0" smtClean="0"/>
              <a:t>, </a:t>
            </a:r>
            <a:r>
              <a:rPr lang="en-US" sz="2800" b="1" dirty="0" err="1" smtClean="0"/>
              <a:t>ocurrio</a:t>
            </a:r>
            <a:r>
              <a:rPr lang="en-US" sz="2800" b="1" dirty="0" smtClean="0"/>
              <a:t>’ un </a:t>
            </a:r>
            <a:r>
              <a:rPr lang="en-US" sz="2800" b="1" dirty="0" err="1" smtClean="0"/>
              <a:t>crimen</a:t>
            </a:r>
            <a:r>
              <a:rPr lang="en-US" sz="2800" b="1" dirty="0" smtClean="0"/>
              <a:t> </a:t>
            </a:r>
            <a:r>
              <a:rPr lang="en-US" sz="2800" b="1" dirty="0" err="1" smtClean="0"/>
              <a:t>que</a:t>
            </a:r>
            <a:r>
              <a:rPr lang="en-US" sz="2800" b="1" dirty="0" smtClean="0"/>
              <a:t> </a:t>
            </a:r>
            <a:r>
              <a:rPr lang="en-US" sz="2800" b="1" dirty="0" err="1" smtClean="0"/>
              <a:t>determino</a:t>
            </a:r>
            <a:r>
              <a:rPr lang="en-US" sz="2800" b="1" dirty="0" smtClean="0"/>
              <a:t>’ la ley local </a:t>
            </a:r>
            <a:r>
              <a:rPr lang="en-US" sz="2800" b="1" dirty="0" err="1" smtClean="0"/>
              <a:t>sobre</a:t>
            </a:r>
            <a:r>
              <a:rPr lang="en-US" sz="2800" b="1" dirty="0" smtClean="0"/>
              <a:t> el </a:t>
            </a:r>
            <a:r>
              <a:rPr lang="en-US" sz="2800" b="1" dirty="0" err="1" smtClean="0"/>
              <a:t>asunto</a:t>
            </a:r>
            <a:r>
              <a:rPr lang="en-US" sz="2800" b="1" dirty="0"/>
              <a:t>:</a:t>
            </a:r>
            <a:endParaRPr lang="en-US" sz="2800" b="1" dirty="0" smtClean="0"/>
          </a:p>
          <a:p>
            <a:endParaRPr lang="en-US" sz="2800" b="1" dirty="0"/>
          </a:p>
          <a:p>
            <a:r>
              <a:rPr lang="en-US" sz="2800" b="1" dirty="0" smtClean="0"/>
              <a:t>Burke y Hare </a:t>
            </a:r>
            <a:r>
              <a:rPr lang="en-US" sz="2800" b="1" dirty="0" err="1" smtClean="0"/>
              <a:t>eran</a:t>
            </a:r>
            <a:r>
              <a:rPr lang="en-US" sz="2800" b="1" dirty="0" smtClean="0"/>
              <a:t> dos </a:t>
            </a:r>
            <a:r>
              <a:rPr lang="en-US" sz="2800" b="1" dirty="0" err="1" smtClean="0"/>
              <a:t>desamparados</a:t>
            </a:r>
            <a:r>
              <a:rPr lang="en-US" sz="2800" b="1" dirty="0" smtClean="0"/>
              <a:t> </a:t>
            </a:r>
            <a:r>
              <a:rPr lang="en-US" sz="2800" b="1" dirty="0" err="1" smtClean="0"/>
              <a:t>alcolicos</a:t>
            </a:r>
            <a:r>
              <a:rPr lang="en-US" sz="2800" b="1" dirty="0" smtClean="0"/>
              <a:t> </a:t>
            </a:r>
            <a:r>
              <a:rPr lang="en-US" sz="2800" b="1" dirty="0" err="1" smtClean="0"/>
              <a:t>que</a:t>
            </a:r>
            <a:r>
              <a:rPr lang="en-US" sz="2800" b="1" dirty="0" smtClean="0"/>
              <a:t> </a:t>
            </a:r>
            <a:r>
              <a:rPr lang="en-US" sz="2800" b="1" dirty="0" err="1" smtClean="0"/>
              <a:t>mataron</a:t>
            </a:r>
            <a:r>
              <a:rPr lang="en-US" sz="2800" b="1" dirty="0" smtClean="0"/>
              <a:t> a 16 personas para vender los </a:t>
            </a:r>
            <a:r>
              <a:rPr lang="en-US" sz="2800" b="1" dirty="0" err="1" smtClean="0"/>
              <a:t>cuerpos</a:t>
            </a:r>
            <a:r>
              <a:rPr lang="en-US" sz="2800" b="1" dirty="0" smtClean="0"/>
              <a:t> al Dr. Knox, </a:t>
            </a:r>
            <a:r>
              <a:rPr lang="en-US" sz="2800" b="1" dirty="0" err="1" smtClean="0"/>
              <a:t>quien</a:t>
            </a:r>
            <a:r>
              <a:rPr lang="en-US" sz="2800" b="1" dirty="0" smtClean="0"/>
              <a:t> los </a:t>
            </a:r>
            <a:r>
              <a:rPr lang="en-US" sz="2800" b="1" dirty="0" err="1" smtClean="0"/>
              <a:t>comprava</a:t>
            </a:r>
            <a:r>
              <a:rPr lang="en-US" sz="2800" b="1" dirty="0" smtClean="0"/>
              <a:t> (</a:t>
            </a:r>
            <a:r>
              <a:rPr lang="en-US" sz="2800" b="1" dirty="0" err="1" smtClean="0"/>
              <a:t>por</a:t>
            </a:r>
            <a:r>
              <a:rPr lang="en-US" sz="2800" b="1" dirty="0" smtClean="0"/>
              <a:t> 8-10 </a:t>
            </a:r>
            <a:r>
              <a:rPr lang="en-US" sz="2800" b="1" dirty="0" err="1" smtClean="0"/>
              <a:t>esterlinas</a:t>
            </a:r>
            <a:r>
              <a:rPr lang="en-US" sz="2800" b="1" dirty="0" smtClean="0"/>
              <a:t>) para </a:t>
            </a:r>
            <a:r>
              <a:rPr lang="en-US" sz="2800" b="1" dirty="0" err="1" smtClean="0"/>
              <a:t>utilizarlos</a:t>
            </a:r>
            <a:r>
              <a:rPr lang="en-US" sz="2800" b="1" dirty="0" smtClean="0"/>
              <a:t> en </a:t>
            </a:r>
            <a:r>
              <a:rPr lang="en-US" sz="2800" b="1" dirty="0" err="1" smtClean="0"/>
              <a:t>sus</a:t>
            </a:r>
            <a:r>
              <a:rPr lang="en-US" sz="2800" b="1" dirty="0" smtClean="0"/>
              <a:t> </a:t>
            </a:r>
            <a:r>
              <a:rPr lang="en-US" sz="2800" b="1" dirty="0" err="1" smtClean="0"/>
              <a:t>clases</a:t>
            </a:r>
            <a:r>
              <a:rPr lang="en-US" sz="2800" b="1" dirty="0" smtClean="0"/>
              <a:t> de </a:t>
            </a:r>
            <a:r>
              <a:rPr lang="en-US" sz="2800" b="1" dirty="0" err="1" smtClean="0"/>
              <a:t>anatomia</a:t>
            </a:r>
            <a:r>
              <a:rPr lang="en-US" sz="2800" b="1" dirty="0" smtClean="0"/>
              <a:t>.</a:t>
            </a:r>
          </a:p>
        </p:txBody>
      </p:sp>
    </p:spTree>
    <p:extLst>
      <p:ext uri="{BB962C8B-B14F-4D97-AF65-F5344CB8AC3E}">
        <p14:creationId xmlns:p14="http://schemas.microsoft.com/office/powerpoint/2010/main" val="357695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239001" cy="3970318"/>
          </a:xfrm>
          <a:prstGeom prst="rect">
            <a:avLst/>
          </a:prstGeom>
          <a:noFill/>
        </p:spPr>
        <p:txBody>
          <a:bodyPr wrap="square" rtlCol="0">
            <a:spAutoFit/>
          </a:bodyPr>
          <a:lstStyle/>
          <a:p>
            <a:r>
              <a:rPr lang="en-US" sz="2800" b="1" dirty="0" smtClean="0"/>
              <a:t>El </a:t>
            </a:r>
            <a:r>
              <a:rPr lang="en-US" sz="2800" b="1" dirty="0" err="1" smtClean="0"/>
              <a:t>caso</a:t>
            </a:r>
            <a:r>
              <a:rPr lang="en-US" sz="2800" b="1" dirty="0" smtClean="0"/>
              <a:t> de Burke, Hare y del Dr. Know </a:t>
            </a:r>
            <a:r>
              <a:rPr lang="en-US" sz="2800" b="1" dirty="0" err="1" smtClean="0"/>
              <a:t>fue</a:t>
            </a:r>
            <a:r>
              <a:rPr lang="en-US" sz="2800" b="1" dirty="0" smtClean="0"/>
              <a:t>’ </a:t>
            </a:r>
            <a:r>
              <a:rPr lang="en-US" sz="2800" b="1" dirty="0" err="1" smtClean="0"/>
              <a:t>muy</a:t>
            </a:r>
            <a:r>
              <a:rPr lang="en-US" sz="2800" b="1" dirty="0" smtClean="0"/>
              <a:t> </a:t>
            </a:r>
            <a:r>
              <a:rPr lang="en-US" sz="2800" b="1" dirty="0" err="1" smtClean="0"/>
              <a:t>bien</a:t>
            </a:r>
            <a:r>
              <a:rPr lang="en-US" sz="2800" b="1" dirty="0" smtClean="0"/>
              <a:t> </a:t>
            </a:r>
            <a:r>
              <a:rPr lang="en-US" sz="2800" b="1" dirty="0" err="1" smtClean="0"/>
              <a:t>documentado</a:t>
            </a:r>
            <a:endParaRPr lang="en-US" sz="2800" b="1" dirty="0" smtClean="0"/>
          </a:p>
          <a:p>
            <a:r>
              <a:rPr lang="en-US" sz="2800" b="1" dirty="0" smtClean="0"/>
              <a:t>Se </a:t>
            </a:r>
            <a:r>
              <a:rPr lang="en-US" sz="2800" b="1" dirty="0" err="1" smtClean="0"/>
              <a:t>conocieron</a:t>
            </a:r>
            <a:r>
              <a:rPr lang="en-US" sz="2800" b="1" dirty="0" smtClean="0"/>
              <a:t> </a:t>
            </a:r>
            <a:r>
              <a:rPr lang="en-US" sz="2800" b="1" dirty="0" err="1" smtClean="0"/>
              <a:t>casi</a:t>
            </a:r>
            <a:r>
              <a:rPr lang="en-US" sz="2800" b="1" dirty="0" smtClean="0"/>
              <a:t> </a:t>
            </a:r>
            <a:r>
              <a:rPr lang="en-US" sz="2800" b="1" dirty="0" err="1" smtClean="0"/>
              <a:t>todas</a:t>
            </a:r>
            <a:r>
              <a:rPr lang="en-US" sz="2800" b="1" dirty="0" smtClean="0"/>
              <a:t> </a:t>
            </a:r>
            <a:r>
              <a:rPr lang="en-US" sz="2800" b="1" dirty="0" err="1" smtClean="0"/>
              <a:t>las</a:t>
            </a:r>
            <a:r>
              <a:rPr lang="en-US" sz="2800" b="1" dirty="0" smtClean="0"/>
              <a:t> </a:t>
            </a:r>
            <a:r>
              <a:rPr lang="en-US" sz="2800" b="1" dirty="0" err="1" smtClean="0"/>
              <a:t>victimas</a:t>
            </a:r>
            <a:r>
              <a:rPr lang="en-US" sz="2800" b="1" dirty="0"/>
              <a:t> </a:t>
            </a:r>
            <a:r>
              <a:rPr lang="en-US" sz="2800" b="1" dirty="0" smtClean="0"/>
              <a:t>y </a:t>
            </a:r>
            <a:r>
              <a:rPr lang="en-US" sz="2800" b="1" dirty="0" err="1" smtClean="0"/>
              <a:t>pormenores</a:t>
            </a:r>
            <a:r>
              <a:rPr lang="en-US" sz="2800" b="1" dirty="0" smtClean="0"/>
              <a:t> de los </a:t>
            </a:r>
            <a:r>
              <a:rPr lang="en-US" sz="2800" b="1" dirty="0" err="1" smtClean="0"/>
              <a:t>asesinatos</a:t>
            </a:r>
            <a:endParaRPr lang="en-US" sz="2800" b="1" dirty="0" smtClean="0"/>
          </a:p>
          <a:p>
            <a:endParaRPr lang="en-US" sz="2800" b="1" dirty="0"/>
          </a:p>
          <a:p>
            <a:r>
              <a:rPr lang="en-US" sz="2800" b="1" dirty="0" smtClean="0"/>
              <a:t>Los dos </a:t>
            </a:r>
            <a:r>
              <a:rPr lang="en-US" sz="2800" b="1" dirty="0" err="1" smtClean="0"/>
              <a:t>fueron</a:t>
            </a:r>
            <a:r>
              <a:rPr lang="en-US" sz="2800" b="1" dirty="0" smtClean="0"/>
              <a:t> </a:t>
            </a:r>
            <a:r>
              <a:rPr lang="en-US" sz="2800" b="1" dirty="0" err="1" smtClean="0"/>
              <a:t>condenados</a:t>
            </a:r>
            <a:r>
              <a:rPr lang="en-US" sz="2800" b="1" dirty="0" smtClean="0"/>
              <a:t> a </a:t>
            </a:r>
            <a:r>
              <a:rPr lang="en-US" sz="2800" b="1" dirty="0" err="1" smtClean="0"/>
              <a:t>muerte</a:t>
            </a:r>
            <a:r>
              <a:rPr lang="en-US" sz="2800" b="1" dirty="0" smtClean="0"/>
              <a:t>, y a </a:t>
            </a:r>
            <a:r>
              <a:rPr lang="en-US" sz="2800" b="1" dirty="0" err="1" smtClean="0"/>
              <a:t>que</a:t>
            </a:r>
            <a:r>
              <a:rPr lang="en-US" sz="2800" b="1" dirty="0" smtClean="0"/>
              <a:t> </a:t>
            </a:r>
            <a:r>
              <a:rPr lang="en-US" sz="2800" b="1" dirty="0" err="1" smtClean="0"/>
              <a:t>sus</a:t>
            </a:r>
            <a:r>
              <a:rPr lang="en-US" sz="2800" b="1" dirty="0" smtClean="0"/>
              <a:t> </a:t>
            </a:r>
            <a:r>
              <a:rPr lang="en-US" sz="2800" b="1" dirty="0" err="1" smtClean="0"/>
              <a:t>cuerpos</a:t>
            </a:r>
            <a:r>
              <a:rPr lang="en-US" sz="2800" b="1" dirty="0" smtClean="0"/>
              <a:t> y </a:t>
            </a:r>
            <a:r>
              <a:rPr lang="en-US" sz="2800" b="1" dirty="0" err="1" smtClean="0"/>
              <a:t>las</a:t>
            </a:r>
            <a:r>
              <a:rPr lang="en-US" sz="2800" b="1" dirty="0" smtClean="0"/>
              <a:t> </a:t>
            </a:r>
            <a:r>
              <a:rPr lang="en-US" sz="2800" b="1" dirty="0" err="1" smtClean="0"/>
              <a:t>varias</a:t>
            </a:r>
            <a:r>
              <a:rPr lang="en-US" sz="2800" b="1" dirty="0" smtClean="0"/>
              <a:t> </a:t>
            </a:r>
            <a:r>
              <a:rPr lang="en-US" sz="2800" b="1" dirty="0" err="1" smtClean="0"/>
              <a:t>partes</a:t>
            </a:r>
            <a:r>
              <a:rPr lang="en-US" sz="2800" b="1" dirty="0" smtClean="0"/>
              <a:t> </a:t>
            </a:r>
            <a:r>
              <a:rPr lang="en-US" sz="2800" b="1" dirty="0" err="1" smtClean="0"/>
              <a:t>fueran</a:t>
            </a:r>
            <a:r>
              <a:rPr lang="en-US" sz="2800" b="1" dirty="0" smtClean="0"/>
              <a:t> </a:t>
            </a:r>
            <a:r>
              <a:rPr lang="en-US" sz="2800" b="1" dirty="0" err="1" smtClean="0"/>
              <a:t>usadas</a:t>
            </a:r>
            <a:r>
              <a:rPr lang="en-US" sz="2800" b="1" dirty="0" smtClean="0"/>
              <a:t> para el </a:t>
            </a:r>
            <a:r>
              <a:rPr lang="en-US" sz="2800" b="1" dirty="0" err="1" smtClean="0"/>
              <a:t>mismo</a:t>
            </a:r>
            <a:r>
              <a:rPr lang="en-US" sz="2800" b="1" dirty="0" smtClean="0"/>
              <a:t> fin para el </a:t>
            </a:r>
            <a:r>
              <a:rPr lang="en-US" sz="2800" b="1" dirty="0" err="1" smtClean="0"/>
              <a:t>cual</a:t>
            </a:r>
            <a:r>
              <a:rPr lang="en-US" sz="2800" b="1" dirty="0" smtClean="0"/>
              <a:t> se </a:t>
            </a:r>
            <a:r>
              <a:rPr lang="en-US" sz="2800" b="1" dirty="0" err="1" smtClean="0"/>
              <a:t>usaron</a:t>
            </a:r>
            <a:r>
              <a:rPr lang="en-US" sz="2800" b="1" dirty="0" smtClean="0"/>
              <a:t> los </a:t>
            </a:r>
            <a:r>
              <a:rPr lang="en-US" sz="2800" b="1" dirty="0" err="1" smtClean="0"/>
              <a:t>cuerpos</a:t>
            </a:r>
            <a:r>
              <a:rPr lang="en-US" sz="2800" b="1" dirty="0" smtClean="0"/>
              <a:t> de </a:t>
            </a:r>
            <a:r>
              <a:rPr lang="en-US" sz="2800" b="1" dirty="0" err="1" smtClean="0"/>
              <a:t>sus</a:t>
            </a:r>
            <a:r>
              <a:rPr lang="en-US" sz="2800" b="1" dirty="0" smtClean="0"/>
              <a:t> </a:t>
            </a:r>
            <a:r>
              <a:rPr lang="en-US" sz="2800" b="1" dirty="0" err="1" smtClean="0"/>
              <a:t>victimas</a:t>
            </a:r>
            <a:endParaRPr lang="es-MX" sz="2800" b="1" dirty="0"/>
          </a:p>
        </p:txBody>
      </p:sp>
    </p:spTree>
    <p:extLst>
      <p:ext uri="{BB962C8B-B14F-4D97-AF65-F5344CB8AC3E}">
        <p14:creationId xmlns:p14="http://schemas.microsoft.com/office/powerpoint/2010/main" val="357695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itv.com.au/media/images/crimeFiles/cf-14-ima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60" y="594360"/>
            <a:ext cx="4000500" cy="22860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www.google.com.mx/url?sa=i&amp;source=images&amp;cd=&amp;docid=pWdTiSYV_tMvKM&amp;tbnid=PoRFs6SpCILWHM:&amp;ved=0CAUQjBw4Pw&amp;url=http%3A%2F%2Fwww.anatomy.mvm.ed.ac.uk%2Fmuseum%2Fgraphics%2Fburke.jpg&amp;ei=aqDtUozvN4Lw2gWsvIGwDQ&amp;psig=AFQjCNHgLORrRQUoOAIMrgQpqUw42g_QHg&amp;ust=1391391211004156"/>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http://www.google.com.mx/url?sa=i&amp;source=images&amp;cd=&amp;docid=pWdTiSYV_tMvKM&amp;tbnid=PoRFs6SpCILWHM:&amp;ved=0CAUQjBw4Pw&amp;url=http%3A%2F%2Fwww.anatomy.mvm.ed.ac.uk%2Fmuseum%2Fgraphics%2Fburke.jpg&amp;ei=aqDtUozvN4Lw2gWsvIGwDQ&amp;psig=AFQjCNHgLORrRQUoOAIMrgQpqUw42g_QHg&amp;ust=1391391211004156"/>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8" descr="http://www.google.com.mx/url?sa=i&amp;source=images&amp;cd=&amp;docid=pWdTiSYV_tMvKM&amp;tbnid=PoRFs6SpCILWHM:&amp;ved=0CAUQjBw4Pw&amp;url=http%3A%2F%2Fwww.anatomy.mvm.ed.ac.uk%2Fmuseum%2Fgraphics%2Fburke.jpg&amp;ei=aqDtUozvN4Lw2gWsvIGwDQ&amp;psig=AFQjCNHgLORrRQUoOAIMrgQpqUw42g_QHg&amp;ust=1391391211004156"/>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505198"/>
            <a:ext cx="2338127" cy="3125839"/>
          </a:xfrm>
          <a:prstGeom prst="rect">
            <a:avLst/>
          </a:prstGeom>
        </p:spPr>
      </p:pic>
      <p:sp>
        <p:nvSpPr>
          <p:cNvPr id="6" name="AutoShape 10" descr="http://www.google.com.mx/url?sa=i&amp;source=images&amp;cd=&amp;docid=YbtdsvDvsLp9XM&amp;tbnid=0G6db8OfayHkvM:&amp;ved=0CAUQjBw4WQ&amp;url=http%3A%2F%2F27.254.44.103%3A81%2F~topten%2F2013%2Fimg%2Fimg_topten%2Fimg_icon%2F1374814370.jpg&amp;ei=xqDtUteKOsrs2wWH44HQDA&amp;psig=AFQjCNGvlq1rHC3V28NXt0cLn5b3mUqM-Q&amp;ust=1391391303027425"/>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12" descr="http://www.google.com.mx/url?sa=i&amp;source=images&amp;cd=&amp;docid=vnalEp88mTwcZM&amp;tbnid=RK6URIdkNGJi7M:&amp;ved=0CAUQjBw&amp;url=http%3A%2F%2Fupload.wikimedia.org%2Fwikipedia%2Fcommons%2F7%2F78%2FExecution_of_Burke.jpg&amp;ei=VKHtUqaDHMm92gXpqYCQDA&amp;psig=AFQjCNHMH-z_HwA5eVXeGZx0GdZVM1R4jA&amp;ust=1391391444538428"/>
          <p:cNvSpPr>
            <a:spLocks noChangeAspect="1" noChangeArrowheads="1"/>
          </p:cNvSpPr>
          <p:nvPr/>
        </p:nvSpPr>
        <p:spPr bwMode="auto">
          <a:xfrm>
            <a:off x="63500" y="-136525"/>
            <a:ext cx="20212050" cy="1262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199" y="609601"/>
            <a:ext cx="3687623" cy="230259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980" y="3505198"/>
            <a:ext cx="3671202" cy="2950903"/>
          </a:xfrm>
          <a:prstGeom prst="rect">
            <a:avLst/>
          </a:prstGeom>
        </p:spPr>
      </p:pic>
      <p:sp>
        <p:nvSpPr>
          <p:cNvPr id="10" name="TextBox 9"/>
          <p:cNvSpPr txBox="1"/>
          <p:nvPr/>
        </p:nvSpPr>
        <p:spPr>
          <a:xfrm>
            <a:off x="2362200" y="90477"/>
            <a:ext cx="3913957" cy="461665"/>
          </a:xfrm>
          <a:prstGeom prst="rect">
            <a:avLst/>
          </a:prstGeom>
          <a:noFill/>
        </p:spPr>
        <p:txBody>
          <a:bodyPr wrap="none" rtlCol="0">
            <a:spAutoFit/>
          </a:bodyPr>
          <a:lstStyle/>
          <a:p>
            <a:r>
              <a:rPr lang="en-US" sz="2400" b="1" dirty="0" smtClean="0"/>
              <a:t>El </a:t>
            </a:r>
            <a:r>
              <a:rPr lang="en-US" sz="2400" b="1" dirty="0" err="1" smtClean="0"/>
              <a:t>destino</a:t>
            </a:r>
            <a:r>
              <a:rPr lang="en-US" sz="2400" b="1" dirty="0" smtClean="0"/>
              <a:t> de Burke y de Hare</a:t>
            </a:r>
            <a:endParaRPr lang="es-MX" sz="2400" b="1" dirty="0"/>
          </a:p>
        </p:txBody>
      </p:sp>
    </p:spTree>
    <p:extLst>
      <p:ext uri="{BB962C8B-B14F-4D97-AF65-F5344CB8AC3E}">
        <p14:creationId xmlns:p14="http://schemas.microsoft.com/office/powerpoint/2010/main" val="357695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8382000" cy="3785652"/>
          </a:xfrm>
          <a:prstGeom prst="rect">
            <a:avLst/>
          </a:prstGeom>
          <a:noFill/>
        </p:spPr>
        <p:txBody>
          <a:bodyPr wrap="square" rtlCol="0">
            <a:spAutoFit/>
          </a:bodyPr>
          <a:lstStyle/>
          <a:p>
            <a:r>
              <a:rPr lang="en-US" sz="2400" b="1" dirty="0" smtClean="0"/>
              <a:t>La </a:t>
            </a:r>
            <a:r>
              <a:rPr lang="en-US" sz="2400" b="1" dirty="0" err="1" smtClean="0"/>
              <a:t>nueva</a:t>
            </a:r>
            <a:r>
              <a:rPr lang="en-US" sz="2400" b="1" dirty="0" smtClean="0"/>
              <a:t> ley </a:t>
            </a:r>
            <a:r>
              <a:rPr lang="en-US" sz="2400" b="1" dirty="0" err="1" smtClean="0"/>
              <a:t>que</a:t>
            </a:r>
            <a:r>
              <a:rPr lang="en-US" sz="2400" b="1" dirty="0" smtClean="0"/>
              <a:t> </a:t>
            </a:r>
            <a:r>
              <a:rPr lang="en-US" sz="2400" b="1" dirty="0" err="1" smtClean="0"/>
              <a:t>regula</a:t>
            </a:r>
            <a:r>
              <a:rPr lang="en-US" sz="2400" b="1" dirty="0" smtClean="0"/>
              <a:t> el </a:t>
            </a:r>
            <a:r>
              <a:rPr lang="en-US" sz="2400" b="1" dirty="0" err="1" smtClean="0"/>
              <a:t>uso</a:t>
            </a:r>
            <a:r>
              <a:rPr lang="en-US" sz="2400" b="1" dirty="0" smtClean="0"/>
              <a:t> de los </a:t>
            </a:r>
            <a:r>
              <a:rPr lang="en-US" sz="2400" b="1" dirty="0" err="1" smtClean="0"/>
              <a:t>cadaveres</a:t>
            </a:r>
            <a:r>
              <a:rPr lang="en-US" sz="2400" b="1" dirty="0" smtClean="0"/>
              <a:t> para </a:t>
            </a:r>
            <a:r>
              <a:rPr lang="en-US" sz="2400" b="1" dirty="0" err="1" smtClean="0"/>
              <a:t>uso</a:t>
            </a:r>
            <a:r>
              <a:rPr lang="en-US" sz="2400" b="1" dirty="0" smtClean="0"/>
              <a:t> </a:t>
            </a:r>
            <a:r>
              <a:rPr lang="en-US" sz="2400" b="1" dirty="0" err="1" smtClean="0"/>
              <a:t>anatomico</a:t>
            </a:r>
            <a:r>
              <a:rPr lang="en-US" sz="2400" b="1" dirty="0" smtClean="0"/>
              <a:t> concede la </a:t>
            </a:r>
            <a:r>
              <a:rPr lang="en-US" sz="2400" b="1" dirty="0" err="1" smtClean="0"/>
              <a:t>disponibilidad</a:t>
            </a:r>
            <a:r>
              <a:rPr lang="en-US" sz="2400" b="1" dirty="0" smtClean="0"/>
              <a:t> de </a:t>
            </a:r>
            <a:r>
              <a:rPr lang="en-US" sz="2400" b="1" dirty="0" err="1" smtClean="0"/>
              <a:t>todo</a:t>
            </a:r>
            <a:r>
              <a:rPr lang="en-US" sz="2400" b="1" dirty="0" smtClean="0"/>
              <a:t> cadaver </a:t>
            </a:r>
            <a:r>
              <a:rPr lang="en-US" sz="2400" b="1" dirty="0" err="1" smtClean="0"/>
              <a:t>que</a:t>
            </a:r>
            <a:r>
              <a:rPr lang="en-US" sz="2400" b="1" dirty="0" smtClean="0"/>
              <a:t> no sea </a:t>
            </a:r>
            <a:r>
              <a:rPr lang="en-US" sz="2400" b="1" dirty="0" err="1" smtClean="0"/>
              <a:t>reclamado</a:t>
            </a:r>
            <a:r>
              <a:rPr lang="en-US" sz="2400" b="1" dirty="0" smtClean="0"/>
              <a:t> </a:t>
            </a:r>
            <a:r>
              <a:rPr lang="en-US" sz="2400" b="1" dirty="0" err="1" smtClean="0"/>
              <a:t>por</a:t>
            </a:r>
            <a:r>
              <a:rPr lang="en-US" sz="2400" b="1" dirty="0" smtClean="0"/>
              <a:t> la </a:t>
            </a:r>
            <a:r>
              <a:rPr lang="en-US" sz="2400" b="1" dirty="0" err="1" smtClean="0"/>
              <a:t>familia</a:t>
            </a:r>
            <a:r>
              <a:rPr lang="en-US" sz="2400" b="1" dirty="0" smtClean="0"/>
              <a:t> del </a:t>
            </a:r>
            <a:r>
              <a:rPr lang="en-US" sz="2400" b="1" dirty="0" err="1" smtClean="0"/>
              <a:t>muerto</a:t>
            </a:r>
            <a:endParaRPr lang="en-US" sz="2400" b="1" dirty="0" smtClean="0"/>
          </a:p>
          <a:p>
            <a:endParaRPr lang="en-US" sz="2400" b="1" dirty="0"/>
          </a:p>
          <a:p>
            <a:r>
              <a:rPr lang="en-US" sz="2400" b="1" dirty="0" smtClean="0"/>
              <a:t>El </a:t>
            </a:r>
            <a:r>
              <a:rPr lang="en-US" sz="2400" b="1" dirty="0" err="1" smtClean="0"/>
              <a:t>proposito</a:t>
            </a:r>
            <a:r>
              <a:rPr lang="en-US" sz="2400" b="1" dirty="0" smtClean="0"/>
              <a:t> de </a:t>
            </a:r>
            <a:r>
              <a:rPr lang="en-US" sz="2400" b="1" dirty="0" err="1" smtClean="0"/>
              <a:t>tal</a:t>
            </a:r>
            <a:r>
              <a:rPr lang="en-US" sz="2400" b="1" dirty="0" smtClean="0"/>
              <a:t> ley </a:t>
            </a:r>
            <a:r>
              <a:rPr lang="en-US" sz="2400" b="1" dirty="0" err="1" smtClean="0"/>
              <a:t>es</a:t>
            </a:r>
            <a:r>
              <a:rPr lang="en-US" sz="2400" b="1" dirty="0" smtClean="0"/>
              <a:t> </a:t>
            </a:r>
            <a:r>
              <a:rPr lang="en-US" sz="2400" b="1" dirty="0" err="1" smtClean="0"/>
              <a:t>aumentar</a:t>
            </a:r>
            <a:r>
              <a:rPr lang="en-US" sz="2400" b="1" dirty="0" smtClean="0"/>
              <a:t> la </a:t>
            </a:r>
            <a:r>
              <a:rPr lang="en-US" sz="2400" b="1" dirty="0" err="1" smtClean="0"/>
              <a:t>disponibilidad</a:t>
            </a:r>
            <a:r>
              <a:rPr lang="en-US" sz="2400" b="1" dirty="0" smtClean="0"/>
              <a:t> de los </a:t>
            </a:r>
            <a:r>
              <a:rPr lang="en-US" sz="2400" b="1" dirty="0" err="1" smtClean="0"/>
              <a:t>cadaveres</a:t>
            </a:r>
            <a:r>
              <a:rPr lang="en-US" sz="2400" b="1" dirty="0" smtClean="0"/>
              <a:t> para </a:t>
            </a:r>
            <a:r>
              <a:rPr lang="en-US" sz="2400" b="1" dirty="0" err="1" smtClean="0"/>
              <a:t>desincentivar</a:t>
            </a:r>
            <a:r>
              <a:rPr lang="en-US" sz="2400" b="1" dirty="0" smtClean="0"/>
              <a:t> </a:t>
            </a:r>
            <a:r>
              <a:rPr lang="en-US" sz="2400" b="1" dirty="0" err="1" smtClean="0"/>
              <a:t>episodios</a:t>
            </a:r>
            <a:r>
              <a:rPr lang="en-US" sz="2400" b="1" dirty="0" smtClean="0"/>
              <a:t> </a:t>
            </a:r>
            <a:r>
              <a:rPr lang="en-US" sz="2400" b="1" dirty="0" err="1" smtClean="0"/>
              <a:t>como</a:t>
            </a:r>
            <a:r>
              <a:rPr lang="en-US" sz="2400" b="1" dirty="0" smtClean="0"/>
              <a:t> el de Burke y Hare</a:t>
            </a:r>
          </a:p>
          <a:p>
            <a:endParaRPr lang="en-US" sz="2400" b="1" dirty="0"/>
          </a:p>
          <a:p>
            <a:r>
              <a:rPr lang="en-US" sz="2400" b="1" dirty="0" err="1" smtClean="0"/>
              <a:t>Es</a:t>
            </a:r>
            <a:r>
              <a:rPr lang="en-US" sz="2400" b="1" dirty="0" smtClean="0"/>
              <a:t> </a:t>
            </a:r>
            <a:r>
              <a:rPr lang="en-US" sz="2400" b="1" dirty="0" err="1" smtClean="0"/>
              <a:t>interesante</a:t>
            </a:r>
            <a:r>
              <a:rPr lang="en-US" sz="2400" b="1" dirty="0" smtClean="0"/>
              <a:t> </a:t>
            </a:r>
            <a:r>
              <a:rPr lang="en-US" sz="2400" b="1" dirty="0" err="1" smtClean="0"/>
              <a:t>notar</a:t>
            </a:r>
            <a:r>
              <a:rPr lang="en-US" sz="2400" b="1" dirty="0" smtClean="0"/>
              <a:t> </a:t>
            </a:r>
            <a:r>
              <a:rPr lang="en-US" sz="2400" b="1" dirty="0" err="1" smtClean="0"/>
              <a:t>que</a:t>
            </a:r>
            <a:r>
              <a:rPr lang="en-US" sz="2400" b="1" dirty="0" smtClean="0"/>
              <a:t> la ley </a:t>
            </a:r>
            <a:r>
              <a:rPr lang="en-US" sz="2400" b="1" dirty="0" err="1" smtClean="0"/>
              <a:t>es</a:t>
            </a:r>
            <a:r>
              <a:rPr lang="en-US" sz="2400" b="1" dirty="0" smtClean="0"/>
              <a:t> </a:t>
            </a:r>
            <a:r>
              <a:rPr lang="en-US" sz="2400" b="1" dirty="0" err="1" smtClean="0"/>
              <a:t>efectiva</a:t>
            </a:r>
            <a:r>
              <a:rPr lang="en-US" sz="2400" b="1" dirty="0" smtClean="0"/>
              <a:t>, y </a:t>
            </a:r>
            <a:r>
              <a:rPr lang="en-US" sz="2400" b="1" dirty="0" err="1" smtClean="0"/>
              <a:t>que</a:t>
            </a:r>
            <a:r>
              <a:rPr lang="en-US" sz="2400" b="1" dirty="0" smtClean="0"/>
              <a:t> no </a:t>
            </a:r>
            <a:r>
              <a:rPr lang="en-US" sz="2400" b="1" dirty="0" err="1" smtClean="0"/>
              <a:t>trata</a:t>
            </a:r>
            <a:r>
              <a:rPr lang="en-US" sz="2400" b="1" dirty="0" smtClean="0"/>
              <a:t> de resolver el </a:t>
            </a:r>
            <a:r>
              <a:rPr lang="en-US" sz="2400" b="1" dirty="0" err="1" smtClean="0"/>
              <a:t>problema</a:t>
            </a:r>
            <a:r>
              <a:rPr lang="en-US" sz="2400" b="1" dirty="0" smtClean="0"/>
              <a:t>  </a:t>
            </a:r>
            <a:r>
              <a:rPr lang="en-US" sz="2400" b="1" dirty="0" err="1" smtClean="0"/>
              <a:t>poniendo</a:t>
            </a:r>
            <a:r>
              <a:rPr lang="en-US" sz="2400" b="1" dirty="0" smtClean="0"/>
              <a:t> mas </a:t>
            </a:r>
            <a:r>
              <a:rPr lang="en-US" sz="2400" b="1" dirty="0" err="1" smtClean="0"/>
              <a:t>prohibiciones</a:t>
            </a:r>
            <a:r>
              <a:rPr lang="en-US" sz="2400" b="1" dirty="0" smtClean="0"/>
              <a:t>, </a:t>
            </a:r>
            <a:r>
              <a:rPr lang="en-US" sz="2400" b="1" dirty="0" err="1" smtClean="0"/>
              <a:t>sino</a:t>
            </a:r>
            <a:r>
              <a:rPr lang="en-US" sz="2400" b="1" dirty="0" smtClean="0"/>
              <a:t>, al </a:t>
            </a:r>
            <a:r>
              <a:rPr lang="en-US" sz="2400" b="1" dirty="0" err="1" smtClean="0"/>
              <a:t>contrario</a:t>
            </a:r>
            <a:r>
              <a:rPr lang="en-US" sz="2400" b="1" dirty="0" smtClean="0"/>
              <a:t>, </a:t>
            </a:r>
            <a:r>
              <a:rPr lang="en-US" sz="2400" b="1" dirty="0" err="1" smtClean="0"/>
              <a:t>concediendo</a:t>
            </a:r>
            <a:r>
              <a:rPr lang="en-US" sz="2400" b="1" dirty="0" smtClean="0"/>
              <a:t> mas </a:t>
            </a:r>
            <a:r>
              <a:rPr lang="en-US" sz="2400" b="1" dirty="0" err="1" smtClean="0"/>
              <a:t>oportunidades</a:t>
            </a:r>
            <a:r>
              <a:rPr lang="en-US" sz="2400" b="1" dirty="0" smtClean="0"/>
              <a:t> </a:t>
            </a:r>
            <a:r>
              <a:rPr lang="en-US" sz="2400" b="1" dirty="0" err="1" smtClean="0"/>
              <a:t>controladas</a:t>
            </a:r>
            <a:endParaRPr lang="es-MX" sz="2400" b="1" dirty="0"/>
          </a:p>
        </p:txBody>
      </p:sp>
    </p:spTree>
    <p:extLst>
      <p:ext uri="{BB962C8B-B14F-4D97-AF65-F5344CB8AC3E}">
        <p14:creationId xmlns:p14="http://schemas.microsoft.com/office/powerpoint/2010/main" val="3462616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34406"/>
            <a:ext cx="3886201" cy="4401205"/>
          </a:xfrm>
          <a:prstGeom prst="rect">
            <a:avLst/>
          </a:prstGeom>
          <a:noFill/>
        </p:spPr>
        <p:txBody>
          <a:bodyPr wrap="square" rtlCol="0">
            <a:spAutoFit/>
          </a:bodyPr>
          <a:lstStyle/>
          <a:p>
            <a:r>
              <a:rPr lang="en-US" sz="2800" b="1" dirty="0" err="1" smtClean="0"/>
              <a:t>Muchas</a:t>
            </a:r>
            <a:r>
              <a:rPr lang="en-US" sz="2800" b="1" dirty="0" smtClean="0"/>
              <a:t> </a:t>
            </a:r>
            <a:r>
              <a:rPr lang="en-US" sz="2800" b="1" dirty="0" err="1" smtClean="0"/>
              <a:t>escuelas</a:t>
            </a:r>
            <a:r>
              <a:rPr lang="en-US" sz="2800" b="1" dirty="0" smtClean="0"/>
              <a:t> de </a:t>
            </a:r>
            <a:r>
              <a:rPr lang="en-US" sz="2800" b="1" dirty="0" err="1" smtClean="0"/>
              <a:t>medicina</a:t>
            </a:r>
            <a:r>
              <a:rPr lang="en-US" sz="2800" b="1" dirty="0" smtClean="0"/>
              <a:t> </a:t>
            </a:r>
            <a:r>
              <a:rPr lang="en-US" sz="2800" b="1" dirty="0" err="1" smtClean="0"/>
              <a:t>usan</a:t>
            </a:r>
            <a:r>
              <a:rPr lang="en-US" sz="2800" b="1" dirty="0" smtClean="0"/>
              <a:t> </a:t>
            </a:r>
            <a:r>
              <a:rPr lang="en-US" sz="2800" b="1" dirty="0" err="1" smtClean="0"/>
              <a:t>esqueletos</a:t>
            </a:r>
            <a:r>
              <a:rPr lang="en-US" sz="2800" b="1" dirty="0" smtClean="0"/>
              <a:t> </a:t>
            </a:r>
            <a:r>
              <a:rPr lang="en-US" sz="2800" b="1" dirty="0" err="1" smtClean="0"/>
              <a:t>humanos</a:t>
            </a:r>
            <a:r>
              <a:rPr lang="en-US" sz="2800" b="1" dirty="0" smtClean="0"/>
              <a:t> para </a:t>
            </a:r>
            <a:r>
              <a:rPr lang="en-US" sz="2800" b="1" dirty="0" err="1" smtClean="0"/>
              <a:t>docencia</a:t>
            </a:r>
            <a:endParaRPr lang="en-US" sz="2800" b="1" dirty="0" smtClean="0"/>
          </a:p>
          <a:p>
            <a:endParaRPr lang="en-US" sz="2800" b="1" dirty="0"/>
          </a:p>
          <a:p>
            <a:r>
              <a:rPr lang="en-US" sz="2800" b="1" dirty="0" smtClean="0"/>
              <a:t>En 1985 la India </a:t>
            </a:r>
            <a:r>
              <a:rPr lang="en-US" sz="2800" b="1" dirty="0" err="1" smtClean="0"/>
              <a:t>prohibio</a:t>
            </a:r>
            <a:r>
              <a:rPr lang="en-US" sz="2800" b="1" dirty="0" smtClean="0"/>
              <a:t>’ el </a:t>
            </a:r>
            <a:r>
              <a:rPr lang="en-US" sz="2800" b="1" dirty="0" err="1" smtClean="0"/>
              <a:t>comercio</a:t>
            </a:r>
            <a:r>
              <a:rPr lang="en-US" sz="2800" b="1" dirty="0" smtClean="0"/>
              <a:t> de </a:t>
            </a:r>
            <a:r>
              <a:rPr lang="en-US" sz="2800" b="1" dirty="0" err="1" smtClean="0"/>
              <a:t>osamentas</a:t>
            </a:r>
            <a:r>
              <a:rPr lang="en-US" sz="2800" b="1" dirty="0" smtClean="0"/>
              <a:t> </a:t>
            </a:r>
            <a:r>
              <a:rPr lang="en-US" sz="2800" b="1" dirty="0" err="1" smtClean="0"/>
              <a:t>humanas</a:t>
            </a:r>
            <a:r>
              <a:rPr lang="en-US" sz="2800" b="1" dirty="0" smtClean="0"/>
              <a:t>.</a:t>
            </a:r>
          </a:p>
          <a:p>
            <a:endParaRPr lang="en-US" sz="2800" b="1" dirty="0"/>
          </a:p>
          <a:p>
            <a:r>
              <a:rPr lang="en-US" sz="2800" b="1" dirty="0" smtClean="0"/>
              <a:t>?</a:t>
            </a:r>
            <a:r>
              <a:rPr lang="en-US" sz="2800" b="1" dirty="0" err="1" smtClean="0"/>
              <a:t>Porque</a:t>
            </a:r>
            <a:r>
              <a:rPr lang="en-US" sz="2800" b="1" dirty="0" smtClean="0"/>
              <a:t>?</a:t>
            </a:r>
            <a:endParaRPr lang="es-MX" sz="2800" b="1" dirty="0"/>
          </a:p>
        </p:txBody>
      </p:sp>
      <p:pic>
        <p:nvPicPr>
          <p:cNvPr id="3" name="Picture 2" descr="U.S. institutions pay a hefty price for human b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457200"/>
            <a:ext cx="4631595" cy="618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543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239000" cy="4832092"/>
          </a:xfrm>
          <a:prstGeom prst="rect">
            <a:avLst/>
          </a:prstGeom>
        </p:spPr>
        <p:txBody>
          <a:bodyPr wrap="square">
            <a:spAutoFit/>
          </a:bodyPr>
          <a:lstStyle/>
          <a:p>
            <a:r>
              <a:rPr lang="en-US" sz="2800" b="1" dirty="0" smtClean="0"/>
              <a:t>La </a:t>
            </a:r>
            <a:r>
              <a:rPr lang="en-US" sz="2800" b="1" dirty="0" err="1" smtClean="0"/>
              <a:t>industria</a:t>
            </a:r>
            <a:r>
              <a:rPr lang="en-US" sz="2800" b="1" dirty="0" smtClean="0"/>
              <a:t> de la </a:t>
            </a:r>
            <a:r>
              <a:rPr lang="en-US" sz="2800" b="1" dirty="0" err="1" smtClean="0"/>
              <a:t>venta</a:t>
            </a:r>
            <a:r>
              <a:rPr lang="en-US" sz="2800" b="1" dirty="0" smtClean="0"/>
              <a:t> de </a:t>
            </a:r>
            <a:r>
              <a:rPr lang="en-US" sz="2800" b="1" dirty="0" err="1" smtClean="0"/>
              <a:t>huesos</a:t>
            </a:r>
            <a:r>
              <a:rPr lang="en-US" sz="2800" b="1" dirty="0" smtClean="0"/>
              <a:t> </a:t>
            </a:r>
            <a:r>
              <a:rPr lang="en-US" sz="2800" b="1" dirty="0" err="1" smtClean="0"/>
              <a:t>humanos</a:t>
            </a:r>
            <a:r>
              <a:rPr lang="en-US" sz="2800" b="1" dirty="0" smtClean="0"/>
              <a:t> </a:t>
            </a:r>
            <a:r>
              <a:rPr lang="en-US" sz="2800" b="1" dirty="0" err="1" smtClean="0"/>
              <a:t>paro</a:t>
            </a:r>
            <a:r>
              <a:rPr lang="en-US" sz="2800" b="1" dirty="0" smtClean="0"/>
              <a:t>’ </a:t>
            </a:r>
            <a:r>
              <a:rPr lang="en-US" sz="2800" b="1" dirty="0" err="1" smtClean="0"/>
              <a:t>por</a:t>
            </a:r>
            <a:r>
              <a:rPr lang="en-US" sz="2800" b="1" dirty="0" smtClean="0"/>
              <a:t> </a:t>
            </a:r>
            <a:r>
              <a:rPr lang="en-US" sz="2800" b="1" dirty="0" err="1" smtClean="0"/>
              <a:t>completo</a:t>
            </a:r>
            <a:r>
              <a:rPr lang="en-US" sz="2800" b="1" dirty="0" smtClean="0"/>
              <a:t> en </a:t>
            </a:r>
            <a:r>
              <a:rPr lang="en-US" sz="2800" b="1" dirty="0" err="1" smtClean="0"/>
              <a:t>marzo</a:t>
            </a:r>
            <a:r>
              <a:rPr lang="en-US" sz="2800" b="1" dirty="0" smtClean="0"/>
              <a:t> 1985</a:t>
            </a:r>
            <a:r>
              <a:rPr lang="en-US" sz="2800" b="1" dirty="0"/>
              <a:t>, </a:t>
            </a:r>
            <a:r>
              <a:rPr lang="en-US" sz="2800" b="1" dirty="0" err="1" smtClean="0"/>
              <a:t>cuando</a:t>
            </a:r>
            <a:r>
              <a:rPr lang="en-US" sz="2800" b="1" dirty="0" smtClean="0"/>
              <a:t> un </a:t>
            </a:r>
            <a:r>
              <a:rPr lang="en-US" sz="2800" b="1" dirty="0" err="1" smtClean="0"/>
              <a:t>exportador</a:t>
            </a:r>
            <a:r>
              <a:rPr lang="en-US" sz="2800" b="1" dirty="0" smtClean="0"/>
              <a:t> </a:t>
            </a:r>
            <a:r>
              <a:rPr lang="en-US" sz="2800" b="1" dirty="0" err="1" smtClean="0"/>
              <a:t>fue</a:t>
            </a:r>
            <a:r>
              <a:rPr lang="en-US" sz="2800" b="1" dirty="0" smtClean="0"/>
              <a:t>’ </a:t>
            </a:r>
            <a:r>
              <a:rPr lang="en-US" sz="2800" b="1" dirty="0" err="1" smtClean="0"/>
              <a:t>arrestado</a:t>
            </a:r>
            <a:r>
              <a:rPr lang="en-US" sz="2800" b="1" dirty="0" smtClean="0"/>
              <a:t>  </a:t>
            </a:r>
            <a:r>
              <a:rPr lang="en-US" sz="2800" b="1" dirty="0" err="1" smtClean="0"/>
              <a:t>despues</a:t>
            </a:r>
            <a:r>
              <a:rPr lang="en-US" sz="2800" b="1" dirty="0" smtClean="0"/>
              <a:t> de </a:t>
            </a:r>
            <a:r>
              <a:rPr lang="en-US" sz="2800" b="1" dirty="0" err="1" smtClean="0"/>
              <a:t>exportar</a:t>
            </a:r>
            <a:r>
              <a:rPr lang="en-US" sz="2800" b="1" dirty="0" smtClean="0"/>
              <a:t> 1,500 </a:t>
            </a:r>
            <a:r>
              <a:rPr lang="en-US" sz="2800" b="1" dirty="0" err="1" smtClean="0"/>
              <a:t>esqueletos</a:t>
            </a:r>
            <a:r>
              <a:rPr lang="en-US" sz="2800" b="1" dirty="0" smtClean="0"/>
              <a:t> de </a:t>
            </a:r>
            <a:r>
              <a:rPr lang="en-US" sz="2800" b="1" dirty="0" err="1" smtClean="0"/>
              <a:t>niños</a:t>
            </a:r>
            <a:r>
              <a:rPr lang="en-US" sz="2800" b="1" dirty="0" smtClean="0"/>
              <a:t>. </a:t>
            </a:r>
            <a:r>
              <a:rPr lang="en-US" sz="2800" b="1" dirty="0" err="1" smtClean="0"/>
              <a:t>Por</a:t>
            </a:r>
            <a:r>
              <a:rPr lang="en-US" sz="2800" b="1" dirty="0" smtClean="0"/>
              <a:t> </a:t>
            </a:r>
            <a:r>
              <a:rPr lang="en-US" sz="2800" b="1" dirty="0" err="1" smtClean="0"/>
              <a:t>ser</a:t>
            </a:r>
            <a:r>
              <a:rPr lang="en-US" sz="2800" b="1" dirty="0" smtClean="0"/>
              <a:t> </a:t>
            </a:r>
            <a:r>
              <a:rPr lang="en-US" sz="2800" b="1" dirty="0" err="1" smtClean="0"/>
              <a:t>relativamente</a:t>
            </a:r>
            <a:r>
              <a:rPr lang="en-US" sz="2800" b="1" dirty="0" smtClean="0"/>
              <a:t> </a:t>
            </a:r>
            <a:r>
              <a:rPr lang="en-US" sz="2800" b="1" dirty="0" err="1" smtClean="0"/>
              <a:t>raros</a:t>
            </a:r>
            <a:r>
              <a:rPr lang="en-US" sz="2800" b="1" dirty="0" smtClean="0"/>
              <a:t> e </a:t>
            </a:r>
            <a:r>
              <a:rPr lang="en-US" sz="2800" b="1" dirty="0" err="1" smtClean="0"/>
              <a:t>ilustrar</a:t>
            </a:r>
            <a:r>
              <a:rPr lang="en-US" sz="2800" b="1" dirty="0" smtClean="0"/>
              <a:t> un </a:t>
            </a:r>
            <a:r>
              <a:rPr lang="en-US" sz="2800" b="1" dirty="0" err="1" smtClean="0"/>
              <a:t>estadio</a:t>
            </a:r>
            <a:r>
              <a:rPr lang="en-US" sz="2800" b="1" dirty="0" smtClean="0"/>
              <a:t> </a:t>
            </a:r>
            <a:r>
              <a:rPr lang="en-US" sz="2800" b="1" dirty="0" err="1" smtClean="0"/>
              <a:t>intermedio</a:t>
            </a:r>
            <a:r>
              <a:rPr lang="en-US" sz="2800" b="1" dirty="0" smtClean="0"/>
              <a:t> de </a:t>
            </a:r>
            <a:r>
              <a:rPr lang="en-US" sz="2800" b="1" dirty="0" err="1" smtClean="0"/>
              <a:t>desarrollo</a:t>
            </a:r>
            <a:r>
              <a:rPr lang="en-US" sz="2800" b="1" dirty="0" smtClean="0"/>
              <a:t> </a:t>
            </a:r>
            <a:r>
              <a:rPr lang="en-US" sz="2800" b="1" dirty="0" err="1" smtClean="0"/>
              <a:t>osteologico</a:t>
            </a:r>
            <a:r>
              <a:rPr lang="en-US" sz="2800" b="1" dirty="0" smtClean="0"/>
              <a:t>, los </a:t>
            </a:r>
            <a:r>
              <a:rPr lang="en-US" sz="2800" b="1" dirty="0" err="1" smtClean="0"/>
              <a:t>esqueletos</a:t>
            </a:r>
            <a:r>
              <a:rPr lang="en-US" sz="2800" b="1" dirty="0" smtClean="0"/>
              <a:t> de </a:t>
            </a:r>
            <a:r>
              <a:rPr lang="en-US" sz="2800" b="1" dirty="0" err="1" smtClean="0"/>
              <a:t>niños</a:t>
            </a:r>
            <a:r>
              <a:rPr lang="en-US" sz="2800" b="1" dirty="0" smtClean="0"/>
              <a:t> </a:t>
            </a:r>
            <a:r>
              <a:rPr lang="en-US" sz="2800" b="1" dirty="0" err="1" smtClean="0"/>
              <a:t>tenian</a:t>
            </a:r>
            <a:r>
              <a:rPr lang="en-US" sz="2800" b="1" dirty="0" smtClean="0"/>
              <a:t> </a:t>
            </a:r>
            <a:r>
              <a:rPr lang="en-US" sz="2800" b="1" dirty="0" err="1" smtClean="0"/>
              <a:t>precios</a:t>
            </a:r>
            <a:r>
              <a:rPr lang="en-US" sz="2800" b="1" dirty="0" smtClean="0"/>
              <a:t> mas altos. Los </a:t>
            </a:r>
            <a:r>
              <a:rPr lang="en-US" sz="2800" b="1" dirty="0" err="1" smtClean="0"/>
              <a:t>periodicos</a:t>
            </a:r>
            <a:r>
              <a:rPr lang="en-US" sz="2800" b="1" dirty="0" smtClean="0"/>
              <a:t> de la India </a:t>
            </a:r>
            <a:r>
              <a:rPr lang="en-US" sz="2800" b="1" dirty="0" err="1" smtClean="0"/>
              <a:t>sostuvieron</a:t>
            </a:r>
            <a:r>
              <a:rPr lang="en-US" sz="2800" b="1" dirty="0" smtClean="0"/>
              <a:t> </a:t>
            </a:r>
            <a:r>
              <a:rPr lang="en-US" sz="2800" b="1" dirty="0" err="1" smtClean="0"/>
              <a:t>tener</a:t>
            </a:r>
            <a:r>
              <a:rPr lang="en-US" sz="2800" b="1" dirty="0" smtClean="0"/>
              <a:t> </a:t>
            </a:r>
            <a:r>
              <a:rPr lang="en-US" sz="2800" b="1" dirty="0" err="1" smtClean="0"/>
              <a:t>pruevas</a:t>
            </a:r>
            <a:r>
              <a:rPr lang="en-US" sz="2800" b="1" dirty="0" smtClean="0"/>
              <a:t> de </a:t>
            </a:r>
            <a:r>
              <a:rPr lang="en-US" sz="2800" b="1" dirty="0" err="1" smtClean="0"/>
              <a:t>que</a:t>
            </a:r>
            <a:r>
              <a:rPr lang="en-US" sz="2800" b="1" dirty="0" smtClean="0"/>
              <a:t> los </a:t>
            </a:r>
            <a:r>
              <a:rPr lang="en-US" sz="2800" b="1" dirty="0" err="1" smtClean="0"/>
              <a:t>niños</a:t>
            </a:r>
            <a:r>
              <a:rPr lang="en-US" sz="2800" b="1" dirty="0" smtClean="0"/>
              <a:t> </a:t>
            </a:r>
            <a:r>
              <a:rPr lang="en-US" sz="2800" b="1" dirty="0" err="1" smtClean="0"/>
              <a:t>habian</a:t>
            </a:r>
            <a:r>
              <a:rPr lang="en-US" sz="2800" b="1" dirty="0" smtClean="0"/>
              <a:t> </a:t>
            </a:r>
            <a:r>
              <a:rPr lang="en-US" sz="2800" b="1" dirty="0" err="1" smtClean="0"/>
              <a:t>sido</a:t>
            </a:r>
            <a:r>
              <a:rPr lang="en-US" sz="2800" b="1" dirty="0" smtClean="0"/>
              <a:t> </a:t>
            </a:r>
            <a:r>
              <a:rPr lang="en-US" sz="2800" b="1" dirty="0" err="1" smtClean="0"/>
              <a:t>raptados</a:t>
            </a:r>
            <a:r>
              <a:rPr lang="en-US" sz="2800" b="1" dirty="0" smtClean="0"/>
              <a:t> y </a:t>
            </a:r>
            <a:r>
              <a:rPr lang="en-US" sz="2800" b="1" dirty="0" err="1" smtClean="0"/>
              <a:t>muertos</a:t>
            </a:r>
            <a:r>
              <a:rPr lang="en-US" sz="2800" b="1" dirty="0" smtClean="0"/>
              <a:t> solo para </a:t>
            </a:r>
            <a:r>
              <a:rPr lang="en-US" sz="2800" b="1" dirty="0" err="1" smtClean="0"/>
              <a:t>que</a:t>
            </a:r>
            <a:r>
              <a:rPr lang="en-US" sz="2800" b="1" dirty="0" smtClean="0"/>
              <a:t> </a:t>
            </a:r>
            <a:r>
              <a:rPr lang="en-US" sz="2800" b="1" dirty="0" err="1" smtClean="0"/>
              <a:t>sus</a:t>
            </a:r>
            <a:r>
              <a:rPr lang="en-US" sz="2800" b="1" dirty="0" smtClean="0"/>
              <a:t> </a:t>
            </a:r>
            <a:r>
              <a:rPr lang="en-US" sz="2800" b="1" dirty="0" err="1" smtClean="0"/>
              <a:t>esqueletos</a:t>
            </a:r>
            <a:r>
              <a:rPr lang="en-US" sz="2800" b="1" dirty="0" smtClean="0"/>
              <a:t> </a:t>
            </a:r>
            <a:r>
              <a:rPr lang="en-US" sz="2800" b="1" dirty="0" err="1" smtClean="0"/>
              <a:t>fueran</a:t>
            </a:r>
            <a:r>
              <a:rPr lang="en-US" sz="2800" b="1" dirty="0" smtClean="0"/>
              <a:t> </a:t>
            </a:r>
            <a:r>
              <a:rPr lang="en-US" sz="2800" b="1" dirty="0" err="1" smtClean="0"/>
              <a:t>vendidos</a:t>
            </a:r>
            <a:r>
              <a:rPr lang="en-US" sz="2800" b="1" dirty="0" smtClean="0"/>
              <a:t>.</a:t>
            </a:r>
            <a:endParaRPr lang="es-MX" sz="2800" b="1" dirty="0"/>
          </a:p>
        </p:txBody>
      </p:sp>
    </p:spTree>
    <p:extLst>
      <p:ext uri="{BB962C8B-B14F-4D97-AF65-F5344CB8AC3E}">
        <p14:creationId xmlns:p14="http://schemas.microsoft.com/office/powerpoint/2010/main" val="3981543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86800" cy="2246769"/>
          </a:xfrm>
          <a:prstGeom prst="rect">
            <a:avLst/>
          </a:prstGeom>
          <a:noFill/>
        </p:spPr>
        <p:txBody>
          <a:bodyPr wrap="square" rtlCol="0">
            <a:spAutoFit/>
          </a:bodyPr>
          <a:lstStyle/>
          <a:p>
            <a:r>
              <a:rPr lang="en-US" sz="2800" b="1" dirty="0" smtClean="0"/>
              <a:t>Para </a:t>
            </a:r>
            <a:r>
              <a:rPr lang="en-US" sz="2800" b="1" dirty="0" err="1" smtClean="0"/>
              <a:t>llegar</a:t>
            </a:r>
            <a:r>
              <a:rPr lang="en-US" sz="2800" b="1" dirty="0" smtClean="0"/>
              <a:t> a </a:t>
            </a:r>
            <a:r>
              <a:rPr lang="en-US" sz="2800" b="1" dirty="0" err="1" smtClean="0"/>
              <a:t>tener</a:t>
            </a:r>
            <a:r>
              <a:rPr lang="en-US" sz="2800" b="1" dirty="0" smtClean="0"/>
              <a:t> un </a:t>
            </a:r>
            <a:r>
              <a:rPr lang="en-US" sz="2800" b="1" dirty="0" err="1" smtClean="0"/>
              <a:t>esqueleto</a:t>
            </a:r>
            <a:r>
              <a:rPr lang="en-US" sz="2800" b="1" dirty="0" smtClean="0"/>
              <a:t> </a:t>
            </a:r>
            <a:r>
              <a:rPr lang="en-US" sz="2800" b="1" dirty="0" err="1" smtClean="0"/>
              <a:t>humano</a:t>
            </a:r>
            <a:r>
              <a:rPr lang="en-US" sz="2800" b="1" dirty="0" smtClean="0"/>
              <a:t> en </a:t>
            </a:r>
            <a:r>
              <a:rPr lang="en-US" sz="2800" b="1" dirty="0" err="1" smtClean="0"/>
              <a:t>buenas</a:t>
            </a:r>
            <a:r>
              <a:rPr lang="en-US" sz="2800" b="1" dirty="0" smtClean="0"/>
              <a:t> </a:t>
            </a:r>
            <a:r>
              <a:rPr lang="en-US" sz="2800" b="1" dirty="0" err="1" smtClean="0"/>
              <a:t>condiciones</a:t>
            </a:r>
            <a:r>
              <a:rPr lang="en-US" sz="2800" b="1" dirty="0" smtClean="0"/>
              <a:t> se </a:t>
            </a:r>
            <a:r>
              <a:rPr lang="en-US" sz="2800" b="1" dirty="0" err="1" smtClean="0"/>
              <a:t>tiene</a:t>
            </a:r>
            <a:r>
              <a:rPr lang="en-US" sz="2800" b="1" dirty="0" smtClean="0"/>
              <a:t> </a:t>
            </a:r>
            <a:r>
              <a:rPr lang="en-US" sz="2800" b="1" dirty="0" err="1" smtClean="0"/>
              <a:t>que</a:t>
            </a:r>
            <a:r>
              <a:rPr lang="en-US" sz="2800" b="1" dirty="0" smtClean="0"/>
              <a:t> </a:t>
            </a:r>
            <a:r>
              <a:rPr lang="en-US" sz="2800" b="1" dirty="0" err="1" smtClean="0"/>
              <a:t>descarnificar</a:t>
            </a:r>
            <a:r>
              <a:rPr lang="en-US" sz="2800" b="1" dirty="0" smtClean="0"/>
              <a:t> el </a:t>
            </a:r>
            <a:r>
              <a:rPr lang="en-US" sz="2800" b="1" dirty="0" err="1" smtClean="0"/>
              <a:t>cuerpo</a:t>
            </a:r>
            <a:r>
              <a:rPr lang="en-US" sz="2800" b="1" dirty="0" smtClean="0"/>
              <a:t> </a:t>
            </a:r>
            <a:r>
              <a:rPr lang="en-US" sz="2800" b="1" dirty="0" err="1" smtClean="0"/>
              <a:t>inmediatamente</a:t>
            </a:r>
            <a:r>
              <a:rPr lang="en-US" sz="2800" b="1" dirty="0" smtClean="0"/>
              <a:t> </a:t>
            </a:r>
            <a:r>
              <a:rPr lang="en-US" sz="2800" b="1" dirty="0" err="1" smtClean="0"/>
              <a:t>despues</a:t>
            </a:r>
            <a:r>
              <a:rPr lang="en-US" sz="2800" b="1" dirty="0" smtClean="0"/>
              <a:t> de la </a:t>
            </a:r>
            <a:r>
              <a:rPr lang="en-US" sz="2800" b="1" dirty="0" err="1" smtClean="0"/>
              <a:t>muerte</a:t>
            </a:r>
            <a:r>
              <a:rPr lang="en-US" sz="2800" b="1" dirty="0" smtClean="0"/>
              <a:t>.</a:t>
            </a:r>
          </a:p>
          <a:p>
            <a:endParaRPr lang="en-US" sz="2800" b="1" dirty="0"/>
          </a:p>
          <a:p>
            <a:r>
              <a:rPr lang="en-US" sz="2800" b="1" dirty="0" err="1" smtClean="0"/>
              <a:t>Esto</a:t>
            </a:r>
            <a:r>
              <a:rPr lang="en-US" sz="2800" b="1" dirty="0" smtClean="0"/>
              <a:t> </a:t>
            </a:r>
            <a:r>
              <a:rPr lang="en-US" sz="2800" b="1" dirty="0" err="1" smtClean="0"/>
              <a:t>resulto</a:t>
            </a:r>
            <a:r>
              <a:rPr lang="en-US" sz="2800" b="1" dirty="0" smtClean="0"/>
              <a:t> </a:t>
            </a:r>
            <a:r>
              <a:rPr lang="en-US" sz="2800" b="1" dirty="0" err="1" smtClean="0"/>
              <a:t>ser</a:t>
            </a:r>
            <a:r>
              <a:rPr lang="en-US" sz="2800" b="1" dirty="0" smtClean="0"/>
              <a:t> </a:t>
            </a:r>
            <a:r>
              <a:rPr lang="en-US" sz="2800" b="1" dirty="0" err="1" smtClean="0"/>
              <a:t>motivo</a:t>
            </a:r>
            <a:r>
              <a:rPr lang="en-US" sz="2800" b="1" dirty="0" smtClean="0"/>
              <a:t> de </a:t>
            </a:r>
            <a:r>
              <a:rPr lang="en-US" sz="2800" b="1" dirty="0" err="1" smtClean="0"/>
              <a:t>otros</a:t>
            </a:r>
            <a:r>
              <a:rPr lang="en-US" sz="2800" b="1" dirty="0" smtClean="0"/>
              <a:t> </a:t>
            </a:r>
            <a:r>
              <a:rPr lang="en-US" sz="2800" b="1" dirty="0" err="1" smtClean="0"/>
              <a:t>casos</a:t>
            </a:r>
            <a:r>
              <a:rPr lang="en-US" sz="2800" b="1" dirty="0" smtClean="0"/>
              <a:t> </a:t>
            </a:r>
            <a:r>
              <a:rPr lang="en-US" sz="2800" b="1" dirty="0" err="1" smtClean="0"/>
              <a:t>estilo</a:t>
            </a:r>
            <a:r>
              <a:rPr lang="en-US" sz="2800" b="1" dirty="0" smtClean="0"/>
              <a:t> Burke y Hare </a:t>
            </a:r>
            <a:endParaRPr lang="es-MX" sz="2800" b="1" dirty="0"/>
          </a:p>
        </p:txBody>
      </p:sp>
      <p:pic>
        <p:nvPicPr>
          <p:cNvPr id="4100" name="Picture 4" descr="http://www.wired.com/images/article/magazine/1512/ff_bones3_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24200"/>
            <a:ext cx="238125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wired.com/images/article/magazine/1512/ff_bones4_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124200"/>
            <a:ext cx="23812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wired.com/images/article/magazine/1512/ff_bones5_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910137"/>
            <a:ext cx="2381250" cy="1590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62600" y="3124200"/>
            <a:ext cx="3360174" cy="3416320"/>
          </a:xfrm>
          <a:prstGeom prst="rect">
            <a:avLst/>
          </a:prstGeom>
        </p:spPr>
        <p:txBody>
          <a:bodyPr wrap="square">
            <a:spAutoFit/>
          </a:bodyPr>
          <a:lstStyle/>
          <a:p>
            <a:r>
              <a:rPr lang="en-US" dirty="0" smtClean="0"/>
              <a:t>Left: </a:t>
            </a:r>
            <a:r>
              <a:rPr lang="en-US" dirty="0"/>
              <a:t>A police officer in </a:t>
            </a:r>
            <a:r>
              <a:rPr lang="en-US" dirty="0" err="1"/>
              <a:t>Burdwan</a:t>
            </a:r>
            <a:r>
              <a:rPr lang="en-US" dirty="0"/>
              <a:t>, West Bengal, displays a cache of skulls confiscated from a bone factory run by </a:t>
            </a:r>
            <a:r>
              <a:rPr lang="en-US" dirty="0" err="1"/>
              <a:t>Mukti</a:t>
            </a:r>
            <a:r>
              <a:rPr lang="en-US" dirty="0"/>
              <a:t> Biswas on the outskirts of Kolkata. Middle: The gated entrance to Young Brothers in Kolkata. The company sells human remains at wholesale prices. </a:t>
            </a:r>
            <a:r>
              <a:rPr lang="en-US" dirty="0" smtClean="0"/>
              <a:t>Last: </a:t>
            </a:r>
            <a:r>
              <a:rPr lang="en-US" dirty="0"/>
              <a:t>A bag of tibias and femurs* recovered by West Bengal police.</a:t>
            </a:r>
            <a:br>
              <a:rPr lang="en-US" dirty="0"/>
            </a:br>
            <a:r>
              <a:rPr lang="en-US" i="1" dirty="0"/>
              <a:t>Photos: Scott Carney</a:t>
            </a:r>
            <a:endParaRPr lang="es-MX" dirty="0"/>
          </a:p>
        </p:txBody>
      </p:sp>
    </p:spTree>
    <p:extLst>
      <p:ext uri="{BB962C8B-B14F-4D97-AF65-F5344CB8AC3E}">
        <p14:creationId xmlns:p14="http://schemas.microsoft.com/office/powerpoint/2010/main" val="357695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53656"/>
            <a:ext cx="7010400" cy="2554545"/>
          </a:xfrm>
          <a:prstGeom prst="rect">
            <a:avLst/>
          </a:prstGeom>
          <a:noFill/>
        </p:spPr>
        <p:txBody>
          <a:bodyPr wrap="square" rtlCol="0">
            <a:spAutoFit/>
          </a:bodyPr>
          <a:lstStyle/>
          <a:p>
            <a:r>
              <a:rPr lang="en-US" sz="3200" b="1" dirty="0" err="1" smtClean="0"/>
              <a:t>Desde</a:t>
            </a:r>
            <a:r>
              <a:rPr lang="en-US" sz="3200" b="1" dirty="0" smtClean="0"/>
              <a:t> </a:t>
            </a:r>
            <a:r>
              <a:rPr lang="en-US" sz="3200" b="1" dirty="0" err="1" smtClean="0"/>
              <a:t>entonces</a:t>
            </a:r>
            <a:r>
              <a:rPr lang="en-US" sz="3200" b="1" dirty="0" smtClean="0"/>
              <a:t> se </a:t>
            </a:r>
            <a:r>
              <a:rPr lang="en-US" sz="3200" b="1" dirty="0" err="1" smtClean="0"/>
              <a:t>hizo</a:t>
            </a:r>
            <a:r>
              <a:rPr lang="en-US" sz="3200" b="1" dirty="0" smtClean="0"/>
              <a:t> mucho mas </a:t>
            </a:r>
            <a:r>
              <a:rPr lang="en-US" sz="3200" b="1" dirty="0" err="1" smtClean="0"/>
              <a:t>caro</a:t>
            </a:r>
            <a:r>
              <a:rPr lang="en-US" sz="3200" b="1" dirty="0" smtClean="0"/>
              <a:t> </a:t>
            </a:r>
            <a:r>
              <a:rPr lang="en-US" sz="3200" b="1" dirty="0" err="1" smtClean="0"/>
              <a:t>conseguir</a:t>
            </a:r>
            <a:r>
              <a:rPr lang="en-US" sz="3200" b="1" dirty="0" smtClean="0"/>
              <a:t> un </a:t>
            </a:r>
            <a:r>
              <a:rPr lang="en-US" sz="3200" b="1" dirty="0" err="1" smtClean="0"/>
              <a:t>esqueleto</a:t>
            </a:r>
            <a:r>
              <a:rPr lang="en-US" sz="3200" b="1" dirty="0" smtClean="0"/>
              <a:t> </a:t>
            </a:r>
            <a:r>
              <a:rPr lang="en-US" sz="3200" b="1" dirty="0" err="1" smtClean="0"/>
              <a:t>humano</a:t>
            </a:r>
            <a:r>
              <a:rPr lang="en-US" sz="3200" b="1" dirty="0" smtClean="0"/>
              <a:t>, y los </a:t>
            </a:r>
            <a:r>
              <a:rPr lang="en-US" sz="3200" b="1" dirty="0" err="1" smtClean="0"/>
              <a:t>estudiantes</a:t>
            </a:r>
            <a:r>
              <a:rPr lang="en-US" sz="3200" b="1" dirty="0" smtClean="0"/>
              <a:t> de </a:t>
            </a:r>
            <a:r>
              <a:rPr lang="en-US" sz="3200" b="1" dirty="0" err="1" smtClean="0"/>
              <a:t>medicina</a:t>
            </a:r>
            <a:r>
              <a:rPr lang="en-US" sz="3200" b="1" dirty="0" smtClean="0"/>
              <a:t> de los </a:t>
            </a:r>
            <a:r>
              <a:rPr lang="en-US" sz="3200" b="1" dirty="0" err="1" smtClean="0"/>
              <a:t>paises</a:t>
            </a:r>
            <a:r>
              <a:rPr lang="en-US" sz="3200" b="1" dirty="0" smtClean="0"/>
              <a:t> mas </a:t>
            </a:r>
            <a:r>
              <a:rPr lang="en-US" sz="3200" b="1" dirty="0" err="1" smtClean="0"/>
              <a:t>ricos</a:t>
            </a:r>
            <a:r>
              <a:rPr lang="en-US" sz="3200" b="1" dirty="0" smtClean="0"/>
              <a:t> </a:t>
            </a:r>
            <a:r>
              <a:rPr lang="en-US" sz="3200" b="1" dirty="0" err="1" smtClean="0"/>
              <a:t>ya</a:t>
            </a:r>
            <a:r>
              <a:rPr lang="en-US" sz="3200" b="1" dirty="0" smtClean="0"/>
              <a:t> no </a:t>
            </a:r>
            <a:r>
              <a:rPr lang="en-US" sz="3200" b="1" dirty="0" err="1" smtClean="0"/>
              <a:t>pueden</a:t>
            </a:r>
            <a:r>
              <a:rPr lang="en-US" sz="3200" b="1" dirty="0" smtClean="0"/>
              <a:t> </a:t>
            </a:r>
            <a:r>
              <a:rPr lang="en-US" sz="3200" b="1" dirty="0" err="1" smtClean="0"/>
              <a:t>tener</a:t>
            </a:r>
            <a:r>
              <a:rPr lang="en-US" sz="3200" b="1" dirty="0" smtClean="0"/>
              <a:t> un </a:t>
            </a:r>
            <a:r>
              <a:rPr lang="en-US" sz="3200" b="1" dirty="0" err="1" smtClean="0"/>
              <a:t>esqueleto</a:t>
            </a:r>
            <a:r>
              <a:rPr lang="en-US" sz="3200" b="1" dirty="0" smtClean="0"/>
              <a:t> </a:t>
            </a:r>
            <a:r>
              <a:rPr lang="en-US" sz="3200" b="1" dirty="0" err="1" smtClean="0"/>
              <a:t>cada</a:t>
            </a:r>
            <a:r>
              <a:rPr lang="en-US" sz="3200" b="1" dirty="0" smtClean="0"/>
              <a:t> </a:t>
            </a:r>
            <a:r>
              <a:rPr lang="en-US" sz="3200" b="1" dirty="0" err="1" smtClean="0"/>
              <a:t>uno</a:t>
            </a:r>
            <a:endParaRPr lang="es-MX" sz="3200" b="1" dirty="0"/>
          </a:p>
        </p:txBody>
      </p:sp>
    </p:spTree>
    <p:extLst>
      <p:ext uri="{BB962C8B-B14F-4D97-AF65-F5344CB8AC3E}">
        <p14:creationId xmlns:p14="http://schemas.microsoft.com/office/powerpoint/2010/main" val="3981543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800"/>
            <a:ext cx="5397500" cy="5016758"/>
          </a:xfrm>
          <a:prstGeom prst="rect">
            <a:avLst/>
          </a:prstGeom>
          <a:noFill/>
        </p:spPr>
        <p:txBody>
          <a:bodyPr wrap="square" rtlCol="0">
            <a:spAutoFit/>
          </a:bodyPr>
          <a:lstStyle/>
          <a:p>
            <a:r>
              <a:rPr lang="en-US" sz="3600" b="1" dirty="0" err="1" smtClean="0"/>
              <a:t>Primeras</a:t>
            </a:r>
            <a:r>
              <a:rPr lang="en-US" sz="3600" b="1" dirty="0" smtClean="0"/>
              <a:t> </a:t>
            </a:r>
            <a:r>
              <a:rPr lang="en-US" sz="3600" b="1" dirty="0" err="1" smtClean="0"/>
              <a:t>autopsias</a:t>
            </a:r>
            <a:endParaRPr lang="en-US" sz="3600" b="1" dirty="0" smtClean="0"/>
          </a:p>
          <a:p>
            <a:endParaRPr lang="en-US" sz="2800" b="1" dirty="0" smtClean="0"/>
          </a:p>
          <a:p>
            <a:r>
              <a:rPr lang="en-US" sz="2800" b="1" dirty="0" smtClean="0"/>
              <a:t>Las </a:t>
            </a:r>
            <a:r>
              <a:rPr lang="en-US" sz="2800" b="1" dirty="0" err="1" smtClean="0"/>
              <a:t>primeras</a:t>
            </a:r>
            <a:r>
              <a:rPr lang="en-US" sz="2800" b="1" dirty="0" smtClean="0"/>
              <a:t> </a:t>
            </a:r>
            <a:r>
              <a:rPr lang="en-US" sz="2800" b="1" dirty="0" err="1" smtClean="0"/>
              <a:t>autopsias</a:t>
            </a:r>
            <a:r>
              <a:rPr lang="en-US" sz="2800" b="1" dirty="0" smtClean="0"/>
              <a:t> en el </a:t>
            </a:r>
            <a:r>
              <a:rPr lang="en-US" sz="2800" b="1" dirty="0" err="1" smtClean="0"/>
              <a:t>renacimiento</a:t>
            </a:r>
            <a:r>
              <a:rPr lang="en-US" sz="2800" b="1" dirty="0" smtClean="0"/>
              <a:t> </a:t>
            </a:r>
            <a:r>
              <a:rPr lang="en-US" sz="2800" b="1" dirty="0" err="1" smtClean="0"/>
              <a:t>produjeron</a:t>
            </a:r>
            <a:r>
              <a:rPr lang="en-US" sz="2800" b="1" dirty="0" smtClean="0"/>
              <a:t> </a:t>
            </a:r>
            <a:r>
              <a:rPr lang="en-US" sz="2800" b="1" dirty="0" err="1" smtClean="0"/>
              <a:t>grandes</a:t>
            </a:r>
            <a:r>
              <a:rPr lang="en-US" sz="2800" b="1" dirty="0" smtClean="0"/>
              <a:t> </a:t>
            </a:r>
            <a:r>
              <a:rPr lang="en-US" sz="2800" b="1" dirty="0" err="1" smtClean="0"/>
              <a:t>avances</a:t>
            </a:r>
            <a:r>
              <a:rPr lang="en-US" sz="2800" b="1" dirty="0" smtClean="0"/>
              <a:t> en el </a:t>
            </a:r>
            <a:r>
              <a:rPr lang="en-US" sz="2800" b="1" dirty="0" err="1" smtClean="0"/>
              <a:t>conocimiento</a:t>
            </a:r>
            <a:r>
              <a:rPr lang="en-US" sz="2800" b="1" dirty="0" smtClean="0"/>
              <a:t> y en el </a:t>
            </a:r>
            <a:r>
              <a:rPr lang="en-US" sz="2800" b="1" dirty="0" err="1" smtClean="0"/>
              <a:t>entrenamiento</a:t>
            </a:r>
            <a:r>
              <a:rPr lang="en-US" sz="2800" b="1" dirty="0" smtClean="0"/>
              <a:t>  de los medicos</a:t>
            </a:r>
          </a:p>
          <a:p>
            <a:endParaRPr lang="en-US" sz="2400" b="1" dirty="0" smtClean="0"/>
          </a:p>
          <a:p>
            <a:r>
              <a:rPr lang="en-US" sz="2400" b="1" dirty="0" smtClean="0"/>
              <a:t>Vesalius</a:t>
            </a:r>
          </a:p>
          <a:p>
            <a:r>
              <a:rPr lang="en-US" sz="2400" b="1" dirty="0" smtClean="0"/>
              <a:t>Vasari</a:t>
            </a:r>
          </a:p>
          <a:p>
            <a:r>
              <a:rPr lang="en-US" sz="2400" b="1" dirty="0" err="1" smtClean="0"/>
              <a:t>Pollaiuolo</a:t>
            </a:r>
            <a:endParaRPr lang="en-US" sz="2400" b="1" dirty="0" smtClean="0"/>
          </a:p>
          <a:p>
            <a:r>
              <a:rPr lang="en-US" sz="2400" b="1" dirty="0" smtClean="0"/>
              <a:t>Da Vinci</a:t>
            </a:r>
          </a:p>
          <a:p>
            <a:endParaRPr lang="en-US" sz="2400" b="1" dirty="0"/>
          </a:p>
        </p:txBody>
      </p:sp>
      <p:sp>
        <p:nvSpPr>
          <p:cNvPr id="3" name="AutoShape 2" descr="http://www.google.com.mx/url?sa=i&amp;source=images&amp;cd=&amp;docid=i27jFeO9Liyk6M&amp;tbnid=SqDYSH492gM31M:&amp;ved=0CAUQjBw4kgE&amp;url=http%3A%2F%2Fstatic.squarespace.com%2Fstatic%2F5165dbc4e4b035d7482d7812%2Ft%2F51adacdfe4b0eab971c673ef%2F1370336480529%2Fanatomydavinciderekbair.jpg&amp;ei=_4HtUrP6OIrgyQHY14CgBw&amp;psig=AFQjCNG9vCuICSyF7ShEdv7R7pRshkoDhg&amp;ust=1391383423990391"/>
          <p:cNvSpPr>
            <a:spLocks noChangeAspect="1" noChangeArrowheads="1"/>
          </p:cNvSpPr>
          <p:nvPr/>
        </p:nvSpPr>
        <p:spPr bwMode="auto">
          <a:xfrm>
            <a:off x="63500" y="-136525"/>
            <a:ext cx="5486400" cy="8220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4" descr="http://www.google.com.mx/url?sa=i&amp;source=images&amp;cd=&amp;docid=i27jFeO9Liyk6M&amp;tbnid=SqDYSH492gM31M:&amp;ved=0CAUQjBw4kgE&amp;url=http%3A%2F%2Fstatic.squarespace.com%2Fstatic%2F5165dbc4e4b035d7482d7812%2Ft%2F51adacdfe4b0eab971c673ef%2F1370336480529%2Fanatomydavinciderekbair.jpg&amp;ei=_4HtUrP6OIrgyQHY14CgBw&amp;psig=AFQjCNG9vCuICSyF7ShEdv7R7pRshkoDhg&amp;ust=1391383423990391"/>
          <p:cNvSpPr>
            <a:spLocks noChangeAspect="1" noChangeArrowheads="1"/>
          </p:cNvSpPr>
          <p:nvPr/>
        </p:nvSpPr>
        <p:spPr bwMode="auto">
          <a:xfrm>
            <a:off x="215900" y="15875"/>
            <a:ext cx="5486400" cy="8220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900" y="914400"/>
            <a:ext cx="3126849" cy="4684845"/>
          </a:xfrm>
          <a:prstGeom prst="rect">
            <a:avLst/>
          </a:prstGeom>
        </p:spPr>
      </p:pic>
      <p:sp>
        <p:nvSpPr>
          <p:cNvPr id="6" name="Rectangle 5"/>
          <p:cNvSpPr/>
          <p:nvPr/>
        </p:nvSpPr>
        <p:spPr>
          <a:xfrm>
            <a:off x="233106" y="5954232"/>
            <a:ext cx="8928100" cy="584775"/>
          </a:xfrm>
          <a:prstGeom prst="rect">
            <a:avLst/>
          </a:prstGeom>
        </p:spPr>
        <p:txBody>
          <a:bodyPr wrap="square">
            <a:spAutoFit/>
          </a:bodyPr>
          <a:lstStyle/>
          <a:p>
            <a:r>
              <a:rPr lang="en-US" sz="3200" b="1" dirty="0" err="1" smtClean="0"/>
              <a:t>cambiaron</a:t>
            </a:r>
            <a:r>
              <a:rPr lang="en-US" sz="3200" b="1" dirty="0" smtClean="0"/>
              <a:t> </a:t>
            </a:r>
            <a:r>
              <a:rPr lang="en-US" sz="3200" b="1" dirty="0"/>
              <a:t>el </a:t>
            </a:r>
            <a:r>
              <a:rPr lang="en-US" sz="3200" b="1" dirty="0" err="1"/>
              <a:t>entendimiento</a:t>
            </a:r>
            <a:r>
              <a:rPr lang="en-US" sz="3200" b="1" dirty="0"/>
              <a:t> del </a:t>
            </a:r>
            <a:r>
              <a:rPr lang="en-US" sz="3200" b="1" dirty="0" err="1"/>
              <a:t>cuerpo</a:t>
            </a:r>
            <a:r>
              <a:rPr lang="en-US" sz="3200" b="1" dirty="0"/>
              <a:t> </a:t>
            </a:r>
            <a:r>
              <a:rPr lang="en-US" sz="3200" b="1" dirty="0" err="1"/>
              <a:t>humano</a:t>
            </a:r>
            <a:endParaRPr lang="en-US" sz="3200" b="1" dirty="0"/>
          </a:p>
        </p:txBody>
      </p:sp>
    </p:spTree>
    <p:extLst>
      <p:ext uri="{BB962C8B-B14F-4D97-AF65-F5344CB8AC3E}">
        <p14:creationId xmlns:p14="http://schemas.microsoft.com/office/powerpoint/2010/main" val="2854694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1.gstatic.com/images?q=tbn:ANd9GcRk3YjAUp6vmbZXYeTtYb6YS9Pm8tKGX4qLFyK58F8UroN5fce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125877"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304800"/>
            <a:ext cx="8382000" cy="830997"/>
          </a:xfrm>
          <a:prstGeom prst="rect">
            <a:avLst/>
          </a:prstGeom>
          <a:noFill/>
        </p:spPr>
        <p:txBody>
          <a:bodyPr wrap="square" rtlCol="0">
            <a:spAutoFit/>
          </a:bodyPr>
          <a:lstStyle/>
          <a:p>
            <a:r>
              <a:rPr lang="en-US" sz="2400" b="1" dirty="0" smtClean="0"/>
              <a:t>Gunther von </a:t>
            </a:r>
            <a:r>
              <a:rPr lang="en-US" sz="2400" b="1" dirty="0" err="1" smtClean="0"/>
              <a:t>Hagens</a:t>
            </a:r>
            <a:r>
              <a:rPr lang="en-US" sz="2400" b="1" dirty="0" smtClean="0"/>
              <a:t>: Doctor y </a:t>
            </a:r>
            <a:r>
              <a:rPr lang="en-US" sz="2400" b="1" dirty="0" err="1" smtClean="0"/>
              <a:t>cientifico</a:t>
            </a:r>
            <a:r>
              <a:rPr lang="en-US" sz="2400" b="1" dirty="0" smtClean="0"/>
              <a:t> </a:t>
            </a:r>
            <a:r>
              <a:rPr lang="en-US" sz="2400" b="1" dirty="0" err="1" smtClean="0"/>
              <a:t>anatomista</a:t>
            </a:r>
            <a:r>
              <a:rPr lang="en-US" sz="2400" b="1" dirty="0" smtClean="0"/>
              <a:t>.</a:t>
            </a:r>
          </a:p>
          <a:p>
            <a:r>
              <a:rPr lang="en-US" sz="2400" b="1" dirty="0" smtClean="0"/>
              <a:t>Inventor de </a:t>
            </a:r>
            <a:r>
              <a:rPr lang="en-US" sz="2400" b="1" dirty="0" err="1" smtClean="0"/>
              <a:t>novedosas</a:t>
            </a:r>
            <a:r>
              <a:rPr lang="en-US" sz="2400" b="1" dirty="0" smtClean="0"/>
              <a:t> </a:t>
            </a:r>
            <a:r>
              <a:rPr lang="en-US" sz="2400" b="1" dirty="0" err="1" smtClean="0"/>
              <a:t>tecnicas</a:t>
            </a:r>
            <a:r>
              <a:rPr lang="en-US" sz="2400" b="1" dirty="0" smtClean="0"/>
              <a:t> de </a:t>
            </a:r>
            <a:r>
              <a:rPr lang="en-US" sz="2400" b="1" dirty="0" err="1" smtClean="0"/>
              <a:t>conservacion</a:t>
            </a:r>
            <a:r>
              <a:rPr lang="en-US" sz="2400" b="1" dirty="0" smtClean="0"/>
              <a:t> </a:t>
            </a:r>
            <a:r>
              <a:rPr lang="en-US" sz="2400" b="1" dirty="0" err="1" smtClean="0"/>
              <a:t>anatomicas</a:t>
            </a:r>
            <a:endParaRPr lang="es-MX" sz="2400" b="1" dirty="0"/>
          </a:p>
        </p:txBody>
      </p:sp>
      <p:sp>
        <p:nvSpPr>
          <p:cNvPr id="4" name="TextBox 3"/>
          <p:cNvSpPr txBox="1"/>
          <p:nvPr/>
        </p:nvSpPr>
        <p:spPr>
          <a:xfrm>
            <a:off x="990599" y="5147101"/>
            <a:ext cx="7315201" cy="830997"/>
          </a:xfrm>
          <a:prstGeom prst="rect">
            <a:avLst/>
          </a:prstGeom>
          <a:noFill/>
        </p:spPr>
        <p:txBody>
          <a:bodyPr wrap="square" rtlCol="0">
            <a:spAutoFit/>
          </a:bodyPr>
          <a:lstStyle/>
          <a:p>
            <a:r>
              <a:rPr lang="en-US" sz="2400" b="1" dirty="0" err="1" smtClean="0"/>
              <a:t>Actividad</a:t>
            </a:r>
            <a:r>
              <a:rPr lang="en-US" sz="2400" b="1" dirty="0" smtClean="0"/>
              <a:t> </a:t>
            </a:r>
            <a:r>
              <a:rPr lang="en-US" sz="2400" b="1" dirty="0" err="1" smtClean="0"/>
              <a:t>hecha</a:t>
            </a:r>
            <a:r>
              <a:rPr lang="en-US" sz="2400" b="1" dirty="0" smtClean="0"/>
              <a:t> con </a:t>
            </a:r>
            <a:r>
              <a:rPr lang="en-US" sz="2400" b="1" dirty="0" err="1" smtClean="0"/>
              <a:t>cadaveres</a:t>
            </a:r>
            <a:r>
              <a:rPr lang="en-US" sz="2400" b="1" dirty="0" smtClean="0"/>
              <a:t> de personas </a:t>
            </a:r>
            <a:r>
              <a:rPr lang="en-US" sz="2400" b="1" dirty="0" err="1" smtClean="0"/>
              <a:t>que</a:t>
            </a:r>
            <a:r>
              <a:rPr lang="en-US" sz="2400" b="1" dirty="0" smtClean="0"/>
              <a:t> en </a:t>
            </a:r>
            <a:r>
              <a:rPr lang="en-US" sz="2400" b="1" dirty="0" err="1" smtClean="0"/>
              <a:t>vida</a:t>
            </a:r>
            <a:r>
              <a:rPr lang="en-US" sz="2400" b="1" dirty="0" smtClean="0"/>
              <a:t>, </a:t>
            </a:r>
            <a:r>
              <a:rPr lang="en-US" sz="2400" b="1" dirty="0" err="1" smtClean="0"/>
              <a:t>voluntariamente</a:t>
            </a:r>
            <a:r>
              <a:rPr lang="en-US" sz="2400" b="1" dirty="0" smtClean="0"/>
              <a:t> lo </a:t>
            </a:r>
            <a:r>
              <a:rPr lang="en-US" sz="2400" b="1" dirty="0" err="1" smtClean="0"/>
              <a:t>donaron</a:t>
            </a:r>
            <a:r>
              <a:rPr lang="en-US" sz="2400" b="1" dirty="0" smtClean="0"/>
              <a:t> para </a:t>
            </a:r>
            <a:r>
              <a:rPr lang="en-US" sz="2400" b="1" dirty="0" err="1" smtClean="0"/>
              <a:t>ese</a:t>
            </a:r>
            <a:r>
              <a:rPr lang="en-US" sz="2400" b="1" dirty="0" smtClean="0"/>
              <a:t> fin</a:t>
            </a:r>
            <a:endParaRPr lang="es-MX" sz="2400" b="1" dirty="0"/>
          </a:p>
        </p:txBody>
      </p:sp>
    </p:spTree>
    <p:extLst>
      <p:ext uri="{BB962C8B-B14F-4D97-AF65-F5344CB8AC3E}">
        <p14:creationId xmlns:p14="http://schemas.microsoft.com/office/powerpoint/2010/main" val="749585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encrypted-tbn2.gstatic.com/images?q=tbn:ANd9GcR4DeaNjjVDTFr8iXLMMcSORz5H_cyzEVYXvkFmXdyhf7W9wFu2A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45" y="689953"/>
            <a:ext cx="3892755" cy="2805723"/>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2" descr="http://www.google.com.mx/url?sa=i&amp;source=images&amp;cd=&amp;docid=jTT6yfkkktMdCM&amp;tbnid=Vq6vhBDEzAYk6M:&amp;ved=0CAUQjBw&amp;url=http%3A%2F%2Fwww4.pictures.gi.zimbio.com%2FBody%2BWorlds%2BExhibition%2BGunther%2BVon%2BHagens%2B2qRtlPcLfPbl.jpg&amp;ei=5ajtUrXVLqmo2wWGtoHYDA&amp;psig=AFQjCNFPl4YN7RfZELZO08AJ7iHVGhlwRA&amp;ust=1391393381844146"/>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6961" y="685800"/>
            <a:ext cx="2590800" cy="3886200"/>
          </a:xfrm>
          <a:prstGeom prst="rect">
            <a:avLst/>
          </a:prstGeom>
        </p:spPr>
      </p:pic>
      <p:pic>
        <p:nvPicPr>
          <p:cNvPr id="6158" name="Picture 14" descr="https://encrypted-tbn0.gstatic.com/images?q=tbn:ANd9GcSXHtvEs41w_ML5dK-L1421daqWqCF1WhVw7GrlDeS3sr14OvRbd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760515"/>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s://encrypted-tbn0.gstatic.com/images?q=tbn:ANd9GcT8E5EfHLFOEXqTzPioZhIVlz_JH1XRCC9b2zLz21SgfOJa0H7X">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321" y="3690937"/>
            <a:ext cx="4135359" cy="281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258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encrypted-tbn0.gstatic.com/images?q=tbn:ANd9GcTocFfqF3GRdXIGgNOQKbbsZ1ryUBqQzSLea7w3acJExjV1GMo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85800"/>
            <a:ext cx="1743075" cy="26193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encrypted-tbn0.gstatic.com/images?q=tbn:ANd9GcSntfhkZjO8S0rlTqOtFSs_2Yz7dRAmZabLUPXCb8t8iLJtbAGJ">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3677" y="3733800"/>
            <a:ext cx="3649595" cy="27336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encrypted-tbn0.gstatic.com/images?q=tbn:ANd9GcSq2YSCELNcPgPHcfTaKZP2SfygiNrPQktNWCLPfbwQkpwTUOm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7837" y="2868470"/>
            <a:ext cx="3814763" cy="38147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encrypted-tbn1.gstatic.com/images?q=tbn:ANd9GcRuMgIGhXLjWm1FWZUt-mGWGd0Hx4O-RCu2bKe3MhNdXs3YniaC9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2812" y="685801"/>
            <a:ext cx="3426580" cy="2425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585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190" y="609600"/>
            <a:ext cx="2698193" cy="2308324"/>
          </a:xfrm>
          <a:prstGeom prst="rect">
            <a:avLst/>
          </a:prstGeom>
          <a:noFill/>
        </p:spPr>
        <p:txBody>
          <a:bodyPr wrap="square" rtlCol="0">
            <a:spAutoFit/>
          </a:bodyPr>
          <a:lstStyle/>
          <a:p>
            <a:r>
              <a:rPr lang="en-US" sz="2400" b="1" dirty="0" smtClean="0"/>
              <a:t>En </a:t>
            </a:r>
            <a:r>
              <a:rPr lang="en-US" sz="2400" b="1" dirty="0" err="1" smtClean="0"/>
              <a:t>todo</a:t>
            </a:r>
            <a:r>
              <a:rPr lang="en-US" sz="2400" b="1" dirty="0" smtClean="0"/>
              <a:t> el </a:t>
            </a:r>
            <a:r>
              <a:rPr lang="en-US" sz="2400" b="1" dirty="0" err="1" smtClean="0"/>
              <a:t>mundo</a:t>
            </a:r>
            <a:r>
              <a:rPr lang="en-US" sz="2400" b="1" dirty="0" smtClean="0"/>
              <a:t> el </a:t>
            </a:r>
            <a:r>
              <a:rPr lang="en-US" sz="2400" b="1" dirty="0" err="1" smtClean="0"/>
              <a:t>uso</a:t>
            </a:r>
            <a:r>
              <a:rPr lang="en-US" sz="2400" b="1" dirty="0" smtClean="0"/>
              <a:t> del </a:t>
            </a:r>
            <a:r>
              <a:rPr lang="en-US" sz="2400" b="1" dirty="0" err="1" smtClean="0"/>
              <a:t>cuerpo</a:t>
            </a:r>
            <a:r>
              <a:rPr lang="en-US" sz="2400" b="1" dirty="0" smtClean="0"/>
              <a:t> </a:t>
            </a:r>
            <a:r>
              <a:rPr lang="en-US" sz="2400" b="1" dirty="0" err="1" smtClean="0"/>
              <a:t>humano</a:t>
            </a:r>
            <a:r>
              <a:rPr lang="en-US" sz="2400" b="1" dirty="0" smtClean="0"/>
              <a:t> y </a:t>
            </a:r>
            <a:r>
              <a:rPr lang="en-US" sz="2400" b="1" dirty="0" err="1" smtClean="0"/>
              <a:t>sus</a:t>
            </a:r>
            <a:r>
              <a:rPr lang="en-US" sz="2400" b="1" dirty="0" smtClean="0"/>
              <a:t> </a:t>
            </a:r>
            <a:r>
              <a:rPr lang="en-US" sz="2400" b="1" dirty="0" err="1" smtClean="0"/>
              <a:t>partes</a:t>
            </a:r>
            <a:r>
              <a:rPr lang="en-US" sz="2400" b="1" dirty="0" smtClean="0"/>
              <a:t> </a:t>
            </a:r>
            <a:r>
              <a:rPr lang="en-US" sz="2400" b="1" dirty="0" err="1" smtClean="0"/>
              <a:t>despues</a:t>
            </a:r>
            <a:r>
              <a:rPr lang="en-US" sz="2400" b="1" dirty="0" smtClean="0"/>
              <a:t> de la </a:t>
            </a:r>
            <a:r>
              <a:rPr lang="en-US" sz="2400" b="1" dirty="0" err="1" smtClean="0"/>
              <a:t>muerte</a:t>
            </a:r>
            <a:r>
              <a:rPr lang="en-US" sz="2400" b="1" dirty="0" smtClean="0"/>
              <a:t> </a:t>
            </a:r>
            <a:r>
              <a:rPr lang="en-US" sz="2400" b="1" dirty="0" err="1" smtClean="0"/>
              <a:t>ya</a:t>
            </a:r>
            <a:r>
              <a:rPr lang="en-US" sz="2400" b="1" dirty="0" smtClean="0"/>
              <a:t> no </a:t>
            </a:r>
            <a:r>
              <a:rPr lang="en-US" sz="2400" b="1" dirty="0" err="1" smtClean="0"/>
              <a:t>es</a:t>
            </a:r>
            <a:r>
              <a:rPr lang="en-US" sz="2400" b="1" dirty="0" smtClean="0"/>
              <a:t> </a:t>
            </a:r>
            <a:r>
              <a:rPr lang="en-US" sz="2400" b="1" dirty="0" err="1" smtClean="0"/>
              <a:t>considerado</a:t>
            </a:r>
            <a:r>
              <a:rPr lang="en-US" sz="2400" b="1" dirty="0" smtClean="0"/>
              <a:t> </a:t>
            </a:r>
            <a:r>
              <a:rPr lang="en-US" sz="2400" b="1" dirty="0" err="1" smtClean="0"/>
              <a:t>tabu</a:t>
            </a:r>
            <a:endParaRPr lang="es-MX"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383" y="304800"/>
            <a:ext cx="6217617" cy="2819400"/>
          </a:xfrm>
          <a:prstGeom prst="rect">
            <a:avLst/>
          </a:prstGeom>
        </p:spPr>
      </p:pic>
      <p:sp>
        <p:nvSpPr>
          <p:cNvPr id="8" name="AutoShape 6" descr="http://www.google.com.mx/url?sa=i&amp;source=images&amp;cd=&amp;docid=fJhJcNOT2nE9CM&amp;tbnid=QIhevSiLkrylAM:&amp;ved=0CAUQjBw&amp;url=http%3A%2F%2Fsandpaperblues.files.wordpress.com%2F2009%2F07%2Fbrain_comparison.jpg&amp;ei=Ta7tUrfBIe-E2wW104DQDA&amp;psig=AFQjCNHzzZfLjZnnRf7aMyVCixxVDUUYIg&amp;ust=139139476561030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440413"/>
            <a:ext cx="4399948" cy="2960387"/>
          </a:xfrm>
          <a:prstGeom prst="rect">
            <a:avLst/>
          </a:prstGeom>
        </p:spPr>
      </p:pic>
      <p:sp>
        <p:nvSpPr>
          <p:cNvPr id="10" name="TextBox 9"/>
          <p:cNvSpPr txBox="1"/>
          <p:nvPr/>
        </p:nvSpPr>
        <p:spPr>
          <a:xfrm>
            <a:off x="4495800" y="3039722"/>
            <a:ext cx="4458272" cy="461665"/>
          </a:xfrm>
          <a:prstGeom prst="rect">
            <a:avLst/>
          </a:prstGeom>
          <a:noFill/>
        </p:spPr>
        <p:txBody>
          <a:bodyPr wrap="none" rtlCol="0">
            <a:spAutoFit/>
          </a:bodyPr>
          <a:lstStyle/>
          <a:p>
            <a:r>
              <a:rPr lang="en-US" sz="2400" b="1" dirty="0" err="1" smtClean="0"/>
              <a:t>Fumador</a:t>
            </a:r>
            <a:r>
              <a:rPr lang="en-US" sz="2400" b="1" dirty="0" smtClean="0"/>
              <a:t>		no </a:t>
            </a:r>
            <a:r>
              <a:rPr lang="en-US" sz="2400" b="1" dirty="0" err="1" smtClean="0"/>
              <a:t>fumador</a:t>
            </a:r>
            <a:endParaRPr lang="es-MX" sz="2400" b="1" dirty="0"/>
          </a:p>
        </p:txBody>
      </p:sp>
      <p:sp>
        <p:nvSpPr>
          <p:cNvPr id="11" name="TextBox 10"/>
          <p:cNvSpPr txBox="1"/>
          <p:nvPr/>
        </p:nvSpPr>
        <p:spPr>
          <a:xfrm>
            <a:off x="726409" y="6320135"/>
            <a:ext cx="3861826" cy="461665"/>
          </a:xfrm>
          <a:prstGeom prst="rect">
            <a:avLst/>
          </a:prstGeom>
          <a:noFill/>
        </p:spPr>
        <p:txBody>
          <a:bodyPr wrap="none" rtlCol="0">
            <a:spAutoFit/>
          </a:bodyPr>
          <a:lstStyle/>
          <a:p>
            <a:r>
              <a:rPr lang="en-US" sz="2400" b="1" dirty="0" smtClean="0"/>
              <a:t>Alzheimer </a:t>
            </a:r>
            <a:r>
              <a:rPr lang="en-US" sz="2400" b="1" dirty="0"/>
              <a:t> </a:t>
            </a:r>
            <a:r>
              <a:rPr lang="en-US" sz="2400" b="1" dirty="0" smtClean="0"/>
              <a:t>		control</a:t>
            </a:r>
            <a:endParaRPr lang="es-MX" sz="2400" b="1" dirty="0"/>
          </a:p>
        </p:txBody>
      </p:sp>
    </p:spTree>
    <p:extLst>
      <p:ext uri="{BB962C8B-B14F-4D97-AF65-F5344CB8AC3E}">
        <p14:creationId xmlns:p14="http://schemas.microsoft.com/office/powerpoint/2010/main" val="749585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572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75375"/>
            <a:ext cx="7318029" cy="584775"/>
          </a:xfrm>
          <a:prstGeom prst="rect">
            <a:avLst/>
          </a:prstGeom>
          <a:noFill/>
        </p:spPr>
        <p:txBody>
          <a:bodyPr wrap="none" rtlCol="0">
            <a:spAutoFit/>
          </a:bodyPr>
          <a:lstStyle/>
          <a:p>
            <a:r>
              <a:rPr lang="en-US" sz="3200" b="1" dirty="0" err="1" smtClean="0"/>
              <a:t>Uso</a:t>
            </a:r>
            <a:r>
              <a:rPr lang="en-US" sz="3200" b="1" dirty="0" smtClean="0"/>
              <a:t> de personas VIVAS en la </a:t>
            </a:r>
            <a:r>
              <a:rPr lang="en-US" sz="3200" b="1" dirty="0" err="1" smtClean="0"/>
              <a:t>investigacion</a:t>
            </a:r>
            <a:endParaRPr lang="es-MX" sz="3200" b="1" dirty="0"/>
          </a:p>
        </p:txBody>
      </p:sp>
    </p:spTree>
    <p:extLst>
      <p:ext uri="{BB962C8B-B14F-4D97-AF65-F5344CB8AC3E}">
        <p14:creationId xmlns:p14="http://schemas.microsoft.com/office/powerpoint/2010/main" val="749585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991600" cy="5970865"/>
          </a:xfrm>
          <a:prstGeom prst="rect">
            <a:avLst/>
          </a:prstGeom>
          <a:noFill/>
        </p:spPr>
        <p:txBody>
          <a:bodyPr wrap="square" rtlCol="0">
            <a:spAutoFit/>
          </a:bodyPr>
          <a:lstStyle/>
          <a:p>
            <a:r>
              <a:rPr lang="en-US" sz="2800" b="1" dirty="0" smtClean="0"/>
              <a:t>El </a:t>
            </a:r>
            <a:r>
              <a:rPr lang="en-US" sz="2800" b="1" dirty="0" err="1" smtClean="0"/>
              <a:t>caso</a:t>
            </a:r>
            <a:r>
              <a:rPr lang="en-US" sz="2800" b="1" dirty="0" smtClean="0"/>
              <a:t> de Alexis Saint Martin y del Dr. William Beaumont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r>
              <a:rPr lang="en-US" sz="2400" b="1" dirty="0" smtClean="0"/>
              <a:t>Alexis Saint Martin era un </a:t>
            </a:r>
            <a:r>
              <a:rPr lang="en-US" sz="2400" b="1" dirty="0" err="1" smtClean="0"/>
              <a:t>cazador</a:t>
            </a:r>
            <a:r>
              <a:rPr lang="en-US" sz="2400" b="1" dirty="0" smtClean="0"/>
              <a:t> </a:t>
            </a:r>
            <a:r>
              <a:rPr lang="en-US" sz="2400" b="1" dirty="0" smtClean="0"/>
              <a:t>de </a:t>
            </a:r>
            <a:r>
              <a:rPr lang="en-US" sz="2400" b="1" dirty="0" err="1" smtClean="0"/>
              <a:t>animales</a:t>
            </a:r>
            <a:r>
              <a:rPr lang="en-US" sz="2400" b="1" dirty="0" smtClean="0"/>
              <a:t> y a la </a:t>
            </a:r>
            <a:r>
              <a:rPr lang="en-US" sz="2400" b="1" dirty="0" err="1" smtClean="0"/>
              <a:t>edad</a:t>
            </a:r>
            <a:r>
              <a:rPr lang="en-US" sz="2400" b="1" dirty="0" smtClean="0"/>
              <a:t> de 20 </a:t>
            </a:r>
            <a:r>
              <a:rPr lang="en-US" sz="2400" b="1" dirty="0" err="1" smtClean="0"/>
              <a:t>años</a:t>
            </a:r>
            <a:r>
              <a:rPr lang="en-US" sz="2400" b="1" dirty="0" smtClean="0"/>
              <a:t> </a:t>
            </a:r>
            <a:r>
              <a:rPr lang="en-US" sz="2400" b="1" dirty="0" err="1" smtClean="0"/>
              <a:t>accidentalmente</a:t>
            </a:r>
            <a:r>
              <a:rPr lang="en-US" sz="2400" b="1" dirty="0" smtClean="0"/>
              <a:t> </a:t>
            </a:r>
            <a:r>
              <a:rPr lang="en-US" sz="2400" b="1" dirty="0" err="1" smtClean="0"/>
              <a:t>recibio</a:t>
            </a:r>
            <a:r>
              <a:rPr lang="en-US" sz="2400" b="1" dirty="0" smtClean="0"/>
              <a:t>’ un </a:t>
            </a:r>
            <a:r>
              <a:rPr lang="en-US" sz="2400" b="1" dirty="0" err="1" smtClean="0"/>
              <a:t>balazo</a:t>
            </a:r>
            <a:r>
              <a:rPr lang="en-US" sz="2400" b="1" dirty="0" smtClean="0"/>
              <a:t> en el </a:t>
            </a:r>
            <a:r>
              <a:rPr lang="en-US" sz="2400" b="1" dirty="0" err="1" smtClean="0"/>
              <a:t>estomago</a:t>
            </a:r>
            <a:r>
              <a:rPr lang="en-US" sz="2400" b="1" dirty="0" smtClean="0"/>
              <a:t> </a:t>
            </a:r>
            <a:r>
              <a:rPr lang="en-US" sz="2400" b="1" dirty="0" err="1" smtClean="0"/>
              <a:t>que</a:t>
            </a:r>
            <a:r>
              <a:rPr lang="en-US" sz="2400" b="1" dirty="0" smtClean="0"/>
              <a:t> –en </a:t>
            </a:r>
            <a:r>
              <a:rPr lang="en-US" sz="2400" b="1" dirty="0" err="1" smtClean="0"/>
              <a:t>lugar</a:t>
            </a:r>
            <a:r>
              <a:rPr lang="en-US" sz="2400" b="1" dirty="0" smtClean="0"/>
              <a:t> de </a:t>
            </a:r>
            <a:r>
              <a:rPr lang="en-US" sz="2400" b="1" dirty="0" err="1" smtClean="0"/>
              <a:t>matarlo</a:t>
            </a:r>
            <a:r>
              <a:rPr lang="en-US" sz="2400" b="1" dirty="0" smtClean="0"/>
              <a:t>- </a:t>
            </a:r>
            <a:r>
              <a:rPr lang="en-US" sz="2400" b="1" dirty="0" err="1" smtClean="0"/>
              <a:t>provoco</a:t>
            </a:r>
            <a:r>
              <a:rPr lang="en-US" sz="2400" b="1" dirty="0" smtClean="0"/>
              <a:t>’ </a:t>
            </a:r>
            <a:r>
              <a:rPr lang="en-US" sz="2400" b="1" dirty="0" err="1" smtClean="0"/>
              <a:t>una</a:t>
            </a:r>
            <a:r>
              <a:rPr lang="en-US" sz="2400" b="1" dirty="0" smtClean="0"/>
              <a:t> </a:t>
            </a:r>
            <a:r>
              <a:rPr lang="en-US" sz="2400" b="1" dirty="0" err="1" smtClean="0"/>
              <a:t>herida</a:t>
            </a:r>
            <a:r>
              <a:rPr lang="en-US" sz="2400" b="1" dirty="0" smtClean="0"/>
              <a:t> en el abdomen </a:t>
            </a:r>
            <a:r>
              <a:rPr lang="en-US" sz="2400" b="1" dirty="0" err="1" smtClean="0"/>
              <a:t>que</a:t>
            </a:r>
            <a:r>
              <a:rPr lang="en-US" sz="2400" b="1" dirty="0" smtClean="0"/>
              <a:t> lo </a:t>
            </a:r>
            <a:r>
              <a:rPr lang="en-US" sz="2400" b="1" dirty="0" err="1" smtClean="0"/>
              <a:t>dejo</a:t>
            </a:r>
            <a:r>
              <a:rPr lang="en-US" sz="2400" b="1" dirty="0" smtClean="0"/>
              <a:t>’ vivo, </a:t>
            </a:r>
            <a:r>
              <a:rPr lang="en-US" sz="2400" b="1" dirty="0" err="1" smtClean="0"/>
              <a:t>pero</a:t>
            </a:r>
            <a:r>
              <a:rPr lang="en-US" sz="2400" b="1" dirty="0" smtClean="0"/>
              <a:t> no se </a:t>
            </a:r>
            <a:r>
              <a:rPr lang="en-US" sz="2400" b="1" dirty="0" err="1" smtClean="0"/>
              <a:t>serro</a:t>
            </a:r>
            <a:r>
              <a:rPr lang="en-US" sz="2400" b="1" dirty="0" smtClean="0"/>
              <a:t> del </a:t>
            </a:r>
            <a:r>
              <a:rPr lang="en-US" sz="2400" b="1" dirty="0" err="1" smtClean="0"/>
              <a:t>todo</a:t>
            </a:r>
            <a:r>
              <a:rPr lang="en-US" sz="2400" b="1" dirty="0" smtClean="0"/>
              <a:t>, </a:t>
            </a:r>
            <a:r>
              <a:rPr lang="en-US" sz="2400" b="1" dirty="0" err="1" smtClean="0"/>
              <a:t>dejando</a:t>
            </a:r>
            <a:r>
              <a:rPr lang="en-US" sz="2400" b="1" dirty="0" smtClean="0"/>
              <a:t> </a:t>
            </a:r>
            <a:r>
              <a:rPr lang="en-US" sz="2400" b="1" dirty="0" err="1" smtClean="0"/>
              <a:t>una</a:t>
            </a:r>
            <a:r>
              <a:rPr lang="en-US" sz="2400" b="1" dirty="0" smtClean="0"/>
              <a:t> fistula,  </a:t>
            </a:r>
            <a:r>
              <a:rPr lang="en-US" sz="2400" b="1" dirty="0" err="1" smtClean="0"/>
              <a:t>una</a:t>
            </a:r>
            <a:r>
              <a:rPr lang="en-US" sz="2400" b="1" dirty="0" smtClean="0"/>
              <a:t> </a:t>
            </a:r>
            <a:r>
              <a:rPr lang="en-US" sz="2400" b="1" dirty="0" err="1" smtClean="0"/>
              <a:t>apertura</a:t>
            </a:r>
            <a:r>
              <a:rPr lang="en-US" sz="2400" b="1" dirty="0" smtClean="0"/>
              <a:t> </a:t>
            </a:r>
            <a:r>
              <a:rPr lang="en-US" sz="2400" b="1" dirty="0" err="1" smtClean="0"/>
              <a:t>como</a:t>
            </a:r>
            <a:r>
              <a:rPr lang="en-US" sz="2400" b="1" dirty="0" smtClean="0"/>
              <a:t> </a:t>
            </a:r>
            <a:r>
              <a:rPr lang="en-US" sz="2400" b="1" dirty="0" err="1" smtClean="0"/>
              <a:t>una</a:t>
            </a:r>
            <a:r>
              <a:rPr lang="en-US" sz="2400" b="1" dirty="0" smtClean="0"/>
              <a:t> </a:t>
            </a:r>
            <a:r>
              <a:rPr lang="en-US" sz="2400" b="1" dirty="0" err="1" smtClean="0"/>
              <a:t>pequeña</a:t>
            </a:r>
            <a:r>
              <a:rPr lang="en-US" sz="2400" b="1" dirty="0" smtClean="0"/>
              <a:t> </a:t>
            </a:r>
            <a:r>
              <a:rPr lang="en-US" sz="2400" b="1" dirty="0" err="1" smtClean="0"/>
              <a:t>ventana</a:t>
            </a:r>
            <a:r>
              <a:rPr lang="en-US" sz="2400" b="1" dirty="0" smtClean="0"/>
              <a:t> de </a:t>
            </a:r>
            <a:r>
              <a:rPr lang="en-US" sz="2400" b="1" dirty="0" err="1" smtClean="0"/>
              <a:t>algunos</a:t>
            </a:r>
            <a:r>
              <a:rPr lang="en-US" sz="2400" b="1" dirty="0" smtClean="0"/>
              <a:t> cm de </a:t>
            </a:r>
            <a:r>
              <a:rPr lang="en-US" sz="2400" b="1" dirty="0" err="1" smtClean="0"/>
              <a:t>diametro</a:t>
            </a:r>
            <a:r>
              <a:rPr lang="en-US" sz="2400" b="1" dirty="0" smtClean="0"/>
              <a:t> </a:t>
            </a:r>
            <a:r>
              <a:rPr lang="en-US" sz="2400" b="1" dirty="0" err="1" smtClean="0"/>
              <a:t>sobre</a:t>
            </a:r>
            <a:r>
              <a:rPr lang="en-US" sz="2400" b="1" dirty="0" smtClean="0"/>
              <a:t> </a:t>
            </a:r>
            <a:r>
              <a:rPr lang="en-US" sz="2400" b="1" dirty="0" err="1" smtClean="0"/>
              <a:t>su</a:t>
            </a:r>
            <a:r>
              <a:rPr lang="en-US" sz="2400" b="1" dirty="0" smtClean="0"/>
              <a:t> </a:t>
            </a:r>
            <a:r>
              <a:rPr lang="en-US" sz="2400" b="1" dirty="0" err="1" smtClean="0"/>
              <a:t>estomago</a:t>
            </a:r>
            <a:r>
              <a:rPr lang="en-US" sz="2400" b="1" dirty="0" smtClean="0"/>
              <a:t>.</a:t>
            </a:r>
          </a:p>
        </p:txBody>
      </p:sp>
      <p:sp>
        <p:nvSpPr>
          <p:cNvPr id="5" name="AutoShape 4" descr="http://www.google.com.mx/url?sa=i&amp;source=images&amp;cd=&amp;docid=ssSPDlwNgvfiMM&amp;tbnid=vG8BuR3Em2s6eM:&amp;ved=0CAUQjBw&amp;url=http%3A%2F%2Fupload.wikimedia.org%2Fwikipedia%2Fcommons%2Fc%2Fcb%2FSt_Martin_Alexis.jpg&amp;ei=RLDtUoncNome2wWnzYCIDQ&amp;psig=AFQjCNF6hpO9-DggTSPhBiaQXoA39b6zkg&amp;ust=139139526906913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95400"/>
            <a:ext cx="2119312" cy="291472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222502"/>
            <a:ext cx="2235200" cy="2855468"/>
          </a:xfrm>
          <a:prstGeom prst="rect">
            <a:avLst/>
          </a:prstGeom>
        </p:spPr>
      </p:pic>
    </p:spTree>
    <p:extLst>
      <p:ext uri="{BB962C8B-B14F-4D97-AF65-F5344CB8AC3E}">
        <p14:creationId xmlns:p14="http://schemas.microsoft.com/office/powerpoint/2010/main" val="2183809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457200"/>
            <a:ext cx="3441700" cy="6278642"/>
          </a:xfrm>
          <a:prstGeom prst="rect">
            <a:avLst/>
          </a:prstGeom>
        </p:spPr>
        <p:txBody>
          <a:bodyPr wrap="square">
            <a:spAutoFit/>
          </a:bodyPr>
          <a:lstStyle/>
          <a:p>
            <a:r>
              <a:rPr lang="en-US" sz="2400" b="1" dirty="0"/>
              <a:t>En </a:t>
            </a:r>
            <a:r>
              <a:rPr lang="en-US" sz="2400" b="1" dirty="0" err="1"/>
              <a:t>ese</a:t>
            </a:r>
            <a:r>
              <a:rPr lang="en-US" sz="2400" b="1" dirty="0"/>
              <a:t> </a:t>
            </a:r>
            <a:r>
              <a:rPr lang="en-US" sz="2400" b="1" dirty="0" err="1"/>
              <a:t>entonces</a:t>
            </a:r>
            <a:r>
              <a:rPr lang="en-US" sz="2400" b="1" dirty="0"/>
              <a:t> no </a:t>
            </a:r>
            <a:r>
              <a:rPr lang="en-US" sz="2400" b="1" dirty="0" err="1"/>
              <a:t>habian</a:t>
            </a:r>
            <a:r>
              <a:rPr lang="en-US" sz="2400" b="1" dirty="0"/>
              <a:t> </a:t>
            </a:r>
            <a:r>
              <a:rPr lang="en-US" sz="2400" b="1" dirty="0" err="1" smtClean="0"/>
              <a:t>reglas</a:t>
            </a:r>
            <a:r>
              <a:rPr lang="en-US" sz="2400" b="1" dirty="0" smtClean="0"/>
              <a:t> </a:t>
            </a:r>
            <a:r>
              <a:rPr lang="en-US" sz="2400" b="1" dirty="0"/>
              <a:t>para la </a:t>
            </a:r>
            <a:r>
              <a:rPr lang="en-US" sz="2400" b="1" dirty="0" err="1"/>
              <a:t>experimentacion</a:t>
            </a:r>
            <a:r>
              <a:rPr lang="en-US" sz="2400" b="1" dirty="0"/>
              <a:t> con </a:t>
            </a:r>
            <a:r>
              <a:rPr lang="en-US" sz="2400" b="1" dirty="0" err="1" smtClean="0"/>
              <a:t>humanos</a:t>
            </a:r>
            <a:endParaRPr lang="en-US" sz="2400" b="1" dirty="0" smtClean="0"/>
          </a:p>
          <a:p>
            <a:endParaRPr lang="en-US" sz="2400" b="1" dirty="0"/>
          </a:p>
          <a:p>
            <a:r>
              <a:rPr lang="en-US" sz="2400" b="1" dirty="0" smtClean="0"/>
              <a:t>El </a:t>
            </a:r>
            <a:r>
              <a:rPr lang="en-US" sz="2400" b="1" dirty="0"/>
              <a:t>Dr. Beaumont </a:t>
            </a:r>
            <a:r>
              <a:rPr lang="en-US" sz="2400" b="1" dirty="0" err="1" smtClean="0"/>
              <a:t>trato</a:t>
            </a:r>
            <a:r>
              <a:rPr lang="en-US" sz="2400" b="1" dirty="0"/>
              <a:t>’ </a:t>
            </a:r>
            <a:r>
              <a:rPr lang="en-US" sz="2400" b="1" dirty="0" smtClean="0"/>
              <a:t>a Saint Martin, y al </a:t>
            </a:r>
            <a:r>
              <a:rPr lang="en-US" sz="2400" b="1" dirty="0" err="1"/>
              <a:t>ver</a:t>
            </a:r>
            <a:r>
              <a:rPr lang="en-US" sz="2400" b="1" dirty="0"/>
              <a:t> </a:t>
            </a:r>
            <a:r>
              <a:rPr lang="en-US" sz="2400" b="1" dirty="0" err="1"/>
              <a:t>que</a:t>
            </a:r>
            <a:r>
              <a:rPr lang="en-US" sz="2400" b="1" dirty="0"/>
              <a:t> la </a:t>
            </a:r>
            <a:r>
              <a:rPr lang="en-US" sz="2400" b="1" dirty="0" err="1"/>
              <a:t>herida</a:t>
            </a:r>
            <a:r>
              <a:rPr lang="en-US" sz="2400" b="1" dirty="0"/>
              <a:t> no se </a:t>
            </a:r>
            <a:r>
              <a:rPr lang="en-US" sz="2400" b="1" dirty="0" err="1"/>
              <a:t>habia</a:t>
            </a:r>
            <a:r>
              <a:rPr lang="en-US" sz="2400" b="1" dirty="0"/>
              <a:t> </a:t>
            </a:r>
            <a:r>
              <a:rPr lang="en-US" sz="2400" b="1" dirty="0" err="1"/>
              <a:t>serrado</a:t>
            </a:r>
            <a:r>
              <a:rPr lang="en-US" sz="2400" b="1" dirty="0"/>
              <a:t>, </a:t>
            </a:r>
            <a:r>
              <a:rPr lang="en-US" sz="2400" b="1" dirty="0" err="1"/>
              <a:t>uso</a:t>
            </a:r>
            <a:r>
              <a:rPr lang="en-US" sz="2400" b="1" dirty="0"/>
              <a:t>’ el </a:t>
            </a:r>
            <a:r>
              <a:rPr lang="en-US" sz="2400" b="1" dirty="0" err="1"/>
              <a:t>suceso</a:t>
            </a:r>
            <a:r>
              <a:rPr lang="en-US" sz="2400" b="1" dirty="0"/>
              <a:t> para </a:t>
            </a:r>
            <a:r>
              <a:rPr lang="en-US" sz="2400" b="1" dirty="0" err="1"/>
              <a:t>estudiar</a:t>
            </a:r>
            <a:r>
              <a:rPr lang="en-US" sz="2400" b="1" dirty="0"/>
              <a:t> el </a:t>
            </a:r>
            <a:r>
              <a:rPr lang="en-US" sz="2400" b="1" dirty="0" err="1"/>
              <a:t>funcionamiento</a:t>
            </a:r>
            <a:r>
              <a:rPr lang="en-US" sz="2400" b="1" dirty="0"/>
              <a:t> de la digestion, </a:t>
            </a:r>
            <a:r>
              <a:rPr lang="en-US" sz="2400" b="1" dirty="0" err="1"/>
              <a:t>sobre</a:t>
            </a:r>
            <a:r>
              <a:rPr lang="en-US" sz="2400" b="1" dirty="0"/>
              <a:t> la </a:t>
            </a:r>
            <a:r>
              <a:rPr lang="en-US" sz="2400" b="1" dirty="0" err="1"/>
              <a:t>cual</a:t>
            </a:r>
            <a:r>
              <a:rPr lang="en-US" sz="2400" b="1" dirty="0"/>
              <a:t> no se </a:t>
            </a:r>
            <a:r>
              <a:rPr lang="en-US" sz="2400" b="1" dirty="0" err="1"/>
              <a:t>sabia</a:t>
            </a:r>
            <a:r>
              <a:rPr lang="en-US" sz="2400" b="1" dirty="0"/>
              <a:t> mucho hasta </a:t>
            </a:r>
            <a:r>
              <a:rPr lang="en-US" sz="2400" b="1" dirty="0" err="1"/>
              <a:t>esas</a:t>
            </a:r>
            <a:r>
              <a:rPr lang="en-US" sz="2400" b="1" dirty="0"/>
              <a:t> </a:t>
            </a:r>
            <a:r>
              <a:rPr lang="en-US" sz="2400" b="1" dirty="0" err="1"/>
              <a:t>fechas</a:t>
            </a:r>
            <a:r>
              <a:rPr lang="en-US" sz="2400" b="1" dirty="0"/>
              <a:t> (1822, </a:t>
            </a:r>
            <a:r>
              <a:rPr lang="en-US" sz="2400" b="1" dirty="0" err="1"/>
              <a:t>año</a:t>
            </a:r>
            <a:r>
              <a:rPr lang="en-US" sz="2400" b="1" dirty="0"/>
              <a:t> del </a:t>
            </a:r>
            <a:r>
              <a:rPr lang="en-US" sz="2400" b="1" dirty="0" err="1"/>
              <a:t>accidente</a:t>
            </a:r>
            <a:r>
              <a:rPr lang="en-US" sz="2400" b="1" dirty="0"/>
              <a:t>).</a:t>
            </a:r>
          </a:p>
          <a:p>
            <a:endParaRPr lang="en-US" sz="2400" b="1" dirty="0"/>
          </a:p>
          <a:p>
            <a:endParaRPr lang="en-US" dirty="0"/>
          </a:p>
        </p:txBody>
      </p:sp>
      <p:sp>
        <p:nvSpPr>
          <p:cNvPr id="5" name="AutoShape 4" descr="http://www.google.com.mx/url?sa=i&amp;source=images&amp;cd=&amp;docid=XQZQRhMaYBt_QM&amp;tbnid=M1aJOT_4jj0KqM:&amp;ved=0CAUQjBw4Cg&amp;url=http%3A%2F%2Fwww.utsouthwestern.edu%2Fedumedia%2Feduimages%2Flife_at%2Fmed_talks%2Fblogposts%2Fhard_to_stomach%2Fmartin-wound-sm.jpg&amp;ei=-bDtUuDqFILw2gWsvIGwDQ&amp;psig=AFQjCNH8jfHRjl7R5IvV_0C8d2TzDPOPxQ&amp;ust=139139544947353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6171" y="457200"/>
            <a:ext cx="4943609" cy="5105400"/>
          </a:xfrm>
          <a:prstGeom prst="rect">
            <a:avLst/>
          </a:prstGeom>
        </p:spPr>
      </p:pic>
    </p:spTree>
    <p:extLst>
      <p:ext uri="{BB962C8B-B14F-4D97-AF65-F5344CB8AC3E}">
        <p14:creationId xmlns:p14="http://schemas.microsoft.com/office/powerpoint/2010/main" val="4273619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5632311"/>
          </a:xfrm>
          <a:prstGeom prst="rect">
            <a:avLst/>
          </a:prstGeom>
        </p:spPr>
        <p:txBody>
          <a:bodyPr wrap="square">
            <a:spAutoFit/>
          </a:bodyPr>
          <a:lstStyle/>
          <a:p>
            <a:r>
              <a:rPr lang="en-US" sz="2400" b="1" dirty="0"/>
              <a:t>El Dr. Beaumont </a:t>
            </a:r>
            <a:r>
              <a:rPr lang="en-US" sz="2400" b="1" dirty="0" err="1"/>
              <a:t>logro</a:t>
            </a:r>
            <a:r>
              <a:rPr lang="en-US" sz="2400" b="1" dirty="0"/>
              <a:t>’ a </a:t>
            </a:r>
            <a:r>
              <a:rPr lang="en-US" sz="2400" b="1" dirty="0" err="1"/>
              <a:t>que</a:t>
            </a:r>
            <a:r>
              <a:rPr lang="en-US" sz="2400" b="1" dirty="0"/>
              <a:t> Saint Martin se </a:t>
            </a:r>
            <a:r>
              <a:rPr lang="en-US" sz="2400" b="1" dirty="0" err="1"/>
              <a:t>quedara</a:t>
            </a:r>
            <a:r>
              <a:rPr lang="en-US" sz="2400" b="1" dirty="0"/>
              <a:t> con el para </a:t>
            </a:r>
            <a:r>
              <a:rPr lang="en-US" sz="2400" b="1" dirty="0" err="1"/>
              <a:t>llevar</a:t>
            </a:r>
            <a:r>
              <a:rPr lang="en-US" sz="2400" b="1" dirty="0"/>
              <a:t> </a:t>
            </a:r>
            <a:r>
              <a:rPr lang="en-US" sz="2400" b="1" dirty="0" err="1"/>
              <a:t>adelante</a:t>
            </a:r>
            <a:r>
              <a:rPr lang="en-US" sz="2400" b="1" dirty="0"/>
              <a:t> </a:t>
            </a:r>
            <a:r>
              <a:rPr lang="en-US" sz="2400" b="1" dirty="0" err="1"/>
              <a:t>sus</a:t>
            </a:r>
            <a:r>
              <a:rPr lang="en-US" sz="2400" b="1" dirty="0"/>
              <a:t> </a:t>
            </a:r>
            <a:r>
              <a:rPr lang="en-US" sz="2400" b="1" dirty="0" err="1"/>
              <a:t>estudios</a:t>
            </a:r>
            <a:r>
              <a:rPr lang="en-US" sz="2400" b="1" dirty="0"/>
              <a:t> </a:t>
            </a:r>
            <a:r>
              <a:rPr lang="en-US" sz="2400" b="1" dirty="0" err="1"/>
              <a:t>por</a:t>
            </a:r>
            <a:r>
              <a:rPr lang="en-US" sz="2400" b="1" dirty="0"/>
              <a:t> </a:t>
            </a:r>
            <a:r>
              <a:rPr lang="en-US" sz="2400" b="1" dirty="0" err="1"/>
              <a:t>algunos</a:t>
            </a:r>
            <a:r>
              <a:rPr lang="en-US" sz="2400" b="1" dirty="0"/>
              <a:t> </a:t>
            </a:r>
            <a:r>
              <a:rPr lang="en-US" sz="2400" b="1" dirty="0" err="1"/>
              <a:t>años</a:t>
            </a:r>
            <a:r>
              <a:rPr lang="en-US" sz="2400" b="1" dirty="0"/>
              <a:t>, hasta </a:t>
            </a:r>
            <a:r>
              <a:rPr lang="en-US" sz="2400" b="1" dirty="0" err="1"/>
              <a:t>que</a:t>
            </a:r>
            <a:r>
              <a:rPr lang="en-US" sz="2400" b="1" dirty="0"/>
              <a:t> Saint Martin se </a:t>
            </a:r>
            <a:r>
              <a:rPr lang="en-US" sz="2400" b="1" dirty="0" err="1"/>
              <a:t>canso</a:t>
            </a:r>
            <a:r>
              <a:rPr lang="en-US" sz="2400" b="1" dirty="0"/>
              <a:t>’ y </a:t>
            </a:r>
            <a:r>
              <a:rPr lang="en-US" sz="2400" b="1" dirty="0" err="1"/>
              <a:t>regreso</a:t>
            </a:r>
            <a:r>
              <a:rPr lang="en-US" sz="2400" b="1" dirty="0"/>
              <a:t> a Canada.</a:t>
            </a:r>
          </a:p>
          <a:p>
            <a:endParaRPr lang="en-US" sz="2400" b="1" dirty="0" smtClean="0"/>
          </a:p>
          <a:p>
            <a:endParaRPr lang="en-US" sz="2400" b="1" dirty="0"/>
          </a:p>
          <a:p>
            <a:endParaRPr lang="en-US" sz="2400" b="1" dirty="0" smtClean="0"/>
          </a:p>
          <a:p>
            <a:endParaRPr lang="en-US" sz="2400" b="1" dirty="0" smtClean="0"/>
          </a:p>
          <a:p>
            <a:endParaRPr lang="en-US" sz="2400" b="1" dirty="0" smtClean="0"/>
          </a:p>
          <a:p>
            <a:endParaRPr lang="en-US" sz="2400" b="1" dirty="0"/>
          </a:p>
          <a:p>
            <a:endParaRPr lang="en-US" sz="2400" b="1" dirty="0"/>
          </a:p>
          <a:p>
            <a:endParaRPr lang="en-US" sz="2400" b="1" dirty="0" smtClean="0"/>
          </a:p>
          <a:p>
            <a:endParaRPr lang="en-US" sz="2400" b="1" dirty="0"/>
          </a:p>
          <a:p>
            <a:r>
              <a:rPr lang="en-US" sz="2400" b="1" dirty="0" smtClean="0"/>
              <a:t>?</a:t>
            </a:r>
            <a:r>
              <a:rPr lang="en-US" sz="2400" b="1" dirty="0" err="1" smtClean="0"/>
              <a:t>Fue</a:t>
            </a:r>
            <a:r>
              <a:rPr lang="en-US" sz="2400" b="1" dirty="0"/>
              <a:t>’ </a:t>
            </a:r>
            <a:r>
              <a:rPr lang="en-US" sz="2400" b="1" dirty="0" err="1"/>
              <a:t>etico</a:t>
            </a:r>
            <a:r>
              <a:rPr lang="en-US" sz="2400" b="1" dirty="0"/>
              <a:t> </a:t>
            </a:r>
            <a:r>
              <a:rPr lang="en-US" sz="2400" b="1" dirty="0" err="1"/>
              <a:t>por</a:t>
            </a:r>
            <a:r>
              <a:rPr lang="en-US" sz="2400" b="1" dirty="0"/>
              <a:t> parte </a:t>
            </a:r>
            <a:r>
              <a:rPr lang="en-US" sz="2400" b="1" dirty="0" smtClean="0"/>
              <a:t>de</a:t>
            </a:r>
          </a:p>
          <a:p>
            <a:r>
              <a:rPr lang="en-US" sz="2400" b="1" dirty="0" err="1" smtClean="0"/>
              <a:t>Beumont</a:t>
            </a:r>
            <a:r>
              <a:rPr lang="en-US" sz="2400" b="1" dirty="0" smtClean="0"/>
              <a:t> </a:t>
            </a:r>
            <a:r>
              <a:rPr lang="en-US" sz="2400" b="1" dirty="0" err="1"/>
              <a:t>inducir</a:t>
            </a:r>
            <a:r>
              <a:rPr lang="en-US" sz="2400" b="1" dirty="0"/>
              <a:t> a Saint Martin a </a:t>
            </a:r>
            <a:r>
              <a:rPr lang="en-US" sz="2400" b="1" dirty="0" err="1"/>
              <a:t>quedarse</a:t>
            </a:r>
            <a:r>
              <a:rPr lang="en-US" sz="2400" b="1" dirty="0"/>
              <a:t> con el </a:t>
            </a:r>
            <a:r>
              <a:rPr lang="en-US" sz="2400" b="1" dirty="0" err="1"/>
              <a:t>despues</a:t>
            </a:r>
            <a:r>
              <a:rPr lang="en-US" sz="2400" b="1" dirty="0"/>
              <a:t> de </a:t>
            </a:r>
            <a:r>
              <a:rPr lang="en-US" sz="2400" b="1" dirty="0" err="1"/>
              <a:t>haberse</a:t>
            </a:r>
            <a:r>
              <a:rPr lang="en-US" sz="2400" b="1" dirty="0"/>
              <a:t> </a:t>
            </a:r>
            <a:r>
              <a:rPr lang="en-US" sz="2400" b="1" dirty="0" err="1"/>
              <a:t>curado</a:t>
            </a:r>
            <a:r>
              <a:rPr lang="en-US" sz="2400" b="1" dirty="0"/>
              <a:t>, solo para </a:t>
            </a:r>
            <a:r>
              <a:rPr lang="en-US" sz="2400" b="1" dirty="0" err="1"/>
              <a:t>llevar</a:t>
            </a:r>
            <a:r>
              <a:rPr lang="en-US" sz="2400" b="1" dirty="0"/>
              <a:t> </a:t>
            </a:r>
            <a:r>
              <a:rPr lang="en-US" sz="2400" b="1" dirty="0" err="1"/>
              <a:t>adelante</a:t>
            </a:r>
            <a:r>
              <a:rPr lang="en-US" sz="2400" b="1" dirty="0"/>
              <a:t> </a:t>
            </a:r>
            <a:r>
              <a:rPr lang="en-US" sz="2400" b="1" dirty="0" err="1"/>
              <a:t>sus</a:t>
            </a:r>
            <a:r>
              <a:rPr lang="en-US" sz="2400" b="1" dirty="0"/>
              <a:t> </a:t>
            </a:r>
            <a:r>
              <a:rPr lang="en-US" sz="2400" b="1" dirty="0" err="1"/>
              <a:t>experimentos</a:t>
            </a:r>
            <a:r>
              <a:rPr lang="en-US" sz="2400" b="1" dirty="0"/>
              <a:t>?</a:t>
            </a:r>
            <a:endParaRPr lang="es-MX" sz="2400" b="1" dirty="0"/>
          </a:p>
        </p:txBody>
      </p:sp>
      <p:pic>
        <p:nvPicPr>
          <p:cNvPr id="12292" name="Picture 4" descr="http://t2.gstatic.com/images?q=tbn:ANd9GcRQXT9Rqq4JR2rs-pnuNqBnL7yz0lAsvxk7cHPbl1YmpG9n4m7_">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914400"/>
            <a:ext cx="5486400" cy="399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182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261"/>
            <a:ext cx="8991600" cy="6801862"/>
          </a:xfrm>
          <a:prstGeom prst="rect">
            <a:avLst/>
          </a:prstGeom>
        </p:spPr>
        <p:txBody>
          <a:bodyPr wrap="square">
            <a:spAutoFit/>
          </a:bodyPr>
          <a:lstStyle/>
          <a:p>
            <a:pPr algn="ctr"/>
            <a:r>
              <a:rPr lang="en-US" sz="3600" b="1" dirty="0" err="1"/>
              <a:t>Horrores</a:t>
            </a:r>
            <a:r>
              <a:rPr lang="en-US" sz="3600" b="1" dirty="0"/>
              <a:t> de la </a:t>
            </a:r>
            <a:r>
              <a:rPr lang="en-US" sz="3600" b="1" dirty="0" err="1"/>
              <a:t>experimentacion</a:t>
            </a:r>
            <a:r>
              <a:rPr lang="en-US" sz="3600" b="1" dirty="0"/>
              <a:t> </a:t>
            </a:r>
            <a:r>
              <a:rPr lang="en-US" sz="3600" b="1" dirty="0" err="1" smtClean="0"/>
              <a:t>durante</a:t>
            </a:r>
            <a:r>
              <a:rPr lang="en-US" sz="3600" b="1" dirty="0" smtClean="0"/>
              <a:t> la </a:t>
            </a:r>
            <a:r>
              <a:rPr lang="en-US" sz="3600" b="1" dirty="0" err="1" smtClean="0"/>
              <a:t>ultima</a:t>
            </a:r>
            <a:r>
              <a:rPr lang="en-US" sz="3600" b="1" dirty="0" smtClean="0"/>
              <a:t> </a:t>
            </a:r>
            <a:r>
              <a:rPr lang="en-US" sz="3600" b="1" dirty="0" err="1" smtClean="0"/>
              <a:t>guerra</a:t>
            </a:r>
            <a:r>
              <a:rPr lang="en-US" sz="3600" b="1" dirty="0" smtClean="0"/>
              <a:t> </a:t>
            </a:r>
            <a:r>
              <a:rPr lang="en-US" sz="3600" b="1" dirty="0" err="1" smtClean="0"/>
              <a:t>mundial</a:t>
            </a:r>
            <a:endParaRPr lang="en-US" sz="3600" b="1" dirty="0" smtClean="0"/>
          </a:p>
          <a:p>
            <a:endParaRPr lang="en-US" sz="2800" b="1" dirty="0"/>
          </a:p>
          <a:p>
            <a:r>
              <a:rPr lang="en-US" sz="2800" b="1" dirty="0" smtClean="0"/>
              <a:t>Los </a:t>
            </a:r>
            <a:r>
              <a:rPr lang="en-US" sz="2800" b="1" dirty="0" err="1" smtClean="0"/>
              <a:t>nazi</a:t>
            </a:r>
            <a:r>
              <a:rPr lang="en-US" sz="2800" b="1" dirty="0" smtClean="0"/>
              <a:t> </a:t>
            </a:r>
            <a:r>
              <a:rPr lang="en-US" sz="2800" b="1" dirty="0" smtClean="0"/>
              <a:t>en la </a:t>
            </a:r>
            <a:r>
              <a:rPr lang="en-US" sz="2800" b="1" dirty="0" err="1" smtClean="0"/>
              <a:t>Alemania</a:t>
            </a:r>
            <a:r>
              <a:rPr lang="en-US" sz="2800" b="1" dirty="0" smtClean="0"/>
              <a:t> y los </a:t>
            </a:r>
            <a:r>
              <a:rPr lang="en-US" sz="2800" b="1" dirty="0" err="1" smtClean="0"/>
              <a:t>japoneses</a:t>
            </a:r>
            <a:r>
              <a:rPr lang="en-US" sz="2800" b="1" dirty="0" smtClean="0"/>
              <a:t> en los </a:t>
            </a:r>
            <a:r>
              <a:rPr lang="en-US" sz="2800" b="1" dirty="0" err="1" smtClean="0"/>
              <a:t>años</a:t>
            </a:r>
            <a:r>
              <a:rPr lang="en-US" sz="2800" b="1" dirty="0" smtClean="0"/>
              <a:t>  1927-45 </a:t>
            </a:r>
            <a:r>
              <a:rPr lang="en-US" sz="2800" b="1" dirty="0" err="1" smtClean="0"/>
              <a:t>hicieron</a:t>
            </a:r>
            <a:r>
              <a:rPr lang="en-US" sz="2800" b="1" dirty="0" smtClean="0"/>
              <a:t> </a:t>
            </a:r>
            <a:r>
              <a:rPr lang="en-US" sz="2800" b="1" dirty="0" err="1" smtClean="0"/>
              <a:t>experimentos</a:t>
            </a:r>
            <a:r>
              <a:rPr lang="en-US" sz="2800" b="1" dirty="0" smtClean="0"/>
              <a:t> con</a:t>
            </a:r>
          </a:p>
          <a:p>
            <a:endParaRPr lang="en-US" sz="2800" b="1" dirty="0" smtClean="0"/>
          </a:p>
          <a:p>
            <a:pPr marL="285750" indent="-285750">
              <a:buFontTx/>
              <a:buChar char="-"/>
            </a:pPr>
            <a:r>
              <a:rPr lang="en-US" sz="2800" b="1" dirty="0" err="1" smtClean="0"/>
              <a:t>Presos</a:t>
            </a:r>
            <a:r>
              <a:rPr lang="en-US" sz="2800" b="1" dirty="0" smtClean="0"/>
              <a:t> de </a:t>
            </a:r>
            <a:r>
              <a:rPr lang="en-US" sz="2800" b="1" dirty="0" err="1" smtClean="0"/>
              <a:t>guerra</a:t>
            </a:r>
            <a:endParaRPr lang="en-US" sz="2800" b="1" dirty="0" smtClean="0"/>
          </a:p>
          <a:p>
            <a:pPr marL="285750" indent="-285750">
              <a:buFontTx/>
              <a:buChar char="-"/>
            </a:pPr>
            <a:r>
              <a:rPr lang="en-US" sz="2800" b="1" dirty="0" err="1" smtClean="0"/>
              <a:t>Criminales</a:t>
            </a:r>
            <a:r>
              <a:rPr lang="en-US" sz="2800" b="1" dirty="0" smtClean="0"/>
              <a:t> </a:t>
            </a:r>
            <a:r>
              <a:rPr lang="en-US" sz="2800" b="1" dirty="0" err="1" smtClean="0"/>
              <a:t>comunes</a:t>
            </a:r>
            <a:endParaRPr lang="en-US" sz="2800" b="1" dirty="0" smtClean="0"/>
          </a:p>
          <a:p>
            <a:pPr marL="285750" indent="-285750">
              <a:buFontTx/>
              <a:buChar char="-"/>
            </a:pPr>
            <a:r>
              <a:rPr lang="en-US" sz="2800" b="1" dirty="0" err="1" smtClean="0"/>
              <a:t>presos</a:t>
            </a:r>
            <a:r>
              <a:rPr lang="en-US" sz="2800" b="1" dirty="0" smtClean="0"/>
              <a:t> </a:t>
            </a:r>
            <a:r>
              <a:rPr lang="en-US" sz="2800" b="1" dirty="0"/>
              <a:t>politicos</a:t>
            </a:r>
          </a:p>
          <a:p>
            <a:r>
              <a:rPr lang="en-US" sz="2800" b="1" dirty="0" smtClean="0"/>
              <a:t>- </a:t>
            </a:r>
            <a:r>
              <a:rPr lang="en-US" sz="2800" b="1" dirty="0" err="1" smtClean="0"/>
              <a:t>judios</a:t>
            </a:r>
            <a:endParaRPr lang="en-US" sz="2800" b="1" dirty="0" smtClean="0"/>
          </a:p>
          <a:p>
            <a:r>
              <a:rPr lang="en-US" sz="2800" b="1" dirty="0" smtClean="0"/>
              <a:t>-</a:t>
            </a:r>
            <a:r>
              <a:rPr lang="en-US" sz="2800" b="1" dirty="0" err="1" smtClean="0"/>
              <a:t>gitanos</a:t>
            </a:r>
            <a:endParaRPr lang="en-US" sz="2800" b="1" dirty="0" smtClean="0"/>
          </a:p>
          <a:p>
            <a:r>
              <a:rPr lang="en-US" sz="2800" b="1" dirty="0" smtClean="0"/>
              <a:t>-</a:t>
            </a:r>
            <a:r>
              <a:rPr lang="en-US" sz="2800" b="1" dirty="0" err="1" smtClean="0"/>
              <a:t>homosexuales</a:t>
            </a:r>
            <a:endParaRPr lang="en-US" sz="2800" b="1" dirty="0"/>
          </a:p>
          <a:p>
            <a:endParaRPr lang="en-US" sz="2800" b="1" dirty="0"/>
          </a:p>
          <a:p>
            <a:r>
              <a:rPr lang="en-US" sz="2800" b="1" dirty="0" smtClean="0"/>
              <a:t>Se </a:t>
            </a:r>
            <a:r>
              <a:rPr lang="en-US" sz="2800" b="1" dirty="0" err="1" smtClean="0"/>
              <a:t>toma</a:t>
            </a:r>
            <a:r>
              <a:rPr lang="en-US" sz="2800" b="1" dirty="0" smtClean="0"/>
              <a:t> </a:t>
            </a:r>
            <a:r>
              <a:rPr lang="en-US" sz="2800" b="1" dirty="0" err="1" smtClean="0"/>
              <a:t>este</a:t>
            </a:r>
            <a:r>
              <a:rPr lang="en-US" sz="2800" b="1" dirty="0" smtClean="0"/>
              <a:t> </a:t>
            </a:r>
            <a:r>
              <a:rPr lang="en-US" sz="2800" b="1" dirty="0" err="1" smtClean="0"/>
              <a:t>epoca</a:t>
            </a:r>
            <a:r>
              <a:rPr lang="en-US" sz="2800" b="1" dirty="0" smtClean="0"/>
              <a:t> </a:t>
            </a:r>
            <a:r>
              <a:rPr lang="en-US" sz="2800" b="1" dirty="0" err="1" smtClean="0"/>
              <a:t>como</a:t>
            </a:r>
            <a:r>
              <a:rPr lang="en-US" sz="2800" b="1" dirty="0" smtClean="0"/>
              <a:t> </a:t>
            </a:r>
            <a:r>
              <a:rPr lang="en-US" sz="2800" b="1" dirty="0" err="1" smtClean="0"/>
              <a:t>ejemplo</a:t>
            </a:r>
            <a:r>
              <a:rPr lang="en-US" sz="2800" b="1" dirty="0" smtClean="0"/>
              <a:t> de la </a:t>
            </a:r>
            <a:r>
              <a:rPr lang="en-US" sz="2800" b="1" dirty="0" err="1" smtClean="0"/>
              <a:t>tortura</a:t>
            </a:r>
            <a:r>
              <a:rPr lang="en-US" sz="2800" b="1" dirty="0" smtClean="0"/>
              <a:t> </a:t>
            </a:r>
            <a:r>
              <a:rPr lang="en-US" sz="2800" b="1" dirty="0" err="1" smtClean="0"/>
              <a:t>usada</a:t>
            </a:r>
            <a:r>
              <a:rPr lang="en-US" sz="2800" b="1" dirty="0" smtClean="0"/>
              <a:t> en el </a:t>
            </a:r>
            <a:r>
              <a:rPr lang="en-US" sz="2800" b="1" dirty="0" err="1" smtClean="0"/>
              <a:t>adelantamiento</a:t>
            </a:r>
            <a:r>
              <a:rPr lang="en-US" sz="2800" b="1" dirty="0" smtClean="0"/>
              <a:t> de la </a:t>
            </a:r>
            <a:r>
              <a:rPr lang="en-US" sz="2800" b="1" dirty="0" err="1" smtClean="0"/>
              <a:t>ciencia</a:t>
            </a:r>
            <a:endParaRPr lang="en-US" sz="2800" b="1" dirty="0"/>
          </a:p>
        </p:txBody>
      </p:sp>
    </p:spTree>
    <p:extLst>
      <p:ext uri="{BB962C8B-B14F-4D97-AF65-F5344CB8AC3E}">
        <p14:creationId xmlns:p14="http://schemas.microsoft.com/office/powerpoint/2010/main" val="1936927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4876800" cy="2308324"/>
          </a:xfrm>
          <a:prstGeom prst="rect">
            <a:avLst/>
          </a:prstGeom>
        </p:spPr>
        <p:txBody>
          <a:bodyPr wrap="square">
            <a:spAutoFit/>
          </a:bodyPr>
          <a:lstStyle/>
          <a:p>
            <a:r>
              <a:rPr lang="en-US" sz="2400" b="1" dirty="0"/>
              <a:t>La </a:t>
            </a:r>
            <a:r>
              <a:rPr lang="en-US" sz="2400" b="1" dirty="0" err="1"/>
              <a:t>anatomia</a:t>
            </a:r>
            <a:r>
              <a:rPr lang="en-US" sz="2400" b="1" dirty="0"/>
              <a:t> de los </a:t>
            </a:r>
            <a:r>
              <a:rPr lang="en-US" sz="2400" b="1" dirty="0" err="1"/>
              <a:t>musculos</a:t>
            </a:r>
            <a:r>
              <a:rPr lang="en-US" sz="2400" b="1" dirty="0"/>
              <a:t> </a:t>
            </a:r>
            <a:r>
              <a:rPr lang="en-US" sz="2400" b="1" dirty="0" err="1"/>
              <a:t>finalmente</a:t>
            </a:r>
            <a:r>
              <a:rPr lang="en-US" sz="2400" b="1" dirty="0"/>
              <a:t> se </a:t>
            </a:r>
            <a:r>
              <a:rPr lang="en-US" sz="2400" b="1" dirty="0" err="1"/>
              <a:t>completo</a:t>
            </a:r>
            <a:r>
              <a:rPr lang="en-US" sz="2400" b="1" dirty="0"/>
              <a:t>’</a:t>
            </a:r>
          </a:p>
          <a:p>
            <a:r>
              <a:rPr lang="en-US" sz="2400" b="1" dirty="0" err="1"/>
              <a:t>Tambien</a:t>
            </a:r>
            <a:r>
              <a:rPr lang="en-US" sz="2400" b="1" dirty="0"/>
              <a:t> la </a:t>
            </a:r>
            <a:r>
              <a:rPr lang="en-US" sz="2400" b="1" dirty="0" err="1"/>
              <a:t>representacion</a:t>
            </a:r>
            <a:r>
              <a:rPr lang="en-US" sz="2400" b="1" dirty="0"/>
              <a:t> de los </a:t>
            </a:r>
            <a:r>
              <a:rPr lang="en-US" sz="2400" b="1" dirty="0" err="1"/>
              <a:t>organos</a:t>
            </a:r>
            <a:r>
              <a:rPr lang="en-US" sz="2400" b="1" dirty="0"/>
              <a:t> </a:t>
            </a:r>
            <a:r>
              <a:rPr lang="en-US" sz="2400" b="1" dirty="0" err="1"/>
              <a:t>internos</a:t>
            </a:r>
            <a:r>
              <a:rPr lang="en-US" sz="2400" b="1" dirty="0"/>
              <a:t> y del </a:t>
            </a:r>
            <a:r>
              <a:rPr lang="en-US" sz="2400" b="1" dirty="0" err="1"/>
              <a:t>sistema</a:t>
            </a:r>
            <a:r>
              <a:rPr lang="en-US" sz="2400" b="1" dirty="0"/>
              <a:t> </a:t>
            </a:r>
            <a:r>
              <a:rPr lang="en-US" sz="2400" b="1" dirty="0" err="1"/>
              <a:t>circulatorio</a:t>
            </a:r>
            <a:r>
              <a:rPr lang="en-US" sz="2400" b="1" dirty="0"/>
              <a:t> </a:t>
            </a:r>
            <a:r>
              <a:rPr lang="en-US" sz="2400" b="1" dirty="0" err="1"/>
              <a:t>alcanzo</a:t>
            </a:r>
            <a:r>
              <a:rPr lang="en-US" sz="2400" b="1" dirty="0"/>
              <a:t>’ </a:t>
            </a:r>
            <a:r>
              <a:rPr lang="en-US" sz="2400" b="1" dirty="0" err="1"/>
              <a:t>su</a:t>
            </a:r>
            <a:r>
              <a:rPr lang="en-US" sz="2400" b="1" dirty="0"/>
              <a:t> </a:t>
            </a:r>
            <a:r>
              <a:rPr lang="en-US" sz="2400" b="1" dirty="0" err="1"/>
              <a:t>madurez</a:t>
            </a:r>
            <a:r>
              <a:rPr lang="en-US" sz="2400" b="1" dirty="0"/>
              <a:t>, al </a:t>
            </a:r>
            <a:r>
              <a:rPr lang="en-US" sz="2400" b="1" dirty="0" err="1"/>
              <a:t>menos</a:t>
            </a:r>
            <a:r>
              <a:rPr lang="en-US" sz="2400" b="1" dirty="0"/>
              <a:t> a </a:t>
            </a:r>
            <a:r>
              <a:rPr lang="en-US" sz="2400" b="1" dirty="0" err="1"/>
              <a:t>nivel</a:t>
            </a:r>
            <a:r>
              <a:rPr lang="en-US" sz="2400" b="1" dirty="0"/>
              <a:t> </a:t>
            </a:r>
            <a:r>
              <a:rPr lang="en-US" sz="2400" b="1" dirty="0" err="1" smtClean="0"/>
              <a:t>macroscopico</a:t>
            </a:r>
            <a:endParaRPr lang="en-US" sz="2400" b="1" dirty="0"/>
          </a:p>
        </p:txBody>
      </p:sp>
      <p:sp>
        <p:nvSpPr>
          <p:cNvPr id="3" name="AutoShape 2" descr="http://www.google.com.mx/url?sa=i&amp;source=images&amp;cd=&amp;docid=x2uXnHEqQgti1M&amp;tbnid=NiUMteFncOSqEM:&amp;ved=0CAUQjBw&amp;url=http%3A%2F%2F1.bp.blogspot.com%2F-I_W_0f45Vm4%2FTyHFFOFkOtI%2FAAAAAAAAM3E%2F7VEaKB6hQQU%2Fs1600%2F475px-Vesalius_Fabrica_p357.jpg&amp;ei=roPtUqfFCKmMyQGcqYDwCA&amp;psig=AFQjCNGXEoqcEq3a8YqasS9cPZ7MJGQ7-w&amp;ust=1391383854199133"/>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4" descr="http://www.google.com.mx/url?sa=i&amp;source=images&amp;cd=&amp;docid=x2uXnHEqQgti1M&amp;tbnid=0aowaKB7zWqN0M:&amp;ved=0CAUQjBw&amp;url=http%3A%2F%2Fgraphics.stanford.edu%2Fcourses%2Fcs48n-11%2Fimages%2Fvesalius-torso-essh.jpg&amp;ei=5YPtUsnsCcbuyAGx_oGQAw&amp;psig=AFQjCNGv8Al-PzGbM2N6bONwEOhjIqDCIw&amp;ust=1391383909212628"/>
          <p:cNvSpPr>
            <a:spLocks noChangeAspect="1" noChangeArrowheads="1"/>
          </p:cNvSpPr>
          <p:nvPr/>
        </p:nvSpPr>
        <p:spPr bwMode="auto">
          <a:xfrm>
            <a:off x="63500" y="-136525"/>
            <a:ext cx="8610600" cy="762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976" y="381000"/>
            <a:ext cx="2545223" cy="34111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135" y="3636604"/>
            <a:ext cx="3330357" cy="2947219"/>
          </a:xfrm>
          <a:prstGeom prst="rect">
            <a:avLst/>
          </a:prstGeom>
        </p:spPr>
      </p:pic>
      <p:sp>
        <p:nvSpPr>
          <p:cNvPr id="7" name="Rectangle 6"/>
          <p:cNvSpPr/>
          <p:nvPr/>
        </p:nvSpPr>
        <p:spPr>
          <a:xfrm>
            <a:off x="3996580" y="4038600"/>
            <a:ext cx="4854013" cy="2677656"/>
          </a:xfrm>
          <a:prstGeom prst="rect">
            <a:avLst/>
          </a:prstGeom>
        </p:spPr>
        <p:txBody>
          <a:bodyPr wrap="square">
            <a:spAutoFit/>
          </a:bodyPr>
          <a:lstStyle/>
          <a:p>
            <a:r>
              <a:rPr lang="en-US" sz="2800" b="1" dirty="0"/>
              <a:t>Solo el </a:t>
            </a:r>
            <a:r>
              <a:rPr lang="en-US" sz="2800" b="1" dirty="0" err="1"/>
              <a:t>descubrimiento</a:t>
            </a:r>
            <a:r>
              <a:rPr lang="en-US" sz="2800" b="1" dirty="0"/>
              <a:t> del </a:t>
            </a:r>
            <a:r>
              <a:rPr lang="en-US" sz="2800" b="1" dirty="0" err="1"/>
              <a:t>microscopio</a:t>
            </a:r>
            <a:r>
              <a:rPr lang="en-US" sz="2800" b="1" dirty="0"/>
              <a:t> </a:t>
            </a:r>
            <a:r>
              <a:rPr lang="en-US" sz="2800" b="1" dirty="0" err="1"/>
              <a:t>mejoro</a:t>
            </a:r>
            <a:r>
              <a:rPr lang="en-US" sz="2800" b="1" dirty="0"/>
              <a:t>’ </a:t>
            </a:r>
            <a:r>
              <a:rPr lang="en-US" sz="2800" b="1" dirty="0" err="1"/>
              <a:t>sucesivamente</a:t>
            </a:r>
            <a:r>
              <a:rPr lang="en-US" sz="2800" b="1" dirty="0"/>
              <a:t> en </a:t>
            </a:r>
            <a:r>
              <a:rPr lang="en-US" sz="2800" b="1" dirty="0" err="1"/>
              <a:t>medida</a:t>
            </a:r>
            <a:r>
              <a:rPr lang="en-US" sz="2800" b="1" dirty="0"/>
              <a:t> </a:t>
            </a:r>
            <a:r>
              <a:rPr lang="en-US" sz="2800" b="1" dirty="0" err="1"/>
              <a:t>aun</a:t>
            </a:r>
            <a:r>
              <a:rPr lang="en-US" sz="2800" b="1" dirty="0"/>
              <a:t> mayor el </a:t>
            </a:r>
            <a:r>
              <a:rPr lang="en-US" sz="2800" b="1" dirty="0" err="1"/>
              <a:t>conocimiento</a:t>
            </a:r>
            <a:r>
              <a:rPr lang="en-US" sz="2800" b="1" dirty="0"/>
              <a:t> </a:t>
            </a:r>
            <a:r>
              <a:rPr lang="en-US" sz="2800" b="1" dirty="0" err="1"/>
              <a:t>morfologico</a:t>
            </a:r>
            <a:r>
              <a:rPr lang="en-US" sz="2800" b="1" dirty="0"/>
              <a:t> de la mayor parte de </a:t>
            </a:r>
            <a:r>
              <a:rPr lang="en-US" sz="2800" b="1" dirty="0" err="1"/>
              <a:t>las</a:t>
            </a:r>
            <a:r>
              <a:rPr lang="en-US" sz="2800" b="1" dirty="0"/>
              <a:t> </a:t>
            </a:r>
            <a:r>
              <a:rPr lang="en-US" sz="2800" b="1" dirty="0" err="1"/>
              <a:t>estructuras</a:t>
            </a:r>
            <a:r>
              <a:rPr lang="en-US" sz="2800" b="1" dirty="0"/>
              <a:t> </a:t>
            </a:r>
            <a:r>
              <a:rPr lang="en-US" sz="2800" b="1" dirty="0" err="1"/>
              <a:t>anatomicas</a:t>
            </a:r>
            <a:endParaRPr lang="es-MX" sz="2800" b="1" dirty="0"/>
          </a:p>
        </p:txBody>
      </p:sp>
    </p:spTree>
    <p:extLst>
      <p:ext uri="{BB962C8B-B14F-4D97-AF65-F5344CB8AC3E}">
        <p14:creationId xmlns:p14="http://schemas.microsoft.com/office/powerpoint/2010/main" val="357695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prisoner in a compression chamber loses consciousness (and later dies) during an experiment to determine altitudes at which aircraft crews could survive without oxygen. Dachau, Germany, 19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418" y="1295400"/>
            <a:ext cx="2748982"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295400"/>
            <a:ext cx="5334000" cy="3539430"/>
          </a:xfrm>
          <a:prstGeom prst="rect">
            <a:avLst/>
          </a:prstGeom>
          <a:noFill/>
        </p:spPr>
        <p:txBody>
          <a:bodyPr wrap="square" rtlCol="0">
            <a:spAutoFit/>
          </a:bodyPr>
          <a:lstStyle/>
          <a:p>
            <a:r>
              <a:rPr lang="en-US" sz="2800" b="1" dirty="0" err="1" smtClean="0"/>
              <a:t>Preso</a:t>
            </a:r>
            <a:r>
              <a:rPr lang="en-US" sz="2800" b="1" dirty="0" smtClean="0"/>
              <a:t> en </a:t>
            </a:r>
            <a:r>
              <a:rPr lang="en-US" sz="2800" b="1" dirty="0" err="1" smtClean="0"/>
              <a:t>una</a:t>
            </a:r>
            <a:r>
              <a:rPr lang="en-US" sz="2800" b="1" dirty="0" smtClean="0"/>
              <a:t> </a:t>
            </a:r>
            <a:r>
              <a:rPr lang="en-US" sz="2800" b="1" dirty="0" err="1" smtClean="0"/>
              <a:t>camara</a:t>
            </a:r>
            <a:r>
              <a:rPr lang="en-US" sz="2800" b="1" dirty="0" smtClean="0"/>
              <a:t> con </a:t>
            </a:r>
            <a:r>
              <a:rPr lang="en-US" sz="2800" b="1" dirty="0" err="1" smtClean="0"/>
              <a:t>presion</a:t>
            </a:r>
            <a:r>
              <a:rPr lang="en-US" sz="2800" b="1" dirty="0" smtClean="0"/>
              <a:t> </a:t>
            </a:r>
            <a:r>
              <a:rPr lang="en-US" sz="2800" b="1" dirty="0" err="1" smtClean="0"/>
              <a:t>controlada</a:t>
            </a:r>
            <a:endParaRPr lang="en-US" sz="2800" b="1" dirty="0" smtClean="0"/>
          </a:p>
          <a:p>
            <a:endParaRPr lang="en-US" sz="2400" b="1" dirty="0"/>
          </a:p>
          <a:p>
            <a:r>
              <a:rPr lang="en-US" sz="2400" b="1" dirty="0" smtClean="0"/>
              <a:t>La </a:t>
            </a:r>
            <a:r>
              <a:rPr lang="en-US" sz="2400" b="1" dirty="0" err="1" smtClean="0"/>
              <a:t>presion</a:t>
            </a:r>
            <a:r>
              <a:rPr lang="en-US" sz="2400" b="1" dirty="0" smtClean="0"/>
              <a:t> se </a:t>
            </a:r>
            <a:r>
              <a:rPr lang="en-US" sz="2400" b="1" dirty="0" err="1" smtClean="0"/>
              <a:t>disminuyo</a:t>
            </a:r>
            <a:r>
              <a:rPr lang="en-US" sz="2400" b="1" dirty="0" smtClean="0"/>
              <a:t>’ para </a:t>
            </a:r>
            <a:r>
              <a:rPr lang="en-US" sz="2400" b="1" dirty="0" err="1" smtClean="0"/>
              <a:t>ver</a:t>
            </a:r>
            <a:r>
              <a:rPr lang="en-US" sz="2400" b="1" dirty="0" smtClean="0"/>
              <a:t> la </a:t>
            </a:r>
            <a:r>
              <a:rPr lang="en-US" sz="2400" b="1" dirty="0" err="1" smtClean="0"/>
              <a:t>respuesta</a:t>
            </a:r>
            <a:r>
              <a:rPr lang="en-US" sz="2400" b="1" dirty="0" smtClean="0"/>
              <a:t> del </a:t>
            </a:r>
            <a:r>
              <a:rPr lang="en-US" sz="2400" b="1" dirty="0" err="1" smtClean="0"/>
              <a:t>organismo</a:t>
            </a:r>
            <a:r>
              <a:rPr lang="en-US" sz="2400" b="1" dirty="0" smtClean="0"/>
              <a:t> en </a:t>
            </a:r>
            <a:r>
              <a:rPr lang="en-US" sz="2400" b="1" dirty="0" err="1" smtClean="0"/>
              <a:t>caso</a:t>
            </a:r>
            <a:r>
              <a:rPr lang="en-US" sz="2400" b="1" dirty="0" smtClean="0"/>
              <a:t> de </a:t>
            </a:r>
            <a:r>
              <a:rPr lang="en-US" sz="2400" b="1" dirty="0" err="1" smtClean="0"/>
              <a:t>falla</a:t>
            </a:r>
            <a:r>
              <a:rPr lang="en-US" sz="2400" b="1" dirty="0" smtClean="0"/>
              <a:t> del </a:t>
            </a:r>
            <a:r>
              <a:rPr lang="en-US" sz="2400" b="1" dirty="0" err="1" smtClean="0"/>
              <a:t>sistema</a:t>
            </a:r>
            <a:r>
              <a:rPr lang="en-US" sz="2400" b="1" dirty="0" smtClean="0"/>
              <a:t> de </a:t>
            </a:r>
            <a:r>
              <a:rPr lang="en-US" sz="2400" b="1" dirty="0" err="1" smtClean="0"/>
              <a:t>presion</a:t>
            </a:r>
            <a:r>
              <a:rPr lang="en-US" sz="2400" b="1" dirty="0" smtClean="0"/>
              <a:t> de un </a:t>
            </a:r>
            <a:r>
              <a:rPr lang="en-US" sz="2400" b="1" dirty="0" err="1" smtClean="0"/>
              <a:t>avion</a:t>
            </a:r>
            <a:r>
              <a:rPr lang="en-US" sz="2400" b="1" dirty="0" smtClean="0"/>
              <a:t>.</a:t>
            </a:r>
          </a:p>
          <a:p>
            <a:endParaRPr lang="en-US" sz="2400" b="1" dirty="0"/>
          </a:p>
          <a:p>
            <a:r>
              <a:rPr lang="en-US" sz="2400" b="1" dirty="0" smtClean="0"/>
              <a:t>El </a:t>
            </a:r>
            <a:r>
              <a:rPr lang="en-US" sz="2400" b="1" dirty="0" err="1" smtClean="0"/>
              <a:t>preso</a:t>
            </a:r>
            <a:r>
              <a:rPr lang="en-US" sz="2400" b="1" dirty="0" smtClean="0"/>
              <a:t> </a:t>
            </a:r>
            <a:r>
              <a:rPr lang="en-US" sz="2400" b="1" dirty="0" err="1" smtClean="0"/>
              <a:t>esta</a:t>
            </a:r>
            <a:r>
              <a:rPr lang="en-US" sz="2400" b="1" dirty="0" smtClean="0"/>
              <a:t>’ </a:t>
            </a:r>
            <a:r>
              <a:rPr lang="en-US" sz="2400" b="1" dirty="0" err="1" smtClean="0"/>
              <a:t>desmallado</a:t>
            </a:r>
            <a:r>
              <a:rPr lang="en-US" sz="2400" b="1" dirty="0" smtClean="0"/>
              <a:t> en la </a:t>
            </a:r>
            <a:r>
              <a:rPr lang="en-US" sz="2400" b="1" dirty="0" err="1" smtClean="0"/>
              <a:t>foto</a:t>
            </a:r>
            <a:r>
              <a:rPr lang="en-US" sz="2400" b="1" dirty="0" smtClean="0"/>
              <a:t>, y se </a:t>
            </a:r>
            <a:r>
              <a:rPr lang="en-US" sz="2400" b="1" dirty="0" err="1" smtClean="0"/>
              <a:t>murio</a:t>
            </a:r>
            <a:r>
              <a:rPr lang="en-US" sz="2400" b="1" dirty="0" smtClean="0"/>
              <a:t>’ </a:t>
            </a:r>
            <a:r>
              <a:rPr lang="en-US" sz="2400" b="1" dirty="0" err="1" smtClean="0"/>
              <a:t>poco</a:t>
            </a:r>
            <a:r>
              <a:rPr lang="en-US" sz="2400" b="1" dirty="0" smtClean="0"/>
              <a:t> </a:t>
            </a:r>
            <a:r>
              <a:rPr lang="en-US" sz="2400" b="1" dirty="0" err="1" smtClean="0"/>
              <a:t>despues</a:t>
            </a:r>
            <a:endParaRPr lang="en-US" sz="2400" b="1" dirty="0" smtClean="0"/>
          </a:p>
        </p:txBody>
      </p:sp>
      <p:sp>
        <p:nvSpPr>
          <p:cNvPr id="3" name="Rectangle 2"/>
          <p:cNvSpPr/>
          <p:nvPr/>
        </p:nvSpPr>
        <p:spPr>
          <a:xfrm>
            <a:off x="3123208" y="609600"/>
            <a:ext cx="2454005" cy="369332"/>
          </a:xfrm>
          <a:prstGeom prst="rect">
            <a:avLst/>
          </a:prstGeom>
        </p:spPr>
        <p:txBody>
          <a:bodyPr wrap="none">
            <a:spAutoFit/>
          </a:bodyPr>
          <a:lstStyle/>
          <a:p>
            <a:r>
              <a:rPr lang="es-MX" b="1" dirty="0" err="1"/>
              <a:t>Dachau</a:t>
            </a:r>
            <a:r>
              <a:rPr lang="es-MX" b="1" dirty="0"/>
              <a:t>, </a:t>
            </a:r>
            <a:r>
              <a:rPr lang="es-MX" b="1" dirty="0" err="1"/>
              <a:t>Germany</a:t>
            </a:r>
            <a:r>
              <a:rPr lang="es-MX" b="1" dirty="0"/>
              <a:t>, 1942</a:t>
            </a:r>
          </a:p>
        </p:txBody>
      </p:sp>
    </p:spTree>
    <p:extLst>
      <p:ext uri="{BB962C8B-B14F-4D97-AF65-F5344CB8AC3E}">
        <p14:creationId xmlns:p14="http://schemas.microsoft.com/office/powerpoint/2010/main" val="2561826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Romani (Gypsy) victim of Nazi medical experiments to make seawater potable. Dachau concentration camp, Germany, 19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95400"/>
            <a:ext cx="5295900" cy="3381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4858434"/>
            <a:ext cx="6705600" cy="954107"/>
          </a:xfrm>
          <a:prstGeom prst="rect">
            <a:avLst/>
          </a:prstGeom>
          <a:noFill/>
        </p:spPr>
        <p:txBody>
          <a:bodyPr wrap="square" rtlCol="0">
            <a:spAutoFit/>
          </a:bodyPr>
          <a:lstStyle/>
          <a:p>
            <a:r>
              <a:rPr lang="en-US" sz="2800" b="1" dirty="0" smtClean="0"/>
              <a:t>Un </a:t>
            </a:r>
            <a:r>
              <a:rPr lang="en-US" sz="2800" b="1" dirty="0" err="1" smtClean="0"/>
              <a:t>gitano</a:t>
            </a:r>
            <a:r>
              <a:rPr lang="en-US" sz="2800" b="1" dirty="0" smtClean="0"/>
              <a:t> </a:t>
            </a:r>
            <a:r>
              <a:rPr lang="en-US" sz="2800" b="1" dirty="0" err="1" smtClean="0"/>
              <a:t>victima</a:t>
            </a:r>
            <a:r>
              <a:rPr lang="en-US" sz="2800" b="1" dirty="0" smtClean="0"/>
              <a:t> de un </a:t>
            </a:r>
            <a:r>
              <a:rPr lang="en-US" sz="2800" b="1" dirty="0" err="1" smtClean="0"/>
              <a:t>experimento</a:t>
            </a:r>
            <a:r>
              <a:rPr lang="en-US" sz="2800" b="1" dirty="0" smtClean="0"/>
              <a:t> para </a:t>
            </a:r>
            <a:r>
              <a:rPr lang="en-US" sz="2800" b="1" dirty="0" err="1" smtClean="0"/>
              <a:t>transformar</a:t>
            </a:r>
            <a:r>
              <a:rPr lang="en-US" sz="2800" b="1" dirty="0" smtClean="0"/>
              <a:t> el </a:t>
            </a:r>
            <a:r>
              <a:rPr lang="en-US" sz="2800" b="1" dirty="0" err="1" smtClean="0"/>
              <a:t>agua</a:t>
            </a:r>
            <a:r>
              <a:rPr lang="en-US" sz="2800" b="1" dirty="0" smtClean="0"/>
              <a:t> de mar en </a:t>
            </a:r>
            <a:r>
              <a:rPr lang="en-US" sz="2800" b="1" dirty="0" err="1" smtClean="0"/>
              <a:t>agua</a:t>
            </a:r>
            <a:r>
              <a:rPr lang="en-US" sz="2800" b="1" dirty="0" smtClean="0"/>
              <a:t> potable</a:t>
            </a:r>
            <a:endParaRPr lang="es-MX" sz="2800" b="1" dirty="0"/>
          </a:p>
        </p:txBody>
      </p:sp>
      <p:sp>
        <p:nvSpPr>
          <p:cNvPr id="3" name="Rectangle 2"/>
          <p:cNvSpPr/>
          <p:nvPr/>
        </p:nvSpPr>
        <p:spPr>
          <a:xfrm>
            <a:off x="2286000" y="457200"/>
            <a:ext cx="4881849" cy="400110"/>
          </a:xfrm>
          <a:prstGeom prst="rect">
            <a:avLst/>
          </a:prstGeom>
        </p:spPr>
        <p:txBody>
          <a:bodyPr wrap="none">
            <a:spAutoFit/>
          </a:bodyPr>
          <a:lstStyle/>
          <a:p>
            <a:r>
              <a:rPr lang="fr-FR" sz="2000" b="1" dirty="0"/>
              <a:t>Dachau concentration camp, Germany, 1944</a:t>
            </a:r>
            <a:endParaRPr lang="es-MX" sz="2000" b="1" dirty="0"/>
          </a:p>
        </p:txBody>
      </p:sp>
    </p:spTree>
    <p:extLst>
      <p:ext uri="{BB962C8B-B14F-4D97-AF65-F5344CB8AC3E}">
        <p14:creationId xmlns:p14="http://schemas.microsoft.com/office/powerpoint/2010/main" val="29854003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Soviet prisoner of war, victim of a tuberculosis medical experiment at Neuengamme concentration camp. Germany, late 19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66800"/>
            <a:ext cx="4572000" cy="3105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6400" y="4648200"/>
            <a:ext cx="4724400" cy="707886"/>
          </a:xfrm>
          <a:prstGeom prst="rect">
            <a:avLst/>
          </a:prstGeom>
          <a:noFill/>
        </p:spPr>
        <p:txBody>
          <a:bodyPr wrap="square" rtlCol="0">
            <a:spAutoFit/>
          </a:bodyPr>
          <a:lstStyle/>
          <a:p>
            <a:r>
              <a:rPr lang="en-US" sz="2000" b="1" dirty="0" smtClean="0"/>
              <a:t>Un </a:t>
            </a:r>
            <a:r>
              <a:rPr lang="en-US" sz="2000" b="1" dirty="0" err="1" smtClean="0"/>
              <a:t>sovietico</a:t>
            </a:r>
            <a:r>
              <a:rPr lang="en-US" sz="2000" b="1" dirty="0" smtClean="0"/>
              <a:t> </a:t>
            </a:r>
            <a:r>
              <a:rPr lang="en-US" sz="2000" b="1" dirty="0" err="1" smtClean="0"/>
              <a:t>preso</a:t>
            </a:r>
            <a:r>
              <a:rPr lang="en-US" sz="2000" b="1" dirty="0" smtClean="0"/>
              <a:t> de </a:t>
            </a:r>
            <a:r>
              <a:rPr lang="en-US" sz="2000" b="1" dirty="0" err="1" smtClean="0"/>
              <a:t>guerra</a:t>
            </a:r>
            <a:r>
              <a:rPr lang="en-US" sz="2000" b="1" dirty="0" smtClean="0"/>
              <a:t> e </a:t>
            </a:r>
            <a:r>
              <a:rPr lang="en-US" sz="2000" b="1" dirty="0" err="1" smtClean="0"/>
              <a:t>inyectado</a:t>
            </a:r>
            <a:r>
              <a:rPr lang="en-US" sz="2000" b="1" dirty="0" smtClean="0"/>
              <a:t> con </a:t>
            </a:r>
            <a:r>
              <a:rPr lang="en-US" sz="2000" b="1" dirty="0" err="1" smtClean="0"/>
              <a:t>bacterias</a:t>
            </a:r>
            <a:r>
              <a:rPr lang="en-US" sz="2000" b="1" dirty="0" smtClean="0"/>
              <a:t> de tuberculosis</a:t>
            </a:r>
            <a:endParaRPr lang="es-MX" sz="2000" b="1" dirty="0"/>
          </a:p>
        </p:txBody>
      </p:sp>
      <p:sp>
        <p:nvSpPr>
          <p:cNvPr id="3" name="Rectangle 2"/>
          <p:cNvSpPr/>
          <p:nvPr/>
        </p:nvSpPr>
        <p:spPr>
          <a:xfrm>
            <a:off x="1066800" y="498702"/>
            <a:ext cx="7162800" cy="400110"/>
          </a:xfrm>
          <a:prstGeom prst="rect">
            <a:avLst/>
          </a:prstGeom>
        </p:spPr>
        <p:txBody>
          <a:bodyPr wrap="square">
            <a:spAutoFit/>
          </a:bodyPr>
          <a:lstStyle/>
          <a:p>
            <a:r>
              <a:rPr lang="en-US" sz="2000" b="1" dirty="0" err="1"/>
              <a:t>Neuengamme</a:t>
            </a:r>
            <a:r>
              <a:rPr lang="en-US" sz="2000" b="1" dirty="0"/>
              <a:t> concentration camp. Germany, late 1944</a:t>
            </a:r>
            <a:endParaRPr lang="es-MX" sz="2000" b="1" dirty="0"/>
          </a:p>
        </p:txBody>
      </p:sp>
    </p:spTree>
    <p:extLst>
      <p:ext uri="{BB962C8B-B14F-4D97-AF65-F5344CB8AC3E}">
        <p14:creationId xmlns:p14="http://schemas.microsoft.com/office/powerpoint/2010/main" val="2349069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Jewish child is forced to show the scar left after SS physicians removed his lymph nodes. This child was one of 20 Jewish children injected with tuberculosis germs as part of a medical experiment. All were murdered on April 20, 1945. Neuengamme concentration camp, Germany, between December 1944 and February 19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04071"/>
            <a:ext cx="3050931"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01317" y="4495800"/>
            <a:ext cx="4759444" cy="369332"/>
          </a:xfrm>
          <a:prstGeom prst="rect">
            <a:avLst/>
          </a:prstGeom>
          <a:noFill/>
        </p:spPr>
        <p:txBody>
          <a:bodyPr wrap="none" rtlCol="0">
            <a:spAutoFit/>
          </a:bodyPr>
          <a:lstStyle/>
          <a:p>
            <a:r>
              <a:rPr lang="en-US" b="1" dirty="0" err="1" smtClean="0"/>
              <a:t>Niños</a:t>
            </a:r>
            <a:r>
              <a:rPr lang="en-US" b="1" dirty="0" smtClean="0"/>
              <a:t> </a:t>
            </a:r>
            <a:r>
              <a:rPr lang="en-US" b="1" dirty="0" err="1" smtClean="0"/>
              <a:t>inyectados</a:t>
            </a:r>
            <a:r>
              <a:rPr lang="en-US" b="1" dirty="0" smtClean="0"/>
              <a:t> con la bacteria de tuberculosis</a:t>
            </a:r>
            <a:endParaRPr lang="es-MX" b="1" dirty="0"/>
          </a:p>
        </p:txBody>
      </p:sp>
      <p:sp>
        <p:nvSpPr>
          <p:cNvPr id="3" name="TextBox 2"/>
          <p:cNvSpPr txBox="1"/>
          <p:nvPr/>
        </p:nvSpPr>
        <p:spPr>
          <a:xfrm>
            <a:off x="4687765" y="5008249"/>
            <a:ext cx="3581400" cy="1200329"/>
          </a:xfrm>
          <a:prstGeom prst="rect">
            <a:avLst/>
          </a:prstGeom>
          <a:noFill/>
        </p:spPr>
        <p:txBody>
          <a:bodyPr wrap="square" rtlCol="0">
            <a:spAutoFit/>
          </a:bodyPr>
          <a:lstStyle/>
          <a:p>
            <a:r>
              <a:rPr lang="en-US" b="1" dirty="0" smtClean="0"/>
              <a:t>A </a:t>
            </a:r>
            <a:r>
              <a:rPr lang="en-US" b="1" dirty="0" err="1" smtClean="0"/>
              <a:t>este</a:t>
            </a:r>
            <a:r>
              <a:rPr lang="en-US" b="1" dirty="0" smtClean="0"/>
              <a:t> </a:t>
            </a:r>
            <a:r>
              <a:rPr lang="en-US" b="1" dirty="0" err="1" smtClean="0"/>
              <a:t>niño</a:t>
            </a:r>
            <a:r>
              <a:rPr lang="en-US" b="1" dirty="0" smtClean="0"/>
              <a:t> se le </a:t>
            </a:r>
            <a:r>
              <a:rPr lang="en-US" b="1" dirty="0" err="1" smtClean="0"/>
              <a:t>quitaron</a:t>
            </a:r>
            <a:r>
              <a:rPr lang="en-US" b="1" dirty="0" smtClean="0"/>
              <a:t> los </a:t>
            </a:r>
            <a:r>
              <a:rPr lang="en-US" b="1" dirty="0" err="1" smtClean="0"/>
              <a:t>nodulos</a:t>
            </a:r>
            <a:r>
              <a:rPr lang="en-US" b="1" dirty="0" smtClean="0"/>
              <a:t> </a:t>
            </a:r>
            <a:r>
              <a:rPr lang="en-US" b="1" dirty="0" err="1" smtClean="0"/>
              <a:t>linfaticos</a:t>
            </a:r>
            <a:r>
              <a:rPr lang="en-US" b="1" dirty="0" smtClean="0"/>
              <a:t> para </a:t>
            </a:r>
            <a:r>
              <a:rPr lang="en-US" b="1" dirty="0" err="1" smtClean="0"/>
              <a:t>ver</a:t>
            </a:r>
            <a:r>
              <a:rPr lang="en-US" b="1" dirty="0" smtClean="0"/>
              <a:t> la </a:t>
            </a:r>
            <a:r>
              <a:rPr lang="en-US" b="1" dirty="0" err="1" smtClean="0"/>
              <a:t>rapidez</a:t>
            </a:r>
            <a:r>
              <a:rPr lang="en-US" b="1" dirty="0" smtClean="0"/>
              <a:t> de </a:t>
            </a:r>
            <a:r>
              <a:rPr lang="en-US" b="1" dirty="0" err="1" smtClean="0"/>
              <a:t>avance</a:t>
            </a:r>
            <a:r>
              <a:rPr lang="en-US" b="1" dirty="0" smtClean="0"/>
              <a:t> de la </a:t>
            </a:r>
            <a:r>
              <a:rPr lang="en-US" b="1" dirty="0" err="1" smtClean="0"/>
              <a:t>enfermedad</a:t>
            </a:r>
            <a:endParaRPr lang="es-MX" b="1" dirty="0"/>
          </a:p>
        </p:txBody>
      </p:sp>
      <p:sp>
        <p:nvSpPr>
          <p:cNvPr id="4" name="Rectangle 3"/>
          <p:cNvSpPr/>
          <p:nvPr/>
        </p:nvSpPr>
        <p:spPr>
          <a:xfrm>
            <a:off x="2057401" y="191869"/>
            <a:ext cx="4572000" cy="646331"/>
          </a:xfrm>
          <a:prstGeom prst="rect">
            <a:avLst/>
          </a:prstGeom>
        </p:spPr>
        <p:txBody>
          <a:bodyPr>
            <a:spAutoFit/>
          </a:bodyPr>
          <a:lstStyle/>
          <a:p>
            <a:r>
              <a:rPr lang="en-US" b="1" dirty="0" err="1"/>
              <a:t>Neuengamme</a:t>
            </a:r>
            <a:r>
              <a:rPr lang="en-US" b="1" dirty="0"/>
              <a:t> concentration camp, Germany, between December 1944 and February 1945</a:t>
            </a:r>
            <a:endParaRPr lang="es-MX" b="1" dirty="0"/>
          </a:p>
        </p:txBody>
      </p:sp>
      <p:pic>
        <p:nvPicPr>
          <p:cNvPr id="5124" name="Picture 4" descr="Seven-year-old Jacqueline Morgenstern, later a victim of tuberculosis medical experiments at the Neuengamme concentration camp. She was murdered just before the liberation of the camp. Paris, France, 19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44455"/>
            <a:ext cx="2066925" cy="3133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6324" y="5146748"/>
            <a:ext cx="3157077" cy="923330"/>
          </a:xfrm>
          <a:prstGeom prst="rect">
            <a:avLst/>
          </a:prstGeom>
          <a:noFill/>
        </p:spPr>
        <p:txBody>
          <a:bodyPr wrap="square" rtlCol="0">
            <a:spAutoFit/>
          </a:bodyPr>
          <a:lstStyle/>
          <a:p>
            <a:r>
              <a:rPr lang="en-US" b="1" dirty="0" err="1" smtClean="0"/>
              <a:t>Todos</a:t>
            </a:r>
            <a:r>
              <a:rPr lang="en-US" b="1" dirty="0" smtClean="0"/>
              <a:t> los 20 </a:t>
            </a:r>
            <a:r>
              <a:rPr lang="en-US" b="1" dirty="0" err="1" smtClean="0"/>
              <a:t>niños</a:t>
            </a:r>
            <a:r>
              <a:rPr lang="en-US" b="1" dirty="0" smtClean="0"/>
              <a:t> </a:t>
            </a:r>
            <a:r>
              <a:rPr lang="en-US" b="1" dirty="0" err="1" smtClean="0"/>
              <a:t>obligados</a:t>
            </a:r>
            <a:r>
              <a:rPr lang="en-US" b="1" dirty="0" smtClean="0"/>
              <a:t> en el </a:t>
            </a:r>
            <a:r>
              <a:rPr lang="en-US" b="1" dirty="0" err="1" smtClean="0"/>
              <a:t>experimento</a:t>
            </a:r>
            <a:r>
              <a:rPr lang="en-US" b="1" dirty="0" smtClean="0"/>
              <a:t> </a:t>
            </a:r>
            <a:r>
              <a:rPr lang="en-US" b="1" dirty="0" err="1" smtClean="0"/>
              <a:t>fueron</a:t>
            </a:r>
            <a:r>
              <a:rPr lang="en-US" b="1" dirty="0" smtClean="0"/>
              <a:t> </a:t>
            </a:r>
            <a:r>
              <a:rPr lang="en-US" b="1" dirty="0" err="1" smtClean="0"/>
              <a:t>asesinados</a:t>
            </a:r>
            <a:r>
              <a:rPr lang="en-US" b="1" dirty="0" smtClean="0"/>
              <a:t> el 20 de </a:t>
            </a:r>
            <a:r>
              <a:rPr lang="en-US" b="1" dirty="0" err="1" smtClean="0"/>
              <a:t>abril</a:t>
            </a:r>
            <a:r>
              <a:rPr lang="en-US" b="1" dirty="0" smtClean="0"/>
              <a:t> 1945</a:t>
            </a:r>
            <a:endParaRPr lang="es-MX" b="1" dirty="0"/>
          </a:p>
        </p:txBody>
      </p:sp>
    </p:spTree>
    <p:extLst>
      <p:ext uri="{BB962C8B-B14F-4D97-AF65-F5344CB8AC3E}">
        <p14:creationId xmlns:p14="http://schemas.microsoft.com/office/powerpoint/2010/main" val="3164493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nited Nations personnel vaccinate an 11-year-old concentration camp survivor who was a victim of medical experiments at the Auschwitz camp. Bergen-Belsen displaced persons camp, Germany, May 19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371600"/>
            <a:ext cx="280035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600200"/>
            <a:ext cx="3962401" cy="923330"/>
          </a:xfrm>
          <a:prstGeom prst="rect">
            <a:avLst/>
          </a:prstGeom>
          <a:noFill/>
        </p:spPr>
        <p:txBody>
          <a:bodyPr wrap="square" rtlCol="0">
            <a:spAutoFit/>
          </a:bodyPr>
          <a:lstStyle/>
          <a:p>
            <a:r>
              <a:rPr lang="en-US" b="1" dirty="0" smtClean="0"/>
              <a:t>La ONU </a:t>
            </a:r>
            <a:r>
              <a:rPr lang="en-US" b="1" dirty="0" err="1" smtClean="0"/>
              <a:t>vacuna</a:t>
            </a:r>
            <a:r>
              <a:rPr lang="en-US" b="1" dirty="0" smtClean="0"/>
              <a:t> </a:t>
            </a:r>
            <a:r>
              <a:rPr lang="en-US" b="1" dirty="0" err="1" smtClean="0"/>
              <a:t>una</a:t>
            </a:r>
            <a:r>
              <a:rPr lang="en-US" b="1" dirty="0" smtClean="0"/>
              <a:t> </a:t>
            </a:r>
            <a:r>
              <a:rPr lang="en-US" b="1" dirty="0" err="1" smtClean="0"/>
              <a:t>niña</a:t>
            </a:r>
            <a:r>
              <a:rPr lang="en-US" b="1" dirty="0" smtClean="0"/>
              <a:t> de 11 </a:t>
            </a:r>
            <a:r>
              <a:rPr lang="en-US" b="1" dirty="0" err="1" smtClean="0"/>
              <a:t>años</a:t>
            </a:r>
            <a:r>
              <a:rPr lang="en-US" b="1" dirty="0" smtClean="0"/>
              <a:t> </a:t>
            </a:r>
            <a:r>
              <a:rPr lang="en-US" b="1" dirty="0" err="1" smtClean="0"/>
              <a:t>que</a:t>
            </a:r>
            <a:r>
              <a:rPr lang="en-US" b="1" dirty="0" smtClean="0"/>
              <a:t> </a:t>
            </a:r>
            <a:r>
              <a:rPr lang="en-US" b="1" dirty="0" err="1" smtClean="0"/>
              <a:t>habia</a:t>
            </a:r>
            <a:r>
              <a:rPr lang="en-US" b="1" dirty="0" smtClean="0"/>
              <a:t> </a:t>
            </a:r>
            <a:r>
              <a:rPr lang="en-US" b="1" dirty="0" err="1" smtClean="0"/>
              <a:t>sido</a:t>
            </a:r>
            <a:r>
              <a:rPr lang="en-US" b="1" dirty="0" smtClean="0"/>
              <a:t> </a:t>
            </a:r>
            <a:r>
              <a:rPr lang="en-US" b="1" dirty="0" err="1" smtClean="0"/>
              <a:t>victima</a:t>
            </a:r>
            <a:r>
              <a:rPr lang="en-US" b="1" dirty="0" smtClean="0"/>
              <a:t> de </a:t>
            </a:r>
            <a:r>
              <a:rPr lang="en-US" b="1" dirty="0" err="1" smtClean="0"/>
              <a:t>experimentos</a:t>
            </a:r>
            <a:r>
              <a:rPr lang="en-US" b="1" dirty="0" smtClean="0"/>
              <a:t> “medicos” de los </a:t>
            </a:r>
            <a:r>
              <a:rPr lang="en-US" b="1" dirty="0" err="1" smtClean="0"/>
              <a:t>nazis</a:t>
            </a:r>
            <a:endParaRPr lang="es-MX" b="1" dirty="0"/>
          </a:p>
        </p:txBody>
      </p:sp>
      <p:sp>
        <p:nvSpPr>
          <p:cNvPr id="3" name="Rectangle 2"/>
          <p:cNvSpPr/>
          <p:nvPr/>
        </p:nvSpPr>
        <p:spPr>
          <a:xfrm>
            <a:off x="1447800" y="609600"/>
            <a:ext cx="6629400" cy="369332"/>
          </a:xfrm>
          <a:prstGeom prst="rect">
            <a:avLst/>
          </a:prstGeom>
        </p:spPr>
        <p:txBody>
          <a:bodyPr wrap="square">
            <a:spAutoFit/>
          </a:bodyPr>
          <a:lstStyle/>
          <a:p>
            <a:r>
              <a:rPr lang="en-US" b="1" dirty="0"/>
              <a:t>Bergen-Belsen displaced persons camp, Germany, May 1946</a:t>
            </a:r>
            <a:endParaRPr lang="es-MX" b="1" dirty="0"/>
          </a:p>
        </p:txBody>
      </p:sp>
    </p:spTree>
    <p:extLst>
      <p:ext uri="{BB962C8B-B14F-4D97-AF65-F5344CB8AC3E}">
        <p14:creationId xmlns:p14="http://schemas.microsoft.com/office/powerpoint/2010/main" val="1334003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riedrich Hoffman, holding a stack of death records, testifies about the murder of 324 Catholic priests who were exposed to malaria during Nazi medical experiments at Dachau concentration camp. Dachau, Germany, November 22, 19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1371600"/>
            <a:ext cx="4019550" cy="3295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200" y="5029200"/>
            <a:ext cx="6858000" cy="646331"/>
          </a:xfrm>
          <a:prstGeom prst="rect">
            <a:avLst/>
          </a:prstGeom>
          <a:noFill/>
        </p:spPr>
        <p:txBody>
          <a:bodyPr wrap="square" rtlCol="0">
            <a:spAutoFit/>
          </a:bodyPr>
          <a:lstStyle/>
          <a:p>
            <a:r>
              <a:rPr lang="en-US" b="1" dirty="0" err="1" smtClean="0"/>
              <a:t>Frederich</a:t>
            </a:r>
            <a:r>
              <a:rPr lang="en-US" b="1" dirty="0" smtClean="0"/>
              <a:t> Hoffman con </a:t>
            </a:r>
            <a:r>
              <a:rPr lang="en-US" b="1" dirty="0" err="1" smtClean="0"/>
              <a:t>documentos</a:t>
            </a:r>
            <a:r>
              <a:rPr lang="en-US" b="1" dirty="0" smtClean="0"/>
              <a:t> de </a:t>
            </a:r>
            <a:r>
              <a:rPr lang="en-US" b="1" dirty="0" err="1" smtClean="0"/>
              <a:t>muerte</a:t>
            </a:r>
            <a:r>
              <a:rPr lang="en-US" b="1" dirty="0" smtClean="0"/>
              <a:t>, </a:t>
            </a:r>
            <a:r>
              <a:rPr lang="en-US" b="1" dirty="0" err="1" smtClean="0"/>
              <a:t>testifica</a:t>
            </a:r>
            <a:r>
              <a:rPr lang="en-US" b="1" dirty="0" smtClean="0"/>
              <a:t> </a:t>
            </a:r>
            <a:r>
              <a:rPr lang="en-US" b="1" dirty="0" err="1" smtClean="0"/>
              <a:t>sobre</a:t>
            </a:r>
            <a:r>
              <a:rPr lang="en-US" b="1" dirty="0" smtClean="0"/>
              <a:t> 324 </a:t>
            </a:r>
            <a:r>
              <a:rPr lang="en-US" b="1" dirty="0" err="1" smtClean="0"/>
              <a:t>curas</a:t>
            </a:r>
            <a:r>
              <a:rPr lang="en-US" b="1" dirty="0" smtClean="0"/>
              <a:t> </a:t>
            </a:r>
            <a:r>
              <a:rPr lang="en-US" b="1" dirty="0" smtClean="0"/>
              <a:t>(padres) a </a:t>
            </a:r>
            <a:r>
              <a:rPr lang="en-US" b="1" dirty="0" err="1" smtClean="0"/>
              <a:t>quienes</a:t>
            </a:r>
            <a:r>
              <a:rPr lang="en-US" b="1" dirty="0" smtClean="0"/>
              <a:t> se le </a:t>
            </a:r>
            <a:r>
              <a:rPr lang="en-US" b="1" dirty="0" err="1" smtClean="0"/>
              <a:t>indujo</a:t>
            </a:r>
            <a:r>
              <a:rPr lang="en-US" b="1" dirty="0" smtClean="0"/>
              <a:t> malaria para </a:t>
            </a:r>
            <a:r>
              <a:rPr lang="en-US" b="1" dirty="0" err="1" smtClean="0"/>
              <a:t>unos</a:t>
            </a:r>
            <a:r>
              <a:rPr lang="en-US" b="1" dirty="0" smtClean="0"/>
              <a:t> </a:t>
            </a:r>
            <a:r>
              <a:rPr lang="en-US" b="1" dirty="0" err="1" smtClean="0"/>
              <a:t>experimentos</a:t>
            </a:r>
            <a:endParaRPr lang="es-MX" b="1" dirty="0"/>
          </a:p>
        </p:txBody>
      </p:sp>
      <p:sp>
        <p:nvSpPr>
          <p:cNvPr id="3" name="Rectangle 2"/>
          <p:cNvSpPr/>
          <p:nvPr/>
        </p:nvSpPr>
        <p:spPr>
          <a:xfrm>
            <a:off x="2287273" y="762000"/>
            <a:ext cx="3858620" cy="369332"/>
          </a:xfrm>
          <a:prstGeom prst="rect">
            <a:avLst/>
          </a:prstGeom>
        </p:spPr>
        <p:txBody>
          <a:bodyPr wrap="none">
            <a:spAutoFit/>
          </a:bodyPr>
          <a:lstStyle/>
          <a:p>
            <a:r>
              <a:rPr lang="de-DE" b="1" dirty="0"/>
              <a:t>Dachau, Germany, November 22, 1945</a:t>
            </a:r>
            <a:endParaRPr lang="es-MX" b="1" dirty="0"/>
          </a:p>
        </p:txBody>
      </p:sp>
    </p:spTree>
    <p:extLst>
      <p:ext uri="{BB962C8B-B14F-4D97-AF65-F5344CB8AC3E}">
        <p14:creationId xmlns:p14="http://schemas.microsoft.com/office/powerpoint/2010/main" val="18213097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ictims of Dr. Josef Mengele's medical experiments at Auschwitz-Birkenau. Poland, 19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2476500" cy="3009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838200"/>
            <a:ext cx="1906740" cy="400110"/>
          </a:xfrm>
          <a:prstGeom prst="rect">
            <a:avLst/>
          </a:prstGeom>
          <a:noFill/>
        </p:spPr>
        <p:txBody>
          <a:bodyPr wrap="none" rtlCol="0">
            <a:spAutoFit/>
          </a:bodyPr>
          <a:lstStyle/>
          <a:p>
            <a:r>
              <a:rPr lang="en-US" sz="2000" b="1" dirty="0" smtClean="0"/>
              <a:t>Joseph Mengele</a:t>
            </a:r>
            <a:endParaRPr lang="es-MX" sz="2000" b="1" dirty="0"/>
          </a:p>
        </p:txBody>
      </p:sp>
      <p:sp>
        <p:nvSpPr>
          <p:cNvPr id="3" name="TextBox 2"/>
          <p:cNvSpPr txBox="1"/>
          <p:nvPr/>
        </p:nvSpPr>
        <p:spPr>
          <a:xfrm>
            <a:off x="4038600" y="4858327"/>
            <a:ext cx="4881047" cy="369332"/>
          </a:xfrm>
          <a:prstGeom prst="rect">
            <a:avLst/>
          </a:prstGeom>
          <a:noFill/>
        </p:spPr>
        <p:txBody>
          <a:bodyPr wrap="square" rtlCol="0">
            <a:spAutoFit/>
          </a:bodyPr>
          <a:lstStyle/>
          <a:p>
            <a:r>
              <a:rPr lang="en-US" b="1" dirty="0" err="1" smtClean="0"/>
              <a:t>Niños</a:t>
            </a:r>
            <a:r>
              <a:rPr lang="en-US" b="1" dirty="0" smtClean="0"/>
              <a:t> </a:t>
            </a:r>
            <a:r>
              <a:rPr lang="en-US" b="1" dirty="0" err="1" smtClean="0"/>
              <a:t>victimas</a:t>
            </a:r>
            <a:r>
              <a:rPr lang="en-US" b="1" dirty="0" smtClean="0"/>
              <a:t> de los </a:t>
            </a:r>
            <a:r>
              <a:rPr lang="en-US" b="1" dirty="0" err="1" smtClean="0"/>
              <a:t>experimentos</a:t>
            </a:r>
            <a:r>
              <a:rPr lang="en-US" b="1" dirty="0" smtClean="0"/>
              <a:t> de Mengele</a:t>
            </a:r>
            <a:endParaRPr lang="es-MX" b="1" dirty="0"/>
          </a:p>
        </p:txBody>
      </p:sp>
      <p:sp>
        <p:nvSpPr>
          <p:cNvPr id="4" name="Rectangle 3"/>
          <p:cNvSpPr/>
          <p:nvPr/>
        </p:nvSpPr>
        <p:spPr>
          <a:xfrm>
            <a:off x="4572001" y="891340"/>
            <a:ext cx="3428567" cy="369332"/>
          </a:xfrm>
          <a:prstGeom prst="rect">
            <a:avLst/>
          </a:prstGeom>
        </p:spPr>
        <p:txBody>
          <a:bodyPr wrap="none">
            <a:spAutoFit/>
          </a:bodyPr>
          <a:lstStyle/>
          <a:p>
            <a:r>
              <a:rPr lang="es-MX" b="1" dirty="0"/>
              <a:t>Auschwitz-</a:t>
            </a:r>
            <a:r>
              <a:rPr lang="es-MX" b="1" dirty="0" err="1"/>
              <a:t>Birkenau</a:t>
            </a:r>
            <a:r>
              <a:rPr lang="es-MX" b="1" dirty="0"/>
              <a:t>. </a:t>
            </a:r>
            <a:r>
              <a:rPr lang="es-MX" b="1" dirty="0" err="1"/>
              <a:t>Poland</a:t>
            </a:r>
            <a:r>
              <a:rPr lang="es-MX" b="1" dirty="0"/>
              <a:t>, 1944</a:t>
            </a:r>
          </a:p>
        </p:txBody>
      </p:sp>
      <p:sp>
        <p:nvSpPr>
          <p:cNvPr id="5" name="TextBox 4"/>
          <p:cNvSpPr txBox="1"/>
          <p:nvPr/>
        </p:nvSpPr>
        <p:spPr>
          <a:xfrm>
            <a:off x="381000" y="1905000"/>
            <a:ext cx="4419601" cy="1754326"/>
          </a:xfrm>
          <a:prstGeom prst="rect">
            <a:avLst/>
          </a:prstGeom>
          <a:noFill/>
        </p:spPr>
        <p:txBody>
          <a:bodyPr wrap="square" rtlCol="0">
            <a:spAutoFit/>
          </a:bodyPr>
          <a:lstStyle/>
          <a:p>
            <a:r>
              <a:rPr lang="en-US" b="1" dirty="0" smtClean="0"/>
              <a:t>J Mengele </a:t>
            </a:r>
            <a:r>
              <a:rPr lang="en-US" b="1" dirty="0" err="1" smtClean="0"/>
              <a:t>fue</a:t>
            </a:r>
            <a:r>
              <a:rPr lang="en-US" b="1" dirty="0" smtClean="0"/>
              <a:t>’ responsible en el campo de </a:t>
            </a:r>
            <a:r>
              <a:rPr lang="en-US" b="1" dirty="0" err="1" smtClean="0"/>
              <a:t>concetracion</a:t>
            </a:r>
            <a:r>
              <a:rPr lang="en-US" b="1" dirty="0" smtClean="0"/>
              <a:t> </a:t>
            </a:r>
            <a:r>
              <a:rPr lang="en-US" b="1" smtClean="0"/>
              <a:t>de Auschwitz-</a:t>
            </a:r>
            <a:r>
              <a:rPr lang="en-US" b="1" dirty="0" err="1" smtClean="0"/>
              <a:t>Birkenau</a:t>
            </a:r>
            <a:r>
              <a:rPr lang="en-US" b="1" dirty="0" smtClean="0"/>
              <a:t>, de la </a:t>
            </a:r>
            <a:r>
              <a:rPr lang="en-US" b="1" dirty="0" err="1" smtClean="0"/>
              <a:t>seleccion</a:t>
            </a:r>
            <a:r>
              <a:rPr lang="en-US" b="1" dirty="0" smtClean="0"/>
              <a:t> de </a:t>
            </a:r>
            <a:r>
              <a:rPr lang="en-US" b="1" dirty="0" err="1" smtClean="0"/>
              <a:t>quien</a:t>
            </a:r>
            <a:r>
              <a:rPr lang="en-US" b="1" dirty="0" smtClean="0"/>
              <a:t> </a:t>
            </a:r>
            <a:r>
              <a:rPr lang="en-US" b="1" dirty="0" err="1" smtClean="0"/>
              <a:t>vivia</a:t>
            </a:r>
            <a:r>
              <a:rPr lang="en-US" b="1" dirty="0" smtClean="0"/>
              <a:t> para </a:t>
            </a:r>
            <a:r>
              <a:rPr lang="en-US" b="1" dirty="0" err="1" smtClean="0"/>
              <a:t>trabajos</a:t>
            </a:r>
            <a:r>
              <a:rPr lang="en-US" b="1" dirty="0" smtClean="0"/>
              <a:t> </a:t>
            </a:r>
            <a:r>
              <a:rPr lang="en-US" b="1" dirty="0" err="1" smtClean="0"/>
              <a:t>forzados</a:t>
            </a:r>
            <a:r>
              <a:rPr lang="en-US" b="1" dirty="0" smtClean="0"/>
              <a:t> (</a:t>
            </a:r>
            <a:r>
              <a:rPr lang="en-US" b="1" dirty="0" err="1" smtClean="0"/>
              <a:t>bajo</a:t>
            </a:r>
            <a:r>
              <a:rPr lang="en-US" b="1" dirty="0" smtClean="0"/>
              <a:t> el </a:t>
            </a:r>
            <a:r>
              <a:rPr lang="en-US" b="1" dirty="0" err="1" smtClean="0"/>
              <a:t>famoso</a:t>
            </a:r>
            <a:r>
              <a:rPr lang="en-US" b="1" dirty="0" smtClean="0"/>
              <a:t> </a:t>
            </a:r>
            <a:r>
              <a:rPr lang="en-US" b="1" dirty="0" err="1" smtClean="0"/>
              <a:t>letrero</a:t>
            </a:r>
            <a:r>
              <a:rPr lang="en-US" b="1" dirty="0" smtClean="0"/>
              <a:t> “</a:t>
            </a:r>
            <a:r>
              <a:rPr lang="en-US" b="1" dirty="0" err="1" smtClean="0"/>
              <a:t>Arbait</a:t>
            </a:r>
            <a:r>
              <a:rPr lang="en-US" b="1" dirty="0" smtClean="0"/>
              <a:t> </a:t>
            </a:r>
            <a:r>
              <a:rPr lang="en-US" b="1" dirty="0" err="1" smtClean="0"/>
              <a:t>macht</a:t>
            </a:r>
            <a:r>
              <a:rPr lang="en-US" b="1" dirty="0" smtClean="0"/>
              <a:t> </a:t>
            </a:r>
            <a:r>
              <a:rPr lang="en-US" b="1" dirty="0" err="1" smtClean="0"/>
              <a:t>frei</a:t>
            </a:r>
            <a:r>
              <a:rPr lang="en-US" b="1" dirty="0" smtClean="0"/>
              <a:t>” (el </a:t>
            </a:r>
            <a:r>
              <a:rPr lang="en-US" b="1" dirty="0" err="1" smtClean="0"/>
              <a:t>trabajo</a:t>
            </a:r>
            <a:r>
              <a:rPr lang="en-US" b="1" dirty="0" smtClean="0"/>
              <a:t> </a:t>
            </a:r>
            <a:r>
              <a:rPr lang="en-US" b="1" dirty="0" err="1" smtClean="0"/>
              <a:t>rinde</a:t>
            </a:r>
            <a:r>
              <a:rPr lang="en-US" b="1" dirty="0" smtClean="0"/>
              <a:t> </a:t>
            </a:r>
            <a:r>
              <a:rPr lang="en-US" b="1" dirty="0" err="1" smtClean="0"/>
              <a:t>libres</a:t>
            </a:r>
            <a:r>
              <a:rPr lang="en-US" b="1" dirty="0" smtClean="0"/>
              <a:t>) y de </a:t>
            </a:r>
            <a:r>
              <a:rPr lang="en-US" b="1" dirty="0" err="1" smtClean="0"/>
              <a:t>quien</a:t>
            </a:r>
            <a:r>
              <a:rPr lang="en-US" b="1" dirty="0" smtClean="0"/>
              <a:t> se </a:t>
            </a:r>
            <a:r>
              <a:rPr lang="en-US" b="1" dirty="0" err="1" smtClean="0"/>
              <a:t>iba</a:t>
            </a:r>
            <a:r>
              <a:rPr lang="en-US" b="1" dirty="0" smtClean="0"/>
              <a:t> a </a:t>
            </a:r>
            <a:r>
              <a:rPr lang="en-US" b="1" dirty="0" err="1" smtClean="0"/>
              <a:t>morir</a:t>
            </a:r>
            <a:r>
              <a:rPr lang="en-US" b="1" dirty="0" smtClean="0"/>
              <a:t> en </a:t>
            </a:r>
            <a:r>
              <a:rPr lang="en-US" b="1" dirty="0" err="1" smtClean="0"/>
              <a:t>las</a:t>
            </a:r>
            <a:r>
              <a:rPr lang="en-US" b="1" dirty="0" smtClean="0"/>
              <a:t> </a:t>
            </a:r>
            <a:r>
              <a:rPr lang="en-US" b="1" dirty="0" err="1" smtClean="0"/>
              <a:t>camaras</a:t>
            </a:r>
            <a:r>
              <a:rPr lang="en-US" b="1" dirty="0" smtClean="0"/>
              <a:t> de gas</a:t>
            </a:r>
            <a:r>
              <a:rPr lang="en-US" dirty="0" smtClean="0"/>
              <a:t>.</a:t>
            </a:r>
            <a:endParaRPr lang="es-MX" dirty="0"/>
          </a:p>
        </p:txBody>
      </p:sp>
    </p:spTree>
    <p:extLst>
      <p:ext uri="{BB962C8B-B14F-4D97-AF65-F5344CB8AC3E}">
        <p14:creationId xmlns:p14="http://schemas.microsoft.com/office/powerpoint/2010/main" val="2875351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5262979"/>
          </a:xfrm>
          <a:prstGeom prst="rect">
            <a:avLst/>
          </a:prstGeom>
        </p:spPr>
        <p:txBody>
          <a:bodyPr wrap="square">
            <a:spAutoFit/>
          </a:bodyPr>
          <a:lstStyle/>
          <a:p>
            <a:r>
              <a:rPr lang="en-US" sz="2800" b="1" dirty="0" smtClean="0"/>
              <a:t>Como </a:t>
            </a:r>
            <a:r>
              <a:rPr lang="en-US" sz="2800" b="1" dirty="0" err="1" smtClean="0"/>
              <a:t>muchos</a:t>
            </a:r>
            <a:r>
              <a:rPr lang="en-US" sz="2800" b="1" dirty="0" smtClean="0"/>
              <a:t> “</a:t>
            </a:r>
            <a:r>
              <a:rPr lang="en-US" sz="2800" b="1" dirty="0" err="1" smtClean="0"/>
              <a:t>cientificos</a:t>
            </a:r>
            <a:r>
              <a:rPr lang="en-US" sz="2800" b="1" dirty="0" smtClean="0"/>
              <a:t>” </a:t>
            </a:r>
            <a:r>
              <a:rPr lang="en-US" sz="2800" b="1" dirty="0" err="1" smtClean="0"/>
              <a:t>que</a:t>
            </a:r>
            <a:r>
              <a:rPr lang="en-US" sz="2800" b="1" dirty="0" smtClean="0"/>
              <a:t> </a:t>
            </a:r>
            <a:r>
              <a:rPr lang="en-US" sz="2800" b="1" dirty="0" err="1" smtClean="0"/>
              <a:t>trabjaban</a:t>
            </a:r>
            <a:r>
              <a:rPr lang="en-US" sz="2800" b="1" dirty="0" smtClean="0"/>
              <a:t> en los </a:t>
            </a:r>
            <a:r>
              <a:rPr lang="en-US" sz="2800" b="1" dirty="0" err="1" smtClean="0"/>
              <a:t>campos</a:t>
            </a:r>
            <a:r>
              <a:rPr lang="en-US" sz="2800" b="1" dirty="0" smtClean="0"/>
              <a:t> de </a:t>
            </a:r>
            <a:r>
              <a:rPr lang="en-US" sz="2800" b="1" dirty="0" err="1" smtClean="0"/>
              <a:t>concentracion</a:t>
            </a:r>
            <a:r>
              <a:rPr lang="en-US" sz="2800" b="1" dirty="0" smtClean="0"/>
              <a:t>, Mengele </a:t>
            </a:r>
            <a:r>
              <a:rPr lang="en-US" sz="2800" b="1" dirty="0" err="1" smtClean="0"/>
              <a:t>forzaba</a:t>
            </a:r>
            <a:r>
              <a:rPr lang="en-US" sz="2800" b="1" dirty="0" smtClean="0"/>
              <a:t> la </a:t>
            </a:r>
            <a:r>
              <a:rPr lang="en-US" sz="2800" b="1" dirty="0" err="1" smtClean="0"/>
              <a:t>ayuda</a:t>
            </a:r>
            <a:r>
              <a:rPr lang="en-US" sz="2800" b="1" dirty="0" smtClean="0"/>
              <a:t> de medicos </a:t>
            </a:r>
            <a:r>
              <a:rPr lang="en-US" sz="2800" b="1" dirty="0" err="1" smtClean="0"/>
              <a:t>que</a:t>
            </a:r>
            <a:r>
              <a:rPr lang="en-US" sz="2800" b="1" dirty="0" smtClean="0"/>
              <a:t> </a:t>
            </a:r>
            <a:r>
              <a:rPr lang="en-US" sz="2800" b="1" dirty="0" err="1" smtClean="0"/>
              <a:t>estaban</a:t>
            </a:r>
            <a:r>
              <a:rPr lang="en-US" sz="2800" b="1" dirty="0" smtClean="0"/>
              <a:t> </a:t>
            </a:r>
            <a:r>
              <a:rPr lang="en-US" sz="2800" b="1" dirty="0" err="1" smtClean="0"/>
              <a:t>presos</a:t>
            </a:r>
            <a:r>
              <a:rPr lang="en-US" sz="2800" b="1" dirty="0" smtClean="0"/>
              <a:t>, para </a:t>
            </a:r>
            <a:r>
              <a:rPr lang="en-US" sz="2800" b="1" dirty="0" err="1" smtClean="0"/>
              <a:t>llevar</a:t>
            </a:r>
            <a:r>
              <a:rPr lang="en-US" sz="2800" b="1" dirty="0" smtClean="0"/>
              <a:t> a </a:t>
            </a:r>
            <a:r>
              <a:rPr lang="en-US" sz="2800" b="1" dirty="0" err="1" smtClean="0"/>
              <a:t>cabo</a:t>
            </a:r>
            <a:r>
              <a:rPr lang="en-US" sz="2800" b="1" dirty="0" smtClean="0"/>
              <a:t> </a:t>
            </a:r>
            <a:r>
              <a:rPr lang="en-US" sz="2800" b="1" dirty="0" err="1" smtClean="0"/>
              <a:t>las</a:t>
            </a:r>
            <a:r>
              <a:rPr lang="en-US" sz="2800" b="1" dirty="0" smtClean="0"/>
              <a:t> </a:t>
            </a:r>
            <a:r>
              <a:rPr lang="en-US" sz="2800" b="1" dirty="0" err="1" smtClean="0"/>
              <a:t>tareas</a:t>
            </a:r>
            <a:r>
              <a:rPr lang="en-US" sz="2800" b="1" dirty="0" smtClean="0"/>
              <a:t> mas </a:t>
            </a:r>
            <a:r>
              <a:rPr lang="en-US" sz="2800" b="1" dirty="0" err="1" smtClean="0"/>
              <a:t>desagradables</a:t>
            </a:r>
            <a:r>
              <a:rPr lang="en-US" sz="2800" b="1" dirty="0" smtClean="0"/>
              <a:t> o </a:t>
            </a:r>
            <a:r>
              <a:rPr lang="en-US" sz="2800" b="1" dirty="0" err="1" smtClean="0"/>
              <a:t>rutinarias</a:t>
            </a:r>
            <a:r>
              <a:rPr lang="en-US" sz="2800" b="1" dirty="0" smtClean="0"/>
              <a:t> y para </a:t>
            </a:r>
            <a:r>
              <a:rPr lang="en-US" sz="2800" b="1" dirty="0" err="1" smtClean="0"/>
              <a:t>hacer</a:t>
            </a:r>
            <a:r>
              <a:rPr lang="en-US" sz="2800" b="1" dirty="0" smtClean="0"/>
              <a:t> </a:t>
            </a:r>
            <a:r>
              <a:rPr lang="en-US" sz="2800" b="1" dirty="0" err="1" smtClean="0"/>
              <a:t>autopsias</a:t>
            </a:r>
            <a:r>
              <a:rPr lang="en-US" sz="2800" b="1" dirty="0" smtClean="0"/>
              <a:t> de </a:t>
            </a:r>
            <a:r>
              <a:rPr lang="en-US" sz="2800" b="1" dirty="0" err="1" smtClean="0"/>
              <a:t>sus</a:t>
            </a:r>
            <a:r>
              <a:rPr lang="en-US" sz="2800" b="1" dirty="0" smtClean="0"/>
              <a:t> </a:t>
            </a:r>
            <a:r>
              <a:rPr lang="en-US" sz="2800" b="1" dirty="0" err="1" smtClean="0"/>
              <a:t>victimas</a:t>
            </a:r>
            <a:r>
              <a:rPr lang="en-US" sz="2800" b="1" dirty="0" smtClean="0"/>
              <a:t>.</a:t>
            </a:r>
          </a:p>
          <a:p>
            <a:endParaRPr lang="en-US" sz="2800" b="1" dirty="0"/>
          </a:p>
          <a:p>
            <a:r>
              <a:rPr lang="en-US" sz="2800" b="1" dirty="0" err="1" smtClean="0"/>
              <a:t>Debemos</a:t>
            </a:r>
            <a:r>
              <a:rPr lang="en-US" sz="2800" b="1" dirty="0" smtClean="0"/>
              <a:t> mucho de </a:t>
            </a:r>
            <a:r>
              <a:rPr lang="en-US" sz="2800" b="1" dirty="0" err="1" smtClean="0"/>
              <a:t>nuestro</a:t>
            </a:r>
            <a:r>
              <a:rPr lang="en-US" sz="2800" b="1" dirty="0" smtClean="0"/>
              <a:t> </a:t>
            </a:r>
            <a:r>
              <a:rPr lang="en-US" sz="2800" b="1" dirty="0" err="1" smtClean="0"/>
              <a:t>conocimiento</a:t>
            </a:r>
            <a:r>
              <a:rPr lang="en-US" sz="2800" b="1" dirty="0" smtClean="0"/>
              <a:t> de </a:t>
            </a:r>
            <a:r>
              <a:rPr lang="en-US" sz="2800" b="1" dirty="0" err="1" smtClean="0"/>
              <a:t>las</a:t>
            </a:r>
            <a:r>
              <a:rPr lang="en-US" sz="2800" b="1" dirty="0" smtClean="0"/>
              <a:t> </a:t>
            </a:r>
            <a:r>
              <a:rPr lang="en-US" sz="2800" b="1" dirty="0" err="1" smtClean="0"/>
              <a:t>actividades</a:t>
            </a:r>
            <a:r>
              <a:rPr lang="en-US" sz="2800" b="1" dirty="0" smtClean="0"/>
              <a:t> de Mengele gracias al </a:t>
            </a:r>
            <a:r>
              <a:rPr lang="en-US" sz="2800" b="1" u="sng" dirty="0" smtClean="0"/>
              <a:t>Dr</a:t>
            </a:r>
            <a:r>
              <a:rPr lang="en-US" sz="2800" b="1" u="sng" dirty="0"/>
              <a:t>. </a:t>
            </a:r>
            <a:r>
              <a:rPr lang="en-US" sz="2800" b="1" u="sng" dirty="0" err="1"/>
              <a:t>Miklos</a:t>
            </a:r>
            <a:r>
              <a:rPr lang="en-US" sz="2800" b="1" u="sng" dirty="0"/>
              <a:t> </a:t>
            </a:r>
            <a:r>
              <a:rPr lang="en-US" sz="2800" b="1" u="sng" dirty="0" err="1"/>
              <a:t>Nyiszli</a:t>
            </a:r>
            <a:r>
              <a:rPr lang="en-US" sz="2800" b="1" u="sng" dirty="0"/>
              <a:t>, </a:t>
            </a:r>
            <a:r>
              <a:rPr lang="en-US" sz="2800" b="1" dirty="0" smtClean="0"/>
              <a:t>un medico </a:t>
            </a:r>
            <a:r>
              <a:rPr lang="en-US" sz="2800" b="1" dirty="0" err="1" smtClean="0"/>
              <a:t>hungaro</a:t>
            </a:r>
            <a:r>
              <a:rPr lang="en-US" sz="2800" b="1" dirty="0" smtClean="0"/>
              <a:t> </a:t>
            </a:r>
            <a:r>
              <a:rPr lang="en-US" sz="2800" b="1" dirty="0" err="1" smtClean="0"/>
              <a:t>preso</a:t>
            </a:r>
            <a:r>
              <a:rPr lang="en-US" sz="2800" b="1" dirty="0" smtClean="0"/>
              <a:t> en Auschwitz, </a:t>
            </a:r>
            <a:r>
              <a:rPr lang="en-US" sz="2800" b="1" dirty="0" err="1" smtClean="0"/>
              <a:t>que</a:t>
            </a:r>
            <a:r>
              <a:rPr lang="en-US" sz="2800" b="1" dirty="0" smtClean="0"/>
              <a:t> </a:t>
            </a:r>
            <a:r>
              <a:rPr lang="en-US" sz="2800" b="1" dirty="0" err="1" smtClean="0"/>
              <a:t>assistio</a:t>
            </a:r>
            <a:r>
              <a:rPr lang="en-US" sz="2800" b="1" dirty="0" smtClean="0"/>
              <a:t>’ </a:t>
            </a:r>
            <a:r>
              <a:rPr lang="en-US" sz="2800" b="1" dirty="0" err="1" smtClean="0"/>
              <a:t>forzosamente</a:t>
            </a:r>
            <a:r>
              <a:rPr lang="en-US" sz="2800" b="1" dirty="0" smtClean="0"/>
              <a:t> a Mengele y </a:t>
            </a:r>
            <a:r>
              <a:rPr lang="en-US" sz="2800" b="1" dirty="0" err="1" smtClean="0"/>
              <a:t>publico</a:t>
            </a:r>
            <a:r>
              <a:rPr lang="en-US" sz="2800" b="1" dirty="0" smtClean="0"/>
              <a:t>’ </a:t>
            </a:r>
            <a:r>
              <a:rPr lang="en-US" sz="2800" b="1" dirty="0" err="1" smtClean="0"/>
              <a:t>su</a:t>
            </a:r>
            <a:r>
              <a:rPr lang="en-US" sz="2800" b="1" dirty="0" smtClean="0"/>
              <a:t> </a:t>
            </a:r>
            <a:r>
              <a:rPr lang="en-US" sz="2800" b="1" dirty="0" err="1" smtClean="0"/>
              <a:t>experiencia</a:t>
            </a:r>
            <a:r>
              <a:rPr lang="en-US" sz="2800" b="1" dirty="0" smtClean="0"/>
              <a:t> (</a:t>
            </a:r>
            <a:r>
              <a:rPr lang="en-US" sz="2800" b="1" i="1" dirty="0" smtClean="0"/>
              <a:t>Auschwitz</a:t>
            </a:r>
            <a:r>
              <a:rPr lang="en-US" sz="2800" b="1" i="1" dirty="0"/>
              <a:t>: A Doctor's Eyewitness Account</a:t>
            </a:r>
            <a:r>
              <a:rPr lang="en-US" sz="2800" b="1" dirty="0"/>
              <a:t> appeared in English in 1960.) </a:t>
            </a:r>
            <a:endParaRPr lang="es-MX" sz="2800" b="1" dirty="0"/>
          </a:p>
        </p:txBody>
      </p:sp>
    </p:spTree>
    <p:extLst>
      <p:ext uri="{BB962C8B-B14F-4D97-AF65-F5344CB8AC3E}">
        <p14:creationId xmlns:p14="http://schemas.microsoft.com/office/powerpoint/2010/main" val="5542936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14400"/>
            <a:ext cx="6248400" cy="3416320"/>
          </a:xfrm>
          <a:prstGeom prst="rect">
            <a:avLst/>
          </a:prstGeom>
          <a:noFill/>
        </p:spPr>
        <p:txBody>
          <a:bodyPr wrap="square" rtlCol="0">
            <a:spAutoFit/>
          </a:bodyPr>
          <a:lstStyle/>
          <a:p>
            <a:r>
              <a:rPr lang="en-US" sz="2400" b="1" dirty="0" smtClean="0"/>
              <a:t>Durante un largo </a:t>
            </a:r>
            <a:r>
              <a:rPr lang="en-US" sz="2400" b="1" dirty="0" err="1" smtClean="0"/>
              <a:t>conflicto</a:t>
            </a:r>
            <a:r>
              <a:rPr lang="en-US" sz="2400" b="1" dirty="0" smtClean="0"/>
              <a:t> entre </a:t>
            </a:r>
            <a:r>
              <a:rPr lang="en-US" sz="2400" b="1" dirty="0" err="1" smtClean="0"/>
              <a:t>Japon</a:t>
            </a:r>
            <a:r>
              <a:rPr lang="en-US" sz="2400" b="1" dirty="0" smtClean="0"/>
              <a:t> y China </a:t>
            </a:r>
            <a:r>
              <a:rPr lang="en-US" sz="2400" b="1" dirty="0" err="1" smtClean="0"/>
              <a:t>han</a:t>
            </a:r>
            <a:r>
              <a:rPr lang="en-US" sz="2400" b="1" dirty="0" smtClean="0"/>
              <a:t> </a:t>
            </a:r>
            <a:r>
              <a:rPr lang="en-US" sz="2400" b="1" dirty="0" err="1" smtClean="0"/>
              <a:t>ocurrido</a:t>
            </a:r>
            <a:r>
              <a:rPr lang="en-US" sz="2400" b="1" dirty="0" smtClean="0"/>
              <a:t> </a:t>
            </a:r>
            <a:r>
              <a:rPr lang="en-US" sz="2400" b="1" dirty="0" err="1" smtClean="0"/>
              <a:t>muchas</a:t>
            </a:r>
            <a:r>
              <a:rPr lang="en-US" sz="2400" b="1" dirty="0" smtClean="0"/>
              <a:t> </a:t>
            </a:r>
            <a:r>
              <a:rPr lang="en-US" sz="2400" b="1" dirty="0" err="1" smtClean="0"/>
              <a:t>atrocidades</a:t>
            </a:r>
            <a:r>
              <a:rPr lang="en-US" sz="2400" b="1" dirty="0" smtClean="0"/>
              <a:t>:</a:t>
            </a:r>
          </a:p>
          <a:p>
            <a:endParaRPr lang="en-US" sz="2400" b="1" dirty="0"/>
          </a:p>
          <a:p>
            <a:pPr marL="285750" indent="-285750">
              <a:buFontTx/>
              <a:buChar char="-"/>
            </a:pPr>
            <a:r>
              <a:rPr lang="en-US" sz="2400" b="1" dirty="0" err="1" smtClean="0"/>
              <a:t>Uso</a:t>
            </a:r>
            <a:r>
              <a:rPr lang="en-US" sz="2400" b="1" dirty="0" smtClean="0"/>
              <a:t> </a:t>
            </a:r>
            <a:r>
              <a:rPr lang="en-US" sz="2400" b="1" dirty="0" err="1" smtClean="0"/>
              <a:t>masivo</a:t>
            </a:r>
            <a:r>
              <a:rPr lang="en-US" sz="2400" b="1" dirty="0" smtClean="0"/>
              <a:t> de </a:t>
            </a:r>
            <a:r>
              <a:rPr lang="en-US" sz="2400" b="1" dirty="0" err="1" smtClean="0"/>
              <a:t>armas</a:t>
            </a:r>
            <a:r>
              <a:rPr lang="en-US" sz="2400" b="1" dirty="0" smtClean="0"/>
              <a:t> </a:t>
            </a:r>
            <a:r>
              <a:rPr lang="en-US" sz="2400" b="1" dirty="0" err="1" smtClean="0"/>
              <a:t>quimicas</a:t>
            </a:r>
            <a:endParaRPr lang="en-US" sz="2400" b="1" dirty="0" smtClean="0"/>
          </a:p>
          <a:p>
            <a:pPr marL="285750" indent="-285750">
              <a:buFontTx/>
              <a:buChar char="-"/>
            </a:pPr>
            <a:r>
              <a:rPr lang="en-US" sz="2400" b="1" dirty="0" err="1" smtClean="0"/>
              <a:t>Presos</a:t>
            </a:r>
            <a:r>
              <a:rPr lang="en-US" sz="2400" b="1" dirty="0" smtClean="0"/>
              <a:t> </a:t>
            </a:r>
            <a:r>
              <a:rPr lang="en-US" sz="2400" b="1" dirty="0" err="1" smtClean="0"/>
              <a:t>sepultados</a:t>
            </a:r>
            <a:r>
              <a:rPr lang="en-US" sz="2400" b="1" dirty="0" smtClean="0"/>
              <a:t> </a:t>
            </a:r>
            <a:r>
              <a:rPr lang="en-US" sz="2400" b="1" dirty="0" err="1" smtClean="0"/>
              <a:t>vivos</a:t>
            </a:r>
            <a:endParaRPr lang="en-US" sz="2400" b="1" dirty="0" smtClean="0"/>
          </a:p>
          <a:p>
            <a:pPr marL="285750" indent="-285750">
              <a:buFontTx/>
              <a:buChar char="-"/>
            </a:pPr>
            <a:r>
              <a:rPr lang="en-US" sz="2400" b="1" dirty="0" err="1" smtClean="0"/>
              <a:t>Competencia</a:t>
            </a:r>
            <a:r>
              <a:rPr lang="en-US" sz="2400" b="1" dirty="0" smtClean="0"/>
              <a:t> para </a:t>
            </a:r>
            <a:r>
              <a:rPr lang="en-US" sz="2400" b="1" dirty="0" err="1" smtClean="0"/>
              <a:t>matar</a:t>
            </a:r>
            <a:r>
              <a:rPr lang="en-US" sz="2400" b="1" dirty="0" smtClean="0"/>
              <a:t> 100 personas en el </a:t>
            </a:r>
            <a:r>
              <a:rPr lang="en-US" sz="2400" b="1" dirty="0" err="1" smtClean="0"/>
              <a:t>menor</a:t>
            </a:r>
            <a:r>
              <a:rPr lang="en-US" sz="2400" b="1" dirty="0" smtClean="0"/>
              <a:t> </a:t>
            </a:r>
            <a:r>
              <a:rPr lang="en-US" sz="2400" b="1" dirty="0" err="1" smtClean="0"/>
              <a:t>tiempo</a:t>
            </a:r>
            <a:r>
              <a:rPr lang="en-US" sz="2400" b="1" dirty="0" smtClean="0"/>
              <a:t> </a:t>
            </a:r>
            <a:r>
              <a:rPr lang="en-US" sz="2400" b="1" dirty="0" err="1" smtClean="0"/>
              <a:t>posible</a:t>
            </a:r>
            <a:endParaRPr lang="en-US" sz="2400" b="1" dirty="0" smtClean="0"/>
          </a:p>
          <a:p>
            <a:pPr marL="285750" indent="-285750">
              <a:buFontTx/>
              <a:buChar char="-"/>
            </a:pPr>
            <a:r>
              <a:rPr lang="en-US" sz="2400" b="1" dirty="0" err="1" smtClean="0"/>
              <a:t>Masacre</a:t>
            </a:r>
            <a:r>
              <a:rPr lang="en-US" sz="2400" b="1" dirty="0" smtClean="0"/>
              <a:t> de </a:t>
            </a:r>
            <a:r>
              <a:rPr lang="en-US" sz="2400" b="1" dirty="0" err="1" smtClean="0"/>
              <a:t>Nanquin</a:t>
            </a:r>
            <a:endParaRPr lang="en-US" sz="2400" b="1" dirty="0" smtClean="0"/>
          </a:p>
          <a:p>
            <a:pPr marL="285750" indent="-285750">
              <a:buFontTx/>
              <a:buChar char="-"/>
            </a:pPr>
            <a:r>
              <a:rPr lang="en-US" sz="2400" b="1" dirty="0" err="1" smtClean="0"/>
              <a:t>Atrocidades</a:t>
            </a:r>
            <a:r>
              <a:rPr lang="en-US" sz="2400" b="1" dirty="0" smtClean="0"/>
              <a:t> </a:t>
            </a:r>
            <a:endParaRPr lang="es-MX" sz="2400" b="1" dirty="0"/>
          </a:p>
        </p:txBody>
      </p:sp>
      <p:pic>
        <p:nvPicPr>
          <p:cNvPr id="1026" name="Picture 2" descr="File:Chinese civilians to be buried aliv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2045"/>
            <a:ext cx="2895600" cy="25159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dge.liveleak.com/80281E/s/s/20/media20/2013/Apr/1/LiveLeak-dot-com-2e0c1800e487-9522058_orig.jpg.resized.jpg?d5e8cc8eccfb6039332f41f6249e92b06c91b4db65f5e99818bade964447ded0da94&amp;ec_rate=23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4097" y="3276600"/>
            <a:ext cx="2679903" cy="3581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71800" y="4013537"/>
            <a:ext cx="3429000" cy="1015663"/>
          </a:xfrm>
          <a:prstGeom prst="rect">
            <a:avLst/>
          </a:prstGeom>
          <a:noFill/>
        </p:spPr>
        <p:txBody>
          <a:bodyPr wrap="square" rtlCol="0">
            <a:spAutoFit/>
          </a:bodyPr>
          <a:lstStyle/>
          <a:p>
            <a:r>
              <a:rPr lang="en-US" sz="2000" b="1" dirty="0" smtClean="0"/>
              <a:t>El </a:t>
            </a:r>
            <a:r>
              <a:rPr lang="en-US" sz="2000" b="1" dirty="0" err="1" smtClean="0"/>
              <a:t>conflicto</a:t>
            </a:r>
            <a:r>
              <a:rPr lang="en-US" sz="2000" b="1" dirty="0" smtClean="0"/>
              <a:t> chino </a:t>
            </a:r>
            <a:r>
              <a:rPr lang="en-US" sz="2000" b="1" dirty="0" err="1" smtClean="0"/>
              <a:t>japones</a:t>
            </a:r>
            <a:r>
              <a:rPr lang="en-US" sz="2000" b="1" dirty="0" smtClean="0"/>
              <a:t> </a:t>
            </a:r>
            <a:r>
              <a:rPr lang="en-US" sz="2000" b="1" dirty="0" err="1" smtClean="0"/>
              <a:t>genero</a:t>
            </a:r>
            <a:r>
              <a:rPr lang="en-US" sz="2000" b="1" dirty="0" smtClean="0"/>
              <a:t>’ </a:t>
            </a:r>
            <a:r>
              <a:rPr lang="en-US" sz="2000" b="1" dirty="0" err="1" smtClean="0"/>
              <a:t>alrededor</a:t>
            </a:r>
            <a:r>
              <a:rPr lang="en-US" sz="2000" b="1" dirty="0" smtClean="0"/>
              <a:t> de 10 M de </a:t>
            </a:r>
            <a:r>
              <a:rPr lang="en-US" sz="2000" b="1" dirty="0" err="1" smtClean="0"/>
              <a:t>muertos</a:t>
            </a:r>
            <a:r>
              <a:rPr lang="en-US" sz="2000" b="1" dirty="0" smtClean="0"/>
              <a:t>, la </a:t>
            </a:r>
            <a:r>
              <a:rPr lang="en-US" sz="2000" b="1" dirty="0" err="1" smtClean="0"/>
              <a:t>mayoria</a:t>
            </a:r>
            <a:r>
              <a:rPr lang="en-US" sz="2000" b="1" dirty="0" smtClean="0"/>
              <a:t> </a:t>
            </a:r>
            <a:r>
              <a:rPr lang="en-US" sz="2000" b="1" dirty="0" err="1" smtClean="0"/>
              <a:t>civiles</a:t>
            </a:r>
            <a:endParaRPr lang="es-MX" sz="2000" b="1"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5019117"/>
            <a:ext cx="3536542" cy="1896520"/>
          </a:xfrm>
          <a:prstGeom prst="rect">
            <a:avLst/>
          </a:prstGeom>
        </p:spPr>
      </p:pic>
      <p:pic>
        <p:nvPicPr>
          <p:cNvPr id="2052" name="Picture 4" descr="http://www.cnd.org/njmassacre/photos/head1s.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4097" y="1371600"/>
            <a:ext cx="2779776"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47800" y="381000"/>
            <a:ext cx="6229078" cy="523220"/>
          </a:xfrm>
          <a:prstGeom prst="rect">
            <a:avLst/>
          </a:prstGeom>
        </p:spPr>
        <p:txBody>
          <a:bodyPr wrap="none">
            <a:spAutoFit/>
          </a:bodyPr>
          <a:lstStyle/>
          <a:p>
            <a:r>
              <a:rPr lang="en-US" sz="2800" b="1" u="sng" dirty="0" err="1">
                <a:solidFill>
                  <a:srgbClr val="FF0000"/>
                </a:solidFill>
              </a:rPr>
              <a:t>Porque</a:t>
            </a:r>
            <a:r>
              <a:rPr lang="en-US" sz="2800" b="1" u="sng" dirty="0">
                <a:solidFill>
                  <a:srgbClr val="FF0000"/>
                </a:solidFill>
              </a:rPr>
              <a:t> los chinos </a:t>
            </a:r>
            <a:r>
              <a:rPr lang="en-US" sz="2800" b="1" u="sng" dirty="0" err="1">
                <a:solidFill>
                  <a:srgbClr val="FF0000"/>
                </a:solidFill>
              </a:rPr>
              <a:t>odian</a:t>
            </a:r>
            <a:r>
              <a:rPr lang="en-US" sz="2800" b="1" u="sng" dirty="0">
                <a:solidFill>
                  <a:srgbClr val="FF0000"/>
                </a:solidFill>
              </a:rPr>
              <a:t> a los </a:t>
            </a:r>
            <a:r>
              <a:rPr lang="en-US" sz="2800" b="1" u="sng" dirty="0" err="1">
                <a:solidFill>
                  <a:srgbClr val="FF0000"/>
                </a:solidFill>
              </a:rPr>
              <a:t>japoneses</a:t>
            </a:r>
            <a:r>
              <a:rPr lang="en-US" sz="2800" b="1" u="sng" dirty="0">
                <a:solidFill>
                  <a:srgbClr val="FF0000"/>
                </a:solidFill>
              </a:rPr>
              <a:t>?</a:t>
            </a:r>
          </a:p>
        </p:txBody>
      </p:sp>
    </p:spTree>
    <p:extLst>
      <p:ext uri="{BB962C8B-B14F-4D97-AF65-F5344CB8AC3E}">
        <p14:creationId xmlns:p14="http://schemas.microsoft.com/office/powerpoint/2010/main" val="18600609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686800" cy="5663089"/>
          </a:xfrm>
          <a:prstGeom prst="rect">
            <a:avLst/>
          </a:prstGeom>
          <a:noFill/>
        </p:spPr>
        <p:txBody>
          <a:bodyPr wrap="square" rtlCol="0">
            <a:spAutoFit/>
          </a:bodyPr>
          <a:lstStyle/>
          <a:p>
            <a:pPr algn="ctr"/>
            <a:r>
              <a:rPr lang="en-US" sz="3200" b="1" dirty="0" err="1" smtClean="0"/>
              <a:t>Experimentacion</a:t>
            </a:r>
            <a:r>
              <a:rPr lang="en-US" sz="3200" b="1" dirty="0" smtClean="0"/>
              <a:t> </a:t>
            </a:r>
            <a:r>
              <a:rPr lang="en-US" sz="3200" b="1" dirty="0" err="1" smtClean="0"/>
              <a:t>biologica</a:t>
            </a:r>
            <a:r>
              <a:rPr lang="en-US" sz="3200" b="1" dirty="0" smtClean="0"/>
              <a:t> y </a:t>
            </a:r>
            <a:r>
              <a:rPr lang="en-US" sz="3200" b="1" dirty="0" err="1" smtClean="0"/>
              <a:t>medica</a:t>
            </a:r>
            <a:endParaRPr lang="en-US" sz="3200" b="1" dirty="0" smtClean="0"/>
          </a:p>
          <a:p>
            <a:endParaRPr lang="en-US" sz="2400" b="1" dirty="0"/>
          </a:p>
          <a:p>
            <a:r>
              <a:rPr lang="en-US" sz="2400" b="1" dirty="0" smtClean="0"/>
              <a:t>Durante la era del </a:t>
            </a:r>
            <a:r>
              <a:rPr lang="en-US" sz="2400" b="1" dirty="0" err="1" smtClean="0"/>
              <a:t>imperialismo</a:t>
            </a:r>
            <a:r>
              <a:rPr lang="en-US" sz="2400" b="1" dirty="0" smtClean="0"/>
              <a:t> </a:t>
            </a:r>
            <a:r>
              <a:rPr lang="en-US" sz="2400" b="1" dirty="0" err="1" smtClean="0"/>
              <a:t>japones</a:t>
            </a:r>
            <a:r>
              <a:rPr lang="en-US" sz="2400" b="1" dirty="0" smtClean="0"/>
              <a:t>, los </a:t>
            </a:r>
            <a:r>
              <a:rPr lang="en-US" sz="2400" b="1" dirty="0" err="1" smtClean="0"/>
              <a:t>japonese</a:t>
            </a:r>
            <a:r>
              <a:rPr lang="en-US" sz="2400" b="1" dirty="0" smtClean="0"/>
              <a:t> </a:t>
            </a:r>
            <a:r>
              <a:rPr lang="en-US" sz="2400" b="1" dirty="0" err="1" smtClean="0"/>
              <a:t>llevaron</a:t>
            </a:r>
            <a:r>
              <a:rPr lang="en-US" sz="2400" b="1" dirty="0" smtClean="0"/>
              <a:t> a </a:t>
            </a:r>
            <a:r>
              <a:rPr lang="en-US" sz="2400" b="1" dirty="0" err="1" smtClean="0"/>
              <a:t>cabo</a:t>
            </a:r>
            <a:r>
              <a:rPr lang="en-US" sz="2400" b="1" dirty="0" smtClean="0"/>
              <a:t> </a:t>
            </a:r>
            <a:r>
              <a:rPr lang="en-US" sz="2400" b="1" dirty="0" err="1" smtClean="0"/>
              <a:t>numerosos</a:t>
            </a:r>
            <a:r>
              <a:rPr lang="en-US" sz="2400" b="1" dirty="0" smtClean="0"/>
              <a:t> </a:t>
            </a:r>
            <a:r>
              <a:rPr lang="en-US" sz="2400" b="1" dirty="0" err="1" smtClean="0"/>
              <a:t>experimentos</a:t>
            </a:r>
            <a:r>
              <a:rPr lang="en-US" sz="2400" b="1" dirty="0" smtClean="0"/>
              <a:t> con </a:t>
            </a:r>
            <a:r>
              <a:rPr lang="en-US" sz="2400" b="1" dirty="0" err="1" smtClean="0"/>
              <a:t>sus</a:t>
            </a:r>
            <a:r>
              <a:rPr lang="en-US" sz="2400" b="1" dirty="0" smtClean="0"/>
              <a:t> </a:t>
            </a:r>
            <a:r>
              <a:rPr lang="en-US" sz="2400" b="1" dirty="0" err="1" smtClean="0"/>
              <a:t>victimas</a:t>
            </a:r>
            <a:r>
              <a:rPr lang="en-US" sz="2400" b="1" dirty="0" smtClean="0"/>
              <a:t> de </a:t>
            </a:r>
            <a:r>
              <a:rPr lang="en-US" sz="2400" b="1" dirty="0" err="1" smtClean="0"/>
              <a:t>varias</a:t>
            </a:r>
            <a:r>
              <a:rPr lang="en-US" sz="2400" b="1" dirty="0" smtClean="0"/>
              <a:t> </a:t>
            </a:r>
            <a:r>
              <a:rPr lang="en-US" sz="2400" b="1" dirty="0" err="1" smtClean="0"/>
              <a:t>etnias</a:t>
            </a:r>
            <a:r>
              <a:rPr lang="en-US" sz="2400" b="1" dirty="0"/>
              <a:t> </a:t>
            </a:r>
            <a:r>
              <a:rPr lang="en-US" sz="2400" b="1" dirty="0" smtClean="0"/>
              <a:t>(chinos, </a:t>
            </a:r>
            <a:r>
              <a:rPr lang="en-US" sz="2400" b="1" dirty="0" err="1" smtClean="0"/>
              <a:t>indoneses</a:t>
            </a:r>
            <a:r>
              <a:rPr lang="en-US" sz="2400" b="1" dirty="0" smtClean="0"/>
              <a:t>, y </a:t>
            </a:r>
            <a:r>
              <a:rPr lang="en-US" sz="2400" b="1" dirty="0" err="1" smtClean="0"/>
              <a:t>filipinos</a:t>
            </a:r>
            <a:r>
              <a:rPr lang="en-US" sz="2400" b="1" dirty="0" smtClean="0"/>
              <a:t>), en </a:t>
            </a:r>
            <a:r>
              <a:rPr lang="en-US" sz="2400" b="1" dirty="0" err="1" smtClean="0"/>
              <a:t>ocasiones</a:t>
            </a:r>
            <a:r>
              <a:rPr lang="en-US" sz="2400" b="1" dirty="0" smtClean="0"/>
              <a:t> </a:t>
            </a:r>
            <a:r>
              <a:rPr lang="en-US" sz="2400" b="1" dirty="0" err="1" smtClean="0"/>
              <a:t>mismos</a:t>
            </a:r>
            <a:r>
              <a:rPr lang="en-US" sz="2400" b="1" dirty="0" smtClean="0"/>
              <a:t> </a:t>
            </a:r>
            <a:r>
              <a:rPr lang="en-US" sz="2400" b="1" dirty="0" err="1" smtClean="0"/>
              <a:t>japoneses</a:t>
            </a:r>
            <a:r>
              <a:rPr lang="en-US" sz="2400" b="1" dirty="0" smtClean="0"/>
              <a:t>.</a:t>
            </a:r>
            <a:endParaRPr lang="en-US" sz="2400" b="1" dirty="0"/>
          </a:p>
          <a:p>
            <a:endParaRPr lang="en-US" sz="2400" b="1" dirty="0" smtClean="0"/>
          </a:p>
          <a:p>
            <a:r>
              <a:rPr lang="en-US" sz="2400" b="1" dirty="0" err="1" smtClean="0"/>
              <a:t>Unidad</a:t>
            </a:r>
            <a:r>
              <a:rPr lang="en-US" sz="2400" b="1" dirty="0" smtClean="0"/>
              <a:t> 731</a:t>
            </a:r>
          </a:p>
          <a:p>
            <a:endParaRPr lang="en-US" sz="2400" b="1" dirty="0"/>
          </a:p>
          <a:p>
            <a:pPr marL="285750" indent="-285750">
              <a:buFontTx/>
              <a:buChar char="-"/>
            </a:pPr>
            <a:r>
              <a:rPr lang="en-US" sz="2400" b="1" dirty="0" err="1" smtClean="0"/>
              <a:t>Viviseccion</a:t>
            </a:r>
            <a:endParaRPr lang="en-US" sz="2400" b="1" dirty="0" smtClean="0"/>
          </a:p>
          <a:p>
            <a:pPr marL="285750" indent="-285750">
              <a:buFontTx/>
              <a:buChar char="-"/>
            </a:pPr>
            <a:r>
              <a:rPr lang="en-US" sz="2400" b="1" dirty="0" err="1" smtClean="0"/>
              <a:t>Amputaciones</a:t>
            </a:r>
            <a:r>
              <a:rPr lang="en-US" sz="2400" b="1" dirty="0" smtClean="0"/>
              <a:t> multiples</a:t>
            </a:r>
          </a:p>
          <a:p>
            <a:pPr marL="285750" indent="-285750">
              <a:buFontTx/>
              <a:buChar char="-"/>
            </a:pPr>
            <a:r>
              <a:rPr lang="en-US" sz="2400" b="1" dirty="0" err="1" smtClean="0"/>
              <a:t>Inyeccion</a:t>
            </a:r>
            <a:r>
              <a:rPr lang="en-US" sz="2400" b="1" dirty="0" smtClean="0"/>
              <a:t> de </a:t>
            </a:r>
            <a:r>
              <a:rPr lang="en-US" sz="2400" b="1" dirty="0" err="1" smtClean="0"/>
              <a:t>patogenos</a:t>
            </a:r>
            <a:r>
              <a:rPr lang="en-US" sz="2400" b="1" dirty="0" smtClean="0"/>
              <a:t> o </a:t>
            </a:r>
            <a:r>
              <a:rPr lang="en-US" sz="2400" b="1" dirty="0" err="1" smtClean="0"/>
              <a:t>toxinas</a:t>
            </a:r>
            <a:r>
              <a:rPr lang="en-US" sz="2400" b="1" dirty="0" smtClean="0"/>
              <a:t> </a:t>
            </a:r>
            <a:r>
              <a:rPr lang="en-US" sz="2400" b="1" dirty="0" err="1" smtClean="0"/>
              <a:t>quimicas</a:t>
            </a:r>
            <a:endParaRPr lang="en-US" sz="2400" b="1" dirty="0" smtClean="0"/>
          </a:p>
          <a:p>
            <a:endParaRPr lang="en-US" sz="2400" b="1" dirty="0" smtClean="0"/>
          </a:p>
          <a:p>
            <a:r>
              <a:rPr lang="en-US" sz="2400" b="1" dirty="0" smtClean="0"/>
              <a:t>SIN </a:t>
            </a:r>
            <a:r>
              <a:rPr lang="en-US" sz="2400" b="1" dirty="0" err="1"/>
              <a:t>anestesia</a:t>
            </a:r>
            <a:r>
              <a:rPr lang="en-US" sz="2400" b="1" dirty="0"/>
              <a:t>, </a:t>
            </a:r>
            <a:r>
              <a:rPr lang="en-US" sz="2400" b="1" dirty="0" err="1"/>
              <a:t>porque</a:t>
            </a:r>
            <a:r>
              <a:rPr lang="en-US" sz="2400" b="1" dirty="0"/>
              <a:t> la </a:t>
            </a:r>
            <a:r>
              <a:rPr lang="en-US" sz="2400" b="1" dirty="0" err="1"/>
              <a:t>anestesia</a:t>
            </a:r>
            <a:r>
              <a:rPr lang="en-US" sz="2400" b="1" dirty="0"/>
              <a:t> podia </a:t>
            </a:r>
            <a:r>
              <a:rPr lang="en-US" sz="2400" b="1" dirty="0" err="1"/>
              <a:t>interferir</a:t>
            </a:r>
            <a:r>
              <a:rPr lang="en-US" sz="2400" b="1" dirty="0"/>
              <a:t> con los </a:t>
            </a:r>
            <a:r>
              <a:rPr lang="en-US" sz="2400" b="1" dirty="0" err="1"/>
              <a:t>resultados</a:t>
            </a:r>
            <a:r>
              <a:rPr lang="en-US" sz="2400" b="1" dirty="0"/>
              <a:t> del </a:t>
            </a:r>
            <a:r>
              <a:rPr lang="en-US" sz="2400" b="1" dirty="0" err="1"/>
              <a:t>experimento</a:t>
            </a:r>
            <a:endParaRPr lang="en-US" sz="2400" b="1" dirty="0"/>
          </a:p>
          <a:p>
            <a:pPr marL="285750" indent="-285750">
              <a:buFontTx/>
              <a:buChar char="-"/>
            </a:pPr>
            <a:endParaRPr lang="es-MX" dirty="0"/>
          </a:p>
        </p:txBody>
      </p:sp>
    </p:spTree>
    <p:extLst>
      <p:ext uri="{BB962C8B-B14F-4D97-AF65-F5344CB8AC3E}">
        <p14:creationId xmlns:p14="http://schemas.microsoft.com/office/powerpoint/2010/main" val="2043259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01000" cy="3970318"/>
          </a:xfrm>
          <a:prstGeom prst="rect">
            <a:avLst/>
          </a:prstGeom>
          <a:noFill/>
        </p:spPr>
        <p:txBody>
          <a:bodyPr wrap="square" rtlCol="0">
            <a:spAutoFit/>
          </a:bodyPr>
          <a:lstStyle/>
          <a:p>
            <a:r>
              <a:rPr lang="en-US" sz="2800" b="1" dirty="0" smtClean="0"/>
              <a:t>La ley </a:t>
            </a:r>
            <a:r>
              <a:rPr lang="en-US" sz="2800" b="1" dirty="0" err="1" smtClean="0"/>
              <a:t>romana</a:t>
            </a:r>
            <a:r>
              <a:rPr lang="en-US" sz="2800" b="1" dirty="0" smtClean="0"/>
              <a:t> </a:t>
            </a:r>
            <a:r>
              <a:rPr lang="en-US" sz="2800" b="1" dirty="0" err="1" smtClean="0"/>
              <a:t>instituyo</a:t>
            </a:r>
            <a:r>
              <a:rPr lang="en-US" sz="2800" b="1" dirty="0" smtClean="0"/>
              <a:t>’ la </a:t>
            </a:r>
            <a:r>
              <a:rPr lang="en-US" sz="2800" b="1" dirty="0" err="1" smtClean="0"/>
              <a:t>prohibicion</a:t>
            </a:r>
            <a:r>
              <a:rPr lang="en-US" sz="2800" b="1" dirty="0" smtClean="0"/>
              <a:t> de </a:t>
            </a:r>
            <a:r>
              <a:rPr lang="en-US" sz="2800" b="1" dirty="0" err="1" smtClean="0"/>
              <a:t>las</a:t>
            </a:r>
            <a:r>
              <a:rPr lang="en-US" sz="2800" b="1" dirty="0"/>
              <a:t> </a:t>
            </a:r>
            <a:r>
              <a:rPr lang="en-US" sz="2800" b="1" dirty="0" err="1" smtClean="0"/>
              <a:t>disecciones</a:t>
            </a:r>
            <a:r>
              <a:rPr lang="en-US" sz="2800" b="1" dirty="0" smtClean="0"/>
              <a:t> de </a:t>
            </a:r>
            <a:r>
              <a:rPr lang="en-US" sz="2800" b="1" dirty="0" err="1" smtClean="0"/>
              <a:t>cuerpos</a:t>
            </a:r>
            <a:r>
              <a:rPr lang="en-US" sz="2800" b="1" dirty="0" smtClean="0"/>
              <a:t> </a:t>
            </a:r>
            <a:r>
              <a:rPr lang="en-US" sz="2800" b="1" dirty="0" err="1" smtClean="0"/>
              <a:t>humanos</a:t>
            </a:r>
            <a:r>
              <a:rPr lang="en-US" sz="2800" b="1" dirty="0" smtClean="0"/>
              <a:t> </a:t>
            </a:r>
            <a:r>
              <a:rPr lang="en-US" sz="2800" b="1" dirty="0" err="1" smtClean="0"/>
              <a:t>vivos</a:t>
            </a:r>
            <a:r>
              <a:rPr lang="en-US" sz="2800" b="1" dirty="0" smtClean="0"/>
              <a:t> o </a:t>
            </a:r>
            <a:r>
              <a:rPr lang="en-US" sz="2800" b="1" dirty="0" err="1" smtClean="0"/>
              <a:t>muertos</a:t>
            </a:r>
            <a:endParaRPr lang="en-US" sz="2800" b="1" dirty="0" smtClean="0"/>
          </a:p>
          <a:p>
            <a:endParaRPr lang="en-US" sz="2800" b="1" dirty="0"/>
          </a:p>
          <a:p>
            <a:r>
              <a:rPr lang="en-US" sz="2800" b="1" dirty="0" smtClean="0"/>
              <a:t>Los </a:t>
            </a:r>
            <a:r>
              <a:rPr lang="en-US" sz="2800" b="1" dirty="0" err="1" smtClean="0"/>
              <a:t>habitos</a:t>
            </a:r>
            <a:r>
              <a:rPr lang="en-US" sz="2800" b="1" dirty="0" smtClean="0"/>
              <a:t> de </a:t>
            </a:r>
            <a:r>
              <a:rPr lang="en-US" sz="2800" b="1" dirty="0" err="1" smtClean="0"/>
              <a:t>las</a:t>
            </a:r>
            <a:r>
              <a:rPr lang="en-US" sz="2800" b="1" dirty="0" smtClean="0"/>
              <a:t> </a:t>
            </a:r>
            <a:r>
              <a:rPr lang="en-US" sz="2800" b="1" dirty="0" err="1" smtClean="0"/>
              <a:t>religiones</a:t>
            </a:r>
            <a:r>
              <a:rPr lang="en-US" sz="2800" b="1" dirty="0" smtClean="0"/>
              <a:t> </a:t>
            </a:r>
            <a:r>
              <a:rPr lang="en-US" sz="2800" b="1" dirty="0" err="1" smtClean="0"/>
              <a:t>cristianas</a:t>
            </a:r>
            <a:r>
              <a:rPr lang="en-US" sz="2800" b="1" dirty="0" smtClean="0"/>
              <a:t> no </a:t>
            </a:r>
            <a:r>
              <a:rPr lang="en-US" sz="2800" b="1" dirty="0" err="1" smtClean="0"/>
              <a:t>catolicas</a:t>
            </a:r>
            <a:r>
              <a:rPr lang="en-US" sz="2800" b="1" dirty="0" smtClean="0"/>
              <a:t> </a:t>
            </a:r>
            <a:r>
              <a:rPr lang="en-US" sz="2800" b="1" dirty="0" err="1" smtClean="0"/>
              <a:t>permitia</a:t>
            </a:r>
            <a:r>
              <a:rPr lang="en-US" sz="2800" b="1" dirty="0" smtClean="0"/>
              <a:t> la </a:t>
            </a:r>
            <a:r>
              <a:rPr lang="en-US" sz="2800" b="1" dirty="0" err="1" smtClean="0"/>
              <a:t>diseccion</a:t>
            </a:r>
            <a:r>
              <a:rPr lang="en-US" sz="2800" b="1" dirty="0" smtClean="0"/>
              <a:t> </a:t>
            </a:r>
            <a:r>
              <a:rPr lang="en-US" sz="2800" b="1" dirty="0" err="1" smtClean="0"/>
              <a:t>desde</a:t>
            </a:r>
            <a:r>
              <a:rPr lang="en-US" sz="2800" b="1" dirty="0" smtClean="0"/>
              <a:t> el </a:t>
            </a:r>
            <a:r>
              <a:rPr lang="en-US" sz="2800" b="1" dirty="0" err="1" smtClean="0"/>
              <a:t>siglo</a:t>
            </a:r>
            <a:r>
              <a:rPr lang="en-US" sz="2800" b="1" dirty="0" smtClean="0"/>
              <a:t> XIII. Este </a:t>
            </a:r>
            <a:r>
              <a:rPr lang="en-US" sz="2800" b="1" dirty="0" err="1" smtClean="0"/>
              <a:t>puede</a:t>
            </a:r>
            <a:r>
              <a:rPr lang="en-US" sz="2800" b="1" dirty="0" smtClean="0"/>
              <a:t> </a:t>
            </a:r>
            <a:r>
              <a:rPr lang="en-US" sz="2800" b="1" dirty="0" err="1" smtClean="0"/>
              <a:t>haber</a:t>
            </a:r>
            <a:r>
              <a:rPr lang="en-US" sz="2800" b="1" dirty="0" smtClean="0"/>
              <a:t> </a:t>
            </a:r>
            <a:r>
              <a:rPr lang="en-US" sz="2800" b="1" dirty="0" err="1" smtClean="0"/>
              <a:t>sido</a:t>
            </a:r>
            <a:r>
              <a:rPr lang="en-US" sz="2800" b="1" dirty="0" smtClean="0"/>
              <a:t> el principio de los </a:t>
            </a:r>
            <a:r>
              <a:rPr lang="en-US" sz="2800" b="1" dirty="0" err="1" smtClean="0"/>
              <a:t>estudios</a:t>
            </a:r>
            <a:r>
              <a:rPr lang="en-US" sz="2800" b="1" dirty="0" smtClean="0"/>
              <a:t> del </a:t>
            </a:r>
            <a:r>
              <a:rPr lang="en-US" sz="2800" b="1" dirty="0" err="1" smtClean="0"/>
              <a:t>Renascimiento</a:t>
            </a:r>
            <a:r>
              <a:rPr lang="en-US" sz="2800" b="1" dirty="0" smtClean="0"/>
              <a:t>.</a:t>
            </a:r>
          </a:p>
          <a:p>
            <a:endParaRPr lang="en-US" sz="2800" b="1" dirty="0"/>
          </a:p>
          <a:p>
            <a:endParaRPr lang="es-MX" sz="2800" b="1" dirty="0"/>
          </a:p>
        </p:txBody>
      </p:sp>
    </p:spTree>
    <p:extLst>
      <p:ext uri="{BB962C8B-B14F-4D97-AF65-F5344CB8AC3E}">
        <p14:creationId xmlns:p14="http://schemas.microsoft.com/office/powerpoint/2010/main" val="3576951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15400" cy="5816977"/>
          </a:xfrm>
          <a:prstGeom prst="rect">
            <a:avLst/>
          </a:prstGeom>
        </p:spPr>
        <p:txBody>
          <a:bodyPr wrap="square">
            <a:spAutoFit/>
          </a:bodyPr>
          <a:lstStyle/>
          <a:p>
            <a:pPr algn="ctr"/>
            <a:r>
              <a:rPr lang="en-US" sz="3600" b="1" dirty="0" err="1" smtClean="0"/>
              <a:t>Eugenetica</a:t>
            </a:r>
            <a:endParaRPr lang="en-US" sz="3600" b="1" dirty="0" smtClean="0"/>
          </a:p>
          <a:p>
            <a:endParaRPr lang="en-US" sz="2800" b="1" dirty="0"/>
          </a:p>
          <a:p>
            <a:r>
              <a:rPr lang="en-US" sz="2800" b="1" dirty="0" smtClean="0"/>
              <a:t>Mengele </a:t>
            </a:r>
            <a:r>
              <a:rPr lang="en-US" sz="2800" b="1" dirty="0" err="1" smtClean="0"/>
              <a:t>apoyaba</a:t>
            </a:r>
            <a:r>
              <a:rPr lang="en-US" sz="2800" b="1" dirty="0" smtClean="0"/>
              <a:t> la </a:t>
            </a:r>
            <a:r>
              <a:rPr lang="en-US" sz="2800" b="1" dirty="0" err="1" smtClean="0"/>
              <a:t>teoria</a:t>
            </a:r>
            <a:r>
              <a:rPr lang="en-US" sz="2800" b="1" dirty="0" smtClean="0"/>
              <a:t> de la </a:t>
            </a:r>
            <a:r>
              <a:rPr lang="en-US" sz="2800" b="1" dirty="0" err="1" smtClean="0"/>
              <a:t>pureza</a:t>
            </a:r>
            <a:r>
              <a:rPr lang="en-US" sz="2800" b="1" dirty="0" smtClean="0"/>
              <a:t> racial del </a:t>
            </a:r>
            <a:r>
              <a:rPr lang="en-US" sz="2800" b="1" dirty="0" err="1" smtClean="0"/>
              <a:t>nazional</a:t>
            </a:r>
            <a:r>
              <a:rPr lang="en-US" sz="2800" b="1" dirty="0" smtClean="0"/>
              <a:t> </a:t>
            </a:r>
            <a:r>
              <a:rPr lang="en-US" sz="2800" b="1" dirty="0" err="1" smtClean="0"/>
              <a:t>socialismo</a:t>
            </a:r>
            <a:r>
              <a:rPr lang="en-US" sz="2800" b="1" dirty="0" smtClean="0"/>
              <a:t>, y se </a:t>
            </a:r>
            <a:r>
              <a:rPr lang="en-US" sz="2800" b="1" dirty="0" err="1" smtClean="0"/>
              <a:t>desempeño</a:t>
            </a:r>
            <a:r>
              <a:rPr lang="en-US" sz="2800" b="1" dirty="0" smtClean="0"/>
              <a:t>’ en </a:t>
            </a:r>
            <a:r>
              <a:rPr lang="en-US" sz="2800" b="1" dirty="0" err="1" smtClean="0"/>
              <a:t>una</a:t>
            </a:r>
            <a:r>
              <a:rPr lang="en-US" sz="2800" b="1" dirty="0" smtClean="0"/>
              <a:t> </a:t>
            </a:r>
            <a:r>
              <a:rPr lang="en-US" sz="2800" b="1" dirty="0" err="1" smtClean="0"/>
              <a:t>larga</a:t>
            </a:r>
            <a:r>
              <a:rPr lang="en-US" sz="2800" b="1" dirty="0" smtClean="0"/>
              <a:t> </a:t>
            </a:r>
            <a:r>
              <a:rPr lang="en-US" sz="2800" b="1" dirty="0" err="1" smtClean="0"/>
              <a:t>serie</a:t>
            </a:r>
            <a:r>
              <a:rPr lang="en-US" sz="2800" b="1" dirty="0" smtClean="0"/>
              <a:t> de </a:t>
            </a:r>
            <a:r>
              <a:rPr lang="en-US" sz="2800" b="1" dirty="0" err="1" smtClean="0"/>
              <a:t>experimentos</a:t>
            </a:r>
            <a:r>
              <a:rPr lang="en-US" sz="2800" b="1" dirty="0" smtClean="0"/>
              <a:t> con el </a:t>
            </a:r>
            <a:r>
              <a:rPr lang="en-US" sz="2800" b="1" dirty="0" err="1" smtClean="0"/>
              <a:t>proposito</a:t>
            </a:r>
            <a:r>
              <a:rPr lang="en-US" sz="2800" b="1" dirty="0" smtClean="0"/>
              <a:t> de </a:t>
            </a:r>
            <a:r>
              <a:rPr lang="en-US" sz="2800" b="1" dirty="0" err="1" smtClean="0"/>
              <a:t>demostrar</a:t>
            </a:r>
            <a:r>
              <a:rPr lang="en-US" sz="2800" b="1" dirty="0" smtClean="0"/>
              <a:t> la </a:t>
            </a:r>
            <a:r>
              <a:rPr lang="en-US" sz="2800" b="1" dirty="0" err="1" smtClean="0"/>
              <a:t>falta</a:t>
            </a:r>
            <a:r>
              <a:rPr lang="en-US" sz="2800" b="1" dirty="0" smtClean="0"/>
              <a:t> de </a:t>
            </a:r>
            <a:r>
              <a:rPr lang="en-US" sz="2800" b="1" dirty="0" err="1" smtClean="0"/>
              <a:t>resistencia</a:t>
            </a:r>
            <a:r>
              <a:rPr lang="en-US" sz="2800" b="1" dirty="0" smtClean="0"/>
              <a:t> a </a:t>
            </a:r>
            <a:r>
              <a:rPr lang="en-US" sz="2800" b="1" dirty="0" err="1" smtClean="0"/>
              <a:t>varias</a:t>
            </a:r>
            <a:r>
              <a:rPr lang="en-US" sz="2800" b="1" dirty="0" smtClean="0"/>
              <a:t> </a:t>
            </a:r>
            <a:r>
              <a:rPr lang="en-US" sz="2800" b="1" dirty="0" err="1" smtClean="0"/>
              <a:t>enfermedades</a:t>
            </a:r>
            <a:r>
              <a:rPr lang="en-US" sz="2800" b="1" dirty="0" smtClean="0"/>
              <a:t> entre </a:t>
            </a:r>
            <a:r>
              <a:rPr lang="en-US" sz="2800" b="1" dirty="0" err="1" smtClean="0"/>
              <a:t>judios</a:t>
            </a:r>
            <a:r>
              <a:rPr lang="en-US" sz="2800" b="1" dirty="0" smtClean="0"/>
              <a:t> o </a:t>
            </a:r>
            <a:r>
              <a:rPr lang="en-US" sz="2800" b="1" dirty="0" err="1" smtClean="0"/>
              <a:t>gitanos</a:t>
            </a:r>
            <a:r>
              <a:rPr lang="en-US" sz="2800" b="1" dirty="0" smtClean="0"/>
              <a:t>.</a:t>
            </a:r>
          </a:p>
          <a:p>
            <a:endParaRPr lang="en-US" sz="2800" b="1" dirty="0"/>
          </a:p>
          <a:p>
            <a:r>
              <a:rPr lang="en-US" sz="2800" b="1" dirty="0" err="1" smtClean="0"/>
              <a:t>Tambien</a:t>
            </a:r>
            <a:r>
              <a:rPr lang="en-US" sz="2800" b="1" dirty="0" smtClean="0"/>
              <a:t> </a:t>
            </a:r>
            <a:r>
              <a:rPr lang="en-US" sz="2800" b="1" dirty="0" err="1" smtClean="0"/>
              <a:t>entento</a:t>
            </a:r>
            <a:r>
              <a:rPr lang="en-US" sz="2800" b="1" dirty="0" smtClean="0"/>
              <a:t>’ </a:t>
            </a:r>
            <a:r>
              <a:rPr lang="en-US" sz="2800" b="1" dirty="0" err="1" smtClean="0"/>
              <a:t>demostrar</a:t>
            </a:r>
            <a:r>
              <a:rPr lang="en-US" sz="2800" b="1" dirty="0" smtClean="0"/>
              <a:t> la “</a:t>
            </a:r>
            <a:r>
              <a:rPr lang="en-US" sz="2800" b="1" dirty="0" err="1" smtClean="0"/>
              <a:t>degeneracion</a:t>
            </a:r>
            <a:r>
              <a:rPr lang="en-US" sz="2800" b="1" dirty="0" smtClean="0"/>
              <a:t>” de </a:t>
            </a:r>
            <a:r>
              <a:rPr lang="en-US" sz="2800" b="1" dirty="0" err="1" smtClean="0"/>
              <a:t>judios</a:t>
            </a:r>
            <a:r>
              <a:rPr lang="en-US" sz="2800" b="1" dirty="0" smtClean="0"/>
              <a:t> y </a:t>
            </a:r>
            <a:r>
              <a:rPr lang="en-US" sz="2800" b="1" dirty="0" err="1" smtClean="0"/>
              <a:t>gitanos</a:t>
            </a:r>
            <a:r>
              <a:rPr lang="en-US" sz="2800" b="1" dirty="0" smtClean="0"/>
              <a:t> a </a:t>
            </a:r>
            <a:r>
              <a:rPr lang="en-US" sz="2800" b="1" dirty="0" err="1" smtClean="0"/>
              <a:t>traves</a:t>
            </a:r>
            <a:r>
              <a:rPr lang="en-US" sz="2800" b="1" dirty="0" smtClean="0"/>
              <a:t> de </a:t>
            </a:r>
            <a:r>
              <a:rPr lang="en-US" sz="2800" b="1" dirty="0" err="1" smtClean="0"/>
              <a:t>supuestas</a:t>
            </a:r>
            <a:r>
              <a:rPr lang="en-US" sz="2800" b="1" dirty="0" smtClean="0"/>
              <a:t> </a:t>
            </a:r>
            <a:r>
              <a:rPr lang="en-US" sz="2800" b="1" dirty="0" err="1" smtClean="0"/>
              <a:t>extrañezas</a:t>
            </a:r>
            <a:r>
              <a:rPr lang="en-US" sz="2800" b="1" dirty="0" smtClean="0"/>
              <a:t> </a:t>
            </a:r>
            <a:r>
              <a:rPr lang="en-US" sz="2800" b="1" dirty="0" err="1" smtClean="0"/>
              <a:t>histologicas</a:t>
            </a:r>
            <a:r>
              <a:rPr lang="en-US" sz="2800" b="1" dirty="0" smtClean="0"/>
              <a:t> </a:t>
            </a:r>
            <a:r>
              <a:rPr lang="en-US" sz="2800" b="1" dirty="0" smtClean="0"/>
              <a:t>y </a:t>
            </a:r>
            <a:r>
              <a:rPr lang="en-US" sz="2800" b="1" dirty="0" err="1" smtClean="0"/>
              <a:t>organicas</a:t>
            </a:r>
            <a:r>
              <a:rPr lang="en-US" sz="2800" b="1" dirty="0" smtClean="0"/>
              <a:t>.</a:t>
            </a:r>
          </a:p>
          <a:p>
            <a:endParaRPr lang="en-US" sz="2800" b="1" dirty="0"/>
          </a:p>
          <a:p>
            <a:r>
              <a:rPr lang="en-US" sz="2800" b="1" dirty="0" err="1" smtClean="0"/>
              <a:t>Muchos</a:t>
            </a:r>
            <a:r>
              <a:rPr lang="en-US" sz="2800" b="1" dirty="0" smtClean="0"/>
              <a:t> de los </a:t>
            </a:r>
            <a:r>
              <a:rPr lang="en-US" sz="2800" b="1" dirty="0" err="1" smtClean="0"/>
              <a:t>sujetos</a:t>
            </a:r>
            <a:r>
              <a:rPr lang="en-US" sz="2800" b="1" dirty="0" smtClean="0"/>
              <a:t> de </a:t>
            </a:r>
            <a:r>
              <a:rPr lang="en-US" sz="2800" b="1" dirty="0" err="1" smtClean="0"/>
              <a:t>sus</a:t>
            </a:r>
            <a:r>
              <a:rPr lang="en-US" sz="2800" b="1" dirty="0" smtClean="0"/>
              <a:t> </a:t>
            </a:r>
            <a:r>
              <a:rPr lang="en-US" sz="2800" b="1" dirty="0" err="1" smtClean="0"/>
              <a:t>estudios</a:t>
            </a:r>
            <a:r>
              <a:rPr lang="en-US" sz="2800" b="1" dirty="0" smtClean="0"/>
              <a:t> </a:t>
            </a:r>
            <a:r>
              <a:rPr lang="en-US" sz="2800" b="1" dirty="0" err="1" smtClean="0"/>
              <a:t>eran</a:t>
            </a:r>
            <a:r>
              <a:rPr lang="en-US" sz="2800" b="1" dirty="0" smtClean="0"/>
              <a:t> </a:t>
            </a:r>
            <a:r>
              <a:rPr lang="en-US" sz="2800" b="1" dirty="0" err="1" smtClean="0"/>
              <a:t>asesinados</a:t>
            </a:r>
            <a:r>
              <a:rPr lang="en-US" sz="2800" b="1" dirty="0" smtClean="0"/>
              <a:t> para </a:t>
            </a:r>
            <a:r>
              <a:rPr lang="en-US" sz="2800" b="1" dirty="0" err="1" smtClean="0"/>
              <a:t>facilitar</a:t>
            </a:r>
            <a:r>
              <a:rPr lang="en-US" sz="2800" b="1" dirty="0" smtClean="0"/>
              <a:t> la </a:t>
            </a:r>
            <a:r>
              <a:rPr lang="en-US" sz="2800" b="1" dirty="0" err="1" smtClean="0"/>
              <a:t>recoleccion</a:t>
            </a:r>
            <a:r>
              <a:rPr lang="en-US" sz="2800" b="1" dirty="0" smtClean="0"/>
              <a:t> de </a:t>
            </a:r>
            <a:r>
              <a:rPr lang="en-US" sz="2800" b="1" dirty="0" err="1" smtClean="0"/>
              <a:t>muestras</a:t>
            </a:r>
            <a:r>
              <a:rPr lang="en-US" sz="2800" b="1" dirty="0"/>
              <a:t>.</a:t>
            </a:r>
            <a:endParaRPr lang="es-MX" sz="2800" b="1" dirty="0"/>
          </a:p>
        </p:txBody>
      </p:sp>
    </p:spTree>
    <p:extLst>
      <p:ext uri="{BB962C8B-B14F-4D97-AF65-F5344CB8AC3E}">
        <p14:creationId xmlns:p14="http://schemas.microsoft.com/office/powerpoint/2010/main" val="2742871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79249"/>
            <a:ext cx="9220200" cy="6063198"/>
          </a:xfrm>
          <a:prstGeom prst="rect">
            <a:avLst/>
          </a:prstGeom>
          <a:noFill/>
        </p:spPr>
        <p:txBody>
          <a:bodyPr wrap="square" rtlCol="0">
            <a:spAutoFit/>
          </a:bodyPr>
          <a:lstStyle/>
          <a:p>
            <a:pPr algn="ctr"/>
            <a:r>
              <a:rPr lang="en-US" sz="2800" b="1" dirty="0" err="1" smtClean="0"/>
              <a:t>Eugenetica</a:t>
            </a:r>
            <a:endParaRPr lang="en-US" sz="2800" b="1" dirty="0" smtClean="0"/>
          </a:p>
          <a:p>
            <a:endParaRPr lang="en-US" sz="2000" b="1" dirty="0"/>
          </a:p>
          <a:p>
            <a:r>
              <a:rPr lang="en-US" sz="2000" b="1" dirty="0" smtClean="0"/>
              <a:t>La “</a:t>
            </a:r>
            <a:r>
              <a:rPr lang="en-US" sz="2000" b="1" dirty="0" err="1" smtClean="0"/>
              <a:t>ciencia</a:t>
            </a:r>
            <a:r>
              <a:rPr lang="en-US" sz="2000" b="1" dirty="0" smtClean="0"/>
              <a:t>” de la </a:t>
            </a:r>
            <a:r>
              <a:rPr lang="en-US" sz="2000" b="1" dirty="0" err="1" smtClean="0"/>
              <a:t>mejora</a:t>
            </a:r>
            <a:r>
              <a:rPr lang="en-US" sz="2000" b="1" dirty="0" smtClean="0"/>
              <a:t> de la </a:t>
            </a:r>
            <a:r>
              <a:rPr lang="en-US" sz="2000" b="1" dirty="0" err="1" smtClean="0"/>
              <a:t>raza</a:t>
            </a:r>
            <a:r>
              <a:rPr lang="en-US" sz="2000" b="1" dirty="0" smtClean="0"/>
              <a:t> </a:t>
            </a:r>
            <a:r>
              <a:rPr lang="en-US" sz="2000" b="1" dirty="0" err="1" smtClean="0"/>
              <a:t>humana</a:t>
            </a:r>
            <a:r>
              <a:rPr lang="en-US" sz="2000" b="1" dirty="0" smtClean="0"/>
              <a:t> con </a:t>
            </a:r>
            <a:r>
              <a:rPr lang="en-US" sz="2000" b="1" dirty="0" err="1" smtClean="0"/>
              <a:t>metodos</a:t>
            </a:r>
            <a:r>
              <a:rPr lang="en-US" sz="2000" b="1" dirty="0" smtClean="0"/>
              <a:t> </a:t>
            </a:r>
            <a:r>
              <a:rPr lang="en-US" sz="2000" b="1" dirty="0" err="1" smtClean="0"/>
              <a:t>geneticos</a:t>
            </a:r>
            <a:endParaRPr lang="en-US" sz="2000" b="1" dirty="0" smtClean="0"/>
          </a:p>
          <a:p>
            <a:endParaRPr lang="en-US" sz="2000" b="1" dirty="0"/>
          </a:p>
          <a:p>
            <a:pPr marL="285750" indent="-285750">
              <a:buFontTx/>
              <a:buChar char="-"/>
            </a:pPr>
            <a:r>
              <a:rPr lang="en-US" sz="2000" b="1" dirty="0" err="1" smtClean="0"/>
              <a:t>Modificaciones</a:t>
            </a:r>
            <a:r>
              <a:rPr lang="en-US" sz="2000" b="1" dirty="0" smtClean="0"/>
              <a:t> </a:t>
            </a:r>
            <a:r>
              <a:rPr lang="en-US" sz="2000" b="1" dirty="0" err="1" smtClean="0"/>
              <a:t>genicas</a:t>
            </a:r>
            <a:endParaRPr lang="en-US" sz="2000" b="1" dirty="0" smtClean="0"/>
          </a:p>
          <a:p>
            <a:pPr marL="285750" indent="-285750">
              <a:buFontTx/>
              <a:buChar char="-"/>
            </a:pPr>
            <a:r>
              <a:rPr lang="en-US" sz="2000" b="1" dirty="0" err="1" smtClean="0"/>
              <a:t>Esterilizacion</a:t>
            </a:r>
            <a:endParaRPr lang="en-US" sz="2000" b="1" dirty="0" smtClean="0"/>
          </a:p>
          <a:p>
            <a:pPr marL="285750" indent="-285750">
              <a:buFontTx/>
              <a:buChar char="-"/>
            </a:pPr>
            <a:r>
              <a:rPr lang="en-US" sz="2000" b="1" dirty="0" err="1" smtClean="0"/>
              <a:t>Apareamiento</a:t>
            </a:r>
            <a:r>
              <a:rPr lang="en-US" sz="2000" b="1" dirty="0" smtClean="0"/>
              <a:t> </a:t>
            </a:r>
            <a:r>
              <a:rPr lang="en-US" sz="2000" b="1" dirty="0" err="1" smtClean="0"/>
              <a:t>controlado</a:t>
            </a:r>
            <a:endParaRPr lang="en-US" sz="2000" b="1" dirty="0" smtClean="0"/>
          </a:p>
          <a:p>
            <a:pPr marL="285750" indent="-285750">
              <a:buFontTx/>
              <a:buChar char="-"/>
            </a:pPr>
            <a:endParaRPr lang="en-US" sz="2000" b="1" dirty="0"/>
          </a:p>
          <a:p>
            <a:r>
              <a:rPr lang="en-US" sz="2000" b="1" dirty="0" smtClean="0"/>
              <a:t>Francis Galton, </a:t>
            </a:r>
            <a:r>
              <a:rPr lang="en-US" sz="2000" b="1" dirty="0" err="1" smtClean="0"/>
              <a:t>britanico</a:t>
            </a:r>
            <a:r>
              <a:rPr lang="en-US" sz="2000" b="1" dirty="0" smtClean="0"/>
              <a:t> </a:t>
            </a:r>
            <a:r>
              <a:rPr lang="en-US" sz="2000" b="1" dirty="0" smtClean="0"/>
              <a:t>(ca. 1880) </a:t>
            </a:r>
            <a:r>
              <a:rPr lang="en-US" sz="2000" b="1" dirty="0" err="1" smtClean="0"/>
              <a:t>sostenia</a:t>
            </a:r>
            <a:r>
              <a:rPr lang="en-US" sz="2000" b="1" dirty="0" smtClean="0"/>
              <a:t> la idea </a:t>
            </a:r>
            <a:r>
              <a:rPr lang="en-US" sz="2000" b="1" dirty="0" err="1" smtClean="0"/>
              <a:t>que</a:t>
            </a:r>
            <a:r>
              <a:rPr lang="en-US" sz="2000" b="1" dirty="0" smtClean="0"/>
              <a:t> </a:t>
            </a:r>
            <a:r>
              <a:rPr lang="en-US" sz="2000" b="1" dirty="0" err="1" smtClean="0"/>
              <a:t>las</a:t>
            </a:r>
            <a:r>
              <a:rPr lang="en-US" sz="2000" b="1" dirty="0" smtClean="0"/>
              <a:t> </a:t>
            </a:r>
            <a:r>
              <a:rPr lang="en-US" sz="2000" b="1" dirty="0" err="1" smtClean="0"/>
              <a:t>clases</a:t>
            </a:r>
            <a:r>
              <a:rPr lang="en-US" sz="2000" b="1" dirty="0" smtClean="0"/>
              <a:t> </a:t>
            </a:r>
            <a:r>
              <a:rPr lang="en-US" sz="2000" b="1" dirty="0" err="1" smtClean="0"/>
              <a:t>sociales</a:t>
            </a:r>
            <a:r>
              <a:rPr lang="en-US" sz="2000" b="1" dirty="0" smtClean="0"/>
              <a:t> mas </a:t>
            </a:r>
            <a:r>
              <a:rPr lang="en-US" sz="2000" b="1" dirty="0" err="1" smtClean="0"/>
              <a:t>agiadas</a:t>
            </a:r>
            <a:r>
              <a:rPr lang="en-US" sz="2000" b="1" dirty="0" smtClean="0"/>
              <a:t> se </a:t>
            </a:r>
            <a:r>
              <a:rPr lang="en-US" sz="2000" b="1" dirty="0" err="1" smtClean="0"/>
              <a:t>encontraban</a:t>
            </a:r>
            <a:r>
              <a:rPr lang="en-US" sz="2000" b="1" dirty="0" smtClean="0"/>
              <a:t> en </a:t>
            </a:r>
            <a:r>
              <a:rPr lang="en-US" sz="2000" b="1" dirty="0" err="1" smtClean="0"/>
              <a:t>tal</a:t>
            </a:r>
            <a:r>
              <a:rPr lang="en-US" sz="2000" b="1" dirty="0" smtClean="0"/>
              <a:t> </a:t>
            </a:r>
            <a:r>
              <a:rPr lang="en-US" sz="2000" b="1" dirty="0" err="1" smtClean="0"/>
              <a:t>posicion</a:t>
            </a:r>
            <a:r>
              <a:rPr lang="en-US" sz="2000" b="1" dirty="0" smtClean="0"/>
              <a:t> gracias a </a:t>
            </a:r>
            <a:r>
              <a:rPr lang="en-US" sz="2000" b="1" dirty="0" err="1" smtClean="0"/>
              <a:t>tener</a:t>
            </a:r>
            <a:r>
              <a:rPr lang="en-US" sz="2000" b="1" dirty="0" smtClean="0"/>
              <a:t> </a:t>
            </a:r>
            <a:r>
              <a:rPr lang="en-US" sz="2000" b="1" dirty="0" err="1" smtClean="0"/>
              <a:t>mejores</a:t>
            </a:r>
            <a:r>
              <a:rPr lang="en-US" sz="2000" b="1" dirty="0" smtClean="0"/>
              <a:t> genes </a:t>
            </a:r>
            <a:r>
              <a:rPr lang="en-US" sz="2000" b="1" dirty="0" err="1" smtClean="0"/>
              <a:t>que</a:t>
            </a:r>
            <a:r>
              <a:rPr lang="en-US" sz="2000" b="1" dirty="0" smtClean="0"/>
              <a:t> los </a:t>
            </a:r>
            <a:r>
              <a:rPr lang="en-US" sz="2000" b="1" dirty="0" err="1" smtClean="0"/>
              <a:t>demas</a:t>
            </a:r>
            <a:r>
              <a:rPr lang="en-US" sz="2000" b="1" dirty="0" smtClean="0"/>
              <a:t>.</a:t>
            </a:r>
          </a:p>
          <a:p>
            <a:endParaRPr lang="en-US" sz="2000" b="1" dirty="0"/>
          </a:p>
          <a:p>
            <a:r>
              <a:rPr lang="en-US" sz="2000" b="1" dirty="0" smtClean="0"/>
              <a:t>No </a:t>
            </a:r>
            <a:r>
              <a:rPr lang="en-US" sz="2000" b="1" dirty="0" err="1" smtClean="0"/>
              <a:t>sorprende</a:t>
            </a:r>
            <a:r>
              <a:rPr lang="en-US" sz="2000" b="1" dirty="0" smtClean="0"/>
              <a:t> </a:t>
            </a:r>
            <a:r>
              <a:rPr lang="en-US" sz="2000" b="1" dirty="0" err="1" smtClean="0"/>
              <a:t>que</a:t>
            </a:r>
            <a:r>
              <a:rPr lang="en-US" sz="2000" b="1" dirty="0" smtClean="0"/>
              <a:t> los </a:t>
            </a:r>
            <a:r>
              <a:rPr lang="en-US" sz="2000" b="1" dirty="0" err="1" smtClean="0"/>
              <a:t>nazis</a:t>
            </a:r>
            <a:r>
              <a:rPr lang="en-US" sz="2000" b="1" dirty="0" smtClean="0"/>
              <a:t> en </a:t>
            </a:r>
            <a:r>
              <a:rPr lang="en-US" sz="2000" b="1" dirty="0" err="1" smtClean="0"/>
              <a:t>Alemania</a:t>
            </a:r>
            <a:r>
              <a:rPr lang="en-US" sz="2000" b="1" dirty="0" smtClean="0"/>
              <a:t> y </a:t>
            </a:r>
            <a:r>
              <a:rPr lang="en-US" sz="2000" b="1" dirty="0" err="1" smtClean="0"/>
              <a:t>tambien</a:t>
            </a:r>
            <a:r>
              <a:rPr lang="en-US" sz="2000" b="1" dirty="0" smtClean="0"/>
              <a:t> </a:t>
            </a:r>
            <a:r>
              <a:rPr lang="en-US" sz="2000" b="1" dirty="0" err="1" smtClean="0"/>
              <a:t>otros</a:t>
            </a:r>
            <a:r>
              <a:rPr lang="en-US" sz="2000" b="1" dirty="0" smtClean="0"/>
              <a:t> </a:t>
            </a:r>
            <a:r>
              <a:rPr lang="en-US" sz="2000" b="1" dirty="0" err="1" smtClean="0"/>
              <a:t>paises</a:t>
            </a:r>
            <a:r>
              <a:rPr lang="en-US" sz="2000" b="1" dirty="0" smtClean="0"/>
              <a:t> </a:t>
            </a:r>
            <a:r>
              <a:rPr lang="en-US" sz="2000" b="1" dirty="0" err="1" smtClean="0"/>
              <a:t>apoyaran</a:t>
            </a:r>
            <a:r>
              <a:rPr lang="en-US" sz="2000" b="1" dirty="0" smtClean="0"/>
              <a:t> </a:t>
            </a:r>
            <a:r>
              <a:rPr lang="en-US" sz="2000" b="1" dirty="0" err="1" smtClean="0"/>
              <a:t>tal</a:t>
            </a:r>
            <a:r>
              <a:rPr lang="en-US" sz="2000" b="1" dirty="0" smtClean="0"/>
              <a:t> </a:t>
            </a:r>
            <a:r>
              <a:rPr lang="en-US" sz="2000" b="1" dirty="0" err="1" smtClean="0"/>
              <a:t>ideologia</a:t>
            </a:r>
            <a:r>
              <a:rPr lang="en-US" sz="2000" b="1" dirty="0" smtClean="0"/>
              <a:t>.</a:t>
            </a:r>
          </a:p>
          <a:p>
            <a:endParaRPr lang="en-US" sz="2000" b="1" dirty="0"/>
          </a:p>
          <a:p>
            <a:r>
              <a:rPr lang="en-US" sz="2000" b="1" dirty="0" smtClean="0"/>
              <a:t>La </a:t>
            </a:r>
            <a:r>
              <a:rPr lang="en-US" sz="2000" b="1" dirty="0" err="1" smtClean="0"/>
              <a:t>teoria</a:t>
            </a:r>
            <a:r>
              <a:rPr lang="en-US" sz="2000" b="1" dirty="0" smtClean="0"/>
              <a:t> de la </a:t>
            </a:r>
            <a:r>
              <a:rPr lang="en-US" sz="2000" b="1" dirty="0" err="1" smtClean="0"/>
              <a:t>eugenesis</a:t>
            </a:r>
            <a:r>
              <a:rPr lang="en-US" sz="2000" b="1" dirty="0" smtClean="0"/>
              <a:t> </a:t>
            </a:r>
            <a:r>
              <a:rPr lang="en-US" sz="2000" b="1" dirty="0" err="1" smtClean="0"/>
              <a:t>tuvo</a:t>
            </a:r>
            <a:r>
              <a:rPr lang="en-US" sz="2000" b="1" dirty="0" smtClean="0"/>
              <a:t> </a:t>
            </a:r>
            <a:r>
              <a:rPr lang="en-US" sz="2000" b="1" dirty="0" err="1" smtClean="0"/>
              <a:t>apoyo</a:t>
            </a:r>
            <a:r>
              <a:rPr lang="en-US" sz="2000" b="1" dirty="0" smtClean="0"/>
              <a:t> </a:t>
            </a:r>
            <a:r>
              <a:rPr lang="en-US" sz="2000" b="1" dirty="0" err="1" smtClean="0"/>
              <a:t>tambien</a:t>
            </a:r>
            <a:r>
              <a:rPr lang="en-US" sz="2000" b="1" dirty="0" smtClean="0"/>
              <a:t> en EEUU, </a:t>
            </a:r>
            <a:r>
              <a:rPr lang="en-US" sz="2000" b="1" dirty="0" err="1" smtClean="0"/>
              <a:t>donde</a:t>
            </a:r>
            <a:r>
              <a:rPr lang="en-US" sz="2000" b="1" dirty="0" smtClean="0"/>
              <a:t> la </a:t>
            </a:r>
            <a:r>
              <a:rPr lang="en-US" sz="2000" b="1" dirty="0" err="1" smtClean="0"/>
              <a:t>fundacion</a:t>
            </a:r>
            <a:r>
              <a:rPr lang="en-US" sz="2000" b="1" dirty="0" smtClean="0"/>
              <a:t> para los </a:t>
            </a:r>
            <a:r>
              <a:rPr lang="en-US" sz="2000" b="1" dirty="0" err="1" smtClean="0"/>
              <a:t>estudios</a:t>
            </a:r>
            <a:r>
              <a:rPr lang="en-US" sz="2000" b="1" dirty="0" smtClean="0"/>
              <a:t> de </a:t>
            </a:r>
            <a:r>
              <a:rPr lang="en-US" sz="2000" b="1" dirty="0" err="1" smtClean="0"/>
              <a:t>eugenetica</a:t>
            </a:r>
            <a:r>
              <a:rPr lang="en-US" sz="2000" b="1" dirty="0" smtClean="0"/>
              <a:t> </a:t>
            </a:r>
            <a:r>
              <a:rPr lang="en-US" sz="2000" b="1" dirty="0" err="1" smtClean="0"/>
              <a:t>recibieron</a:t>
            </a:r>
            <a:r>
              <a:rPr lang="en-US" sz="2000" b="1" dirty="0" smtClean="0"/>
              <a:t> </a:t>
            </a:r>
            <a:r>
              <a:rPr lang="en-US" sz="2000" b="1" dirty="0" err="1" smtClean="0"/>
              <a:t>fondos</a:t>
            </a:r>
            <a:r>
              <a:rPr lang="en-US" sz="2000" b="1" dirty="0" smtClean="0"/>
              <a:t> del Inst. Carnegie y de la </a:t>
            </a:r>
            <a:r>
              <a:rPr lang="en-US" sz="2000" b="1" dirty="0" err="1" smtClean="0"/>
              <a:t>Fundacion</a:t>
            </a:r>
            <a:r>
              <a:rPr lang="en-US" sz="2000" b="1" dirty="0" smtClean="0"/>
              <a:t> Rockefeller.</a:t>
            </a:r>
          </a:p>
          <a:p>
            <a:endParaRPr lang="en-US" sz="2000" b="1" dirty="0"/>
          </a:p>
          <a:p>
            <a:r>
              <a:rPr lang="en-US" sz="2000" b="1" dirty="0" err="1"/>
              <a:t>c</a:t>
            </a:r>
            <a:r>
              <a:rPr lang="en-US" sz="2000" b="1" dirty="0" err="1" smtClean="0"/>
              <a:t>ientos</a:t>
            </a:r>
            <a:r>
              <a:rPr lang="en-US" sz="2000" b="1" dirty="0" smtClean="0"/>
              <a:t> de </a:t>
            </a:r>
            <a:r>
              <a:rPr lang="en-US" sz="2000" b="1" dirty="0" err="1" smtClean="0"/>
              <a:t>universidades</a:t>
            </a:r>
            <a:r>
              <a:rPr lang="en-US" sz="2000" b="1" dirty="0" smtClean="0"/>
              <a:t> </a:t>
            </a:r>
            <a:r>
              <a:rPr lang="en-US" sz="2000" b="1" dirty="0" err="1" smtClean="0"/>
              <a:t>tenian</a:t>
            </a:r>
            <a:r>
              <a:rPr lang="en-US" sz="2000" b="1" dirty="0" smtClean="0"/>
              <a:t> </a:t>
            </a:r>
            <a:r>
              <a:rPr lang="en-US" sz="2000" b="1" dirty="0" err="1" smtClean="0"/>
              <a:t>cursos</a:t>
            </a:r>
            <a:r>
              <a:rPr lang="en-US" sz="2000" b="1" dirty="0" smtClean="0"/>
              <a:t> de eugenics con un total de 20,000 </a:t>
            </a:r>
            <a:r>
              <a:rPr lang="en-US" sz="2000" b="1" dirty="0" err="1" smtClean="0"/>
              <a:t>estudiantes</a:t>
            </a:r>
            <a:endParaRPr lang="en-US" sz="2000" b="1" dirty="0" smtClean="0"/>
          </a:p>
        </p:txBody>
      </p:sp>
    </p:spTree>
    <p:extLst>
      <p:ext uri="{BB962C8B-B14F-4D97-AF65-F5344CB8AC3E}">
        <p14:creationId xmlns:p14="http://schemas.microsoft.com/office/powerpoint/2010/main" val="895762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7543800" cy="5447645"/>
          </a:xfrm>
          <a:prstGeom prst="rect">
            <a:avLst/>
          </a:prstGeom>
          <a:noFill/>
        </p:spPr>
        <p:txBody>
          <a:bodyPr wrap="square" rtlCol="0">
            <a:spAutoFit/>
          </a:bodyPr>
          <a:lstStyle/>
          <a:p>
            <a:pPr algn="ctr"/>
            <a:r>
              <a:rPr lang="en-US" sz="2800" b="1" dirty="0" err="1" smtClean="0"/>
              <a:t>Muerte</a:t>
            </a:r>
            <a:r>
              <a:rPr lang="en-US" sz="2800" b="1" dirty="0" smtClean="0"/>
              <a:t> del </a:t>
            </a:r>
            <a:r>
              <a:rPr lang="en-US" sz="2800" b="1" dirty="0" err="1" smtClean="0"/>
              <a:t>concepto</a:t>
            </a:r>
            <a:r>
              <a:rPr lang="en-US" sz="2800" b="1" dirty="0" smtClean="0"/>
              <a:t> de </a:t>
            </a:r>
            <a:r>
              <a:rPr lang="en-US" sz="2800" b="1" dirty="0" err="1" smtClean="0"/>
              <a:t>eugenetica</a:t>
            </a:r>
            <a:endParaRPr lang="en-US" sz="2800" b="1" dirty="0" smtClean="0"/>
          </a:p>
          <a:p>
            <a:endParaRPr lang="en-US" sz="2000" b="1" dirty="0"/>
          </a:p>
          <a:p>
            <a:r>
              <a:rPr lang="en-US" sz="2000" b="1" dirty="0" err="1" smtClean="0"/>
              <a:t>Tambien</a:t>
            </a:r>
            <a:r>
              <a:rPr lang="en-US" sz="2000" b="1" dirty="0" smtClean="0"/>
              <a:t> </a:t>
            </a:r>
            <a:r>
              <a:rPr lang="en-US" sz="2000" b="1" dirty="0" err="1" smtClean="0"/>
              <a:t>muchos</a:t>
            </a:r>
            <a:r>
              <a:rPr lang="en-US" sz="2000" b="1" dirty="0" smtClean="0"/>
              <a:t> </a:t>
            </a:r>
            <a:r>
              <a:rPr lang="en-US" sz="2000" b="1" dirty="0" err="1" smtClean="0"/>
              <a:t>cientificos</a:t>
            </a:r>
            <a:r>
              <a:rPr lang="en-US" sz="2000" b="1" dirty="0" smtClean="0"/>
              <a:t> se </a:t>
            </a:r>
            <a:r>
              <a:rPr lang="en-US" sz="2000" b="1" dirty="0" err="1" smtClean="0"/>
              <a:t>pronunciaron</a:t>
            </a:r>
            <a:r>
              <a:rPr lang="en-US" sz="2000" b="1" dirty="0" smtClean="0"/>
              <a:t> en contra de </a:t>
            </a:r>
            <a:r>
              <a:rPr lang="en-US" sz="2000" b="1" dirty="0" err="1" smtClean="0"/>
              <a:t>las</a:t>
            </a:r>
            <a:r>
              <a:rPr lang="en-US" sz="2000" b="1" dirty="0" smtClean="0"/>
              <a:t> </a:t>
            </a:r>
            <a:r>
              <a:rPr lang="en-US" sz="2000" b="1" dirty="0" err="1" smtClean="0"/>
              <a:t>teorias</a:t>
            </a:r>
            <a:r>
              <a:rPr lang="en-US" sz="2000" b="1" dirty="0" smtClean="0"/>
              <a:t> </a:t>
            </a:r>
            <a:r>
              <a:rPr lang="en-US" sz="2000" b="1" dirty="0" err="1" smtClean="0"/>
              <a:t>eugeneticas</a:t>
            </a:r>
            <a:endParaRPr lang="en-US" sz="2000" b="1" dirty="0" smtClean="0"/>
          </a:p>
          <a:p>
            <a:endParaRPr lang="en-US" sz="2000" b="1" dirty="0"/>
          </a:p>
          <a:p>
            <a:r>
              <a:rPr lang="en-US" sz="2000" b="1" dirty="0" smtClean="0"/>
              <a:t>Las </a:t>
            </a:r>
            <a:r>
              <a:rPr lang="en-US" sz="2000" b="1" dirty="0" err="1" smtClean="0"/>
              <a:t>teorias</a:t>
            </a:r>
            <a:r>
              <a:rPr lang="en-US" sz="2000" b="1" dirty="0" smtClean="0"/>
              <a:t> </a:t>
            </a:r>
            <a:r>
              <a:rPr lang="en-US" sz="2000" b="1" dirty="0" err="1" smtClean="0"/>
              <a:t>han</a:t>
            </a:r>
            <a:r>
              <a:rPr lang="en-US" sz="2000" b="1" dirty="0" smtClean="0"/>
              <a:t> </a:t>
            </a:r>
            <a:r>
              <a:rPr lang="en-US" sz="2000" b="1" dirty="0" err="1" smtClean="0"/>
              <a:t>sido</a:t>
            </a:r>
            <a:r>
              <a:rPr lang="en-US" sz="2000" b="1" dirty="0" smtClean="0"/>
              <a:t> </a:t>
            </a:r>
            <a:r>
              <a:rPr lang="en-US" sz="2000" b="1" dirty="0" err="1" smtClean="0"/>
              <a:t>conclusivamente</a:t>
            </a:r>
            <a:r>
              <a:rPr lang="en-US" sz="2000" b="1" dirty="0" smtClean="0"/>
              <a:t> </a:t>
            </a:r>
            <a:r>
              <a:rPr lang="en-US" sz="2000" b="1" dirty="0" err="1" smtClean="0"/>
              <a:t>discreditadas</a:t>
            </a:r>
            <a:r>
              <a:rPr lang="en-US" sz="2000" b="1" dirty="0" smtClean="0"/>
              <a:t> </a:t>
            </a:r>
            <a:r>
              <a:rPr lang="en-US" sz="2000" b="1" dirty="0" err="1" smtClean="0"/>
              <a:t>por</a:t>
            </a:r>
            <a:r>
              <a:rPr lang="en-US" sz="2000" b="1" dirty="0" smtClean="0"/>
              <a:t> </a:t>
            </a:r>
            <a:r>
              <a:rPr lang="en-US" sz="2000" b="1" dirty="0" err="1" smtClean="0"/>
              <a:t>observaciones</a:t>
            </a:r>
            <a:r>
              <a:rPr lang="en-US" sz="2000" b="1" dirty="0" smtClean="0"/>
              <a:t> </a:t>
            </a:r>
            <a:r>
              <a:rPr lang="en-US" sz="2000" b="1" dirty="0" err="1" smtClean="0"/>
              <a:t>sencillas</a:t>
            </a:r>
            <a:r>
              <a:rPr lang="en-US" sz="2000" b="1" dirty="0" smtClean="0"/>
              <a:t>: el </a:t>
            </a:r>
            <a:r>
              <a:rPr lang="en-US" sz="2000" b="1" dirty="0" err="1" smtClean="0"/>
              <a:t>mismo</a:t>
            </a:r>
            <a:r>
              <a:rPr lang="en-US" sz="2000" b="1" dirty="0" smtClean="0"/>
              <a:t> </a:t>
            </a:r>
            <a:r>
              <a:rPr lang="en-US" sz="2000" b="1" dirty="0" err="1" smtClean="0"/>
              <a:t>concepto</a:t>
            </a:r>
            <a:r>
              <a:rPr lang="en-US" sz="2000" b="1" dirty="0" smtClean="0"/>
              <a:t> de </a:t>
            </a:r>
            <a:r>
              <a:rPr lang="en-US" sz="2000" b="1" dirty="0" err="1" smtClean="0"/>
              <a:t>varias</a:t>
            </a:r>
            <a:r>
              <a:rPr lang="en-US" sz="2000" b="1" dirty="0" smtClean="0"/>
              <a:t> “</a:t>
            </a:r>
            <a:r>
              <a:rPr lang="en-US" sz="2000" b="1" dirty="0" err="1" smtClean="0"/>
              <a:t>razas</a:t>
            </a:r>
            <a:r>
              <a:rPr lang="en-US" sz="2000" b="1" dirty="0" smtClean="0"/>
              <a:t>” entre los </a:t>
            </a:r>
            <a:r>
              <a:rPr lang="en-US" sz="2000" b="1" dirty="0" err="1" smtClean="0"/>
              <a:t>humanos</a:t>
            </a:r>
            <a:r>
              <a:rPr lang="en-US" sz="2000" b="1" dirty="0" smtClean="0"/>
              <a:t> </a:t>
            </a:r>
            <a:r>
              <a:rPr lang="en-US" sz="2000" b="1" dirty="0" err="1" smtClean="0"/>
              <a:t>es</a:t>
            </a:r>
            <a:r>
              <a:rPr lang="en-US" sz="2000" b="1" dirty="0" smtClean="0"/>
              <a:t> </a:t>
            </a:r>
            <a:r>
              <a:rPr lang="en-US" sz="2000" b="1" dirty="0" err="1" smtClean="0"/>
              <a:t>incorrecto</a:t>
            </a:r>
            <a:r>
              <a:rPr lang="en-US" sz="2000" b="1" dirty="0" smtClean="0"/>
              <a:t>.</a:t>
            </a:r>
          </a:p>
          <a:p>
            <a:endParaRPr lang="en-US" sz="2000" b="1" dirty="0" smtClean="0"/>
          </a:p>
          <a:p>
            <a:r>
              <a:rPr lang="en-US" sz="2000" b="1" dirty="0" smtClean="0"/>
              <a:t>La </a:t>
            </a:r>
            <a:r>
              <a:rPr lang="en-US" sz="2000" b="1" dirty="0" err="1" smtClean="0"/>
              <a:t>existencia</a:t>
            </a:r>
            <a:r>
              <a:rPr lang="en-US" sz="2000" b="1" dirty="0" smtClean="0"/>
              <a:t> de </a:t>
            </a:r>
            <a:r>
              <a:rPr lang="en-US" sz="2000" b="1" dirty="0" err="1" smtClean="0"/>
              <a:t>toda</a:t>
            </a:r>
            <a:r>
              <a:rPr lang="en-US" sz="2000" b="1" dirty="0" smtClean="0"/>
              <a:t> </a:t>
            </a:r>
            <a:r>
              <a:rPr lang="en-US" sz="2000" b="1" dirty="0" err="1" smtClean="0"/>
              <a:t>clases</a:t>
            </a:r>
            <a:r>
              <a:rPr lang="en-US" sz="2000" b="1" dirty="0" smtClean="0"/>
              <a:t> de </a:t>
            </a:r>
            <a:r>
              <a:rPr lang="en-US" sz="2000" b="1" dirty="0" err="1" smtClean="0"/>
              <a:t>combinaciones</a:t>
            </a:r>
            <a:r>
              <a:rPr lang="en-US" sz="2000" b="1" dirty="0" smtClean="0"/>
              <a:t> entre “afro-</a:t>
            </a:r>
            <a:r>
              <a:rPr lang="en-US" sz="2000" b="1" dirty="0" err="1" smtClean="0"/>
              <a:t>americano</a:t>
            </a:r>
            <a:r>
              <a:rPr lang="en-US" sz="2000" b="1" dirty="0" smtClean="0"/>
              <a:t>”, “</a:t>
            </a:r>
            <a:r>
              <a:rPr lang="en-US" sz="2000" b="1" dirty="0" err="1" smtClean="0"/>
              <a:t>blanco</a:t>
            </a:r>
            <a:r>
              <a:rPr lang="en-US" sz="2000" b="1" dirty="0" smtClean="0"/>
              <a:t>”, “</a:t>
            </a:r>
            <a:r>
              <a:rPr lang="en-US" sz="2000" b="1" dirty="0" err="1" smtClean="0"/>
              <a:t>asiatico</a:t>
            </a:r>
            <a:r>
              <a:rPr lang="en-US" sz="2000" b="1" dirty="0" smtClean="0"/>
              <a:t>”, “</a:t>
            </a:r>
            <a:r>
              <a:rPr lang="en-US" sz="2000" b="1" dirty="0" err="1" smtClean="0"/>
              <a:t>latino</a:t>
            </a:r>
            <a:r>
              <a:rPr lang="en-US" sz="2000" b="1" dirty="0" smtClean="0"/>
              <a:t>” </a:t>
            </a:r>
            <a:r>
              <a:rPr lang="en-US" sz="2000" b="1" dirty="0" err="1" smtClean="0"/>
              <a:t>demuestra</a:t>
            </a:r>
            <a:r>
              <a:rPr lang="en-US" sz="2000" b="1" dirty="0" smtClean="0"/>
              <a:t> </a:t>
            </a:r>
            <a:r>
              <a:rPr lang="en-US" sz="2000" b="1" dirty="0" err="1" smtClean="0"/>
              <a:t>que</a:t>
            </a:r>
            <a:r>
              <a:rPr lang="en-US" sz="2000" b="1" dirty="0" smtClean="0"/>
              <a:t> el </a:t>
            </a:r>
            <a:r>
              <a:rPr lang="en-US" sz="2000" b="1" dirty="0" err="1" smtClean="0"/>
              <a:t>concepto</a:t>
            </a:r>
            <a:r>
              <a:rPr lang="en-US" sz="2000" b="1" dirty="0" smtClean="0"/>
              <a:t> de “</a:t>
            </a:r>
            <a:r>
              <a:rPr lang="en-US" sz="2000" b="1" dirty="0" err="1" smtClean="0"/>
              <a:t>raza</a:t>
            </a:r>
            <a:r>
              <a:rPr lang="en-US" sz="2000" b="1" dirty="0" smtClean="0"/>
              <a:t>” </a:t>
            </a:r>
            <a:r>
              <a:rPr lang="en-US" sz="2000" b="1" dirty="0" err="1" smtClean="0"/>
              <a:t>que</a:t>
            </a:r>
            <a:r>
              <a:rPr lang="en-US" sz="2000" b="1" dirty="0" smtClean="0"/>
              <a:t> no sea la </a:t>
            </a:r>
            <a:r>
              <a:rPr lang="en-US" sz="2000" b="1" dirty="0" err="1" smtClean="0"/>
              <a:t>raza</a:t>
            </a:r>
            <a:r>
              <a:rPr lang="en-US" sz="2000" b="1" dirty="0" smtClean="0"/>
              <a:t> </a:t>
            </a:r>
            <a:r>
              <a:rPr lang="en-US" sz="2000" b="1" dirty="0" err="1" smtClean="0"/>
              <a:t>humana</a:t>
            </a:r>
            <a:r>
              <a:rPr lang="en-US" sz="2000" b="1" dirty="0" smtClean="0"/>
              <a:t>, </a:t>
            </a:r>
            <a:r>
              <a:rPr lang="en-US" sz="2000" b="1" dirty="0" err="1" smtClean="0"/>
              <a:t>es</a:t>
            </a:r>
            <a:r>
              <a:rPr lang="en-US" sz="2000" b="1" dirty="0" smtClean="0"/>
              <a:t> </a:t>
            </a:r>
            <a:r>
              <a:rPr lang="en-US" sz="2000" b="1" dirty="0" err="1" smtClean="0"/>
              <a:t>falaz</a:t>
            </a:r>
            <a:endParaRPr lang="en-US" sz="2000" b="1" dirty="0" smtClean="0"/>
          </a:p>
          <a:p>
            <a:endParaRPr lang="en-US" sz="2000" b="1" dirty="0"/>
          </a:p>
          <a:p>
            <a:r>
              <a:rPr lang="en-US" sz="2000" b="1" dirty="0" smtClean="0"/>
              <a:t>Las praxis en </a:t>
            </a:r>
            <a:r>
              <a:rPr lang="en-US" sz="2000" b="1" dirty="0" err="1" smtClean="0"/>
              <a:t>paises</a:t>
            </a:r>
            <a:r>
              <a:rPr lang="en-US" sz="2000" b="1" dirty="0" smtClean="0"/>
              <a:t> </a:t>
            </a:r>
            <a:r>
              <a:rPr lang="en-US" sz="2000" b="1" dirty="0" err="1" smtClean="0"/>
              <a:t>como</a:t>
            </a:r>
            <a:r>
              <a:rPr lang="en-US" sz="2000" b="1" dirty="0" smtClean="0"/>
              <a:t> los EEUU, de </a:t>
            </a:r>
            <a:r>
              <a:rPr lang="en-US" sz="2000" b="1" dirty="0" err="1" smtClean="0"/>
              <a:t>identificar</a:t>
            </a:r>
            <a:r>
              <a:rPr lang="en-US" sz="2000" b="1" dirty="0" smtClean="0"/>
              <a:t> </a:t>
            </a:r>
            <a:r>
              <a:rPr lang="en-US" sz="2000" b="1" dirty="0" err="1" smtClean="0"/>
              <a:t>racialmente</a:t>
            </a:r>
            <a:r>
              <a:rPr lang="en-US" sz="2000" b="1" dirty="0" smtClean="0"/>
              <a:t> </a:t>
            </a:r>
            <a:r>
              <a:rPr lang="en-US" sz="2000" b="1" dirty="0" err="1" smtClean="0"/>
              <a:t>las</a:t>
            </a:r>
            <a:r>
              <a:rPr lang="en-US" sz="2000" b="1" dirty="0" smtClean="0"/>
              <a:t> personas (</a:t>
            </a:r>
            <a:r>
              <a:rPr lang="en-US" sz="2000" b="1" dirty="0" err="1" smtClean="0"/>
              <a:t>questionarios</a:t>
            </a:r>
            <a:r>
              <a:rPr lang="en-US" sz="2000" b="1" dirty="0" smtClean="0"/>
              <a:t> </a:t>
            </a:r>
            <a:r>
              <a:rPr lang="en-US" sz="2000" b="1" dirty="0" err="1" smtClean="0"/>
              <a:t>donde</a:t>
            </a:r>
            <a:r>
              <a:rPr lang="en-US" sz="2000" b="1" dirty="0" smtClean="0"/>
              <a:t> se </a:t>
            </a:r>
            <a:r>
              <a:rPr lang="en-US" sz="2000" b="1" dirty="0" err="1" smtClean="0"/>
              <a:t>pregunta</a:t>
            </a:r>
            <a:r>
              <a:rPr lang="en-US" sz="2000" b="1" dirty="0" smtClean="0"/>
              <a:t> </a:t>
            </a:r>
            <a:r>
              <a:rPr lang="en-US" sz="2000" b="1" dirty="0" err="1" smtClean="0"/>
              <a:t>si</a:t>
            </a:r>
            <a:r>
              <a:rPr lang="en-US" sz="2000" b="1" dirty="0" smtClean="0"/>
              <a:t> </a:t>
            </a:r>
            <a:r>
              <a:rPr lang="en-US" sz="2000" b="1" dirty="0" err="1" smtClean="0"/>
              <a:t>uno</a:t>
            </a:r>
            <a:r>
              <a:rPr lang="en-US" sz="2000" b="1" dirty="0" smtClean="0"/>
              <a:t> </a:t>
            </a:r>
            <a:r>
              <a:rPr lang="en-US" sz="2000" b="1" dirty="0" err="1" smtClean="0"/>
              <a:t>es</a:t>
            </a:r>
            <a:r>
              <a:rPr lang="en-US" sz="2000" b="1" dirty="0" smtClean="0"/>
              <a:t> “white” “</a:t>
            </a:r>
            <a:r>
              <a:rPr lang="en-US" sz="2000" b="1" dirty="0" err="1" smtClean="0"/>
              <a:t>indian</a:t>
            </a:r>
            <a:r>
              <a:rPr lang="en-US" sz="2000" b="1" dirty="0" smtClean="0"/>
              <a:t> </a:t>
            </a:r>
            <a:r>
              <a:rPr lang="en-US" sz="2000" b="1" dirty="0" err="1" smtClean="0"/>
              <a:t>american</a:t>
            </a:r>
            <a:r>
              <a:rPr lang="en-US" sz="2000" b="1" dirty="0" smtClean="0"/>
              <a:t>” “</a:t>
            </a:r>
            <a:r>
              <a:rPr lang="en-US" sz="2000" b="1" dirty="0" err="1" smtClean="0"/>
              <a:t>african</a:t>
            </a:r>
            <a:r>
              <a:rPr lang="en-US" sz="2000" b="1" dirty="0" smtClean="0"/>
              <a:t> </a:t>
            </a:r>
            <a:r>
              <a:rPr lang="en-US" sz="2000" b="1" dirty="0" err="1" smtClean="0"/>
              <a:t>american</a:t>
            </a:r>
            <a:r>
              <a:rPr lang="en-US" sz="2000" b="1" dirty="0" smtClean="0"/>
              <a:t>”, etc., no </a:t>
            </a:r>
            <a:r>
              <a:rPr lang="en-US" sz="2000" b="1" dirty="0" err="1" smtClean="0"/>
              <a:t>contribuye</a:t>
            </a:r>
            <a:r>
              <a:rPr lang="en-US" sz="2000" b="1" dirty="0" smtClean="0"/>
              <a:t> a </a:t>
            </a:r>
            <a:r>
              <a:rPr lang="en-US" sz="2000" b="1" dirty="0" err="1" smtClean="0"/>
              <a:t>superar</a:t>
            </a:r>
            <a:r>
              <a:rPr lang="en-US" sz="2000" b="1" dirty="0" smtClean="0"/>
              <a:t> el </a:t>
            </a:r>
            <a:r>
              <a:rPr lang="en-US" sz="2000" b="1" dirty="0" err="1" smtClean="0"/>
              <a:t>resbaloso</a:t>
            </a:r>
            <a:r>
              <a:rPr lang="en-US" sz="2000" b="1" dirty="0" smtClean="0"/>
              <a:t> </a:t>
            </a:r>
            <a:r>
              <a:rPr lang="en-US" sz="2000" b="1" dirty="0" err="1" smtClean="0"/>
              <a:t>concepto</a:t>
            </a:r>
            <a:r>
              <a:rPr lang="en-US" sz="2000" b="1" dirty="0" smtClean="0"/>
              <a:t> de “</a:t>
            </a:r>
            <a:r>
              <a:rPr lang="en-US" sz="2000" b="1" dirty="0" err="1" smtClean="0"/>
              <a:t>raza</a:t>
            </a:r>
            <a:r>
              <a:rPr lang="en-US" sz="2000" b="1" dirty="0" smtClean="0"/>
              <a:t>”</a:t>
            </a:r>
            <a:endParaRPr lang="en-US" sz="2000" b="1" dirty="0"/>
          </a:p>
        </p:txBody>
      </p:sp>
    </p:spTree>
    <p:extLst>
      <p:ext uri="{BB962C8B-B14F-4D97-AF65-F5344CB8AC3E}">
        <p14:creationId xmlns:p14="http://schemas.microsoft.com/office/powerpoint/2010/main" val="7485508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297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291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90600"/>
            <a:ext cx="6629400" cy="3231654"/>
          </a:xfrm>
          <a:prstGeom prst="rect">
            <a:avLst/>
          </a:prstGeom>
          <a:noFill/>
        </p:spPr>
        <p:txBody>
          <a:bodyPr wrap="square" rtlCol="0">
            <a:spAutoFit/>
          </a:bodyPr>
          <a:lstStyle/>
          <a:p>
            <a:pPr algn="ctr"/>
            <a:r>
              <a:rPr lang="en-US" sz="3600" b="1" dirty="0" err="1" smtClean="0"/>
              <a:t>Experimentos</a:t>
            </a:r>
            <a:r>
              <a:rPr lang="en-US" sz="3600" b="1" dirty="0" smtClean="0"/>
              <a:t> de EEUU:</a:t>
            </a:r>
          </a:p>
          <a:p>
            <a:endParaRPr lang="en-US" sz="2400" b="1" dirty="0"/>
          </a:p>
          <a:p>
            <a:r>
              <a:rPr lang="en-US" sz="2400" b="1" dirty="0" err="1" smtClean="0"/>
              <a:t>Experimentos</a:t>
            </a:r>
            <a:r>
              <a:rPr lang="en-US" sz="2400" b="1" dirty="0" smtClean="0"/>
              <a:t> </a:t>
            </a:r>
            <a:r>
              <a:rPr lang="en-US" sz="2400" b="1" dirty="0" err="1" smtClean="0"/>
              <a:t>nucleares</a:t>
            </a:r>
            <a:r>
              <a:rPr lang="en-US" sz="2400" b="1" dirty="0" smtClean="0"/>
              <a:t> </a:t>
            </a:r>
            <a:r>
              <a:rPr lang="en-US" sz="2400" b="1" dirty="0" err="1" smtClean="0"/>
              <a:t>sobre</a:t>
            </a:r>
            <a:r>
              <a:rPr lang="en-US" sz="2400" b="1" dirty="0" smtClean="0"/>
              <a:t> </a:t>
            </a:r>
            <a:r>
              <a:rPr lang="en-US" sz="2400" b="1" dirty="0" err="1" smtClean="0"/>
              <a:t>soldados</a:t>
            </a:r>
            <a:endParaRPr lang="en-US" sz="2400" b="1" dirty="0" smtClean="0"/>
          </a:p>
          <a:p>
            <a:endParaRPr lang="en-US" sz="2400" b="1" dirty="0"/>
          </a:p>
          <a:p>
            <a:r>
              <a:rPr lang="en-US" sz="2400" b="1" dirty="0" err="1" smtClean="0"/>
              <a:t>Experimentos</a:t>
            </a:r>
            <a:r>
              <a:rPr lang="en-US" sz="2400" b="1" dirty="0" smtClean="0"/>
              <a:t> </a:t>
            </a:r>
            <a:r>
              <a:rPr lang="en-US" sz="2400" b="1" dirty="0" err="1" smtClean="0"/>
              <a:t>microbiologicos</a:t>
            </a:r>
            <a:r>
              <a:rPr lang="en-US" sz="2400" b="1" dirty="0" smtClean="0"/>
              <a:t> en Guatemala</a:t>
            </a:r>
          </a:p>
          <a:p>
            <a:endParaRPr lang="en-US" sz="2400" b="1" dirty="0"/>
          </a:p>
          <a:p>
            <a:r>
              <a:rPr lang="en-US" sz="2400" b="1" dirty="0" err="1" smtClean="0"/>
              <a:t>Necesidad</a:t>
            </a:r>
            <a:r>
              <a:rPr lang="en-US" sz="2400" b="1" dirty="0" smtClean="0"/>
              <a:t> de </a:t>
            </a:r>
            <a:r>
              <a:rPr lang="en-US" sz="2400" b="1" dirty="0" err="1" smtClean="0"/>
              <a:t>transparencia</a:t>
            </a:r>
            <a:r>
              <a:rPr lang="en-US" sz="2400" b="1" dirty="0" smtClean="0"/>
              <a:t> y de </a:t>
            </a:r>
            <a:r>
              <a:rPr lang="en-US" sz="2400" b="1" dirty="0" err="1" smtClean="0"/>
              <a:t>refuerzo</a:t>
            </a:r>
            <a:r>
              <a:rPr lang="en-US" sz="2400" b="1" dirty="0" smtClean="0"/>
              <a:t> de los </a:t>
            </a:r>
            <a:r>
              <a:rPr lang="en-US" sz="2400" b="1" dirty="0" err="1" smtClean="0"/>
              <a:t>criterios</a:t>
            </a:r>
            <a:r>
              <a:rPr lang="en-US" sz="2400" b="1" dirty="0" smtClean="0"/>
              <a:t> </a:t>
            </a:r>
            <a:r>
              <a:rPr lang="en-US" sz="2400" b="1" dirty="0" err="1" smtClean="0"/>
              <a:t>bioeticos</a:t>
            </a:r>
            <a:r>
              <a:rPr lang="en-US" sz="2400" b="1" dirty="0" smtClean="0"/>
              <a:t> en los </a:t>
            </a:r>
            <a:r>
              <a:rPr lang="en-US" sz="2400" b="1" dirty="0" err="1" smtClean="0"/>
              <a:t>experimentos</a:t>
            </a:r>
            <a:r>
              <a:rPr lang="en-US" sz="2400" b="1" dirty="0" smtClean="0"/>
              <a:t> </a:t>
            </a:r>
            <a:r>
              <a:rPr lang="en-US" sz="2400" b="1" dirty="0" err="1" smtClean="0"/>
              <a:t>cientificos</a:t>
            </a:r>
            <a:endParaRPr lang="es-MX" sz="2400" b="1" dirty="0"/>
          </a:p>
        </p:txBody>
      </p:sp>
    </p:spTree>
    <p:extLst>
      <p:ext uri="{BB962C8B-B14F-4D97-AF65-F5344CB8AC3E}">
        <p14:creationId xmlns:p14="http://schemas.microsoft.com/office/powerpoint/2010/main" val="1738783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990600"/>
            <a:ext cx="7315200" cy="4708981"/>
          </a:xfrm>
          <a:prstGeom prst="rect">
            <a:avLst/>
          </a:prstGeom>
          <a:noFill/>
        </p:spPr>
        <p:txBody>
          <a:bodyPr wrap="square" rtlCol="0">
            <a:spAutoFit/>
          </a:bodyPr>
          <a:lstStyle/>
          <a:p>
            <a:r>
              <a:rPr lang="en-US" sz="3600" b="1" dirty="0" err="1" smtClean="0"/>
              <a:t>Actividad</a:t>
            </a:r>
            <a:r>
              <a:rPr lang="en-US" sz="3600" b="1" dirty="0" smtClean="0"/>
              <a:t> </a:t>
            </a:r>
            <a:r>
              <a:rPr lang="en-US" sz="3600" b="1" dirty="0" err="1" smtClean="0"/>
              <a:t>militar</a:t>
            </a:r>
            <a:r>
              <a:rPr lang="en-US" sz="3600" b="1" dirty="0" smtClean="0"/>
              <a:t> nuclear de los EEUU</a:t>
            </a:r>
          </a:p>
          <a:p>
            <a:endParaRPr lang="en-US" sz="2400" b="1" dirty="0" smtClean="0"/>
          </a:p>
          <a:p>
            <a:r>
              <a:rPr lang="en-US" sz="2400" b="1" dirty="0" smtClean="0"/>
              <a:t>Entre el 1945 y el 1990 los EEUU </a:t>
            </a:r>
            <a:r>
              <a:rPr lang="en-US" sz="2400" b="1" dirty="0" err="1" smtClean="0"/>
              <a:t>producieron</a:t>
            </a:r>
            <a:r>
              <a:rPr lang="en-US" sz="2400" b="1" dirty="0" smtClean="0"/>
              <a:t> </a:t>
            </a:r>
            <a:r>
              <a:rPr lang="en-US" sz="2400" b="1" dirty="0" err="1" smtClean="0"/>
              <a:t>alrededor</a:t>
            </a:r>
            <a:r>
              <a:rPr lang="en-US" sz="2400" b="1" dirty="0" smtClean="0"/>
              <a:t> de 70,000 </a:t>
            </a:r>
            <a:r>
              <a:rPr lang="en-US" sz="2400" b="1" dirty="0" err="1" smtClean="0"/>
              <a:t>bombas</a:t>
            </a:r>
            <a:r>
              <a:rPr lang="en-US" sz="2400" b="1" dirty="0" smtClean="0"/>
              <a:t> </a:t>
            </a:r>
            <a:r>
              <a:rPr lang="en-US" sz="2400" b="1" dirty="0" err="1" smtClean="0"/>
              <a:t>nucleares</a:t>
            </a:r>
            <a:endParaRPr lang="en-US" sz="2400" b="1" dirty="0" smtClean="0"/>
          </a:p>
          <a:p>
            <a:endParaRPr lang="en-US" sz="2400" b="1" dirty="0"/>
          </a:p>
          <a:p>
            <a:r>
              <a:rPr lang="en-US" sz="2400" b="1" dirty="0" smtClean="0"/>
              <a:t>Solo la firma de un </a:t>
            </a:r>
            <a:r>
              <a:rPr lang="en-US" sz="2400" b="1" dirty="0" err="1" smtClean="0"/>
              <a:t>tratado</a:t>
            </a:r>
            <a:r>
              <a:rPr lang="en-US" sz="2400" b="1" dirty="0" smtClean="0"/>
              <a:t> de no-</a:t>
            </a:r>
            <a:r>
              <a:rPr lang="en-US" sz="2400" b="1" dirty="0" err="1" smtClean="0"/>
              <a:t>proliferacion</a:t>
            </a:r>
            <a:r>
              <a:rPr lang="en-US" sz="2400" b="1" dirty="0" smtClean="0"/>
              <a:t> nuclear del 1968 </a:t>
            </a:r>
            <a:r>
              <a:rPr lang="en-US" sz="2400" b="1" dirty="0" err="1" smtClean="0"/>
              <a:t>fue</a:t>
            </a:r>
            <a:r>
              <a:rPr lang="en-US" sz="2400" b="1" dirty="0" smtClean="0"/>
              <a:t> </a:t>
            </a:r>
            <a:r>
              <a:rPr lang="en-US" sz="2400" b="1" dirty="0" err="1" smtClean="0"/>
              <a:t>extendido</a:t>
            </a:r>
            <a:r>
              <a:rPr lang="en-US" sz="2400" b="1" dirty="0" smtClean="0"/>
              <a:t> en el 1995 para </a:t>
            </a:r>
            <a:r>
              <a:rPr lang="en-US" sz="2400" b="1" dirty="0" err="1" smtClean="0"/>
              <a:t>evitar</a:t>
            </a:r>
            <a:r>
              <a:rPr lang="en-US" sz="2400" b="1" dirty="0" smtClean="0"/>
              <a:t> la </a:t>
            </a:r>
            <a:r>
              <a:rPr lang="en-US" sz="2400" b="1" dirty="0" err="1" smtClean="0"/>
              <a:t>produccion</a:t>
            </a:r>
            <a:r>
              <a:rPr lang="en-US" sz="2400" b="1" dirty="0" smtClean="0"/>
              <a:t> de mas </a:t>
            </a:r>
            <a:r>
              <a:rPr lang="en-US" sz="2400" b="1" dirty="0" err="1" smtClean="0"/>
              <a:t>armas</a:t>
            </a:r>
            <a:r>
              <a:rPr lang="en-US" sz="2400" b="1" dirty="0" smtClean="0"/>
              <a:t> en el </a:t>
            </a:r>
            <a:r>
              <a:rPr lang="en-US" sz="2400" b="1" dirty="0" err="1" smtClean="0"/>
              <a:t>mundo</a:t>
            </a:r>
            <a:endParaRPr lang="en-US" sz="2400" b="1" dirty="0" smtClean="0"/>
          </a:p>
          <a:p>
            <a:endParaRPr lang="en-US" sz="2400" b="1" dirty="0"/>
          </a:p>
          <a:p>
            <a:r>
              <a:rPr lang="en-US" sz="2400" b="1" dirty="0" smtClean="0"/>
              <a:t>Sin embargo, los EEUU </a:t>
            </a:r>
            <a:r>
              <a:rPr lang="en-US" sz="2400" b="1" dirty="0" err="1" smtClean="0"/>
              <a:t>tuvieron</a:t>
            </a:r>
            <a:r>
              <a:rPr lang="en-US" sz="2400" b="1" dirty="0" smtClean="0"/>
              <a:t> un </a:t>
            </a:r>
            <a:r>
              <a:rPr lang="en-US" sz="2400" b="1" dirty="0" err="1" smtClean="0"/>
              <a:t>intenso</a:t>
            </a:r>
            <a:r>
              <a:rPr lang="en-US" sz="2400" b="1" dirty="0" smtClean="0"/>
              <a:t> </a:t>
            </a:r>
            <a:r>
              <a:rPr lang="en-US" sz="2400" b="1" dirty="0" err="1" smtClean="0"/>
              <a:t>programa</a:t>
            </a:r>
            <a:r>
              <a:rPr lang="en-US" sz="2400" b="1" dirty="0" smtClean="0"/>
              <a:t> de </a:t>
            </a:r>
            <a:r>
              <a:rPr lang="en-US" sz="2400" b="1" dirty="0" err="1" smtClean="0"/>
              <a:t>experimentacion</a:t>
            </a:r>
            <a:r>
              <a:rPr lang="en-US" sz="2400" b="1" dirty="0" smtClean="0"/>
              <a:t> de </a:t>
            </a:r>
            <a:r>
              <a:rPr lang="en-US" sz="2400" b="1" dirty="0" err="1" smtClean="0"/>
              <a:t>armas</a:t>
            </a:r>
            <a:r>
              <a:rPr lang="en-US" sz="2400" b="1" dirty="0" smtClean="0"/>
              <a:t> </a:t>
            </a:r>
            <a:r>
              <a:rPr lang="en-US" sz="2400" b="1" dirty="0" err="1" smtClean="0"/>
              <a:t>nucleares</a:t>
            </a:r>
            <a:r>
              <a:rPr lang="en-US" sz="2400" b="1" dirty="0" smtClean="0"/>
              <a:t> en </a:t>
            </a:r>
            <a:r>
              <a:rPr lang="en-US" sz="2400" b="1" dirty="0" err="1" smtClean="0"/>
              <a:t>su</a:t>
            </a:r>
            <a:r>
              <a:rPr lang="en-US" sz="2400" b="1" dirty="0" smtClean="0"/>
              <a:t> </a:t>
            </a:r>
            <a:r>
              <a:rPr lang="en-US" sz="2400" b="1" dirty="0" err="1" smtClean="0"/>
              <a:t>propio</a:t>
            </a:r>
            <a:r>
              <a:rPr lang="en-US" sz="2400" b="1" dirty="0" smtClean="0"/>
              <a:t> </a:t>
            </a:r>
            <a:r>
              <a:rPr lang="en-US" sz="2400" b="1" dirty="0" err="1" smtClean="0"/>
              <a:t>territorio</a:t>
            </a:r>
            <a:endParaRPr lang="es-MX" sz="2400" b="1" dirty="0"/>
          </a:p>
        </p:txBody>
      </p:sp>
    </p:spTree>
    <p:extLst>
      <p:ext uri="{BB962C8B-B14F-4D97-AF65-F5344CB8AC3E}">
        <p14:creationId xmlns:p14="http://schemas.microsoft.com/office/powerpoint/2010/main" val="17387835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6613" y="844519"/>
            <a:ext cx="4007828" cy="523220"/>
          </a:xfrm>
          <a:prstGeom prst="rect">
            <a:avLst/>
          </a:prstGeom>
          <a:noFill/>
        </p:spPr>
        <p:txBody>
          <a:bodyPr wrap="none" rtlCol="0">
            <a:spAutoFit/>
          </a:bodyPr>
          <a:lstStyle/>
          <a:p>
            <a:r>
              <a:rPr lang="en-US" sz="2800" b="1" dirty="0" err="1" smtClean="0">
                <a:latin typeface="Algerian" panose="04020705040A02060702" pitchFamily="82" charset="0"/>
              </a:rPr>
              <a:t>Operacion</a:t>
            </a:r>
            <a:r>
              <a:rPr lang="en-US" sz="2800" b="1" dirty="0" smtClean="0">
                <a:latin typeface="Algerian" panose="04020705040A02060702" pitchFamily="82" charset="0"/>
              </a:rPr>
              <a:t> </a:t>
            </a:r>
            <a:r>
              <a:rPr lang="en-US" sz="2800" b="1" dirty="0" err="1" smtClean="0">
                <a:latin typeface="Algerian" panose="04020705040A02060702" pitchFamily="82" charset="0"/>
              </a:rPr>
              <a:t>plumbbob</a:t>
            </a:r>
            <a:endParaRPr lang="es-MX" sz="2800" b="1" dirty="0">
              <a:latin typeface="Algerian" panose="04020705040A02060702" pitchFamily="82" charset="0"/>
            </a:endParaRPr>
          </a:p>
        </p:txBody>
      </p:sp>
      <p:pic>
        <p:nvPicPr>
          <p:cNvPr id="3" name="Picture 2" descr="https://encrypted-tbn1.gstatic.com/images?q=tbn:ANd9GcSNk-3L3mTHNav4RpK3RWYia_LvHAuLHDmqF6CAyFapWym1oByhz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797530"/>
            <a:ext cx="3845255" cy="30792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5334000"/>
            <a:ext cx="6939657" cy="707886"/>
          </a:xfrm>
          <a:prstGeom prst="rect">
            <a:avLst/>
          </a:prstGeom>
          <a:noFill/>
        </p:spPr>
        <p:txBody>
          <a:bodyPr wrap="none" rtlCol="0">
            <a:spAutoFit/>
          </a:bodyPr>
          <a:lstStyle/>
          <a:p>
            <a:r>
              <a:rPr lang="en-US" sz="2000" b="1" dirty="0" smtClean="0"/>
              <a:t>18,000 </a:t>
            </a:r>
            <a:r>
              <a:rPr lang="en-US" sz="2000" b="1" dirty="0" err="1" smtClean="0"/>
              <a:t>soldados</a:t>
            </a:r>
            <a:endParaRPr lang="en-US" sz="2000" b="1" dirty="0" smtClean="0"/>
          </a:p>
          <a:p>
            <a:r>
              <a:rPr lang="en-US" sz="2000" b="1" dirty="0" smtClean="0"/>
              <a:t>21 </a:t>
            </a:r>
            <a:r>
              <a:rPr lang="en-US" sz="2000" b="1" dirty="0" err="1" smtClean="0"/>
              <a:t>agencias</a:t>
            </a:r>
            <a:r>
              <a:rPr lang="en-US" sz="2000" b="1" dirty="0" smtClean="0"/>
              <a:t> y </a:t>
            </a:r>
            <a:r>
              <a:rPr lang="en-US" sz="2000" b="1" dirty="0" err="1" smtClean="0"/>
              <a:t>laboratorios</a:t>
            </a:r>
            <a:r>
              <a:rPr lang="en-US" sz="2000" b="1" dirty="0" smtClean="0"/>
              <a:t> del </a:t>
            </a:r>
            <a:r>
              <a:rPr lang="en-US" sz="2000" b="1" dirty="0" err="1" smtClean="0"/>
              <a:t>gobierno</a:t>
            </a:r>
            <a:r>
              <a:rPr lang="en-US" sz="2000" b="1" dirty="0" smtClean="0"/>
              <a:t> </a:t>
            </a:r>
            <a:r>
              <a:rPr lang="en-US" sz="2000" b="1" dirty="0" err="1" smtClean="0"/>
              <a:t>americano</a:t>
            </a:r>
            <a:r>
              <a:rPr lang="en-US" sz="2000" b="1" dirty="0" smtClean="0"/>
              <a:t> </a:t>
            </a:r>
            <a:r>
              <a:rPr lang="en-US" sz="2000" b="1" dirty="0" err="1" smtClean="0"/>
              <a:t>involucrados</a:t>
            </a:r>
            <a:endParaRPr lang="es-MX" sz="2000" b="1" dirty="0"/>
          </a:p>
        </p:txBody>
      </p:sp>
    </p:spTree>
    <p:extLst>
      <p:ext uri="{BB962C8B-B14F-4D97-AF65-F5344CB8AC3E}">
        <p14:creationId xmlns:p14="http://schemas.microsoft.com/office/powerpoint/2010/main" val="1738783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762000"/>
            <a:ext cx="6705600" cy="4062651"/>
          </a:xfrm>
          <a:prstGeom prst="rect">
            <a:avLst/>
          </a:prstGeom>
          <a:noFill/>
        </p:spPr>
        <p:txBody>
          <a:bodyPr wrap="square" rtlCol="0">
            <a:spAutoFit/>
          </a:bodyPr>
          <a:lstStyle/>
          <a:p>
            <a:r>
              <a:rPr lang="en-US" sz="2400" b="1" dirty="0" smtClean="0"/>
              <a:t>A </a:t>
            </a:r>
            <a:r>
              <a:rPr lang="en-US" sz="2400" b="1" dirty="0" err="1" smtClean="0"/>
              <a:t>mediados</a:t>
            </a:r>
            <a:r>
              <a:rPr lang="en-US" sz="2400" b="1" dirty="0" smtClean="0"/>
              <a:t> de 1957 los EEUU </a:t>
            </a:r>
            <a:r>
              <a:rPr lang="en-US" sz="2400" b="1" dirty="0" err="1" smtClean="0"/>
              <a:t>llevaron</a:t>
            </a:r>
            <a:r>
              <a:rPr lang="en-US" sz="2400" b="1" dirty="0" smtClean="0"/>
              <a:t> a </a:t>
            </a:r>
            <a:r>
              <a:rPr lang="en-US" sz="2400" b="1" dirty="0" err="1" smtClean="0"/>
              <a:t>cabo</a:t>
            </a:r>
            <a:r>
              <a:rPr lang="en-US" sz="2400" b="1" dirty="0" smtClean="0"/>
              <a:t> un largo e </a:t>
            </a:r>
            <a:r>
              <a:rPr lang="en-US" sz="2400" b="1" dirty="0" err="1" smtClean="0"/>
              <a:t>intenso</a:t>
            </a:r>
            <a:r>
              <a:rPr lang="en-US" sz="2400" b="1" dirty="0" smtClean="0"/>
              <a:t> </a:t>
            </a:r>
            <a:r>
              <a:rPr lang="en-US" sz="2400" b="1" dirty="0" err="1" smtClean="0"/>
              <a:t>programa</a:t>
            </a:r>
            <a:r>
              <a:rPr lang="en-US" sz="2400" b="1" dirty="0" smtClean="0"/>
              <a:t> de </a:t>
            </a:r>
            <a:r>
              <a:rPr lang="en-US" sz="2400" b="1" dirty="0" err="1" smtClean="0"/>
              <a:t>explosiones</a:t>
            </a:r>
            <a:r>
              <a:rPr lang="en-US" sz="2400" b="1" dirty="0" smtClean="0"/>
              <a:t> </a:t>
            </a:r>
            <a:r>
              <a:rPr lang="en-US" sz="2400" b="1" dirty="0" err="1" smtClean="0"/>
              <a:t>nucleares</a:t>
            </a:r>
            <a:r>
              <a:rPr lang="en-US" sz="2400" b="1" dirty="0" smtClean="0"/>
              <a:t>, la </a:t>
            </a:r>
            <a:r>
              <a:rPr lang="en-US" sz="2400" b="1" dirty="0" err="1" smtClean="0"/>
              <a:t>mayoria</a:t>
            </a:r>
            <a:r>
              <a:rPr lang="en-US" sz="2400" b="1" dirty="0" smtClean="0"/>
              <a:t> de </a:t>
            </a:r>
            <a:r>
              <a:rPr lang="en-US" sz="2400" b="1" dirty="0" err="1" smtClean="0"/>
              <a:t>ellas</a:t>
            </a:r>
            <a:r>
              <a:rPr lang="en-US" sz="2400" b="1" dirty="0" smtClean="0"/>
              <a:t> en el </a:t>
            </a:r>
            <a:r>
              <a:rPr lang="en-US" sz="2400" b="1" dirty="0" err="1" smtClean="0"/>
              <a:t>desierto</a:t>
            </a:r>
            <a:r>
              <a:rPr lang="en-US" sz="2400" b="1" dirty="0" smtClean="0"/>
              <a:t> del </a:t>
            </a:r>
            <a:r>
              <a:rPr lang="en-US" sz="2400" b="1" dirty="0" err="1" smtClean="0"/>
              <a:t>estado</a:t>
            </a:r>
            <a:r>
              <a:rPr lang="en-US" sz="2400" b="1" dirty="0" smtClean="0"/>
              <a:t> del Nevada.</a:t>
            </a:r>
          </a:p>
          <a:p>
            <a:endParaRPr lang="en-US" sz="2400" b="1" dirty="0"/>
          </a:p>
          <a:p>
            <a:r>
              <a:rPr lang="en-US" sz="2400" b="1" dirty="0" smtClean="0"/>
              <a:t>Se </a:t>
            </a:r>
            <a:r>
              <a:rPr lang="en-US" sz="2400" b="1" dirty="0" err="1" smtClean="0"/>
              <a:t>efectuaron</a:t>
            </a:r>
            <a:r>
              <a:rPr lang="en-US" sz="2400" b="1" dirty="0" smtClean="0"/>
              <a:t> 29 </a:t>
            </a:r>
            <a:r>
              <a:rPr lang="en-US" sz="2400" b="1" dirty="0" err="1" smtClean="0"/>
              <a:t>pruevas</a:t>
            </a:r>
            <a:r>
              <a:rPr lang="en-US" sz="2400" b="1" dirty="0" smtClean="0"/>
              <a:t>, 27 de </a:t>
            </a:r>
            <a:r>
              <a:rPr lang="en-US" sz="2400" b="1" dirty="0" err="1" smtClean="0"/>
              <a:t>las</a:t>
            </a:r>
            <a:r>
              <a:rPr lang="en-US" sz="2400" b="1" dirty="0" smtClean="0"/>
              <a:t> </a:t>
            </a:r>
            <a:r>
              <a:rPr lang="en-US" sz="2400" b="1" dirty="0" err="1" smtClean="0"/>
              <a:t>cuales</a:t>
            </a:r>
            <a:r>
              <a:rPr lang="en-US" sz="2400" b="1" dirty="0" smtClean="0"/>
              <a:t> </a:t>
            </a:r>
            <a:r>
              <a:rPr lang="en-US" sz="2400" b="1" dirty="0" err="1" smtClean="0"/>
              <a:t>terminaron</a:t>
            </a:r>
            <a:r>
              <a:rPr lang="en-US" sz="2400" b="1" dirty="0" smtClean="0"/>
              <a:t> con </a:t>
            </a:r>
            <a:r>
              <a:rPr lang="en-US" sz="2400" b="1" dirty="0" err="1" smtClean="0"/>
              <a:t>una</a:t>
            </a:r>
            <a:r>
              <a:rPr lang="en-US" sz="2400" b="1" dirty="0" smtClean="0"/>
              <a:t> explosion nuclear.</a:t>
            </a:r>
            <a:endParaRPr lang="en-US" sz="2400" b="1" dirty="0"/>
          </a:p>
          <a:p>
            <a:endParaRPr lang="en-US" dirty="0" smtClean="0"/>
          </a:p>
          <a:p>
            <a:r>
              <a:rPr lang="en-US" dirty="0" err="1" smtClean="0"/>
              <a:t>Una</a:t>
            </a:r>
            <a:r>
              <a:rPr lang="en-US" dirty="0" smtClean="0"/>
              <a:t> </a:t>
            </a:r>
            <a:r>
              <a:rPr lang="en-US" dirty="0" err="1" smtClean="0"/>
              <a:t>filmacion</a:t>
            </a:r>
            <a:r>
              <a:rPr lang="en-US" dirty="0" smtClean="0"/>
              <a:t> de </a:t>
            </a:r>
            <a:r>
              <a:rPr lang="en-US" dirty="0" err="1" smtClean="0"/>
              <a:t>algunos</a:t>
            </a:r>
            <a:r>
              <a:rPr lang="en-US" dirty="0" smtClean="0"/>
              <a:t> de los </a:t>
            </a:r>
            <a:r>
              <a:rPr lang="en-US" dirty="0" err="1" smtClean="0"/>
              <a:t>eventos</a:t>
            </a:r>
            <a:r>
              <a:rPr lang="en-US" dirty="0" smtClean="0"/>
              <a:t> </a:t>
            </a:r>
            <a:r>
              <a:rPr lang="en-US" dirty="0" err="1" smtClean="0"/>
              <a:t>es</a:t>
            </a:r>
            <a:r>
              <a:rPr lang="en-US" dirty="0" smtClean="0"/>
              <a:t> </a:t>
            </a:r>
            <a:r>
              <a:rPr lang="en-US" dirty="0" err="1" smtClean="0"/>
              <a:t>disponible</a:t>
            </a:r>
            <a:r>
              <a:rPr lang="en-US" dirty="0" smtClean="0"/>
              <a:t> </a:t>
            </a:r>
            <a:r>
              <a:rPr lang="en-US" dirty="0" err="1" smtClean="0"/>
              <a:t>por</a:t>
            </a:r>
            <a:r>
              <a:rPr lang="en-US" dirty="0" smtClean="0"/>
              <a:t> You Tube:</a:t>
            </a:r>
          </a:p>
          <a:p>
            <a:endParaRPr lang="en-US" dirty="0"/>
          </a:p>
          <a:p>
            <a:r>
              <a:rPr lang="es-MX" dirty="0">
                <a:hlinkClick r:id="rId2"/>
              </a:rPr>
              <a:t>http://</a:t>
            </a:r>
            <a:r>
              <a:rPr lang="es-MX" dirty="0" smtClean="0">
                <a:hlinkClick r:id="rId2"/>
              </a:rPr>
              <a:t>www.youtube.com/watch?v=9nvTd5mNRz0</a:t>
            </a:r>
            <a:endParaRPr lang="es-MX" dirty="0" smtClean="0"/>
          </a:p>
          <a:p>
            <a:endParaRPr lang="es-MX" dirty="0"/>
          </a:p>
        </p:txBody>
      </p:sp>
    </p:spTree>
    <p:extLst>
      <p:ext uri="{BB962C8B-B14F-4D97-AF65-F5344CB8AC3E}">
        <p14:creationId xmlns:p14="http://schemas.microsoft.com/office/powerpoint/2010/main" val="1738783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55739847"/>
              </p:ext>
            </p:extLst>
          </p:nvPr>
        </p:nvGraphicFramePr>
        <p:xfrm>
          <a:off x="457200" y="181080"/>
          <a:ext cx="8305800" cy="6448320"/>
        </p:xfrm>
        <a:graphic>
          <a:graphicData uri="http://schemas.openxmlformats.org/drawingml/2006/table">
            <a:tbl>
              <a:tblPr/>
              <a:tblGrid>
                <a:gridCol w="692150"/>
                <a:gridCol w="692150"/>
                <a:gridCol w="692150"/>
                <a:gridCol w="692150"/>
                <a:gridCol w="692150"/>
                <a:gridCol w="692150"/>
                <a:gridCol w="692150"/>
                <a:gridCol w="692150"/>
                <a:gridCol w="692150"/>
                <a:gridCol w="692150"/>
                <a:gridCol w="692150"/>
                <a:gridCol w="692150"/>
              </a:tblGrid>
              <a:tr h="671600">
                <a:tc>
                  <a:txBody>
                    <a:bodyPr/>
                    <a:lstStyle/>
                    <a:p>
                      <a:r>
                        <a:rPr lang="es-MX" sz="1200" dirty="0">
                          <a:effectLst/>
                        </a:rPr>
                        <a:t>Local time </a:t>
                      </a:r>
                      <a:r>
                        <a:rPr lang="es-MX" sz="1200" dirty="0" err="1">
                          <a:effectLst/>
                        </a:rPr>
                        <a:t>zone</a:t>
                      </a:r>
                      <a:r>
                        <a:rPr lang="es-MX" sz="1200" baseline="30000" dirty="0">
                          <a:effectLst/>
                          <a:hlinkClick r:id="rId2"/>
                        </a:rPr>
                        <a:t>[Note 2]</a:t>
                      </a:r>
                      <a:endParaRPr lang="es-MX" sz="1200" dirty="0">
                        <a:effectLst/>
                      </a:endParaRPr>
                    </a:p>
                  </a:txBody>
                  <a:tcPr marL="11879" marR="11879" marT="5940" marB="5940" anchor="ctr">
                    <a:lnL>
                      <a:noFill/>
                    </a:lnL>
                    <a:lnR>
                      <a:noFill/>
                    </a:lnR>
                    <a:lnT>
                      <a:noFill/>
                    </a:lnT>
                    <a:lnB>
                      <a:noFill/>
                    </a:lnB>
                    <a:solidFill>
                      <a:srgbClr val="EFDEAD"/>
                    </a:solidFill>
                  </a:tcPr>
                </a:tc>
                <a:tc>
                  <a:txBody>
                    <a:bodyPr/>
                    <a:lstStyle/>
                    <a:p>
                      <a:r>
                        <a:rPr lang="es-MX" sz="1200">
                          <a:effectLst/>
                        </a:rPr>
                        <a:t>Location</a:t>
                      </a:r>
                      <a:r>
                        <a:rPr lang="es-MX" sz="1200" baseline="30000">
                          <a:effectLst/>
                          <a:hlinkClick r:id="rId3"/>
                        </a:rPr>
                        <a:t>[Note 3]</a:t>
                      </a:r>
                      <a:endParaRPr lang="es-MX" sz="1200">
                        <a:effectLst/>
                      </a:endParaRPr>
                    </a:p>
                  </a:txBody>
                  <a:tcPr marL="11879" marR="11879" marT="5940" marB="5940" anchor="ctr">
                    <a:lnL>
                      <a:noFill/>
                    </a:lnL>
                    <a:lnR>
                      <a:noFill/>
                    </a:lnR>
                    <a:lnT>
                      <a:noFill/>
                    </a:lnT>
                    <a:lnB>
                      <a:noFill/>
                    </a:lnB>
                    <a:solidFill>
                      <a:srgbClr val="EFEFEF"/>
                    </a:solidFill>
                  </a:tcPr>
                </a:tc>
                <a:tc>
                  <a:txBody>
                    <a:bodyPr/>
                    <a:lstStyle/>
                    <a:p>
                      <a:r>
                        <a:rPr lang="es-MX" sz="1200">
                          <a:effectLst/>
                        </a:rPr>
                        <a:t>Elevation + Height</a:t>
                      </a:r>
                      <a:r>
                        <a:rPr lang="es-MX" sz="1200" baseline="30000">
                          <a:effectLst/>
                          <a:hlinkClick r:id="rId4"/>
                        </a:rPr>
                        <a:t>[Note 4]</a:t>
                      </a:r>
                      <a:endParaRPr lang="es-MX" sz="1200">
                        <a:effectLst/>
                      </a:endParaRPr>
                    </a:p>
                  </a:txBody>
                  <a:tcPr marL="11879" marR="11879" marT="5940" marB="5940" anchor="ctr">
                    <a:lnL>
                      <a:noFill/>
                    </a:lnL>
                    <a:lnR>
                      <a:noFill/>
                    </a:lnR>
                    <a:lnT>
                      <a:noFill/>
                    </a:lnT>
                    <a:lnB>
                      <a:noFill/>
                    </a:lnB>
                    <a:solidFill>
                      <a:srgbClr val="EFDEAD"/>
                    </a:solidFill>
                  </a:tcPr>
                </a:tc>
                <a:tc>
                  <a:txBody>
                    <a:bodyPr/>
                    <a:lstStyle/>
                    <a:p>
                      <a:r>
                        <a:rPr lang="es-MX" sz="1200">
                          <a:effectLst/>
                        </a:rPr>
                        <a:t>Delivery</a:t>
                      </a:r>
                      <a:r>
                        <a:rPr lang="es-MX" sz="1200" baseline="30000">
                          <a:effectLst/>
                          <a:hlinkClick r:id="rId5"/>
                        </a:rPr>
                        <a:t>[Note 5]</a:t>
                      </a:r>
                      <a:endParaRPr lang="es-MX" sz="1200">
                        <a:effectLst/>
                      </a:endParaRPr>
                    </a:p>
                  </a:txBody>
                  <a:tcPr marL="11879" marR="11879" marT="5940" marB="5940" anchor="ctr">
                    <a:lnL>
                      <a:noFill/>
                    </a:lnL>
                    <a:lnR>
                      <a:noFill/>
                    </a:lnR>
                    <a:lnT>
                      <a:noFill/>
                    </a:lnT>
                    <a:lnB>
                      <a:noFill/>
                    </a:lnB>
                    <a:solidFill>
                      <a:srgbClr val="EFEFEF"/>
                    </a:solidFill>
                  </a:tcPr>
                </a:tc>
                <a:tc>
                  <a:txBody>
                    <a:bodyPr/>
                    <a:lstStyle/>
                    <a:p>
                      <a:r>
                        <a:rPr lang="es-MX" sz="1200">
                          <a:effectLst/>
                        </a:rPr>
                        <a:t>Purpose</a:t>
                      </a:r>
                      <a:r>
                        <a:rPr lang="es-MX" sz="1200" baseline="30000">
                          <a:effectLst/>
                          <a:hlinkClick r:id="rId6"/>
                        </a:rPr>
                        <a:t>[Note 6]</a:t>
                      </a:r>
                      <a:endParaRPr lang="es-MX" sz="1200">
                        <a:effectLst/>
                      </a:endParaRPr>
                    </a:p>
                  </a:txBody>
                  <a:tcPr marL="11879" marR="11879" marT="5940" marB="5940" anchor="ctr">
                    <a:lnL>
                      <a:noFill/>
                    </a:lnL>
                    <a:lnR>
                      <a:noFill/>
                    </a:lnR>
                    <a:lnT>
                      <a:noFill/>
                    </a:lnT>
                    <a:lnB>
                      <a:noFill/>
                    </a:lnB>
                    <a:solidFill>
                      <a:srgbClr val="EFDEAD"/>
                    </a:solidFill>
                  </a:tcPr>
                </a:tc>
                <a:tc>
                  <a:txBody>
                    <a:bodyPr/>
                    <a:lstStyle/>
                    <a:p>
                      <a:r>
                        <a:rPr lang="es-MX" sz="1200">
                          <a:effectLst/>
                        </a:rPr>
                        <a:t>Device</a:t>
                      </a:r>
                      <a:r>
                        <a:rPr lang="es-MX" sz="1200" baseline="30000">
                          <a:effectLst/>
                          <a:hlinkClick r:id="rId7"/>
                        </a:rPr>
                        <a:t>[Note 7]</a:t>
                      </a:r>
                      <a:endParaRPr lang="es-MX" sz="1200">
                        <a:effectLst/>
                      </a:endParaRPr>
                    </a:p>
                  </a:txBody>
                  <a:tcPr marL="11879" marR="11879" marT="5940" marB="5940" anchor="ctr">
                    <a:lnL>
                      <a:noFill/>
                    </a:lnL>
                    <a:lnR>
                      <a:noFill/>
                    </a:lnR>
                    <a:lnT>
                      <a:noFill/>
                    </a:lnT>
                    <a:lnB>
                      <a:noFill/>
                    </a:lnB>
                    <a:solidFill>
                      <a:srgbClr val="EFEFEF"/>
                    </a:solidFill>
                  </a:tcPr>
                </a:tc>
                <a:tc>
                  <a:txBody>
                    <a:bodyPr/>
                    <a:lstStyle/>
                    <a:p>
                      <a:r>
                        <a:rPr lang="es-MX" sz="1200">
                          <a:effectLst/>
                          <a:hlinkClick r:id="rId8" tooltip="TNT equivalent"/>
                        </a:rPr>
                        <a:t>Yield</a:t>
                      </a:r>
                      <a:r>
                        <a:rPr lang="es-MX" sz="1200" baseline="30000">
                          <a:effectLst/>
                          <a:hlinkClick r:id="rId9"/>
                        </a:rPr>
                        <a:t>[Note 8]</a:t>
                      </a:r>
                      <a:endParaRPr lang="es-MX" sz="1200">
                        <a:effectLst/>
                      </a:endParaRPr>
                    </a:p>
                  </a:txBody>
                  <a:tcPr marL="11879" marR="11879" marT="5940" marB="5940" anchor="ctr">
                    <a:lnL>
                      <a:noFill/>
                    </a:lnL>
                    <a:lnR>
                      <a:noFill/>
                    </a:lnR>
                    <a:lnT>
                      <a:noFill/>
                    </a:lnT>
                    <a:lnB>
                      <a:noFill/>
                    </a:lnB>
                    <a:solidFill>
                      <a:srgbClr val="FFDEAD"/>
                    </a:solidFill>
                  </a:tcPr>
                </a:tc>
                <a:tc>
                  <a:txBody>
                    <a:bodyPr/>
                    <a:lstStyle/>
                    <a:p>
                      <a:r>
                        <a:rPr lang="es-MX" sz="1200">
                          <a:effectLst/>
                        </a:rPr>
                        <a:t>Venting</a:t>
                      </a:r>
                      <a:r>
                        <a:rPr lang="es-MX" sz="1200" baseline="30000">
                          <a:effectLst/>
                          <a:hlinkClick r:id="rId10"/>
                        </a:rPr>
                        <a:t>[Note 9]</a:t>
                      </a:r>
                      <a:endParaRPr lang="es-MX" sz="1200">
                        <a:effectLst/>
                      </a:endParaRPr>
                    </a:p>
                  </a:txBody>
                  <a:tcPr marL="11879" marR="11879" marT="5940" marB="5940" anchor="ctr">
                    <a:lnL>
                      <a:noFill/>
                    </a:lnL>
                    <a:lnR>
                      <a:noFill/>
                    </a:lnR>
                    <a:lnT>
                      <a:noFill/>
                    </a:lnT>
                    <a:lnB>
                      <a:noFill/>
                    </a:lnB>
                    <a:solidFill>
                      <a:srgbClr val="EFEFEF"/>
                    </a:solidFill>
                  </a:tcPr>
                </a:tc>
                <a:tc>
                  <a:txBody>
                    <a:bodyPr/>
                    <a:lstStyle/>
                    <a:p>
                      <a:r>
                        <a:rPr lang="es-MX" sz="1200">
                          <a:effectLst/>
                        </a:rPr>
                        <a:t>References</a:t>
                      </a:r>
                    </a:p>
                  </a:txBody>
                  <a:tcPr marL="11879" marR="11879" marT="5940" marB="5940" anchor="ctr">
                    <a:lnL>
                      <a:noFill/>
                    </a:lnL>
                    <a:lnR>
                      <a:noFill/>
                    </a:lnR>
                    <a:lnT>
                      <a:noFill/>
                    </a:lnT>
                    <a:lnB>
                      <a:noFill/>
                    </a:lnB>
                    <a:solidFill>
                      <a:srgbClr val="FFDEAD"/>
                    </a:solidFill>
                  </a:tcPr>
                </a:tc>
                <a:tc>
                  <a:txBody>
                    <a:bodyPr/>
                    <a:lstStyle/>
                    <a:p>
                      <a:r>
                        <a:rPr lang="es-MX" sz="1200">
                          <a:effectLst/>
                        </a:rPr>
                        <a:t>Notes</a:t>
                      </a:r>
                    </a:p>
                  </a:txBody>
                  <a:tcPr marL="11879" marR="11879" marT="5940" marB="5940" anchor="ctr">
                    <a:lnL>
                      <a:noFill/>
                    </a:lnL>
                    <a:lnR>
                      <a:noFill/>
                    </a:lnR>
                    <a:lnT>
                      <a:noFill/>
                    </a:lnT>
                    <a:lnB>
                      <a:noFill/>
                    </a:lnB>
                    <a:solidFill>
                      <a:srgbClr val="EFEFEF"/>
                    </a:solidFill>
                  </a:tcPr>
                </a:tc>
                <a:tc>
                  <a:txBody>
                    <a:bodyPr/>
                    <a:lstStyle/>
                    <a:p>
                      <a:endParaRPr lang="es-MX" sz="1200"/>
                    </a:p>
                  </a:txBody>
                  <a:tcPr marL="11879" marR="11879" marT="5940" marB="5940">
                    <a:lnL>
                      <a:noFill/>
                    </a:lnL>
                  </a:tcPr>
                </a:tc>
                <a:tc>
                  <a:txBody>
                    <a:bodyPr/>
                    <a:lstStyle/>
                    <a:p>
                      <a:endParaRPr lang="es-MX" sz="1200"/>
                    </a:p>
                  </a:txBody>
                  <a:tcPr marL="11879" marR="11879" marT="5940" marB="5940"/>
                </a:tc>
              </a:tr>
              <a:tr h="2323769">
                <a:tc>
                  <a:txBody>
                    <a:bodyPr/>
                    <a:lstStyle/>
                    <a:p>
                      <a:r>
                        <a:rPr lang="es-MX" sz="1200" i="1" dirty="0" err="1"/>
                        <a:t>Boltzmann</a:t>
                      </a:r>
                      <a:endParaRPr lang="es-MX" sz="1200" dirty="0"/>
                    </a:p>
                  </a:txBody>
                  <a:tcPr marL="11879" marR="11879" marT="5940" marB="5940" anchor="ctr">
                    <a:lnL>
                      <a:noFill/>
                    </a:lnL>
                    <a:lnR>
                      <a:noFill/>
                    </a:lnR>
                    <a:lnT>
                      <a:noFill/>
                    </a:lnT>
                    <a:lnB>
                      <a:noFill/>
                    </a:lnB>
                  </a:tcPr>
                </a:tc>
                <a:tc>
                  <a:txBody>
                    <a:bodyPr/>
                    <a:lstStyle/>
                    <a:p>
                      <a:r>
                        <a:rPr lang="es-MX" sz="1200" dirty="0">
                          <a:effectLst/>
                        </a:rPr>
                        <a:t>01957-05-28May 28, 1957</a:t>
                      </a:r>
                      <a:r>
                        <a:rPr lang="es-MX" sz="1200" dirty="0"/>
                        <a:t> 11:00:55.2</a:t>
                      </a:r>
                    </a:p>
                  </a:txBody>
                  <a:tcPr marL="11879" marR="11879" marT="5940" marB="5940" anchor="ctr">
                    <a:lnL>
                      <a:noFill/>
                    </a:lnL>
                    <a:lnR>
                      <a:noFill/>
                    </a:lnR>
                    <a:lnT>
                      <a:noFill/>
                    </a:lnT>
                    <a:lnB>
                      <a:noFill/>
                    </a:lnB>
                  </a:tcPr>
                </a:tc>
                <a:tc>
                  <a:txBody>
                    <a:bodyPr/>
                    <a:lstStyle/>
                    <a:p>
                      <a:pPr algn="ctr"/>
                      <a:r>
                        <a:rPr lang="es-MX" sz="1200" dirty="0">
                          <a:effectLst/>
                        </a:rPr>
                        <a:t>PST</a:t>
                      </a:r>
                      <a:br>
                        <a:rPr lang="es-MX" sz="1200" dirty="0">
                          <a:effectLst/>
                        </a:rPr>
                      </a:br>
                      <a:endParaRPr lang="es-MX" sz="1200" dirty="0">
                        <a:effectLst/>
                      </a:endParaRPr>
                    </a:p>
                  </a:txBody>
                  <a:tcPr marL="11879" marR="11879" marT="5940" marB="5940" anchor="ctr">
                    <a:lnL>
                      <a:noFill/>
                    </a:lnL>
                    <a:lnR>
                      <a:noFill/>
                    </a:lnR>
                    <a:lnT>
                      <a:noFill/>
                    </a:lnT>
                    <a:lnB>
                      <a:noFill/>
                    </a:lnB>
                  </a:tcPr>
                </a:tc>
                <a:tc>
                  <a:txBody>
                    <a:bodyPr/>
                    <a:lstStyle/>
                    <a:p>
                      <a:r>
                        <a:rPr lang="es-MX" sz="1200">
                          <a:hlinkClick r:id="rId11" tooltip="Nevada National Security Site"/>
                        </a:rPr>
                        <a:t>NTS</a:t>
                      </a:r>
                      <a:r>
                        <a:rPr lang="es-MX" sz="1200"/>
                        <a:t> Area 7c </a:t>
                      </a:r>
                      <a:r>
                        <a:rPr lang="es-MX" sz="1200">
                          <a:effectLst/>
                          <a:hlinkClick r:id="rId12"/>
                        </a:rPr>
                        <a:t>37°05′41″N 116°01′28″W﻿ / ﻿37.0947°N 116.0245°W﻿ / 37.0947; -116.0245﻿ (Boltzmann)</a:t>
                      </a:r>
                      <a:endParaRPr lang="es-MX" sz="1200"/>
                    </a:p>
                  </a:txBody>
                  <a:tcPr marL="11879" marR="11879" marT="5940" marB="5940" anchor="ctr">
                    <a:lnL>
                      <a:noFill/>
                    </a:lnL>
                    <a:lnR>
                      <a:noFill/>
                    </a:lnR>
                    <a:lnT>
                      <a:noFill/>
                    </a:lnT>
                    <a:lnB>
                      <a:noFill/>
                    </a:lnB>
                  </a:tcPr>
                </a:tc>
                <a:tc>
                  <a:txBody>
                    <a:bodyPr/>
                    <a:lstStyle/>
                    <a:p>
                      <a:r>
                        <a:rPr lang="es-MX" sz="1200">
                          <a:effectLst/>
                        </a:rPr>
                        <a:t>001444 !</a:t>
                      </a:r>
                      <a:r>
                        <a:rPr lang="es-MX" sz="1200"/>
                        <a:t>1,294 m (4,245 ft) + 150 m (490 ft)</a:t>
                      </a:r>
                    </a:p>
                  </a:txBody>
                  <a:tcPr marL="11879" marR="11879" marT="5940" marB="5940" anchor="ctr">
                    <a:lnL>
                      <a:noFill/>
                    </a:lnL>
                    <a:lnR>
                      <a:noFill/>
                    </a:lnR>
                    <a:lnT>
                      <a:noFill/>
                    </a:lnT>
                    <a:lnB>
                      <a:noFill/>
                    </a:lnB>
                  </a:tcPr>
                </a:tc>
                <a:tc>
                  <a:txBody>
                    <a:bodyPr/>
                    <a:lstStyle/>
                    <a:p>
                      <a:r>
                        <a:rPr lang="es-MX" sz="1200" dirty="0"/>
                        <a:t>Tower</a:t>
                      </a:r>
                    </a:p>
                  </a:txBody>
                  <a:tcPr marL="11879" marR="11879" marT="5940" marB="5940" anchor="ctr">
                    <a:lnL>
                      <a:noFill/>
                    </a:lnL>
                    <a:lnR>
                      <a:noFill/>
                    </a:lnR>
                    <a:lnT>
                      <a:noFill/>
                    </a:lnT>
                    <a:lnB>
                      <a:noFill/>
                    </a:lnB>
                  </a:tcPr>
                </a:tc>
                <a:tc>
                  <a:txBody>
                    <a:bodyPr/>
                    <a:lstStyle/>
                    <a:p>
                      <a:r>
                        <a:rPr lang="es-MX" sz="1200"/>
                        <a:t>Weapons development</a:t>
                      </a:r>
                    </a:p>
                  </a:txBody>
                  <a:tcPr marL="11879" marR="11879" marT="5940" marB="5940" anchor="ctr">
                    <a:lnL>
                      <a:noFill/>
                    </a:lnL>
                    <a:lnR>
                      <a:noFill/>
                    </a:lnR>
                    <a:lnT>
                      <a:noFill/>
                    </a:lnT>
                    <a:lnB>
                      <a:noFill/>
                    </a:lnB>
                  </a:tcPr>
                </a:tc>
                <a:tc>
                  <a:txBody>
                    <a:bodyPr/>
                    <a:lstStyle/>
                    <a:p>
                      <a:r>
                        <a:rPr lang="es-MX" sz="1200">
                          <a:hlinkClick r:id="rId13" tooltip="W40"/>
                        </a:rPr>
                        <a:t>XW-40</a:t>
                      </a:r>
                      <a:endParaRPr lang="es-MX" sz="1200"/>
                    </a:p>
                  </a:txBody>
                  <a:tcPr marL="11879" marR="11879" marT="5940" marB="5940" anchor="ctr">
                    <a:lnL>
                      <a:noFill/>
                    </a:lnL>
                    <a:lnR>
                      <a:noFill/>
                    </a:lnR>
                    <a:lnT>
                      <a:noFill/>
                    </a:lnT>
                    <a:lnB>
                      <a:noFill/>
                    </a:lnB>
                  </a:tcPr>
                </a:tc>
                <a:tc>
                  <a:txBody>
                    <a:bodyPr/>
                    <a:lstStyle/>
                    <a:p>
                      <a:pPr algn="ctr"/>
                      <a:r>
                        <a:rPr lang="es-MX" sz="1200">
                          <a:effectLst/>
                        </a:rPr>
                        <a:t>000120000 !12 kt</a:t>
                      </a:r>
                    </a:p>
                  </a:txBody>
                  <a:tcPr marL="11879" marR="11879" marT="5940" marB="5940" anchor="ctr">
                    <a:lnL>
                      <a:noFill/>
                    </a:lnL>
                    <a:lnR>
                      <a:noFill/>
                    </a:lnR>
                    <a:lnT>
                      <a:noFill/>
                    </a:lnT>
                    <a:lnB>
                      <a:noFill/>
                    </a:lnB>
                  </a:tcPr>
                </a:tc>
                <a:tc>
                  <a:txBody>
                    <a:bodyPr/>
                    <a:lstStyle/>
                    <a:p>
                      <a:r>
                        <a:rPr lang="es-MX" sz="1200"/>
                        <a:t>I-131 venting detected, 1.9 MCi (70 PBq)</a:t>
                      </a:r>
                    </a:p>
                  </a:txBody>
                  <a:tcPr marL="11879" marR="11879" marT="5940" marB="5940" anchor="ctr">
                    <a:lnL>
                      <a:noFill/>
                    </a:lnL>
                    <a:lnR>
                      <a:noFill/>
                    </a:lnR>
                    <a:lnT>
                      <a:noFill/>
                    </a:lnT>
                    <a:lnB>
                      <a:noFill/>
                    </a:lnB>
                  </a:tcPr>
                </a:tc>
                <a:tc>
                  <a:txBody>
                    <a:bodyPr/>
                    <a:lstStyle/>
                    <a:p>
                      <a:r>
                        <a:rPr lang="es-MX" sz="1200" baseline="30000">
                          <a:hlinkClick r:id="rId14"/>
                        </a:rPr>
                        <a:t>[1]</a:t>
                      </a:r>
                      <a:r>
                        <a:rPr lang="es-MX" sz="1200" baseline="30000">
                          <a:hlinkClick r:id="rId15"/>
                        </a:rPr>
                        <a:t>[9]</a:t>
                      </a:r>
                      <a:r>
                        <a:rPr lang="es-MX" sz="1200" baseline="30000">
                          <a:hlinkClick r:id="rId16"/>
                        </a:rPr>
                        <a:t>[10]</a:t>
                      </a:r>
                      <a:r>
                        <a:rPr lang="es-MX" sz="1200" baseline="30000">
                          <a:hlinkClick r:id="rId17"/>
                        </a:rPr>
                        <a:t>[11]</a:t>
                      </a:r>
                      <a:r>
                        <a:rPr lang="es-MX" sz="1200" baseline="30000">
                          <a:hlinkClick r:id="rId18"/>
                        </a:rPr>
                        <a:t>[12]</a:t>
                      </a:r>
                      <a:r>
                        <a:rPr lang="es-MX" sz="1200" baseline="30000">
                          <a:hlinkClick r:id="rId19"/>
                        </a:rPr>
                        <a:t>[13]</a:t>
                      </a:r>
                      <a:endParaRPr lang="es-MX" sz="1200"/>
                    </a:p>
                  </a:txBody>
                  <a:tcPr marL="11879" marR="11879" marT="5940" marB="5940" anchor="ctr">
                    <a:lnL>
                      <a:noFill/>
                    </a:lnL>
                    <a:lnR>
                      <a:noFill/>
                    </a:lnR>
                    <a:lnB>
                      <a:noFill/>
                    </a:lnB>
                  </a:tcPr>
                </a:tc>
                <a:tc>
                  <a:txBody>
                    <a:bodyPr/>
                    <a:lstStyle/>
                    <a:p>
                      <a:r>
                        <a:rPr lang="en-US" sz="1200"/>
                        <a:t>XW-40 lightweight boosted fission warhead test.</a:t>
                      </a:r>
                    </a:p>
                  </a:txBody>
                  <a:tcPr marL="11879" marR="11879" marT="5940" marB="5940" anchor="ctr">
                    <a:lnL>
                      <a:noFill/>
                    </a:lnL>
                    <a:lnR>
                      <a:noFill/>
                    </a:lnR>
                    <a:lnB>
                      <a:noFill/>
                    </a:lnB>
                  </a:tcPr>
                </a:tc>
              </a:tr>
              <a:tr h="2654202">
                <a:tc>
                  <a:txBody>
                    <a:bodyPr/>
                    <a:lstStyle/>
                    <a:p>
                      <a:r>
                        <a:rPr lang="es-MX" sz="1200" i="1"/>
                        <a:t>Franklin</a:t>
                      </a:r>
                      <a:endParaRPr lang="es-MX" sz="1200"/>
                    </a:p>
                  </a:txBody>
                  <a:tcPr marL="11879" marR="11879" marT="5940" marB="5940" anchor="ctr">
                    <a:lnL>
                      <a:noFill/>
                    </a:lnL>
                    <a:lnR>
                      <a:noFill/>
                    </a:lnR>
                    <a:lnT>
                      <a:noFill/>
                    </a:lnT>
                    <a:lnB>
                      <a:noFill/>
                    </a:lnB>
                  </a:tcPr>
                </a:tc>
                <a:tc>
                  <a:txBody>
                    <a:bodyPr/>
                    <a:lstStyle/>
                    <a:p>
                      <a:r>
                        <a:rPr lang="es-MX" sz="1200" dirty="0">
                          <a:effectLst/>
                        </a:rPr>
                        <a:t>01957-06-02June 2, 1957</a:t>
                      </a:r>
                      <a:r>
                        <a:rPr lang="es-MX" sz="1200" dirty="0"/>
                        <a:t> 11:54:59.9</a:t>
                      </a:r>
                    </a:p>
                  </a:txBody>
                  <a:tcPr marL="11879" marR="11879" marT="5940" marB="5940" anchor="ctr">
                    <a:lnL>
                      <a:noFill/>
                    </a:lnL>
                    <a:lnR>
                      <a:noFill/>
                    </a:lnR>
                    <a:lnT>
                      <a:noFill/>
                    </a:lnT>
                    <a:lnB>
                      <a:noFill/>
                    </a:lnB>
                  </a:tcPr>
                </a:tc>
                <a:tc>
                  <a:txBody>
                    <a:bodyPr/>
                    <a:lstStyle/>
                    <a:p>
                      <a:pPr algn="ctr"/>
                      <a:r>
                        <a:rPr lang="es-MX" sz="1200" dirty="0">
                          <a:effectLst/>
                        </a:rPr>
                        <a:t>PST</a:t>
                      </a:r>
                      <a:br>
                        <a:rPr lang="es-MX" sz="1200" dirty="0">
                          <a:effectLst/>
                        </a:rPr>
                      </a:br>
                      <a:endParaRPr lang="es-MX" sz="1200" dirty="0">
                        <a:effectLst/>
                      </a:endParaRPr>
                    </a:p>
                  </a:txBody>
                  <a:tcPr marL="11879" marR="11879" marT="5940" marB="5940" anchor="ctr">
                    <a:lnL>
                      <a:noFill/>
                    </a:lnL>
                    <a:lnR>
                      <a:noFill/>
                    </a:lnR>
                    <a:lnT>
                      <a:noFill/>
                    </a:lnT>
                    <a:lnB>
                      <a:noFill/>
                    </a:lnB>
                  </a:tcPr>
                </a:tc>
                <a:tc>
                  <a:txBody>
                    <a:bodyPr/>
                    <a:lstStyle/>
                    <a:p>
                      <a:r>
                        <a:rPr lang="es-MX" sz="1200" dirty="0">
                          <a:hlinkClick r:id="rId11" tooltip="Nevada National Security Site"/>
                        </a:rPr>
                        <a:t>NTS</a:t>
                      </a:r>
                      <a:r>
                        <a:rPr lang="es-MX" sz="1200" dirty="0"/>
                        <a:t> </a:t>
                      </a:r>
                      <a:r>
                        <a:rPr lang="es-MX" sz="1200" dirty="0" err="1"/>
                        <a:t>Area</a:t>
                      </a:r>
                      <a:r>
                        <a:rPr lang="es-MX" sz="1200" dirty="0"/>
                        <a:t> T3 </a:t>
                      </a:r>
                      <a:r>
                        <a:rPr lang="es-MX" sz="1200" dirty="0">
                          <a:effectLst/>
                          <a:hlinkClick r:id="rId20"/>
                        </a:rPr>
                        <a:t>37°02′52″N 116°01′19″W﻿ / ﻿37.0477°N 116.022°W﻿ / 37.0477; -116.022﻿ (Franklin)</a:t>
                      </a:r>
                      <a:endParaRPr lang="es-MX" sz="1200" dirty="0"/>
                    </a:p>
                  </a:txBody>
                  <a:tcPr marL="11879" marR="11879" marT="5940" marB="5940" anchor="ctr">
                    <a:lnL>
                      <a:noFill/>
                    </a:lnL>
                    <a:lnR>
                      <a:noFill/>
                    </a:lnR>
                    <a:lnT>
                      <a:noFill/>
                    </a:lnT>
                    <a:lnB>
                      <a:noFill/>
                    </a:lnB>
                  </a:tcPr>
                </a:tc>
                <a:tc>
                  <a:txBody>
                    <a:bodyPr/>
                    <a:lstStyle/>
                    <a:p>
                      <a:r>
                        <a:rPr lang="es-MX" sz="1200">
                          <a:effectLst/>
                        </a:rPr>
                        <a:t>001319 !</a:t>
                      </a:r>
                      <a:r>
                        <a:rPr lang="es-MX" sz="1200"/>
                        <a:t>1,229 m (4,032 ft) + 90 m (300 ft)</a:t>
                      </a:r>
                    </a:p>
                  </a:txBody>
                  <a:tcPr marL="11879" marR="11879" marT="5940" marB="5940" anchor="ctr">
                    <a:lnL>
                      <a:noFill/>
                    </a:lnL>
                    <a:lnR>
                      <a:noFill/>
                    </a:lnR>
                    <a:lnT>
                      <a:noFill/>
                    </a:lnT>
                    <a:lnB>
                      <a:noFill/>
                    </a:lnB>
                  </a:tcPr>
                </a:tc>
                <a:tc>
                  <a:txBody>
                    <a:bodyPr/>
                    <a:lstStyle/>
                    <a:p>
                      <a:r>
                        <a:rPr lang="es-MX" sz="1200"/>
                        <a:t>Tower</a:t>
                      </a:r>
                    </a:p>
                  </a:txBody>
                  <a:tcPr marL="11879" marR="11879" marT="5940" marB="5940" anchor="ctr">
                    <a:lnL>
                      <a:noFill/>
                    </a:lnL>
                    <a:lnR>
                      <a:noFill/>
                    </a:lnR>
                    <a:lnT>
                      <a:noFill/>
                    </a:lnT>
                    <a:lnB>
                      <a:noFill/>
                    </a:lnB>
                  </a:tcPr>
                </a:tc>
                <a:tc>
                  <a:txBody>
                    <a:bodyPr/>
                    <a:lstStyle/>
                    <a:p>
                      <a:r>
                        <a:rPr lang="es-MX" sz="1200"/>
                        <a:t>Weapons development</a:t>
                      </a:r>
                    </a:p>
                  </a:txBody>
                  <a:tcPr marL="11879" marR="11879" marT="5940" marB="5940" anchor="ctr">
                    <a:lnL>
                      <a:noFill/>
                    </a:lnL>
                    <a:lnR>
                      <a:noFill/>
                    </a:lnR>
                    <a:lnT>
                      <a:noFill/>
                    </a:lnT>
                    <a:lnB>
                      <a:noFill/>
                    </a:lnB>
                  </a:tcPr>
                </a:tc>
                <a:tc>
                  <a:txBody>
                    <a:bodyPr/>
                    <a:lstStyle/>
                    <a:p>
                      <a:r>
                        <a:rPr lang="es-MX" sz="1200" dirty="0">
                          <a:hlinkClick r:id="rId21" tooltip="W30"/>
                        </a:rPr>
                        <a:t>XW-30</a:t>
                      </a:r>
                      <a:r>
                        <a:rPr lang="es-MX" sz="1200" dirty="0"/>
                        <a:t> ?</a:t>
                      </a:r>
                    </a:p>
                  </a:txBody>
                  <a:tcPr marL="11879" marR="11879" marT="5940" marB="5940" anchor="ctr">
                    <a:lnL>
                      <a:noFill/>
                    </a:lnL>
                    <a:lnR>
                      <a:noFill/>
                    </a:lnR>
                    <a:lnT>
                      <a:noFill/>
                    </a:lnT>
                    <a:lnB>
                      <a:noFill/>
                    </a:lnB>
                  </a:tcPr>
                </a:tc>
                <a:tc>
                  <a:txBody>
                    <a:bodyPr/>
                    <a:lstStyle/>
                    <a:p>
                      <a:pPr algn="ctr"/>
                      <a:r>
                        <a:rPr lang="es-MX" sz="1200">
                          <a:effectLst/>
                        </a:rPr>
                        <a:t>000001400 !140 t</a:t>
                      </a:r>
                    </a:p>
                  </a:txBody>
                  <a:tcPr marL="11879" marR="11879" marT="5940" marB="5940" anchor="ctr">
                    <a:lnL>
                      <a:noFill/>
                    </a:lnL>
                    <a:lnR>
                      <a:noFill/>
                    </a:lnR>
                    <a:lnT>
                      <a:noFill/>
                    </a:lnT>
                    <a:lnB>
                      <a:noFill/>
                    </a:lnB>
                  </a:tcPr>
                </a:tc>
                <a:tc>
                  <a:txBody>
                    <a:bodyPr/>
                    <a:lstStyle/>
                    <a:p>
                      <a:r>
                        <a:rPr lang="es-MX" sz="1200"/>
                        <a:t>I-131 venting detected, 19 kCi (700 TBq)</a:t>
                      </a:r>
                    </a:p>
                  </a:txBody>
                  <a:tcPr marL="11879" marR="11879" marT="5940" marB="5940" anchor="ctr">
                    <a:lnL>
                      <a:noFill/>
                    </a:lnL>
                    <a:lnR>
                      <a:noFill/>
                    </a:lnR>
                    <a:lnT>
                      <a:noFill/>
                    </a:lnT>
                    <a:lnB>
                      <a:noFill/>
                    </a:lnB>
                  </a:tcPr>
                </a:tc>
                <a:tc>
                  <a:txBody>
                    <a:bodyPr/>
                    <a:lstStyle/>
                    <a:p>
                      <a:r>
                        <a:rPr lang="es-MX" sz="1200" baseline="30000">
                          <a:hlinkClick r:id="rId14"/>
                        </a:rPr>
                        <a:t>[1]</a:t>
                      </a:r>
                      <a:r>
                        <a:rPr lang="es-MX" sz="1200" baseline="30000">
                          <a:hlinkClick r:id="rId15"/>
                        </a:rPr>
                        <a:t>[9]</a:t>
                      </a:r>
                      <a:r>
                        <a:rPr lang="es-MX" sz="1200" baseline="30000">
                          <a:hlinkClick r:id="rId16"/>
                        </a:rPr>
                        <a:t>[10]</a:t>
                      </a:r>
                      <a:r>
                        <a:rPr lang="es-MX" sz="1200" baseline="30000">
                          <a:hlinkClick r:id="rId17"/>
                        </a:rPr>
                        <a:t>[11]</a:t>
                      </a:r>
                      <a:r>
                        <a:rPr lang="es-MX" sz="1200" baseline="30000">
                          <a:hlinkClick r:id="rId18"/>
                        </a:rPr>
                        <a:t>[12]</a:t>
                      </a:r>
                      <a:r>
                        <a:rPr lang="es-MX" sz="1200" baseline="30000">
                          <a:hlinkClick r:id="rId19"/>
                        </a:rPr>
                        <a:t>[13]</a:t>
                      </a:r>
                      <a:endParaRPr lang="es-MX" sz="1200"/>
                    </a:p>
                  </a:txBody>
                  <a:tcPr marL="11879" marR="11879" marT="5940" marB="5940" anchor="ctr">
                    <a:lnL>
                      <a:noFill/>
                    </a:lnL>
                    <a:lnR>
                      <a:noFill/>
                    </a:lnR>
                    <a:lnT>
                      <a:noFill/>
                    </a:lnT>
                    <a:lnB>
                      <a:noFill/>
                    </a:lnB>
                  </a:tcPr>
                </a:tc>
                <a:tc>
                  <a:txBody>
                    <a:bodyPr/>
                    <a:lstStyle/>
                    <a:p>
                      <a:r>
                        <a:rPr lang="en-US" sz="1200"/>
                        <a:t>XW-30 warhead test, fizzled. Retested successfully with </a:t>
                      </a:r>
                      <a:r>
                        <a:rPr lang="en-US" sz="1200" i="1"/>
                        <a:t>Franklin Prime</a:t>
                      </a:r>
                      <a:r>
                        <a:rPr lang="en-US" sz="1200"/>
                        <a:t>, with more fissile in the core and different explosives.</a:t>
                      </a:r>
                    </a:p>
                  </a:txBody>
                  <a:tcPr marL="11879" marR="11879" marT="5940" marB="5940" anchor="ctr">
                    <a:lnL>
                      <a:noFill/>
                    </a:lnL>
                    <a:lnR>
                      <a:noFill/>
                    </a:lnR>
                    <a:lnT>
                      <a:noFill/>
                    </a:lnT>
                    <a:lnB>
                      <a:noFill/>
                    </a:lnB>
                  </a:tcPr>
                </a:tc>
              </a:tr>
              <a:tr h="71040">
                <a:tc>
                  <a:txBody>
                    <a:bodyPr/>
                    <a:lstStyle/>
                    <a:p>
                      <a:endParaRPr lang="es-MX" sz="1200" dirty="0"/>
                    </a:p>
                  </a:txBody>
                  <a:tcPr marL="11879" marR="11879" marT="5940" marB="5940" anchor="ctr">
                    <a:lnL>
                      <a:noFill/>
                    </a:lnL>
                    <a:lnR>
                      <a:noFill/>
                    </a:lnR>
                    <a:lnT>
                      <a:noFill/>
                    </a:lnT>
                    <a:lnB>
                      <a:noFill/>
                    </a:lnB>
                  </a:tcPr>
                </a:tc>
                <a:tc>
                  <a:txBody>
                    <a:bodyPr/>
                    <a:lstStyle/>
                    <a:p>
                      <a:endParaRPr lang="es-MX" sz="1200" dirty="0"/>
                    </a:p>
                  </a:txBody>
                  <a:tcPr marL="11879" marR="11879" marT="5940" marB="5940" anchor="ctr">
                    <a:lnL>
                      <a:noFill/>
                    </a:lnL>
                    <a:lnR>
                      <a:noFill/>
                    </a:lnR>
                    <a:lnT>
                      <a:noFill/>
                    </a:lnT>
                    <a:lnB>
                      <a:noFill/>
                    </a:lnB>
                  </a:tcPr>
                </a:tc>
                <a:tc>
                  <a:txBody>
                    <a:bodyPr/>
                    <a:lstStyle/>
                    <a:p>
                      <a:pPr algn="ctr"/>
                      <a:endParaRPr lang="es-MX" sz="1200">
                        <a:effectLst/>
                      </a:endParaRPr>
                    </a:p>
                  </a:txBody>
                  <a:tcPr marL="11879" marR="11879" marT="5940" marB="5940" anchor="ctr">
                    <a:lnL>
                      <a:noFill/>
                    </a:lnL>
                    <a:lnR>
                      <a:noFill/>
                    </a:lnR>
                    <a:lnT>
                      <a:noFill/>
                    </a:lnT>
                    <a:lnB>
                      <a:noFill/>
                    </a:lnB>
                  </a:tcPr>
                </a:tc>
                <a:tc>
                  <a:txBody>
                    <a:bodyPr/>
                    <a:lstStyle/>
                    <a:p>
                      <a:endParaRPr lang="pt-BR" sz="1200" dirty="0"/>
                    </a:p>
                  </a:txBody>
                  <a:tcPr marL="11879" marR="11879" marT="5940" marB="5940" anchor="ctr">
                    <a:lnL>
                      <a:noFill/>
                    </a:lnL>
                    <a:lnR>
                      <a:noFill/>
                    </a:lnR>
                    <a:lnT>
                      <a:noFill/>
                    </a:lnT>
                    <a:lnB>
                      <a:noFill/>
                    </a:lnB>
                  </a:tcPr>
                </a:tc>
                <a:tc>
                  <a:txBody>
                    <a:bodyPr/>
                    <a:lstStyle/>
                    <a:p>
                      <a:endParaRPr lang="es-MX" sz="1200" dirty="0"/>
                    </a:p>
                  </a:txBody>
                  <a:tcPr marL="11879" marR="11879" marT="5940" marB="5940" anchor="ctr">
                    <a:lnL>
                      <a:noFill/>
                    </a:lnL>
                    <a:lnR>
                      <a:noFill/>
                    </a:lnR>
                    <a:lnT>
                      <a:noFill/>
                    </a:lnT>
                    <a:lnB>
                      <a:noFill/>
                    </a:lnB>
                  </a:tcPr>
                </a:tc>
                <a:tc>
                  <a:txBody>
                    <a:bodyPr/>
                    <a:lstStyle/>
                    <a:p>
                      <a:endParaRPr lang="es-MX" sz="1200" dirty="0"/>
                    </a:p>
                  </a:txBody>
                  <a:tcPr marL="11879" marR="11879" marT="5940" marB="5940" anchor="ctr">
                    <a:lnL>
                      <a:noFill/>
                    </a:lnL>
                    <a:lnR>
                      <a:noFill/>
                    </a:lnR>
                    <a:lnT>
                      <a:noFill/>
                    </a:lnT>
                    <a:lnB>
                      <a:noFill/>
                    </a:lnB>
                  </a:tcPr>
                </a:tc>
                <a:tc>
                  <a:txBody>
                    <a:bodyPr/>
                    <a:lstStyle/>
                    <a:p>
                      <a:endParaRPr lang="es-MX" sz="1200" dirty="0"/>
                    </a:p>
                  </a:txBody>
                  <a:tcPr marL="11879" marR="11879" marT="5940" marB="5940" anchor="ctr">
                    <a:lnL>
                      <a:noFill/>
                    </a:lnL>
                    <a:lnR>
                      <a:noFill/>
                    </a:lnR>
                    <a:lnT>
                      <a:noFill/>
                    </a:lnT>
                    <a:lnB>
                      <a:noFill/>
                    </a:lnB>
                  </a:tcPr>
                </a:tc>
                <a:tc>
                  <a:txBody>
                    <a:bodyPr/>
                    <a:lstStyle/>
                    <a:p>
                      <a:endParaRPr lang="es-MX" sz="1200" dirty="0"/>
                    </a:p>
                  </a:txBody>
                  <a:tcPr marL="11879" marR="11879" marT="5940" marB="5940" anchor="ctr">
                    <a:lnL>
                      <a:noFill/>
                    </a:lnL>
                    <a:lnR>
                      <a:noFill/>
                    </a:lnR>
                    <a:lnT>
                      <a:noFill/>
                    </a:lnT>
                    <a:lnB>
                      <a:noFill/>
                    </a:lnB>
                  </a:tcPr>
                </a:tc>
                <a:tc>
                  <a:txBody>
                    <a:bodyPr/>
                    <a:lstStyle/>
                    <a:p>
                      <a:pPr algn="ctr"/>
                      <a:endParaRPr lang="es-MX" sz="1200" dirty="0">
                        <a:effectLst/>
                      </a:endParaRPr>
                    </a:p>
                  </a:txBody>
                  <a:tcPr marL="11879" marR="11879" marT="5940" marB="5940" anchor="ctr">
                    <a:lnL>
                      <a:noFill/>
                    </a:lnL>
                    <a:lnR>
                      <a:noFill/>
                    </a:lnR>
                    <a:lnT>
                      <a:noFill/>
                    </a:lnT>
                    <a:lnB>
                      <a:noFill/>
                    </a:lnB>
                  </a:tcPr>
                </a:tc>
                <a:tc>
                  <a:txBody>
                    <a:bodyPr/>
                    <a:lstStyle/>
                    <a:p>
                      <a:endParaRPr lang="en-US" sz="1200"/>
                    </a:p>
                  </a:txBody>
                  <a:tcPr marL="11879" marR="11879" marT="5940" marB="5940" anchor="ctr">
                    <a:lnL>
                      <a:noFill/>
                    </a:lnL>
                    <a:lnR>
                      <a:noFill/>
                    </a:lnR>
                    <a:lnT>
                      <a:noFill/>
                    </a:lnT>
                    <a:lnB>
                      <a:noFill/>
                    </a:lnB>
                  </a:tcPr>
                </a:tc>
                <a:tc>
                  <a:txBody>
                    <a:bodyPr/>
                    <a:lstStyle/>
                    <a:p>
                      <a:endParaRPr lang="es-MX" sz="1200" dirty="0"/>
                    </a:p>
                  </a:txBody>
                  <a:tcPr marL="11879" marR="11879" marT="5940" marB="5940" anchor="ctr">
                    <a:lnL>
                      <a:noFill/>
                    </a:lnL>
                    <a:lnR>
                      <a:noFill/>
                    </a:lnR>
                    <a:lnT>
                      <a:noFill/>
                    </a:lnT>
                    <a:lnB>
                      <a:noFill/>
                    </a:lnB>
                  </a:tcPr>
                </a:tc>
                <a:tc>
                  <a:txBody>
                    <a:bodyPr/>
                    <a:lstStyle/>
                    <a:p>
                      <a:endParaRPr lang="en-US" sz="1200" dirty="0"/>
                    </a:p>
                  </a:txBody>
                  <a:tcPr marL="11879" marR="11879" marT="5940" marB="5940" anchor="ctr">
                    <a:lnL>
                      <a:noFill/>
                    </a:lnL>
                    <a:lnR>
                      <a:noFill/>
                    </a:lnR>
                    <a:lnT>
                      <a:noFill/>
                    </a:lnT>
                    <a:lnB>
                      <a:noFill/>
                    </a:lnB>
                  </a:tcPr>
                </a:tc>
              </a:tr>
            </a:tbl>
          </a:graphicData>
        </a:graphic>
      </p:graphicFrame>
    </p:spTree>
    <p:extLst>
      <p:ext uri="{BB962C8B-B14F-4D97-AF65-F5344CB8AC3E}">
        <p14:creationId xmlns:p14="http://schemas.microsoft.com/office/powerpoint/2010/main" val="173878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120633"/>
            <a:ext cx="7007046" cy="1569660"/>
          </a:xfrm>
          <a:prstGeom prst="rect">
            <a:avLst/>
          </a:prstGeom>
          <a:noFill/>
        </p:spPr>
        <p:txBody>
          <a:bodyPr wrap="none" rtlCol="0">
            <a:spAutoFit/>
          </a:bodyPr>
          <a:lstStyle/>
          <a:p>
            <a:pPr algn="ctr"/>
            <a:r>
              <a:rPr lang="en-US" sz="3200" b="1" dirty="0" err="1" smtClean="0"/>
              <a:t>Diseccion</a:t>
            </a:r>
            <a:r>
              <a:rPr lang="en-US" sz="3200" b="1" dirty="0" smtClean="0"/>
              <a:t> de </a:t>
            </a:r>
            <a:r>
              <a:rPr lang="en-US" sz="3200" b="1" dirty="0" err="1" smtClean="0"/>
              <a:t>cadaveres</a:t>
            </a:r>
            <a:endParaRPr lang="en-US" sz="3200" b="1" dirty="0" smtClean="0"/>
          </a:p>
          <a:p>
            <a:pPr algn="ctr"/>
            <a:endParaRPr lang="en-US" sz="3200" b="1" dirty="0" smtClean="0"/>
          </a:p>
          <a:p>
            <a:r>
              <a:rPr lang="en-US" sz="3200" b="1" dirty="0" err="1" smtClean="0"/>
              <a:t>Permitida</a:t>
            </a:r>
            <a:r>
              <a:rPr lang="en-US" sz="3200" b="1" dirty="0" smtClean="0"/>
              <a:t>				no </a:t>
            </a:r>
            <a:r>
              <a:rPr lang="en-US" sz="3200" b="1" dirty="0" err="1" smtClean="0"/>
              <a:t>permitida</a:t>
            </a:r>
            <a:endParaRPr lang="es-MX" sz="3200" b="1" dirty="0"/>
          </a:p>
        </p:txBody>
      </p:sp>
      <p:sp>
        <p:nvSpPr>
          <p:cNvPr id="3" name="TextBox 2"/>
          <p:cNvSpPr txBox="1"/>
          <p:nvPr/>
        </p:nvSpPr>
        <p:spPr>
          <a:xfrm>
            <a:off x="5334000" y="3124200"/>
            <a:ext cx="3537507" cy="1477328"/>
          </a:xfrm>
          <a:prstGeom prst="rect">
            <a:avLst/>
          </a:prstGeom>
          <a:noFill/>
        </p:spPr>
        <p:txBody>
          <a:bodyPr wrap="none" rtlCol="0">
            <a:spAutoFit/>
          </a:bodyPr>
          <a:lstStyle/>
          <a:p>
            <a:r>
              <a:rPr lang="en-US" sz="2400" b="1" dirty="0" err="1" smtClean="0"/>
              <a:t>Derecho</a:t>
            </a:r>
            <a:r>
              <a:rPr lang="en-US" sz="2400" b="1" dirty="0" smtClean="0"/>
              <a:t> </a:t>
            </a:r>
            <a:r>
              <a:rPr lang="en-US" sz="2400" b="1" dirty="0" err="1" smtClean="0"/>
              <a:t>romanos</a:t>
            </a:r>
            <a:endParaRPr lang="en-US" sz="2400" b="1" dirty="0" smtClean="0"/>
          </a:p>
          <a:p>
            <a:r>
              <a:rPr lang="en-US" sz="2400" b="1" dirty="0" smtClean="0"/>
              <a:t>Islam</a:t>
            </a:r>
          </a:p>
          <a:p>
            <a:r>
              <a:rPr lang="en-US" sz="2400" b="1" dirty="0" err="1" smtClean="0"/>
              <a:t>Inglaterra</a:t>
            </a:r>
            <a:r>
              <a:rPr lang="en-US" sz="2400" b="1" dirty="0" smtClean="0"/>
              <a:t> (hasta </a:t>
            </a:r>
            <a:r>
              <a:rPr lang="en-US" sz="2400" b="1" dirty="0" err="1" smtClean="0"/>
              <a:t>siglo</a:t>
            </a:r>
            <a:r>
              <a:rPr lang="en-US" sz="2400" b="1" dirty="0" smtClean="0"/>
              <a:t> XVI)</a:t>
            </a:r>
          </a:p>
          <a:p>
            <a:endParaRPr lang="es-MX" dirty="0"/>
          </a:p>
        </p:txBody>
      </p:sp>
      <p:sp>
        <p:nvSpPr>
          <p:cNvPr id="4" name="TextBox 3"/>
          <p:cNvSpPr txBox="1"/>
          <p:nvPr/>
        </p:nvSpPr>
        <p:spPr>
          <a:xfrm>
            <a:off x="533400" y="3124200"/>
            <a:ext cx="4625241" cy="1200329"/>
          </a:xfrm>
          <a:prstGeom prst="rect">
            <a:avLst/>
          </a:prstGeom>
          <a:noFill/>
        </p:spPr>
        <p:txBody>
          <a:bodyPr wrap="none" rtlCol="0">
            <a:spAutoFit/>
          </a:bodyPr>
          <a:lstStyle/>
          <a:p>
            <a:r>
              <a:rPr lang="en-US" sz="2400" b="1" dirty="0" smtClean="0"/>
              <a:t>Europa </a:t>
            </a:r>
            <a:r>
              <a:rPr lang="en-US" sz="2400" b="1" dirty="0" err="1" smtClean="0"/>
              <a:t>despues</a:t>
            </a:r>
            <a:r>
              <a:rPr lang="en-US" sz="2400" b="1" dirty="0" smtClean="0"/>
              <a:t> del </a:t>
            </a:r>
            <a:r>
              <a:rPr lang="en-US" sz="2400" b="1" dirty="0" err="1" smtClean="0"/>
              <a:t>Renascimiento</a:t>
            </a:r>
            <a:endParaRPr lang="en-US" sz="2400" b="1" dirty="0" smtClean="0"/>
          </a:p>
          <a:p>
            <a:r>
              <a:rPr lang="en-US" sz="2400" b="1" dirty="0" err="1" smtClean="0"/>
              <a:t>Cristianos</a:t>
            </a:r>
            <a:r>
              <a:rPr lang="en-US" sz="2400" b="1" dirty="0" smtClean="0"/>
              <a:t> </a:t>
            </a:r>
            <a:r>
              <a:rPr lang="en-US" sz="2400" b="1" dirty="0" err="1" smtClean="0"/>
              <a:t>europeos</a:t>
            </a:r>
            <a:endParaRPr lang="en-US" sz="2400" b="1" dirty="0" smtClean="0"/>
          </a:p>
          <a:p>
            <a:r>
              <a:rPr lang="en-US" sz="2400" b="1" dirty="0" err="1" smtClean="0"/>
              <a:t>Medicina</a:t>
            </a:r>
            <a:r>
              <a:rPr lang="en-US" sz="2400" b="1" dirty="0" smtClean="0"/>
              <a:t> en Tibet</a:t>
            </a:r>
          </a:p>
        </p:txBody>
      </p:sp>
    </p:spTree>
    <p:extLst>
      <p:ext uri="{BB962C8B-B14F-4D97-AF65-F5344CB8AC3E}">
        <p14:creationId xmlns:p14="http://schemas.microsoft.com/office/powerpoint/2010/main" val="3576951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38719993"/>
              </p:ext>
            </p:extLst>
          </p:nvPr>
        </p:nvGraphicFramePr>
        <p:xfrm>
          <a:off x="457200" y="838200"/>
          <a:ext cx="8305800" cy="4778640"/>
        </p:xfrm>
        <a:graphic>
          <a:graphicData uri="http://schemas.openxmlformats.org/drawingml/2006/table">
            <a:tbl>
              <a:tblPr/>
              <a:tblGrid>
                <a:gridCol w="692150"/>
                <a:gridCol w="692150"/>
                <a:gridCol w="692150"/>
                <a:gridCol w="692150"/>
                <a:gridCol w="692150"/>
                <a:gridCol w="692150"/>
                <a:gridCol w="692150"/>
                <a:gridCol w="692150"/>
                <a:gridCol w="692150"/>
                <a:gridCol w="692150"/>
                <a:gridCol w="692150"/>
                <a:gridCol w="692150"/>
              </a:tblGrid>
              <a:tr h="831542">
                <a:tc>
                  <a:txBody>
                    <a:bodyPr/>
                    <a:lstStyle/>
                    <a:p>
                      <a:r>
                        <a:rPr lang="es-MX" sz="1200" i="1" dirty="0"/>
                        <a:t>Wilson</a:t>
                      </a:r>
                      <a:endParaRPr lang="es-MX" sz="1200" dirty="0"/>
                    </a:p>
                  </a:txBody>
                  <a:tcPr marL="11879" marR="11879" marT="5940" marB="5940" anchor="ctr">
                    <a:lnL>
                      <a:noFill/>
                    </a:lnL>
                    <a:lnR>
                      <a:noFill/>
                    </a:lnR>
                    <a:lnT>
                      <a:noFill/>
                    </a:lnT>
                    <a:lnB>
                      <a:noFill/>
                    </a:lnB>
                  </a:tcPr>
                </a:tc>
                <a:tc>
                  <a:txBody>
                    <a:bodyPr/>
                    <a:lstStyle/>
                    <a:p>
                      <a:r>
                        <a:rPr lang="es-MX" sz="1200" dirty="0">
                          <a:effectLst/>
                        </a:rPr>
                        <a:t>01957-06-18June 18, 1957</a:t>
                      </a:r>
                      <a:r>
                        <a:rPr lang="es-MX" sz="1200" dirty="0"/>
                        <a:t> 11:00:45.3</a:t>
                      </a:r>
                    </a:p>
                  </a:txBody>
                  <a:tcPr marL="11879" marR="11879" marT="5940" marB="5940" anchor="ctr">
                    <a:lnL>
                      <a:noFill/>
                    </a:lnL>
                    <a:lnR>
                      <a:noFill/>
                    </a:lnR>
                    <a:lnT>
                      <a:noFill/>
                    </a:lnT>
                    <a:lnB>
                      <a:noFill/>
                    </a:lnB>
                  </a:tcPr>
                </a:tc>
                <a:tc>
                  <a:txBody>
                    <a:bodyPr/>
                    <a:lstStyle/>
                    <a:p>
                      <a:pPr algn="ctr"/>
                      <a:r>
                        <a:rPr lang="es-MX" sz="1200" dirty="0">
                          <a:effectLst/>
                        </a:rPr>
                        <a:t>PST</a:t>
                      </a:r>
                      <a:br>
                        <a:rPr lang="es-MX" sz="1200" dirty="0">
                          <a:effectLst/>
                        </a:rPr>
                      </a:br>
                      <a:endParaRPr lang="es-MX" sz="1200" dirty="0">
                        <a:effectLst/>
                      </a:endParaRPr>
                    </a:p>
                  </a:txBody>
                  <a:tcPr marL="11879" marR="11879" marT="5940" marB="5940" anchor="ctr">
                    <a:lnL>
                      <a:noFill/>
                    </a:lnL>
                    <a:lnR>
                      <a:noFill/>
                    </a:lnR>
                    <a:lnT>
                      <a:noFill/>
                    </a:lnT>
                    <a:lnB>
                      <a:noFill/>
                    </a:lnB>
                  </a:tcPr>
                </a:tc>
                <a:tc>
                  <a:txBody>
                    <a:bodyPr/>
                    <a:lstStyle/>
                    <a:p>
                      <a:r>
                        <a:rPr lang="en-US" sz="1200" dirty="0">
                          <a:hlinkClick r:id="rId2" tooltip="Nevada National Security Site"/>
                        </a:rPr>
                        <a:t>NTS</a:t>
                      </a:r>
                      <a:r>
                        <a:rPr lang="en-US" sz="1200" dirty="0"/>
                        <a:t> Area B9a ~ </a:t>
                      </a:r>
                      <a:r>
                        <a:rPr lang="en-US" sz="1200" dirty="0">
                          <a:effectLst/>
                          <a:hlinkClick r:id="rId3"/>
                        </a:rPr>
                        <a:t>37°08′05″N 116°02′30″W﻿ / ﻿37.1347°N 116.0417°W﻿ / 37.1347; -116.0417﻿ (Wilson)</a:t>
                      </a:r>
                      <a:endParaRPr lang="en-US" sz="1200" dirty="0"/>
                    </a:p>
                  </a:txBody>
                  <a:tcPr marL="11879" marR="11879" marT="5940" marB="5940" anchor="ctr">
                    <a:lnL>
                      <a:noFill/>
                    </a:lnL>
                    <a:lnR>
                      <a:noFill/>
                    </a:lnR>
                    <a:lnT>
                      <a:noFill/>
                    </a:lnT>
                    <a:lnB>
                      <a:noFill/>
                    </a:lnB>
                  </a:tcPr>
                </a:tc>
                <a:tc>
                  <a:txBody>
                    <a:bodyPr/>
                    <a:lstStyle/>
                    <a:p>
                      <a:r>
                        <a:rPr lang="es-MX" sz="1200">
                          <a:effectLst/>
                        </a:rPr>
                        <a:t>001739 !</a:t>
                      </a:r>
                      <a:r>
                        <a:rPr lang="es-MX" sz="1200"/>
                        <a:t>1,589 m (5,213 ft) + 150 m (490 ft)</a:t>
                      </a:r>
                    </a:p>
                  </a:txBody>
                  <a:tcPr marL="11879" marR="11879" marT="5940" marB="5940" anchor="ctr">
                    <a:lnL>
                      <a:noFill/>
                    </a:lnL>
                    <a:lnR>
                      <a:noFill/>
                    </a:lnR>
                    <a:lnT>
                      <a:noFill/>
                    </a:lnT>
                    <a:lnB>
                      <a:noFill/>
                    </a:lnB>
                  </a:tcPr>
                </a:tc>
                <a:tc>
                  <a:txBody>
                    <a:bodyPr/>
                    <a:lstStyle/>
                    <a:p>
                      <a:r>
                        <a:rPr lang="es-MX" sz="1200" dirty="0" err="1"/>
                        <a:t>Balloon</a:t>
                      </a:r>
                      <a:endParaRPr lang="es-MX" sz="1200" dirty="0"/>
                    </a:p>
                  </a:txBody>
                  <a:tcPr marL="11879" marR="11879" marT="5940" marB="5940" anchor="ctr">
                    <a:lnL>
                      <a:noFill/>
                    </a:lnL>
                    <a:lnR>
                      <a:noFill/>
                    </a:lnR>
                    <a:lnT>
                      <a:noFill/>
                    </a:lnT>
                    <a:lnB>
                      <a:noFill/>
                    </a:lnB>
                  </a:tcPr>
                </a:tc>
                <a:tc>
                  <a:txBody>
                    <a:bodyPr/>
                    <a:lstStyle/>
                    <a:p>
                      <a:r>
                        <a:rPr lang="es-MX" sz="1200" dirty="0" err="1"/>
                        <a:t>Weapons</a:t>
                      </a:r>
                      <a:r>
                        <a:rPr lang="es-MX" sz="1200" dirty="0"/>
                        <a:t> </a:t>
                      </a:r>
                      <a:r>
                        <a:rPr lang="es-MX" sz="1200" dirty="0" err="1"/>
                        <a:t>development</a:t>
                      </a:r>
                      <a:endParaRPr lang="es-MX" sz="1200" dirty="0"/>
                    </a:p>
                  </a:txBody>
                  <a:tcPr marL="11879" marR="11879" marT="5940" marB="5940" anchor="ctr">
                    <a:lnL>
                      <a:noFill/>
                    </a:lnL>
                    <a:lnR>
                      <a:noFill/>
                    </a:lnR>
                    <a:lnT>
                      <a:noFill/>
                    </a:lnT>
                    <a:lnB>
                      <a:noFill/>
                    </a:lnB>
                  </a:tcPr>
                </a:tc>
                <a:tc>
                  <a:txBody>
                    <a:bodyPr/>
                    <a:lstStyle/>
                    <a:p>
                      <a:r>
                        <a:rPr lang="es-MX" sz="1200">
                          <a:hlinkClick r:id="rId4" tooltip="W45"/>
                        </a:rPr>
                        <a:t>XW-45X1</a:t>
                      </a:r>
                      <a:endParaRPr lang="es-MX" sz="1200"/>
                    </a:p>
                  </a:txBody>
                  <a:tcPr marL="11879" marR="11879" marT="5940" marB="5940" anchor="ctr">
                    <a:lnL>
                      <a:noFill/>
                    </a:lnL>
                    <a:lnR>
                      <a:noFill/>
                    </a:lnR>
                    <a:lnT>
                      <a:noFill/>
                    </a:lnT>
                    <a:lnB>
                      <a:noFill/>
                    </a:lnB>
                  </a:tcPr>
                </a:tc>
                <a:tc>
                  <a:txBody>
                    <a:bodyPr/>
                    <a:lstStyle/>
                    <a:p>
                      <a:pPr algn="ctr"/>
                      <a:r>
                        <a:rPr lang="es-MX" sz="1200">
                          <a:effectLst/>
                        </a:rPr>
                        <a:t>000100000 !10 kt</a:t>
                      </a:r>
                    </a:p>
                  </a:txBody>
                  <a:tcPr marL="11879" marR="11879" marT="5940" marB="5940" anchor="ctr">
                    <a:lnL>
                      <a:noFill/>
                    </a:lnL>
                    <a:lnR>
                      <a:noFill/>
                    </a:lnR>
                    <a:lnT>
                      <a:noFill/>
                    </a:lnT>
                    <a:lnB>
                      <a:noFill/>
                    </a:lnB>
                  </a:tcPr>
                </a:tc>
                <a:tc>
                  <a:txBody>
                    <a:bodyPr/>
                    <a:lstStyle/>
                    <a:p>
                      <a:r>
                        <a:rPr lang="es-MX" sz="1200"/>
                        <a:t>I-131 venting detected, 1.5 MCi (56 PBq)</a:t>
                      </a:r>
                    </a:p>
                  </a:txBody>
                  <a:tcPr marL="11879" marR="11879" marT="5940" marB="5940" anchor="ctr">
                    <a:lnL>
                      <a:noFill/>
                    </a:lnL>
                    <a:lnR>
                      <a:noFill/>
                    </a:lnR>
                    <a:lnT>
                      <a:noFill/>
                    </a:lnT>
                    <a:lnB>
                      <a:noFill/>
                    </a:lnB>
                  </a:tcPr>
                </a:tc>
                <a:tc>
                  <a:txBody>
                    <a:bodyPr/>
                    <a:lstStyle/>
                    <a:p>
                      <a:r>
                        <a:rPr lang="es-MX" sz="1200" baseline="30000">
                          <a:hlinkClick r:id="rId5"/>
                        </a:rPr>
                        <a:t>[1]</a:t>
                      </a:r>
                      <a:r>
                        <a:rPr lang="es-MX" sz="1200" baseline="30000">
                          <a:hlinkClick r:id="rId6"/>
                        </a:rPr>
                        <a:t>[9]</a:t>
                      </a:r>
                      <a:r>
                        <a:rPr lang="es-MX" sz="1200" baseline="30000">
                          <a:hlinkClick r:id="rId7"/>
                        </a:rPr>
                        <a:t>[10]</a:t>
                      </a:r>
                      <a:r>
                        <a:rPr lang="es-MX" sz="1200" baseline="30000">
                          <a:hlinkClick r:id="rId8"/>
                        </a:rPr>
                        <a:t>[11]</a:t>
                      </a:r>
                      <a:r>
                        <a:rPr lang="es-MX" sz="1200" baseline="30000">
                          <a:hlinkClick r:id="rId9"/>
                        </a:rPr>
                        <a:t>[12]</a:t>
                      </a:r>
                      <a:endParaRPr lang="es-MX" sz="1200"/>
                    </a:p>
                  </a:txBody>
                  <a:tcPr marL="11879" marR="11879" marT="5940" marB="5940" anchor="ctr">
                    <a:lnL>
                      <a:noFill/>
                    </a:lnL>
                    <a:lnR>
                      <a:noFill/>
                    </a:lnR>
                    <a:lnT>
                      <a:noFill/>
                    </a:lnT>
                    <a:lnB>
                      <a:noFill/>
                    </a:lnB>
                  </a:tcPr>
                </a:tc>
                <a:tc>
                  <a:txBody>
                    <a:bodyPr/>
                    <a:lstStyle/>
                    <a:p>
                      <a:r>
                        <a:rPr lang="en-US" sz="1200"/>
                        <a:t>XW-45X1 Swan test, gas-boosted composite pit.</a:t>
                      </a:r>
                    </a:p>
                  </a:txBody>
                  <a:tcPr marL="11879" marR="11879" marT="5940" marB="5940" anchor="ctr">
                    <a:lnL>
                      <a:noFill/>
                    </a:lnL>
                    <a:lnR>
                      <a:noFill/>
                    </a:lnR>
                    <a:lnT>
                      <a:noFill/>
                    </a:lnT>
                    <a:lnB>
                      <a:noFill/>
                    </a:lnB>
                  </a:tcPr>
                </a:tc>
              </a:tr>
              <a:tr h="760267">
                <a:tc>
                  <a:txBody>
                    <a:bodyPr/>
                    <a:lstStyle/>
                    <a:p>
                      <a:r>
                        <a:rPr lang="es-MX" sz="1200" i="1"/>
                        <a:t>Priscilla</a:t>
                      </a:r>
                      <a:endParaRPr lang="es-MX" sz="1200"/>
                    </a:p>
                  </a:txBody>
                  <a:tcPr marL="11879" marR="11879" marT="5940" marB="5940" anchor="ctr">
                    <a:lnL>
                      <a:noFill/>
                    </a:lnL>
                    <a:lnR>
                      <a:noFill/>
                    </a:lnR>
                    <a:lnT>
                      <a:noFill/>
                    </a:lnT>
                    <a:lnB>
                      <a:noFill/>
                    </a:lnB>
                  </a:tcPr>
                </a:tc>
                <a:tc>
                  <a:txBody>
                    <a:bodyPr/>
                    <a:lstStyle/>
                    <a:p>
                      <a:r>
                        <a:rPr lang="es-MX" sz="1200">
                          <a:effectLst/>
                        </a:rPr>
                        <a:t>01957-06-24June 24, 1957</a:t>
                      </a:r>
                      <a:r>
                        <a:rPr lang="es-MX" sz="1200"/>
                        <a:t> 13:00:30.1</a:t>
                      </a:r>
                    </a:p>
                  </a:txBody>
                  <a:tcPr marL="11879" marR="11879" marT="5940" marB="5940" anchor="ctr">
                    <a:lnL>
                      <a:noFill/>
                    </a:lnL>
                    <a:lnR>
                      <a:noFill/>
                    </a:lnR>
                    <a:lnT>
                      <a:noFill/>
                    </a:lnT>
                    <a:lnB>
                      <a:noFill/>
                    </a:lnB>
                  </a:tcPr>
                </a:tc>
                <a:tc>
                  <a:txBody>
                    <a:bodyPr/>
                    <a:lstStyle/>
                    <a:p>
                      <a:pPr algn="ctr"/>
                      <a:r>
                        <a:rPr lang="es-MX" sz="1200">
                          <a:effectLst/>
                        </a:rPr>
                        <a:t>PST</a:t>
                      </a:r>
                      <a:br>
                        <a:rPr lang="es-MX" sz="1200">
                          <a:effectLst/>
                        </a:rPr>
                      </a:br>
                      <a:endParaRPr lang="es-MX" sz="1200">
                        <a:effectLst/>
                      </a:endParaRPr>
                    </a:p>
                  </a:txBody>
                  <a:tcPr marL="11879" marR="11879" marT="5940" marB="5940" anchor="ctr">
                    <a:lnL>
                      <a:noFill/>
                    </a:lnL>
                    <a:lnR>
                      <a:noFill/>
                    </a:lnR>
                    <a:lnT>
                      <a:noFill/>
                    </a:lnT>
                    <a:lnB>
                      <a:noFill/>
                    </a:lnB>
                  </a:tcPr>
                </a:tc>
                <a:tc>
                  <a:txBody>
                    <a:bodyPr/>
                    <a:lstStyle/>
                    <a:p>
                      <a:r>
                        <a:rPr lang="pt-BR" sz="1200">
                          <a:hlinkClick r:id="rId2" tooltip="Nevada National Security Site"/>
                        </a:rPr>
                        <a:t>NTS</a:t>
                      </a:r>
                      <a:r>
                        <a:rPr lang="pt-BR" sz="1200"/>
                        <a:t> Area 5 </a:t>
                      </a:r>
                      <a:r>
                        <a:rPr lang="pt-BR" sz="1200">
                          <a:effectLst/>
                          <a:hlinkClick r:id="rId10"/>
                        </a:rPr>
                        <a:t>36°47′53″N 115°55′47″W﻿ / ﻿36.798°N 115.9298°W﻿ / 36.798; -115.9298﻿ (Priscilla)</a:t>
                      </a:r>
                      <a:endParaRPr lang="pt-BR" sz="1200"/>
                    </a:p>
                  </a:txBody>
                  <a:tcPr marL="11879" marR="11879" marT="5940" marB="5940" anchor="ctr">
                    <a:lnL>
                      <a:noFill/>
                    </a:lnL>
                    <a:lnR>
                      <a:noFill/>
                    </a:lnR>
                    <a:lnT>
                      <a:noFill/>
                    </a:lnT>
                    <a:lnB>
                      <a:noFill/>
                    </a:lnB>
                  </a:tcPr>
                </a:tc>
                <a:tc>
                  <a:txBody>
                    <a:bodyPr/>
                    <a:lstStyle/>
                    <a:p>
                      <a:r>
                        <a:rPr lang="es-MX" sz="1200" dirty="0">
                          <a:effectLst/>
                        </a:rPr>
                        <a:t>001150 !</a:t>
                      </a:r>
                      <a:r>
                        <a:rPr lang="es-MX" sz="1200" dirty="0"/>
                        <a:t>940 m (3,080 ft) + 210 m (690 ft)</a:t>
                      </a:r>
                    </a:p>
                  </a:txBody>
                  <a:tcPr marL="11879" marR="11879" marT="5940" marB="5940" anchor="ctr">
                    <a:lnL>
                      <a:noFill/>
                    </a:lnL>
                    <a:lnR>
                      <a:noFill/>
                    </a:lnR>
                    <a:lnT>
                      <a:noFill/>
                    </a:lnT>
                    <a:lnB>
                      <a:noFill/>
                    </a:lnB>
                  </a:tcPr>
                </a:tc>
                <a:tc>
                  <a:txBody>
                    <a:bodyPr/>
                    <a:lstStyle/>
                    <a:p>
                      <a:r>
                        <a:rPr lang="es-MX" sz="1200" dirty="0" err="1"/>
                        <a:t>Balloon</a:t>
                      </a:r>
                      <a:endParaRPr lang="es-MX" sz="1200" dirty="0"/>
                    </a:p>
                  </a:txBody>
                  <a:tcPr marL="11879" marR="11879" marT="5940" marB="5940" anchor="ctr">
                    <a:lnL>
                      <a:noFill/>
                    </a:lnL>
                    <a:lnR>
                      <a:noFill/>
                    </a:lnR>
                    <a:lnT>
                      <a:noFill/>
                    </a:lnT>
                    <a:lnB>
                      <a:noFill/>
                    </a:lnB>
                  </a:tcPr>
                </a:tc>
                <a:tc>
                  <a:txBody>
                    <a:bodyPr/>
                    <a:lstStyle/>
                    <a:p>
                      <a:r>
                        <a:rPr lang="es-MX" sz="1200" dirty="0" err="1"/>
                        <a:t>Weapons</a:t>
                      </a:r>
                      <a:r>
                        <a:rPr lang="es-MX" sz="1200" dirty="0"/>
                        <a:t> </a:t>
                      </a:r>
                      <a:r>
                        <a:rPr lang="es-MX" sz="1200" dirty="0" err="1"/>
                        <a:t>development</a:t>
                      </a:r>
                      <a:endParaRPr lang="es-MX" sz="1200" dirty="0"/>
                    </a:p>
                  </a:txBody>
                  <a:tcPr marL="11879" marR="11879" marT="5940" marB="5940" anchor="ctr">
                    <a:lnL>
                      <a:noFill/>
                    </a:lnL>
                    <a:lnR>
                      <a:noFill/>
                    </a:lnR>
                    <a:lnT>
                      <a:noFill/>
                    </a:lnT>
                    <a:lnB>
                      <a:noFill/>
                    </a:lnB>
                  </a:tcPr>
                </a:tc>
                <a:tc>
                  <a:txBody>
                    <a:bodyPr/>
                    <a:lstStyle/>
                    <a:p>
                      <a:r>
                        <a:rPr lang="es-MX" sz="1200" dirty="0">
                          <a:hlinkClick r:id="rId11" tooltip="Mark 15 nuclear bomb"/>
                        </a:rPr>
                        <a:t>Mk-15/39</a:t>
                      </a:r>
                      <a:r>
                        <a:rPr lang="es-MX" sz="1200" dirty="0"/>
                        <a:t> </a:t>
                      </a:r>
                      <a:r>
                        <a:rPr lang="es-MX" sz="1200" dirty="0" err="1"/>
                        <a:t>primary</a:t>
                      </a:r>
                      <a:endParaRPr lang="es-MX" sz="1200" dirty="0"/>
                    </a:p>
                  </a:txBody>
                  <a:tcPr marL="11879" marR="11879" marT="5940" marB="5940" anchor="ctr">
                    <a:lnL>
                      <a:noFill/>
                    </a:lnL>
                    <a:lnR>
                      <a:noFill/>
                    </a:lnR>
                    <a:lnT>
                      <a:noFill/>
                    </a:lnT>
                    <a:lnB>
                      <a:noFill/>
                    </a:lnB>
                  </a:tcPr>
                </a:tc>
                <a:tc>
                  <a:txBody>
                    <a:bodyPr/>
                    <a:lstStyle/>
                    <a:p>
                      <a:pPr algn="ctr"/>
                      <a:r>
                        <a:rPr lang="es-MX" sz="1200" dirty="0">
                          <a:effectLst/>
                        </a:rPr>
                        <a:t>000370000 !37 </a:t>
                      </a:r>
                      <a:r>
                        <a:rPr lang="es-MX" sz="1200" dirty="0" err="1">
                          <a:effectLst/>
                        </a:rPr>
                        <a:t>kt</a:t>
                      </a:r>
                      <a:endParaRPr lang="es-MX" sz="1200" dirty="0">
                        <a:effectLst/>
                      </a:endParaRPr>
                    </a:p>
                  </a:txBody>
                  <a:tcPr marL="11879" marR="11879" marT="5940" marB="5940" anchor="ctr">
                    <a:lnL>
                      <a:noFill/>
                    </a:lnL>
                    <a:lnR>
                      <a:noFill/>
                    </a:lnR>
                    <a:lnT>
                      <a:noFill/>
                    </a:lnT>
                    <a:lnB>
                      <a:noFill/>
                    </a:lnB>
                  </a:tcPr>
                </a:tc>
                <a:tc>
                  <a:txBody>
                    <a:bodyPr/>
                    <a:lstStyle/>
                    <a:p>
                      <a:r>
                        <a:rPr lang="es-MX" sz="1200" dirty="0"/>
                        <a:t>I-131 </a:t>
                      </a:r>
                      <a:r>
                        <a:rPr lang="es-MX" sz="1200" dirty="0" err="1"/>
                        <a:t>venting</a:t>
                      </a:r>
                      <a:r>
                        <a:rPr lang="es-MX" sz="1200" dirty="0"/>
                        <a:t> </a:t>
                      </a:r>
                      <a:r>
                        <a:rPr lang="es-MX" sz="1200" dirty="0" err="1"/>
                        <a:t>detected</a:t>
                      </a:r>
                      <a:r>
                        <a:rPr lang="es-MX" sz="1200" dirty="0"/>
                        <a:t>, 5.8 </a:t>
                      </a:r>
                      <a:r>
                        <a:rPr lang="es-MX" sz="1200" dirty="0" err="1"/>
                        <a:t>MCi</a:t>
                      </a:r>
                      <a:r>
                        <a:rPr lang="es-MX" sz="1200" dirty="0"/>
                        <a:t> (210 </a:t>
                      </a:r>
                      <a:r>
                        <a:rPr lang="es-MX" sz="1200" dirty="0" err="1"/>
                        <a:t>PBq</a:t>
                      </a:r>
                      <a:r>
                        <a:rPr lang="es-MX" sz="1200" dirty="0"/>
                        <a:t>)</a:t>
                      </a:r>
                    </a:p>
                  </a:txBody>
                  <a:tcPr marL="11879" marR="11879" marT="5940" marB="5940" anchor="ctr">
                    <a:lnL>
                      <a:noFill/>
                    </a:lnL>
                    <a:lnR>
                      <a:noFill/>
                    </a:lnR>
                    <a:lnT>
                      <a:noFill/>
                    </a:lnT>
                    <a:lnB>
                      <a:noFill/>
                    </a:lnB>
                  </a:tcPr>
                </a:tc>
                <a:tc>
                  <a:txBody>
                    <a:bodyPr/>
                    <a:lstStyle/>
                    <a:p>
                      <a:r>
                        <a:rPr lang="es-MX" sz="1200" baseline="30000" dirty="0">
                          <a:hlinkClick r:id="rId5"/>
                        </a:rPr>
                        <a:t>[1]</a:t>
                      </a:r>
                      <a:r>
                        <a:rPr lang="es-MX" sz="1200" baseline="30000" dirty="0">
                          <a:hlinkClick r:id="rId6"/>
                        </a:rPr>
                        <a:t>[9]</a:t>
                      </a:r>
                      <a:r>
                        <a:rPr lang="es-MX" sz="1200" baseline="30000" dirty="0">
                          <a:hlinkClick r:id="rId7"/>
                        </a:rPr>
                        <a:t>[10]</a:t>
                      </a:r>
                      <a:r>
                        <a:rPr lang="es-MX" sz="1200" baseline="30000" dirty="0">
                          <a:hlinkClick r:id="rId9"/>
                        </a:rPr>
                        <a:t>[12]</a:t>
                      </a:r>
                      <a:r>
                        <a:rPr lang="es-MX" sz="1200" baseline="30000" dirty="0">
                          <a:hlinkClick r:id="rId12"/>
                        </a:rPr>
                        <a:t>[13]</a:t>
                      </a:r>
                      <a:endParaRPr lang="es-MX" sz="1200" dirty="0"/>
                    </a:p>
                  </a:txBody>
                  <a:tcPr marL="11879" marR="11879" marT="5940" marB="5940" anchor="ctr">
                    <a:lnL>
                      <a:noFill/>
                    </a:lnL>
                    <a:lnR>
                      <a:noFill/>
                    </a:lnR>
                    <a:lnT>
                      <a:noFill/>
                    </a:lnT>
                    <a:lnB>
                      <a:noFill/>
                    </a:lnB>
                  </a:tcPr>
                </a:tc>
                <a:tc>
                  <a:txBody>
                    <a:bodyPr/>
                    <a:lstStyle/>
                    <a:p>
                      <a:r>
                        <a:rPr lang="en-US" sz="1200" dirty="0"/>
                        <a:t>Effects shot with OTS weapon. Similar to that tested in </a:t>
                      </a:r>
                      <a:r>
                        <a:rPr lang="en-US" sz="1200" i="1" dirty="0"/>
                        <a:t>Redwing Lacrosse</a:t>
                      </a:r>
                      <a:r>
                        <a:rPr lang="en-US" sz="1200" dirty="0"/>
                        <a:t>.</a:t>
                      </a:r>
                    </a:p>
                  </a:txBody>
                  <a:tcPr marL="11879" marR="11879" marT="5940" marB="5940" anchor="ctr">
                    <a:lnL>
                      <a:noFill/>
                    </a:lnL>
                    <a:lnR>
                      <a:noFill/>
                    </a:lnR>
                    <a:lnT>
                      <a:noFill/>
                    </a:lnT>
                    <a:lnB>
                      <a:noFill/>
                    </a:lnB>
                  </a:tcPr>
                </a:tc>
              </a:tr>
            </a:tbl>
          </a:graphicData>
        </a:graphic>
      </p:graphicFrame>
    </p:spTree>
    <p:extLst>
      <p:ext uri="{BB962C8B-B14F-4D97-AF65-F5344CB8AC3E}">
        <p14:creationId xmlns:p14="http://schemas.microsoft.com/office/powerpoint/2010/main" val="1738783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391400" cy="4647426"/>
          </a:xfrm>
          <a:prstGeom prst="rect">
            <a:avLst/>
          </a:prstGeom>
        </p:spPr>
        <p:txBody>
          <a:bodyPr wrap="square">
            <a:spAutoFit/>
          </a:bodyPr>
          <a:lstStyle/>
          <a:p>
            <a:r>
              <a:rPr lang="en-US" sz="3200" b="1" dirty="0" err="1" smtClean="0"/>
              <a:t>Finalidades</a:t>
            </a:r>
            <a:endParaRPr lang="en-US" sz="3200" b="1" dirty="0"/>
          </a:p>
          <a:p>
            <a:endParaRPr lang="en-US" sz="2400" b="1" dirty="0"/>
          </a:p>
          <a:p>
            <a:r>
              <a:rPr lang="en-US" sz="2400" b="1" dirty="0"/>
              <a:t>Los </a:t>
            </a:r>
            <a:r>
              <a:rPr lang="en-US" sz="2400" b="1" dirty="0" err="1"/>
              <a:t>propositos</a:t>
            </a:r>
            <a:r>
              <a:rPr lang="en-US" sz="2400" b="1" dirty="0"/>
              <a:t> de los </a:t>
            </a:r>
            <a:r>
              <a:rPr lang="en-US" sz="2400" b="1" dirty="0" err="1"/>
              <a:t>experimentos</a:t>
            </a:r>
            <a:r>
              <a:rPr lang="en-US" sz="2400" b="1" dirty="0"/>
              <a:t> </a:t>
            </a:r>
            <a:r>
              <a:rPr lang="en-US" sz="2400" b="1" dirty="0" err="1"/>
              <a:t>eran</a:t>
            </a:r>
            <a:r>
              <a:rPr lang="en-US" sz="2400" b="1" dirty="0"/>
              <a:t> </a:t>
            </a:r>
            <a:r>
              <a:rPr lang="en-US" sz="2400" b="1" dirty="0" err="1"/>
              <a:t>varios</a:t>
            </a:r>
            <a:r>
              <a:rPr lang="en-US" sz="2400" b="1" dirty="0" smtClean="0"/>
              <a:t>:</a:t>
            </a:r>
          </a:p>
          <a:p>
            <a:endParaRPr lang="en-US" sz="2400" b="1" dirty="0"/>
          </a:p>
          <a:p>
            <a:pPr marL="285750" indent="-285750">
              <a:buFontTx/>
              <a:buChar char="-"/>
            </a:pPr>
            <a:r>
              <a:rPr lang="en-US" sz="2400" b="1" dirty="0" err="1" smtClean="0"/>
              <a:t>Desarrollo</a:t>
            </a:r>
            <a:r>
              <a:rPr lang="en-US" sz="2400" b="1" dirty="0" smtClean="0"/>
              <a:t> de </a:t>
            </a:r>
            <a:r>
              <a:rPr lang="en-US" sz="2400" b="1" dirty="0" err="1" smtClean="0"/>
              <a:t>cabezas</a:t>
            </a:r>
            <a:r>
              <a:rPr lang="en-US" sz="2400" b="1" dirty="0" smtClean="0"/>
              <a:t> de missiles </a:t>
            </a:r>
            <a:r>
              <a:rPr lang="en-US" sz="2400" b="1" dirty="0" err="1" smtClean="0"/>
              <a:t>nucleares</a:t>
            </a:r>
            <a:endParaRPr lang="en-US" sz="2400" b="1" dirty="0" smtClean="0"/>
          </a:p>
          <a:p>
            <a:pPr marL="285750" indent="-285750">
              <a:buFontTx/>
              <a:buChar char="-"/>
            </a:pPr>
            <a:r>
              <a:rPr lang="en-US" sz="2400" b="1" dirty="0" smtClean="0"/>
              <a:t>Test de </a:t>
            </a:r>
            <a:r>
              <a:rPr lang="en-US" sz="2400" b="1" dirty="0" err="1" smtClean="0"/>
              <a:t>efectos</a:t>
            </a:r>
            <a:r>
              <a:rPr lang="en-US" sz="2400" b="1" dirty="0" smtClean="0"/>
              <a:t> de </a:t>
            </a:r>
            <a:r>
              <a:rPr lang="en-US" sz="2400" b="1" dirty="0" err="1" smtClean="0"/>
              <a:t>las</a:t>
            </a:r>
            <a:r>
              <a:rPr lang="en-US" sz="2400" b="1" dirty="0" smtClean="0"/>
              <a:t> </a:t>
            </a:r>
            <a:r>
              <a:rPr lang="en-US" sz="2400" b="1" dirty="0" err="1" smtClean="0"/>
              <a:t>bombas</a:t>
            </a:r>
            <a:r>
              <a:rPr lang="en-US" sz="2400" b="1" dirty="0" smtClean="0"/>
              <a:t> </a:t>
            </a:r>
            <a:r>
              <a:rPr lang="en-US" sz="2400" b="1" dirty="0" err="1" smtClean="0"/>
              <a:t>sobre</a:t>
            </a:r>
            <a:r>
              <a:rPr lang="en-US" sz="2400" b="1" dirty="0" smtClean="0"/>
              <a:t> </a:t>
            </a:r>
            <a:r>
              <a:rPr lang="en-US" sz="2400" b="1" dirty="0" err="1" smtClean="0"/>
              <a:t>militares</a:t>
            </a:r>
            <a:r>
              <a:rPr lang="en-US" sz="2400" b="1" dirty="0" smtClean="0"/>
              <a:t> y </a:t>
            </a:r>
            <a:r>
              <a:rPr lang="en-US" sz="2400" b="1" dirty="0" err="1" smtClean="0"/>
              <a:t>civiles</a:t>
            </a:r>
            <a:endParaRPr lang="en-US" sz="2400" b="1" dirty="0" smtClean="0"/>
          </a:p>
          <a:p>
            <a:pPr marL="285750" indent="-285750">
              <a:buFontTx/>
              <a:buChar char="-"/>
            </a:pPr>
            <a:r>
              <a:rPr lang="en-US" sz="2400" b="1" dirty="0" err="1" smtClean="0"/>
              <a:t>Efectos</a:t>
            </a:r>
            <a:r>
              <a:rPr lang="en-US" sz="2400" b="1" dirty="0" smtClean="0"/>
              <a:t> </a:t>
            </a:r>
            <a:r>
              <a:rPr lang="en-US" sz="2400" b="1" dirty="0" err="1" smtClean="0"/>
              <a:t>fisicos</a:t>
            </a:r>
            <a:r>
              <a:rPr lang="en-US" sz="2400" b="1" dirty="0" smtClean="0"/>
              <a:t> de </a:t>
            </a:r>
            <a:r>
              <a:rPr lang="en-US" sz="2400" b="1" dirty="0" err="1" smtClean="0"/>
              <a:t>las</a:t>
            </a:r>
            <a:r>
              <a:rPr lang="en-US" sz="2400" b="1" dirty="0" smtClean="0"/>
              <a:t> </a:t>
            </a:r>
            <a:r>
              <a:rPr lang="en-US" sz="2400" b="1" dirty="0" err="1" smtClean="0"/>
              <a:t>radiaciones</a:t>
            </a:r>
            <a:endParaRPr lang="en-US" sz="2400" b="1" dirty="0" smtClean="0"/>
          </a:p>
          <a:p>
            <a:pPr marL="285750" indent="-285750">
              <a:buFontTx/>
              <a:buChar char="-"/>
            </a:pPr>
            <a:r>
              <a:rPr lang="en-US" sz="2400" b="1" dirty="0" err="1" smtClean="0"/>
              <a:t>Consecuencias</a:t>
            </a:r>
            <a:r>
              <a:rPr lang="en-US" sz="2400" b="1" dirty="0" smtClean="0"/>
              <a:t> </a:t>
            </a:r>
            <a:r>
              <a:rPr lang="en-US" sz="2400" b="1" dirty="0" err="1" smtClean="0"/>
              <a:t>biomedicas</a:t>
            </a:r>
            <a:r>
              <a:rPr lang="en-US" sz="2400" b="1" dirty="0" smtClean="0"/>
              <a:t> de </a:t>
            </a:r>
            <a:r>
              <a:rPr lang="en-US" sz="2400" b="1" dirty="0" err="1" smtClean="0"/>
              <a:t>las</a:t>
            </a:r>
            <a:r>
              <a:rPr lang="en-US" sz="2400" b="1" dirty="0" smtClean="0"/>
              <a:t> </a:t>
            </a:r>
            <a:r>
              <a:rPr lang="en-US" sz="2400" b="1" dirty="0" err="1" smtClean="0"/>
              <a:t>explosiones</a:t>
            </a:r>
            <a:endParaRPr lang="en-US" sz="2400" b="1" dirty="0" smtClean="0"/>
          </a:p>
          <a:p>
            <a:pPr marL="285750" indent="-285750">
              <a:buFontTx/>
              <a:buChar char="-"/>
            </a:pPr>
            <a:endParaRPr lang="en-US" sz="2400" b="1" dirty="0"/>
          </a:p>
          <a:p>
            <a:r>
              <a:rPr lang="en-US" sz="2400" b="1" dirty="0" smtClean="0"/>
              <a:t>El </a:t>
            </a:r>
            <a:r>
              <a:rPr lang="en-US" sz="2400" b="1" dirty="0" err="1" smtClean="0"/>
              <a:t>proposito</a:t>
            </a:r>
            <a:r>
              <a:rPr lang="en-US" sz="2400" b="1" dirty="0" smtClean="0"/>
              <a:t> principal era lo de </a:t>
            </a:r>
            <a:r>
              <a:rPr lang="en-US" sz="2400" b="1" dirty="0" err="1" smtClean="0"/>
              <a:t>averiguar</a:t>
            </a:r>
            <a:r>
              <a:rPr lang="en-US" sz="2400" b="1" dirty="0" smtClean="0"/>
              <a:t> </a:t>
            </a:r>
            <a:r>
              <a:rPr lang="en-US" sz="2400" b="1" dirty="0" err="1" smtClean="0"/>
              <a:t>las</a:t>
            </a:r>
            <a:r>
              <a:rPr lang="en-US" sz="2400" b="1" dirty="0" smtClean="0"/>
              <a:t> </a:t>
            </a:r>
            <a:r>
              <a:rPr lang="en-US" sz="2400" b="1" dirty="0" err="1" smtClean="0"/>
              <a:t>consecuencias</a:t>
            </a:r>
            <a:r>
              <a:rPr lang="en-US" sz="2400" b="1" dirty="0" smtClean="0"/>
              <a:t> </a:t>
            </a:r>
            <a:r>
              <a:rPr lang="en-US" sz="2400" b="1" dirty="0" err="1" smtClean="0"/>
              <a:t>biologicas</a:t>
            </a:r>
            <a:r>
              <a:rPr lang="en-US" sz="2400" b="1" dirty="0" smtClean="0"/>
              <a:t>, </a:t>
            </a:r>
            <a:r>
              <a:rPr lang="en-US" sz="2400" b="1" dirty="0" err="1" smtClean="0"/>
              <a:t>fisicas</a:t>
            </a:r>
            <a:r>
              <a:rPr lang="en-US" sz="2400" b="1" dirty="0" smtClean="0"/>
              <a:t>, y </a:t>
            </a:r>
            <a:r>
              <a:rPr lang="en-US" sz="2400" b="1" dirty="0" err="1" smtClean="0"/>
              <a:t>psicologicas</a:t>
            </a:r>
            <a:r>
              <a:rPr lang="en-US" sz="2400" b="1" dirty="0" smtClean="0"/>
              <a:t> de la </a:t>
            </a:r>
            <a:r>
              <a:rPr lang="en-US" sz="2400" b="1" dirty="0" err="1" smtClean="0"/>
              <a:t>guerra</a:t>
            </a:r>
            <a:r>
              <a:rPr lang="en-US" sz="2400" b="1" dirty="0" smtClean="0"/>
              <a:t> nuclear </a:t>
            </a:r>
            <a:r>
              <a:rPr lang="en-US" sz="2400" b="1" dirty="0" err="1" smtClean="0"/>
              <a:t>sobre</a:t>
            </a:r>
            <a:r>
              <a:rPr lang="en-US" sz="2400" b="1" dirty="0" smtClean="0"/>
              <a:t> los </a:t>
            </a:r>
            <a:r>
              <a:rPr lang="en-US" sz="2400" b="1" dirty="0" err="1" smtClean="0"/>
              <a:t>soldados</a:t>
            </a:r>
            <a:r>
              <a:rPr lang="en-US" sz="2400" b="1" dirty="0" smtClean="0"/>
              <a:t>.</a:t>
            </a:r>
            <a:endParaRPr lang="en-US" sz="2400" b="1" dirty="0"/>
          </a:p>
        </p:txBody>
      </p:sp>
    </p:spTree>
    <p:extLst>
      <p:ext uri="{BB962C8B-B14F-4D97-AF65-F5344CB8AC3E}">
        <p14:creationId xmlns:p14="http://schemas.microsoft.com/office/powerpoint/2010/main" val="1738783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4724400"/>
            <a:ext cx="5791200" cy="1477328"/>
          </a:xfrm>
          <a:prstGeom prst="rect">
            <a:avLst/>
          </a:prstGeom>
          <a:noFill/>
        </p:spPr>
        <p:txBody>
          <a:bodyPr wrap="square" rtlCol="0">
            <a:spAutoFit/>
          </a:bodyPr>
          <a:lstStyle/>
          <a:p>
            <a:r>
              <a:rPr lang="en-US" dirty="0" err="1"/>
              <a:t>Una</a:t>
            </a:r>
            <a:r>
              <a:rPr lang="en-US" dirty="0"/>
              <a:t> de </a:t>
            </a:r>
            <a:r>
              <a:rPr lang="en-US" dirty="0" err="1"/>
              <a:t>las</a:t>
            </a:r>
            <a:r>
              <a:rPr lang="en-US" dirty="0"/>
              <a:t> </a:t>
            </a:r>
            <a:r>
              <a:rPr lang="en-US" dirty="0" err="1"/>
              <a:t>explosiones</a:t>
            </a:r>
            <a:r>
              <a:rPr lang="en-US" dirty="0"/>
              <a:t> </a:t>
            </a:r>
            <a:r>
              <a:rPr lang="en-US" dirty="0" err="1"/>
              <a:t>fue</a:t>
            </a:r>
            <a:r>
              <a:rPr lang="en-US" dirty="0"/>
              <a:t> tan </a:t>
            </a:r>
            <a:r>
              <a:rPr lang="en-US" dirty="0" err="1"/>
              <a:t>potente</a:t>
            </a:r>
            <a:r>
              <a:rPr lang="en-US" dirty="0"/>
              <a:t> </a:t>
            </a:r>
            <a:r>
              <a:rPr lang="en-US" dirty="0" err="1" smtClean="0"/>
              <a:t>que</a:t>
            </a:r>
            <a:r>
              <a:rPr lang="es-MX" dirty="0" smtClean="0"/>
              <a:t> </a:t>
            </a:r>
            <a:r>
              <a:rPr lang="es-MX" b="1" dirty="0" smtClean="0"/>
              <a:t>una pieza de casi una tonelada de peso alcanzo’ una velocidad de 60 Km/s, suficiente para ser mandada en orbita terrestre</a:t>
            </a:r>
            <a:r>
              <a:rPr lang="es-MX" dirty="0" smtClean="0"/>
              <a:t>, aunque es probable que haya sido vaporizada o destruida con el impacto con la atmosfera.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048" y="74627"/>
            <a:ext cx="6242304" cy="4681728"/>
          </a:xfrm>
          <a:prstGeom prst="rect">
            <a:avLst/>
          </a:prstGeom>
        </p:spPr>
      </p:pic>
    </p:spTree>
    <p:extLst>
      <p:ext uri="{BB962C8B-B14F-4D97-AF65-F5344CB8AC3E}">
        <p14:creationId xmlns:p14="http://schemas.microsoft.com/office/powerpoint/2010/main" val="26806489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95400"/>
            <a:ext cx="7620001" cy="3785652"/>
          </a:xfrm>
          <a:prstGeom prst="rect">
            <a:avLst/>
          </a:prstGeom>
          <a:noFill/>
        </p:spPr>
        <p:txBody>
          <a:bodyPr wrap="square" rtlCol="0">
            <a:spAutoFit/>
          </a:bodyPr>
          <a:lstStyle/>
          <a:p>
            <a:r>
              <a:rPr lang="en-US" sz="2000" b="1" dirty="0" err="1" smtClean="0"/>
              <a:t>Detalles</a:t>
            </a:r>
            <a:r>
              <a:rPr lang="en-US" sz="2000" b="1" dirty="0" smtClean="0"/>
              <a:t> de los </a:t>
            </a:r>
            <a:r>
              <a:rPr lang="en-US" sz="2000" b="1" dirty="0" err="1" smtClean="0"/>
              <a:t>experimentos</a:t>
            </a:r>
            <a:endParaRPr lang="en-US" sz="2000" b="1" dirty="0" smtClean="0"/>
          </a:p>
          <a:p>
            <a:endParaRPr lang="en-US" sz="2000" b="1" dirty="0" smtClean="0"/>
          </a:p>
          <a:p>
            <a:r>
              <a:rPr lang="en-US" sz="2000" b="1" dirty="0" smtClean="0"/>
              <a:t>Se </a:t>
            </a:r>
            <a:r>
              <a:rPr lang="en-US" sz="2000" b="1" dirty="0" err="1" smtClean="0"/>
              <a:t>utilizaron</a:t>
            </a:r>
            <a:r>
              <a:rPr lang="en-US" sz="2000" b="1" dirty="0" smtClean="0"/>
              <a:t> 1,200 </a:t>
            </a:r>
            <a:r>
              <a:rPr lang="en-US" sz="2000" b="1" dirty="0" err="1" smtClean="0"/>
              <a:t>cochinos</a:t>
            </a:r>
            <a:r>
              <a:rPr lang="en-US" sz="2000" b="1" dirty="0" smtClean="0"/>
              <a:t> para </a:t>
            </a:r>
            <a:r>
              <a:rPr lang="en-US" sz="2000" b="1" dirty="0" err="1" smtClean="0"/>
              <a:t>medir</a:t>
            </a:r>
            <a:r>
              <a:rPr lang="en-US" sz="2000" b="1" dirty="0" smtClean="0"/>
              <a:t> el </a:t>
            </a:r>
            <a:r>
              <a:rPr lang="en-US" sz="2000" b="1" dirty="0" err="1" smtClean="0"/>
              <a:t>efecto</a:t>
            </a:r>
            <a:r>
              <a:rPr lang="en-US" sz="2000" b="1" dirty="0" smtClean="0"/>
              <a:t> de </a:t>
            </a:r>
            <a:r>
              <a:rPr lang="en-US" sz="2000" b="1" dirty="0" err="1" smtClean="0"/>
              <a:t>calor</a:t>
            </a:r>
            <a:r>
              <a:rPr lang="en-US" sz="2000" b="1" dirty="0" smtClean="0"/>
              <a:t>.</a:t>
            </a:r>
          </a:p>
          <a:p>
            <a:r>
              <a:rPr lang="en-US" sz="2000" b="1" dirty="0" err="1" smtClean="0"/>
              <a:t>Casi</a:t>
            </a:r>
            <a:r>
              <a:rPr lang="en-US" sz="2000" b="1" dirty="0" smtClean="0"/>
              <a:t> </a:t>
            </a:r>
            <a:r>
              <a:rPr lang="en-US" sz="2000" b="1" dirty="0" err="1" smtClean="0"/>
              <a:t>todos</a:t>
            </a:r>
            <a:r>
              <a:rPr lang="en-US" sz="2000" b="1" dirty="0" smtClean="0"/>
              <a:t> </a:t>
            </a:r>
            <a:r>
              <a:rPr lang="en-US" sz="2000" b="1" dirty="0" err="1" smtClean="0"/>
              <a:t>sobrevivieron</a:t>
            </a:r>
            <a:r>
              <a:rPr lang="en-US" sz="2000" b="1" dirty="0" smtClean="0"/>
              <a:t>, la </a:t>
            </a:r>
            <a:r>
              <a:rPr lang="en-US" sz="2000" b="1" dirty="0" err="1" smtClean="0"/>
              <a:t>mayoria</a:t>
            </a:r>
            <a:r>
              <a:rPr lang="en-US" sz="2000" b="1" dirty="0" smtClean="0"/>
              <a:t> con </a:t>
            </a:r>
            <a:r>
              <a:rPr lang="en-US" sz="2000" b="1" dirty="0" err="1" smtClean="0"/>
              <a:t>quemaduras</a:t>
            </a:r>
            <a:r>
              <a:rPr lang="en-US" sz="2000" b="1" dirty="0" smtClean="0"/>
              <a:t> de 3er </a:t>
            </a:r>
            <a:r>
              <a:rPr lang="en-US" sz="2000" b="1" dirty="0" err="1" smtClean="0"/>
              <a:t>grado</a:t>
            </a:r>
            <a:endParaRPr lang="en-US" sz="2000" b="1" dirty="0" smtClean="0"/>
          </a:p>
          <a:p>
            <a:r>
              <a:rPr lang="en-US" sz="2000" b="1" dirty="0" err="1" smtClean="0"/>
              <a:t>Tambien</a:t>
            </a:r>
            <a:r>
              <a:rPr lang="en-US" sz="2000" b="1" dirty="0" smtClean="0"/>
              <a:t> </a:t>
            </a:r>
            <a:r>
              <a:rPr lang="en-US" sz="2000" b="1" dirty="0" err="1" smtClean="0"/>
              <a:t>lso</a:t>
            </a:r>
            <a:r>
              <a:rPr lang="en-US" sz="2000" b="1" dirty="0" smtClean="0"/>
              <a:t> </a:t>
            </a:r>
            <a:r>
              <a:rPr lang="en-US" sz="2000" b="1" dirty="0" err="1" smtClean="0"/>
              <a:t>cochinos</a:t>
            </a:r>
            <a:r>
              <a:rPr lang="en-US" sz="2000" b="1" dirty="0" smtClean="0"/>
              <a:t> </a:t>
            </a:r>
            <a:r>
              <a:rPr lang="en-US" sz="2000" b="1" dirty="0" err="1" smtClean="0"/>
              <a:t>brindaron</a:t>
            </a:r>
            <a:r>
              <a:rPr lang="en-US" sz="2000" b="1" dirty="0" smtClean="0"/>
              <a:t> </a:t>
            </a:r>
            <a:r>
              <a:rPr lang="en-US" sz="2000" b="1" dirty="0" err="1" smtClean="0"/>
              <a:t>informacion</a:t>
            </a:r>
            <a:r>
              <a:rPr lang="en-US" sz="2000" b="1" dirty="0" smtClean="0"/>
              <a:t> </a:t>
            </a:r>
            <a:r>
              <a:rPr lang="en-US" sz="2000" b="1" dirty="0" err="1" smtClean="0"/>
              <a:t>sobre</a:t>
            </a:r>
            <a:r>
              <a:rPr lang="en-US" sz="2000" b="1" dirty="0" smtClean="0"/>
              <a:t> el </a:t>
            </a:r>
            <a:r>
              <a:rPr lang="en-US" sz="2000" b="1" dirty="0" err="1" smtClean="0"/>
              <a:t>efecto</a:t>
            </a:r>
            <a:r>
              <a:rPr lang="en-US" sz="2000" b="1" dirty="0" smtClean="0"/>
              <a:t> protector de </a:t>
            </a:r>
            <a:r>
              <a:rPr lang="en-US" sz="2000" b="1" dirty="0" err="1" smtClean="0"/>
              <a:t>varios</a:t>
            </a:r>
            <a:r>
              <a:rPr lang="en-US" sz="2000" b="1" dirty="0" smtClean="0"/>
              <a:t> </a:t>
            </a:r>
            <a:r>
              <a:rPr lang="en-US" sz="2000" b="1" dirty="0" err="1" smtClean="0"/>
              <a:t>materiales</a:t>
            </a:r>
            <a:r>
              <a:rPr lang="en-US" sz="2000" b="1" dirty="0" smtClean="0"/>
              <a:t>.</a:t>
            </a:r>
          </a:p>
          <a:p>
            <a:endParaRPr lang="en-US" sz="2000" b="1" dirty="0"/>
          </a:p>
          <a:p>
            <a:r>
              <a:rPr lang="en-US" sz="2000" b="1" dirty="0" smtClean="0"/>
              <a:t>Se </a:t>
            </a:r>
            <a:r>
              <a:rPr lang="en-US" sz="2000" b="1" dirty="0" err="1" smtClean="0"/>
              <a:t>detono</a:t>
            </a:r>
            <a:r>
              <a:rPr lang="en-US" sz="2000" b="1" dirty="0" smtClean="0"/>
              <a:t>’ </a:t>
            </a:r>
            <a:r>
              <a:rPr lang="en-US" sz="2000" b="1" dirty="0" err="1" smtClean="0"/>
              <a:t>almenos</a:t>
            </a:r>
            <a:r>
              <a:rPr lang="en-US" sz="2000" b="1" dirty="0" smtClean="0"/>
              <a:t> </a:t>
            </a:r>
            <a:r>
              <a:rPr lang="en-US" sz="2000" b="1" dirty="0" err="1" smtClean="0"/>
              <a:t>una</a:t>
            </a:r>
            <a:r>
              <a:rPr lang="en-US" sz="2000" b="1" dirty="0" smtClean="0"/>
              <a:t> </a:t>
            </a:r>
            <a:r>
              <a:rPr lang="en-US" sz="2000" b="1" dirty="0" err="1" smtClean="0"/>
              <a:t>bomba</a:t>
            </a:r>
            <a:r>
              <a:rPr lang="en-US" sz="2000" b="1" dirty="0" smtClean="0"/>
              <a:t> en el </a:t>
            </a:r>
            <a:r>
              <a:rPr lang="en-US" sz="2000" b="1" dirty="0" err="1" smtClean="0"/>
              <a:t>subsuelo</a:t>
            </a:r>
            <a:r>
              <a:rPr lang="en-US" sz="2000" b="1" dirty="0" smtClean="0"/>
              <a:t>, </a:t>
            </a:r>
            <a:r>
              <a:rPr lang="en-US" sz="2000" b="1" dirty="0" err="1" smtClean="0"/>
              <a:t>causando</a:t>
            </a:r>
            <a:r>
              <a:rPr lang="en-US" sz="2000" b="1" dirty="0" smtClean="0"/>
              <a:t> un </a:t>
            </a:r>
            <a:r>
              <a:rPr lang="en-US" sz="2000" b="1" dirty="0" err="1" smtClean="0"/>
              <a:t>movimiento</a:t>
            </a:r>
            <a:r>
              <a:rPr lang="en-US" sz="2000" b="1" dirty="0" smtClean="0"/>
              <a:t> </a:t>
            </a:r>
            <a:r>
              <a:rPr lang="en-US" sz="2000" b="1" dirty="0" err="1" smtClean="0"/>
              <a:t>telurico</a:t>
            </a:r>
            <a:r>
              <a:rPr lang="en-US" sz="2000" b="1" dirty="0" smtClean="0"/>
              <a:t> </a:t>
            </a:r>
            <a:r>
              <a:rPr lang="en-US" sz="2000" b="1" dirty="0" err="1" smtClean="0"/>
              <a:t>percebible</a:t>
            </a:r>
            <a:r>
              <a:rPr lang="en-US" sz="2000" b="1" dirty="0" smtClean="0"/>
              <a:t> en </a:t>
            </a:r>
            <a:r>
              <a:rPr lang="en-US" sz="2000" b="1" dirty="0" err="1" smtClean="0"/>
              <a:t>todo</a:t>
            </a:r>
            <a:r>
              <a:rPr lang="en-US" sz="2000" b="1" dirty="0" smtClean="0"/>
              <a:t> el </a:t>
            </a:r>
            <a:r>
              <a:rPr lang="en-US" sz="2000" b="1" dirty="0" err="1" smtClean="0"/>
              <a:t>mundo</a:t>
            </a:r>
            <a:endParaRPr lang="en-US" sz="2000" b="1" dirty="0" smtClean="0"/>
          </a:p>
          <a:p>
            <a:endParaRPr lang="en-US" sz="2000" b="1" dirty="0"/>
          </a:p>
          <a:p>
            <a:r>
              <a:rPr lang="en-US" sz="2000" b="1" dirty="0" err="1" smtClean="0"/>
              <a:t>Tambien</a:t>
            </a:r>
            <a:r>
              <a:rPr lang="en-US" sz="2000" b="1" dirty="0" smtClean="0"/>
              <a:t> se </a:t>
            </a:r>
            <a:r>
              <a:rPr lang="en-US" sz="2000" b="1" dirty="0" err="1" smtClean="0"/>
              <a:t>estudiaron</a:t>
            </a:r>
            <a:r>
              <a:rPr lang="en-US" sz="2000" b="1" dirty="0" smtClean="0"/>
              <a:t> los </a:t>
            </a:r>
            <a:r>
              <a:rPr lang="en-US" sz="2000" b="1" dirty="0" err="1" smtClean="0"/>
              <a:t>efectos</a:t>
            </a:r>
            <a:r>
              <a:rPr lang="en-US" sz="2000" b="1" dirty="0" smtClean="0"/>
              <a:t> de la </a:t>
            </a:r>
            <a:r>
              <a:rPr lang="en-US" sz="2000" b="1" dirty="0" err="1" smtClean="0"/>
              <a:t>caida</a:t>
            </a:r>
            <a:r>
              <a:rPr lang="en-US" sz="2000" b="1" dirty="0" smtClean="0"/>
              <a:t> de material </a:t>
            </a:r>
            <a:r>
              <a:rPr lang="en-US" sz="2000" b="1" dirty="0" err="1" smtClean="0"/>
              <a:t>radioactivo</a:t>
            </a:r>
            <a:r>
              <a:rPr lang="en-US" sz="2000" b="1" dirty="0" smtClean="0"/>
              <a:t> </a:t>
            </a:r>
            <a:r>
              <a:rPr lang="en-US" sz="2000" b="1" dirty="0" err="1" smtClean="0"/>
              <a:t>despues</a:t>
            </a:r>
            <a:r>
              <a:rPr lang="en-US" sz="2000" b="1" dirty="0" smtClean="0"/>
              <a:t> de </a:t>
            </a:r>
            <a:r>
              <a:rPr lang="en-US" sz="2000" b="1" dirty="0" err="1" smtClean="0"/>
              <a:t>una</a:t>
            </a:r>
            <a:r>
              <a:rPr lang="en-US" sz="2000" b="1" dirty="0" smtClean="0"/>
              <a:t> explosion de </a:t>
            </a:r>
            <a:r>
              <a:rPr lang="en-US" sz="2000" b="1" dirty="0" err="1" smtClean="0"/>
              <a:t>una</a:t>
            </a:r>
            <a:r>
              <a:rPr lang="en-US" sz="2000" b="1" dirty="0" smtClean="0"/>
              <a:t> </a:t>
            </a:r>
            <a:r>
              <a:rPr lang="en-US" sz="2000" b="1" dirty="0" err="1" smtClean="0"/>
              <a:t>bomba</a:t>
            </a:r>
            <a:r>
              <a:rPr lang="en-US" sz="2000" b="1" dirty="0" smtClean="0"/>
              <a:t> A en </a:t>
            </a:r>
            <a:r>
              <a:rPr lang="en-US" sz="2000" b="1" dirty="0" err="1" smtClean="0"/>
              <a:t>altura</a:t>
            </a:r>
            <a:endParaRPr lang="es-MX" sz="2000" b="1" dirty="0"/>
          </a:p>
        </p:txBody>
      </p:sp>
    </p:spTree>
    <p:extLst>
      <p:ext uri="{BB962C8B-B14F-4D97-AF65-F5344CB8AC3E}">
        <p14:creationId xmlns:p14="http://schemas.microsoft.com/office/powerpoint/2010/main" val="1738783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364" y="685800"/>
            <a:ext cx="7620001" cy="4524315"/>
          </a:xfrm>
          <a:prstGeom prst="rect">
            <a:avLst/>
          </a:prstGeom>
          <a:noFill/>
        </p:spPr>
        <p:txBody>
          <a:bodyPr wrap="square" rtlCol="0">
            <a:spAutoFit/>
          </a:bodyPr>
          <a:lstStyle/>
          <a:p>
            <a:r>
              <a:rPr lang="en-US" sz="2400" b="1" dirty="0" err="1" smtClean="0"/>
              <a:t>Consecuencias</a:t>
            </a:r>
            <a:endParaRPr lang="en-US" sz="2400" b="1" dirty="0" smtClean="0"/>
          </a:p>
          <a:p>
            <a:endParaRPr lang="en-US" sz="2400" b="1" dirty="0" smtClean="0"/>
          </a:p>
          <a:p>
            <a:r>
              <a:rPr lang="en-US" sz="2400" b="1" dirty="0" smtClean="0"/>
              <a:t>Como </a:t>
            </a:r>
            <a:r>
              <a:rPr lang="en-US" sz="2400" b="1" dirty="0" err="1" smtClean="0"/>
              <a:t>consecuencia</a:t>
            </a:r>
            <a:r>
              <a:rPr lang="en-US" sz="2400" b="1" dirty="0" smtClean="0"/>
              <a:t> de la </a:t>
            </a:r>
            <a:r>
              <a:rPr lang="en-US" sz="2400" b="1" dirty="0" err="1" smtClean="0"/>
              <a:t>operacion</a:t>
            </a:r>
            <a:r>
              <a:rPr lang="en-US" sz="2400" b="1" dirty="0" smtClean="0"/>
              <a:t>, se </a:t>
            </a:r>
            <a:r>
              <a:rPr lang="en-US" sz="2400" b="1" dirty="0" err="1" smtClean="0"/>
              <a:t>liberaron</a:t>
            </a:r>
            <a:r>
              <a:rPr lang="en-US" sz="2400" b="1" dirty="0" smtClean="0"/>
              <a:t> en el </a:t>
            </a:r>
            <a:r>
              <a:rPr lang="en-US" sz="2400" b="1" dirty="0" err="1" smtClean="0"/>
              <a:t>atmosfera</a:t>
            </a:r>
            <a:r>
              <a:rPr lang="en-US" sz="2400" b="1" dirty="0" smtClean="0"/>
              <a:t>  </a:t>
            </a:r>
            <a:r>
              <a:rPr lang="en-US" sz="2400" b="1" dirty="0" err="1" smtClean="0"/>
              <a:t>casi</a:t>
            </a:r>
            <a:r>
              <a:rPr lang="en-US" sz="2400" b="1" dirty="0" smtClean="0"/>
              <a:t> 60,000 </a:t>
            </a:r>
            <a:r>
              <a:rPr lang="en-US" sz="2400" b="1" dirty="0" err="1" smtClean="0"/>
              <a:t>Kcurie</a:t>
            </a:r>
            <a:r>
              <a:rPr lang="en-US" sz="2400" b="1" dirty="0" smtClean="0"/>
              <a:t> de </a:t>
            </a:r>
            <a:r>
              <a:rPr lang="en-US" sz="2400" b="1" dirty="0" err="1" smtClean="0"/>
              <a:t>iodo</a:t>
            </a:r>
            <a:r>
              <a:rPr lang="en-US" sz="2400" b="1" dirty="0" smtClean="0"/>
              <a:t> 131 (</a:t>
            </a:r>
            <a:r>
              <a:rPr lang="en-US" sz="2400" b="1" dirty="0" err="1" smtClean="0"/>
              <a:t>radioactivo</a:t>
            </a:r>
            <a:r>
              <a:rPr lang="en-US" sz="2400" b="1" dirty="0" smtClean="0"/>
              <a:t>).</a:t>
            </a:r>
          </a:p>
          <a:p>
            <a:endParaRPr lang="en-US" sz="2400" b="1" dirty="0"/>
          </a:p>
          <a:p>
            <a:r>
              <a:rPr lang="en-US" sz="2400" b="1" dirty="0" smtClean="0"/>
              <a:t>El </a:t>
            </a:r>
            <a:r>
              <a:rPr lang="en-US" sz="2400" b="1" dirty="0" err="1" smtClean="0"/>
              <a:t>iodo</a:t>
            </a:r>
            <a:r>
              <a:rPr lang="en-US" sz="2400" b="1" dirty="0" smtClean="0"/>
              <a:t> </a:t>
            </a:r>
            <a:r>
              <a:rPr lang="en-US" sz="2400" b="1" dirty="0" err="1" smtClean="0"/>
              <a:t>es</a:t>
            </a:r>
            <a:r>
              <a:rPr lang="en-US" sz="2400" b="1" dirty="0" smtClean="0"/>
              <a:t> un </a:t>
            </a:r>
            <a:r>
              <a:rPr lang="en-US" sz="2400" b="1" dirty="0" err="1" smtClean="0"/>
              <a:t>halogeno</a:t>
            </a:r>
            <a:r>
              <a:rPr lang="en-US" sz="2400" b="1" dirty="0" smtClean="0"/>
              <a:t> </a:t>
            </a:r>
            <a:r>
              <a:rPr lang="en-US" sz="2400" b="1" dirty="0" err="1" smtClean="0"/>
              <a:t>absorbido</a:t>
            </a:r>
            <a:r>
              <a:rPr lang="en-US" sz="2400" b="1" dirty="0" smtClean="0"/>
              <a:t> </a:t>
            </a:r>
            <a:r>
              <a:rPr lang="en-US" sz="2400" b="1" dirty="0" err="1" smtClean="0"/>
              <a:t>por</a:t>
            </a:r>
            <a:r>
              <a:rPr lang="en-US" sz="2400" b="1" dirty="0" smtClean="0"/>
              <a:t> el </a:t>
            </a:r>
            <a:r>
              <a:rPr lang="en-US" sz="2400" b="1" dirty="0" err="1" smtClean="0"/>
              <a:t>cuerpo</a:t>
            </a:r>
            <a:r>
              <a:rPr lang="en-US" sz="2400" b="1" dirty="0" smtClean="0"/>
              <a:t> </a:t>
            </a:r>
            <a:r>
              <a:rPr lang="en-US" sz="2400" b="1" dirty="0" err="1" smtClean="0"/>
              <a:t>humano</a:t>
            </a:r>
            <a:r>
              <a:rPr lang="en-US" sz="2400" b="1" dirty="0" smtClean="0"/>
              <a:t>, </a:t>
            </a:r>
            <a:r>
              <a:rPr lang="en-US" sz="2400" b="1" dirty="0" err="1" smtClean="0"/>
              <a:t>donde</a:t>
            </a:r>
            <a:r>
              <a:rPr lang="en-US" sz="2400" b="1" dirty="0" smtClean="0"/>
              <a:t> </a:t>
            </a:r>
            <a:r>
              <a:rPr lang="en-US" sz="2400" b="1" dirty="0" err="1" smtClean="0"/>
              <a:t>es</a:t>
            </a:r>
            <a:r>
              <a:rPr lang="en-US" sz="2400" b="1" dirty="0" smtClean="0"/>
              <a:t> </a:t>
            </a:r>
            <a:r>
              <a:rPr lang="en-US" sz="2400" b="1" dirty="0" err="1" smtClean="0"/>
              <a:t>uttilizado</a:t>
            </a:r>
            <a:r>
              <a:rPr lang="en-US" sz="2400" b="1" dirty="0" smtClean="0"/>
              <a:t> </a:t>
            </a:r>
            <a:r>
              <a:rPr lang="en-US" sz="2400" b="1" dirty="0" err="1" smtClean="0"/>
              <a:t>por</a:t>
            </a:r>
            <a:r>
              <a:rPr lang="en-US" sz="2400" b="1" dirty="0" smtClean="0"/>
              <a:t> la </a:t>
            </a:r>
            <a:r>
              <a:rPr lang="en-US" sz="2400" b="1" dirty="0" err="1" smtClean="0"/>
              <a:t>glandula</a:t>
            </a:r>
            <a:r>
              <a:rPr lang="en-US" sz="2400" b="1" dirty="0" smtClean="0"/>
              <a:t> </a:t>
            </a:r>
            <a:r>
              <a:rPr lang="en-US" sz="2400" b="1" dirty="0" err="1" smtClean="0"/>
              <a:t>tiroidea</a:t>
            </a:r>
            <a:r>
              <a:rPr lang="en-US" sz="2400" b="1" dirty="0" smtClean="0"/>
              <a:t> para regular el </a:t>
            </a:r>
            <a:r>
              <a:rPr lang="en-US" sz="2400" b="1" dirty="0" err="1" smtClean="0"/>
              <a:t>metabolismo</a:t>
            </a:r>
            <a:r>
              <a:rPr lang="en-US" sz="2400" b="1" dirty="0" smtClean="0"/>
              <a:t> basal del </a:t>
            </a:r>
            <a:r>
              <a:rPr lang="en-US" sz="2400" b="1" dirty="0" err="1" smtClean="0"/>
              <a:t>cuerpo</a:t>
            </a:r>
            <a:r>
              <a:rPr lang="en-US" sz="2400" b="1" dirty="0" smtClean="0"/>
              <a:t>.</a:t>
            </a:r>
          </a:p>
          <a:p>
            <a:endParaRPr lang="en-US" sz="2400" b="1" dirty="0"/>
          </a:p>
          <a:p>
            <a:r>
              <a:rPr lang="en-US" sz="2400" b="1" dirty="0" smtClean="0"/>
              <a:t>Se </a:t>
            </a:r>
            <a:r>
              <a:rPr lang="en-US" sz="2400" b="1" dirty="0" err="1" smtClean="0"/>
              <a:t>calcula</a:t>
            </a:r>
            <a:r>
              <a:rPr lang="en-US" sz="2400" b="1" dirty="0" smtClean="0"/>
              <a:t> </a:t>
            </a:r>
            <a:r>
              <a:rPr lang="en-US" sz="2400" b="1" dirty="0" err="1" smtClean="0"/>
              <a:t>que</a:t>
            </a:r>
            <a:r>
              <a:rPr lang="en-US" sz="2400" b="1" dirty="0" smtClean="0"/>
              <a:t> entre 10.000 y 200.000 personas </a:t>
            </a:r>
            <a:r>
              <a:rPr lang="en-US" sz="2400" b="1" dirty="0" err="1" smtClean="0"/>
              <a:t>pueden</a:t>
            </a:r>
            <a:r>
              <a:rPr lang="en-US" sz="2400" b="1" dirty="0" smtClean="0"/>
              <a:t> </a:t>
            </a:r>
            <a:r>
              <a:rPr lang="en-US" sz="2400" b="1" dirty="0" err="1" smtClean="0"/>
              <a:t>haber</a:t>
            </a:r>
            <a:r>
              <a:rPr lang="en-US" sz="2400" b="1" dirty="0" smtClean="0"/>
              <a:t> </a:t>
            </a:r>
            <a:r>
              <a:rPr lang="en-US" sz="2400" b="1" dirty="0" err="1" smtClean="0"/>
              <a:t>contracto</a:t>
            </a:r>
            <a:r>
              <a:rPr lang="en-US" sz="2400" b="1" dirty="0" smtClean="0"/>
              <a:t> </a:t>
            </a:r>
            <a:r>
              <a:rPr lang="en-US" sz="2400" b="1" dirty="0" err="1" smtClean="0"/>
              <a:t>concer</a:t>
            </a:r>
            <a:r>
              <a:rPr lang="en-US" sz="2400" b="1" dirty="0" smtClean="0"/>
              <a:t> de la </a:t>
            </a:r>
            <a:r>
              <a:rPr lang="en-US" sz="2400" b="1" dirty="0" err="1" smtClean="0"/>
              <a:t>glandula</a:t>
            </a:r>
            <a:r>
              <a:rPr lang="en-US" sz="2400" b="1" dirty="0" smtClean="0"/>
              <a:t> </a:t>
            </a:r>
            <a:r>
              <a:rPr lang="en-US" sz="2400" b="1" dirty="0" err="1" smtClean="0"/>
              <a:t>tiroidea</a:t>
            </a:r>
            <a:r>
              <a:rPr lang="en-US" sz="2400" b="1" dirty="0" smtClean="0"/>
              <a:t>, </a:t>
            </a:r>
            <a:r>
              <a:rPr lang="en-US" sz="2400" b="1" dirty="0" err="1" smtClean="0"/>
              <a:t>llevando</a:t>
            </a:r>
            <a:r>
              <a:rPr lang="en-US" sz="2400" b="1" dirty="0" smtClean="0"/>
              <a:t> a entre 1,000 y 20,000 </a:t>
            </a:r>
            <a:r>
              <a:rPr lang="en-US" sz="2400" b="1" dirty="0" err="1" smtClean="0"/>
              <a:t>muertes</a:t>
            </a:r>
            <a:r>
              <a:rPr lang="en-US" sz="2400" b="1" dirty="0" smtClean="0"/>
              <a:t> </a:t>
            </a:r>
            <a:r>
              <a:rPr lang="en-US" sz="2400" b="1" dirty="0" err="1" smtClean="0"/>
              <a:t>inecesarias</a:t>
            </a:r>
            <a:r>
              <a:rPr lang="en-US" sz="2400" b="1" dirty="0" smtClean="0"/>
              <a:t>.</a:t>
            </a:r>
          </a:p>
        </p:txBody>
      </p:sp>
    </p:spTree>
    <p:extLst>
      <p:ext uri="{BB962C8B-B14F-4D97-AF65-F5344CB8AC3E}">
        <p14:creationId xmlns:p14="http://schemas.microsoft.com/office/powerpoint/2010/main" val="2680648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6489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14400"/>
            <a:ext cx="7620000" cy="2031325"/>
          </a:xfrm>
          <a:prstGeom prst="rect">
            <a:avLst/>
          </a:prstGeom>
          <a:noFill/>
        </p:spPr>
        <p:txBody>
          <a:bodyPr wrap="square" rtlCol="0">
            <a:spAutoFit/>
          </a:bodyPr>
          <a:lstStyle/>
          <a:p>
            <a:r>
              <a:rPr lang="en-US" sz="2800" b="1" dirty="0" smtClean="0"/>
              <a:t>Tuskegee syphilis experiment</a:t>
            </a:r>
          </a:p>
          <a:p>
            <a:endParaRPr lang="en-US" sz="2000" b="1" dirty="0"/>
          </a:p>
          <a:p>
            <a:r>
              <a:rPr lang="en-US" sz="2000" b="1" dirty="0" smtClean="0"/>
              <a:t>Durante </a:t>
            </a:r>
            <a:r>
              <a:rPr lang="en-US" sz="2000" b="1" dirty="0" err="1" smtClean="0"/>
              <a:t>casi</a:t>
            </a:r>
            <a:r>
              <a:rPr lang="en-US" sz="2000" b="1" dirty="0" smtClean="0"/>
              <a:t> 4 </a:t>
            </a:r>
            <a:r>
              <a:rPr lang="en-US" sz="2000" b="1" dirty="0" err="1" smtClean="0"/>
              <a:t>decadas</a:t>
            </a:r>
            <a:r>
              <a:rPr lang="en-US" sz="2000" b="1" dirty="0" smtClean="0"/>
              <a:t>, </a:t>
            </a:r>
            <a:r>
              <a:rPr lang="en-US" sz="2000" b="1" dirty="0" err="1" smtClean="0"/>
              <a:t>terminando</a:t>
            </a:r>
            <a:r>
              <a:rPr lang="en-US" sz="2000" b="1" dirty="0" smtClean="0"/>
              <a:t> en 1972, en Alabama, el </a:t>
            </a:r>
            <a:r>
              <a:rPr lang="en-US" sz="2000" b="1" dirty="0" err="1" smtClean="0"/>
              <a:t>Instituto</a:t>
            </a:r>
            <a:r>
              <a:rPr lang="en-US" sz="2000" b="1" dirty="0" smtClean="0"/>
              <a:t> de </a:t>
            </a:r>
            <a:r>
              <a:rPr lang="en-US" sz="2000" b="1" dirty="0" err="1" smtClean="0"/>
              <a:t>Investigacion</a:t>
            </a:r>
            <a:r>
              <a:rPr lang="en-US" sz="2000" b="1" dirty="0" smtClean="0"/>
              <a:t> Tuskegee </a:t>
            </a:r>
            <a:r>
              <a:rPr lang="en-US" sz="2000" b="1" dirty="0" err="1" smtClean="0"/>
              <a:t>enrolo</a:t>
            </a:r>
            <a:r>
              <a:rPr lang="en-US" sz="2000" b="1" dirty="0" smtClean="0"/>
              <a:t>’ </a:t>
            </a:r>
            <a:r>
              <a:rPr lang="en-US" sz="2000" b="1" dirty="0" err="1" smtClean="0"/>
              <a:t>casi</a:t>
            </a:r>
            <a:r>
              <a:rPr lang="en-US" sz="2000" b="1" dirty="0" smtClean="0"/>
              <a:t> 600 personas, la </a:t>
            </a:r>
            <a:r>
              <a:rPr lang="en-US" sz="2000" b="1" dirty="0" err="1" smtClean="0"/>
              <a:t>mayoria</a:t>
            </a:r>
            <a:r>
              <a:rPr lang="en-US" sz="2000" b="1" dirty="0" smtClean="0"/>
              <a:t> afro-</a:t>
            </a:r>
            <a:r>
              <a:rPr lang="en-US" sz="2000" b="1" dirty="0" err="1" smtClean="0"/>
              <a:t>americanos</a:t>
            </a:r>
            <a:r>
              <a:rPr lang="en-US" sz="2000" b="1" dirty="0" smtClean="0"/>
              <a:t> con </a:t>
            </a:r>
            <a:r>
              <a:rPr lang="en-US" sz="2000" b="1" dirty="0" err="1" smtClean="0"/>
              <a:t>sifilis</a:t>
            </a:r>
            <a:r>
              <a:rPr lang="en-US" sz="2000" b="1" dirty="0" smtClean="0"/>
              <a:t>, para </a:t>
            </a:r>
            <a:r>
              <a:rPr lang="en-US" sz="2000" b="1" dirty="0" err="1" smtClean="0"/>
              <a:t>pruevas</a:t>
            </a:r>
            <a:r>
              <a:rPr lang="en-US" sz="2000" b="1" dirty="0" smtClean="0"/>
              <a:t> </a:t>
            </a:r>
            <a:r>
              <a:rPr lang="en-US" sz="2000" b="1" dirty="0" err="1" smtClean="0"/>
              <a:t>sobre</a:t>
            </a:r>
            <a:r>
              <a:rPr lang="en-US" sz="2000" b="1" dirty="0" smtClean="0"/>
              <a:t> la </a:t>
            </a:r>
            <a:r>
              <a:rPr lang="en-US" sz="2000" b="1" dirty="0" err="1" smtClean="0"/>
              <a:t>enfermedad</a:t>
            </a:r>
            <a:r>
              <a:rPr lang="en-US" sz="2000" b="1" dirty="0" smtClean="0"/>
              <a:t>.</a:t>
            </a:r>
          </a:p>
          <a:p>
            <a:endParaRPr lang="en-US" dirty="0"/>
          </a:p>
        </p:txBody>
      </p:sp>
      <p:sp>
        <p:nvSpPr>
          <p:cNvPr id="3" name="AutoShape 2" descr="http://www.google.com.mx/url?sa=i&amp;source=images&amp;cd=&amp;docid=btmge1HUOTmnTM&amp;tbnid=pYJLT_x2xabWHM:&amp;ved=0CAUQjBw4EA&amp;url=https%3A%2F%2Fwww.msu.edu%2Fcourse%2Fhm%2F546%2Fimages%2Fheller.jpg&amp;ei=Se_yUv34DNDloATUqYKwAQ&amp;psig=AFQjCNHpr3kXesvHcZGuMCLqeEBrTu_eBw&amp;ust=1391739081250824"/>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3657600"/>
            <a:ext cx="2133600" cy="2743200"/>
          </a:xfrm>
          <a:prstGeom prst="rect">
            <a:avLst/>
          </a:prstGeom>
        </p:spPr>
      </p:pic>
      <p:sp>
        <p:nvSpPr>
          <p:cNvPr id="5" name="TextBox 4"/>
          <p:cNvSpPr txBox="1"/>
          <p:nvPr/>
        </p:nvSpPr>
        <p:spPr>
          <a:xfrm>
            <a:off x="4419600" y="5791200"/>
            <a:ext cx="1076513" cy="369332"/>
          </a:xfrm>
          <a:prstGeom prst="rect">
            <a:avLst/>
          </a:prstGeom>
          <a:noFill/>
        </p:spPr>
        <p:txBody>
          <a:bodyPr wrap="none" rtlCol="0">
            <a:spAutoFit/>
          </a:bodyPr>
          <a:lstStyle/>
          <a:p>
            <a:r>
              <a:rPr lang="en-US" b="1" dirty="0" smtClean="0"/>
              <a:t>Dr. Heller</a:t>
            </a:r>
            <a:endParaRPr lang="es-MX"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971800"/>
            <a:ext cx="2857500" cy="1914525"/>
          </a:xfrm>
          <a:prstGeom prst="rect">
            <a:avLst/>
          </a:prstGeom>
        </p:spPr>
      </p:pic>
    </p:spTree>
    <p:extLst>
      <p:ext uri="{BB962C8B-B14F-4D97-AF65-F5344CB8AC3E}">
        <p14:creationId xmlns:p14="http://schemas.microsoft.com/office/powerpoint/2010/main" val="26806489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743200"/>
            <a:ext cx="2476500" cy="3324225"/>
          </a:xfrm>
          <a:prstGeom prst="rect">
            <a:avLst/>
          </a:prstGeom>
        </p:spPr>
      </p:pic>
      <p:sp>
        <p:nvSpPr>
          <p:cNvPr id="3" name="Rectangle 2"/>
          <p:cNvSpPr/>
          <p:nvPr/>
        </p:nvSpPr>
        <p:spPr>
          <a:xfrm>
            <a:off x="1295400" y="457200"/>
            <a:ext cx="7086600" cy="2862322"/>
          </a:xfrm>
          <a:prstGeom prst="rect">
            <a:avLst/>
          </a:prstGeom>
        </p:spPr>
        <p:txBody>
          <a:bodyPr wrap="square">
            <a:spAutoFit/>
          </a:bodyPr>
          <a:lstStyle/>
          <a:p>
            <a:r>
              <a:rPr lang="en-US" sz="2400" b="1" dirty="0"/>
              <a:t>El </a:t>
            </a:r>
            <a:r>
              <a:rPr lang="en-US" sz="2400" b="1" dirty="0" err="1"/>
              <a:t>experimento</a:t>
            </a:r>
            <a:r>
              <a:rPr lang="en-US" sz="2400" b="1" dirty="0"/>
              <a:t> se </a:t>
            </a:r>
            <a:r>
              <a:rPr lang="en-US" sz="2400" b="1" dirty="0" err="1"/>
              <a:t>considera</a:t>
            </a:r>
            <a:r>
              <a:rPr lang="en-US" sz="2400" b="1" dirty="0"/>
              <a:t> no </a:t>
            </a:r>
            <a:r>
              <a:rPr lang="en-US" sz="2400" b="1" dirty="0" err="1"/>
              <a:t>etico</a:t>
            </a:r>
            <a:r>
              <a:rPr lang="en-US" sz="2400" b="1" dirty="0"/>
              <a:t> </a:t>
            </a:r>
            <a:r>
              <a:rPr lang="en-US" sz="2400" b="1" dirty="0" err="1"/>
              <a:t>porque</a:t>
            </a:r>
            <a:r>
              <a:rPr lang="en-US" sz="2400" b="1" dirty="0"/>
              <a:t> a la </a:t>
            </a:r>
            <a:r>
              <a:rPr lang="en-US" sz="2400" b="1" dirty="0" err="1"/>
              <a:t>fecha</a:t>
            </a:r>
            <a:r>
              <a:rPr lang="en-US" sz="2400" b="1" dirty="0"/>
              <a:t> la </a:t>
            </a:r>
            <a:r>
              <a:rPr lang="en-US" sz="2400" b="1" dirty="0" err="1"/>
              <a:t>sifilis</a:t>
            </a:r>
            <a:r>
              <a:rPr lang="en-US" sz="2400" b="1" dirty="0"/>
              <a:t> era </a:t>
            </a:r>
            <a:r>
              <a:rPr lang="en-US" sz="2400" b="1" dirty="0" err="1"/>
              <a:t>perfectamente</a:t>
            </a:r>
            <a:r>
              <a:rPr lang="en-US" sz="2400" b="1" dirty="0"/>
              <a:t> </a:t>
            </a:r>
            <a:r>
              <a:rPr lang="en-US" sz="2400" b="1" dirty="0" err="1"/>
              <a:t>tratable</a:t>
            </a:r>
            <a:r>
              <a:rPr lang="en-US" sz="2400" b="1" dirty="0"/>
              <a:t> con </a:t>
            </a:r>
            <a:r>
              <a:rPr lang="en-US" sz="2400" b="1" dirty="0" err="1"/>
              <a:t>penicilina</a:t>
            </a:r>
            <a:endParaRPr lang="en-US" sz="2400" b="1" dirty="0"/>
          </a:p>
          <a:p>
            <a:endParaRPr lang="en-US" sz="2400" b="1" dirty="0"/>
          </a:p>
          <a:p>
            <a:r>
              <a:rPr lang="en-US" sz="2400" b="1" dirty="0"/>
              <a:t>Los </a:t>
            </a:r>
            <a:r>
              <a:rPr lang="en-US" sz="2400" b="1" dirty="0" err="1"/>
              <a:t>participantes</a:t>
            </a:r>
            <a:r>
              <a:rPr lang="en-US" sz="2400" b="1" dirty="0"/>
              <a:t> no </a:t>
            </a:r>
            <a:r>
              <a:rPr lang="en-US" sz="2400" b="1" dirty="0" err="1"/>
              <a:t>fueron</a:t>
            </a:r>
            <a:r>
              <a:rPr lang="en-US" sz="2400" b="1" dirty="0"/>
              <a:t> </a:t>
            </a:r>
            <a:r>
              <a:rPr lang="en-US" sz="2400" b="1" dirty="0" err="1"/>
              <a:t>informados</a:t>
            </a:r>
            <a:r>
              <a:rPr lang="en-US" sz="2400" b="1" dirty="0"/>
              <a:t> </a:t>
            </a:r>
            <a:r>
              <a:rPr lang="en-US" sz="2400" b="1" dirty="0" err="1"/>
              <a:t>adecuadamente</a:t>
            </a:r>
            <a:r>
              <a:rPr lang="en-US" sz="2400" b="1" dirty="0"/>
              <a:t>, y </a:t>
            </a:r>
            <a:r>
              <a:rPr lang="en-US" sz="2400" b="1" dirty="0" err="1"/>
              <a:t>muchos</a:t>
            </a:r>
            <a:r>
              <a:rPr lang="en-US" sz="2400" b="1" dirty="0"/>
              <a:t> de </a:t>
            </a:r>
            <a:r>
              <a:rPr lang="en-US" sz="2400" b="1" dirty="0" err="1"/>
              <a:t>ellos</a:t>
            </a:r>
            <a:r>
              <a:rPr lang="en-US" sz="2400" b="1" dirty="0"/>
              <a:t> </a:t>
            </a:r>
            <a:r>
              <a:rPr lang="en-US" sz="2400" b="1" dirty="0" err="1"/>
              <a:t>murieron</a:t>
            </a:r>
            <a:r>
              <a:rPr lang="en-US" sz="2400" b="1" dirty="0"/>
              <a:t> de la </a:t>
            </a:r>
            <a:r>
              <a:rPr lang="en-US" sz="2400" b="1" dirty="0" err="1"/>
              <a:t>enfermedad</a:t>
            </a:r>
            <a:r>
              <a:rPr lang="en-US" sz="2400" b="1" dirty="0"/>
              <a:t> </a:t>
            </a:r>
            <a:r>
              <a:rPr lang="en-US" sz="2400" b="1" dirty="0" err="1"/>
              <a:t>inecesariamente</a:t>
            </a:r>
            <a:endParaRPr lang="en-US" sz="2400" b="1" dirty="0"/>
          </a:p>
          <a:p>
            <a:endParaRPr lang="en-US" dirty="0"/>
          </a:p>
          <a:p>
            <a:endParaRPr lang="es-MX"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194923"/>
            <a:ext cx="3839552" cy="2681287"/>
          </a:xfrm>
          <a:prstGeom prst="rect">
            <a:avLst/>
          </a:prstGeom>
        </p:spPr>
      </p:pic>
    </p:spTree>
    <p:extLst>
      <p:ext uri="{BB962C8B-B14F-4D97-AF65-F5344CB8AC3E}">
        <p14:creationId xmlns:p14="http://schemas.microsoft.com/office/powerpoint/2010/main" val="37507289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7467600" cy="4462760"/>
          </a:xfrm>
          <a:prstGeom prst="rect">
            <a:avLst/>
          </a:prstGeom>
          <a:noFill/>
        </p:spPr>
        <p:txBody>
          <a:bodyPr wrap="square" rtlCol="0">
            <a:spAutoFit/>
          </a:bodyPr>
          <a:lstStyle/>
          <a:p>
            <a:r>
              <a:rPr lang="en-US" sz="2400" b="1" dirty="0" err="1" smtClean="0"/>
              <a:t>Experimento</a:t>
            </a:r>
            <a:r>
              <a:rPr lang="en-US" sz="2400" b="1" dirty="0" smtClean="0"/>
              <a:t> </a:t>
            </a:r>
            <a:r>
              <a:rPr lang="en-US" sz="2400" b="1" dirty="0" err="1" smtClean="0"/>
              <a:t>parecido</a:t>
            </a:r>
            <a:r>
              <a:rPr lang="en-US" sz="2400" b="1" dirty="0" smtClean="0"/>
              <a:t> en Guatemala (1946-48)</a:t>
            </a:r>
          </a:p>
          <a:p>
            <a:endParaRPr lang="en-US" sz="2000" b="1" dirty="0"/>
          </a:p>
          <a:p>
            <a:r>
              <a:rPr lang="en-US" sz="2000" b="1" dirty="0" smtClean="0"/>
              <a:t>En Guatemala, </a:t>
            </a:r>
            <a:r>
              <a:rPr lang="en-US" sz="2000" b="1" dirty="0" err="1" smtClean="0"/>
              <a:t>doctores</a:t>
            </a:r>
            <a:r>
              <a:rPr lang="en-US" sz="2000" b="1" dirty="0" smtClean="0"/>
              <a:t> </a:t>
            </a:r>
            <a:r>
              <a:rPr lang="en-US" sz="2000" b="1" dirty="0" err="1" smtClean="0"/>
              <a:t>estadunidenses</a:t>
            </a:r>
            <a:r>
              <a:rPr lang="en-US" sz="2000" b="1" dirty="0"/>
              <a:t> </a:t>
            </a:r>
            <a:r>
              <a:rPr lang="en-US" sz="2000" b="1" dirty="0" smtClean="0"/>
              <a:t>con el </a:t>
            </a:r>
            <a:r>
              <a:rPr lang="en-US" sz="2000" b="1" dirty="0" err="1" smtClean="0"/>
              <a:t>conocimiento</a:t>
            </a:r>
            <a:r>
              <a:rPr lang="en-US" sz="2000" b="1" dirty="0" smtClean="0"/>
              <a:t> de </a:t>
            </a:r>
            <a:r>
              <a:rPr lang="en-US" sz="2000" b="1" dirty="0" err="1" smtClean="0"/>
              <a:t>las</a:t>
            </a:r>
            <a:r>
              <a:rPr lang="en-US" sz="2000" b="1" dirty="0" smtClean="0"/>
              <a:t> </a:t>
            </a:r>
            <a:r>
              <a:rPr lang="en-US" sz="2000" b="1" dirty="0" err="1" smtClean="0"/>
              <a:t>autoridades</a:t>
            </a:r>
            <a:r>
              <a:rPr lang="en-US" sz="2000" b="1" dirty="0" smtClean="0"/>
              <a:t> locales, </a:t>
            </a:r>
            <a:r>
              <a:rPr lang="en-US" sz="2000" b="1" dirty="0" err="1" smtClean="0"/>
              <a:t>usaron</a:t>
            </a:r>
            <a:r>
              <a:rPr lang="en-US" sz="2000" b="1" dirty="0" smtClean="0"/>
              <a:t> </a:t>
            </a:r>
            <a:r>
              <a:rPr lang="en-US" sz="2000" b="1" dirty="0" err="1" smtClean="0"/>
              <a:t>casi</a:t>
            </a:r>
            <a:r>
              <a:rPr lang="en-US" sz="2000" b="1" dirty="0" smtClean="0"/>
              <a:t> 700 </a:t>
            </a:r>
            <a:r>
              <a:rPr lang="en-US" sz="2000" b="1" dirty="0" err="1" smtClean="0"/>
              <a:t>presos</a:t>
            </a:r>
            <a:r>
              <a:rPr lang="en-US" sz="2000" b="1" dirty="0" smtClean="0"/>
              <a:t> de </a:t>
            </a:r>
            <a:r>
              <a:rPr lang="en-US" sz="2000" b="1" dirty="0" err="1" smtClean="0"/>
              <a:t>carceles</a:t>
            </a:r>
            <a:r>
              <a:rPr lang="en-US" sz="2000" b="1" dirty="0" smtClean="0"/>
              <a:t> locales para </a:t>
            </a:r>
            <a:r>
              <a:rPr lang="en-US" sz="2000" b="1" dirty="0" err="1" smtClean="0"/>
              <a:t>testear</a:t>
            </a:r>
            <a:r>
              <a:rPr lang="en-US" sz="2000" b="1" dirty="0" smtClean="0"/>
              <a:t> </a:t>
            </a:r>
            <a:r>
              <a:rPr lang="en-US" sz="2000" b="1" dirty="0" err="1" smtClean="0"/>
              <a:t>efectos</a:t>
            </a:r>
            <a:r>
              <a:rPr lang="en-US" sz="2000" b="1" dirty="0" smtClean="0"/>
              <a:t> de la </a:t>
            </a:r>
            <a:r>
              <a:rPr lang="en-US" sz="2000" b="1" dirty="0" err="1" smtClean="0"/>
              <a:t>sifilis</a:t>
            </a:r>
            <a:r>
              <a:rPr lang="en-US" sz="2000" b="1" dirty="0" smtClean="0"/>
              <a:t>.</a:t>
            </a:r>
          </a:p>
          <a:p>
            <a:endParaRPr lang="en-US" sz="2000" b="1" dirty="0"/>
          </a:p>
          <a:p>
            <a:r>
              <a:rPr lang="en-US" sz="2000" b="1" dirty="0" err="1" smtClean="0"/>
              <a:t>Algunos</a:t>
            </a:r>
            <a:r>
              <a:rPr lang="en-US" sz="2000" b="1" dirty="0" smtClean="0"/>
              <a:t> de los </a:t>
            </a:r>
            <a:r>
              <a:rPr lang="en-US" sz="2000" b="1" dirty="0" err="1" smtClean="0"/>
              <a:t>sujetos</a:t>
            </a:r>
            <a:r>
              <a:rPr lang="en-US" sz="2000" b="1" dirty="0" smtClean="0"/>
              <a:t> </a:t>
            </a:r>
            <a:r>
              <a:rPr lang="en-US" sz="2000" b="1" dirty="0" err="1" smtClean="0"/>
              <a:t>ya</a:t>
            </a:r>
            <a:r>
              <a:rPr lang="en-US" sz="2000" b="1" dirty="0" smtClean="0"/>
              <a:t> </a:t>
            </a:r>
            <a:r>
              <a:rPr lang="en-US" sz="2000" b="1" dirty="0" err="1" smtClean="0"/>
              <a:t>habian</a:t>
            </a:r>
            <a:r>
              <a:rPr lang="en-US" sz="2000" b="1" dirty="0" smtClean="0"/>
              <a:t> </a:t>
            </a:r>
            <a:r>
              <a:rPr lang="en-US" sz="2000" b="1" dirty="0" err="1" smtClean="0"/>
              <a:t>cotnrido</a:t>
            </a:r>
            <a:r>
              <a:rPr lang="en-US" sz="2000" b="1" dirty="0" smtClean="0"/>
              <a:t> la </a:t>
            </a:r>
            <a:r>
              <a:rPr lang="en-US" sz="2000" b="1" dirty="0" err="1" smtClean="0"/>
              <a:t>enfermedad</a:t>
            </a:r>
            <a:r>
              <a:rPr lang="en-US" sz="2000" b="1" dirty="0" smtClean="0"/>
              <a:t>.</a:t>
            </a:r>
          </a:p>
          <a:p>
            <a:r>
              <a:rPr lang="en-US" sz="2000" b="1" dirty="0" smtClean="0"/>
              <a:t>Sin embargo </a:t>
            </a:r>
            <a:r>
              <a:rPr lang="en-US" sz="2000" b="1" dirty="0" err="1" smtClean="0"/>
              <a:t>otros</a:t>
            </a:r>
            <a:r>
              <a:rPr lang="en-US" sz="2000" b="1" dirty="0" smtClean="0"/>
              <a:t> </a:t>
            </a:r>
            <a:r>
              <a:rPr lang="en-US" sz="2000" b="1" dirty="0" err="1" smtClean="0"/>
              <a:t>fueron</a:t>
            </a:r>
            <a:r>
              <a:rPr lang="en-US" sz="2000" b="1" dirty="0" smtClean="0"/>
              <a:t> </a:t>
            </a:r>
            <a:r>
              <a:rPr lang="en-US" sz="2000" b="1" dirty="0" err="1" smtClean="0"/>
              <a:t>expuestos</a:t>
            </a:r>
            <a:r>
              <a:rPr lang="en-US" sz="2000" b="1" dirty="0" smtClean="0"/>
              <a:t> </a:t>
            </a:r>
            <a:r>
              <a:rPr lang="en-US" sz="2000" b="1" dirty="0" err="1" smtClean="0"/>
              <a:t>voluntariamente</a:t>
            </a:r>
            <a:r>
              <a:rPr lang="en-US" sz="2000" b="1" dirty="0" smtClean="0"/>
              <a:t> a la bacteria.</a:t>
            </a:r>
          </a:p>
          <a:p>
            <a:endParaRPr lang="en-US" sz="2000" b="1" dirty="0"/>
          </a:p>
          <a:p>
            <a:r>
              <a:rPr lang="en-US" sz="2000" b="1" dirty="0" smtClean="0"/>
              <a:t>Para </a:t>
            </a:r>
            <a:r>
              <a:rPr lang="en-US" sz="2000" b="1" dirty="0" err="1" smtClean="0"/>
              <a:t>alguien</a:t>
            </a:r>
            <a:r>
              <a:rPr lang="en-US" sz="2000" b="1" dirty="0" smtClean="0"/>
              <a:t> se </a:t>
            </a:r>
            <a:r>
              <a:rPr lang="en-US" sz="2000" b="1" dirty="0" err="1" smtClean="0"/>
              <a:t>fomento</a:t>
            </a:r>
            <a:r>
              <a:rPr lang="en-US" sz="2000" b="1" dirty="0" smtClean="0"/>
              <a:t>’ el </a:t>
            </a:r>
            <a:r>
              <a:rPr lang="en-US" sz="2000" b="1" dirty="0" err="1" smtClean="0"/>
              <a:t>contacto</a:t>
            </a:r>
            <a:r>
              <a:rPr lang="en-US" sz="2000" b="1" dirty="0" smtClean="0"/>
              <a:t> sexual con </a:t>
            </a:r>
            <a:r>
              <a:rPr lang="en-US" sz="2000" b="1" dirty="0" err="1" smtClean="0"/>
              <a:t>prostitutas</a:t>
            </a:r>
            <a:r>
              <a:rPr lang="en-US" sz="2000" b="1" dirty="0" smtClean="0"/>
              <a:t> </a:t>
            </a:r>
            <a:r>
              <a:rPr lang="en-US" sz="2000" b="1" dirty="0" err="1" smtClean="0"/>
              <a:t>que</a:t>
            </a:r>
            <a:r>
              <a:rPr lang="en-US" sz="2000" b="1" dirty="0" smtClean="0"/>
              <a:t> se </a:t>
            </a:r>
            <a:r>
              <a:rPr lang="en-US" sz="2000" b="1" dirty="0" err="1" smtClean="0"/>
              <a:t>sabia</a:t>
            </a:r>
            <a:r>
              <a:rPr lang="en-US" sz="2000" b="1" dirty="0" smtClean="0"/>
              <a:t> </a:t>
            </a:r>
            <a:r>
              <a:rPr lang="en-US" sz="2000" b="1" dirty="0" err="1" smtClean="0"/>
              <a:t>que</a:t>
            </a:r>
            <a:r>
              <a:rPr lang="en-US" sz="2000" b="1" dirty="0" smtClean="0"/>
              <a:t> </a:t>
            </a:r>
            <a:r>
              <a:rPr lang="en-US" sz="2000" b="1" dirty="0" err="1" smtClean="0"/>
              <a:t>tenian</a:t>
            </a:r>
            <a:r>
              <a:rPr lang="en-US" sz="2000" b="1" dirty="0" smtClean="0"/>
              <a:t> la </a:t>
            </a:r>
            <a:r>
              <a:rPr lang="en-US" sz="2000" b="1" dirty="0" err="1" smtClean="0"/>
              <a:t>enfermedad</a:t>
            </a:r>
            <a:r>
              <a:rPr lang="en-US" sz="2000" b="1" dirty="0" smtClean="0"/>
              <a:t>.</a:t>
            </a:r>
          </a:p>
          <a:p>
            <a:endParaRPr lang="en-US" sz="2000" b="1" dirty="0"/>
          </a:p>
          <a:p>
            <a:r>
              <a:rPr lang="en-US" sz="2000" b="1" dirty="0" smtClean="0"/>
              <a:t>Como </a:t>
            </a:r>
            <a:r>
              <a:rPr lang="en-US" sz="2000" b="1" dirty="0" err="1" smtClean="0"/>
              <a:t>alguno</a:t>
            </a:r>
            <a:r>
              <a:rPr lang="en-US" sz="2000" b="1" dirty="0" smtClean="0"/>
              <a:t> de </a:t>
            </a:r>
            <a:r>
              <a:rPr lang="en-US" sz="2000" b="1" dirty="0" err="1" smtClean="0"/>
              <a:t>ellos</a:t>
            </a:r>
            <a:r>
              <a:rPr lang="en-US" sz="2000" b="1" dirty="0" smtClean="0"/>
              <a:t> </a:t>
            </a:r>
            <a:r>
              <a:rPr lang="en-US" sz="2000" b="1" dirty="0" err="1" smtClean="0"/>
              <a:t>parecia</a:t>
            </a:r>
            <a:r>
              <a:rPr lang="en-US" sz="2000" b="1" dirty="0" smtClean="0"/>
              <a:t> </a:t>
            </a:r>
            <a:r>
              <a:rPr lang="en-US" sz="2000" b="1" dirty="0" err="1" smtClean="0"/>
              <a:t>ser</a:t>
            </a:r>
            <a:r>
              <a:rPr lang="en-US" sz="2000" b="1" dirty="0" smtClean="0"/>
              <a:t> </a:t>
            </a:r>
            <a:r>
              <a:rPr lang="en-US" sz="2000" b="1" dirty="0" err="1" smtClean="0"/>
              <a:t>referactario</a:t>
            </a:r>
            <a:r>
              <a:rPr lang="en-US" sz="2000" b="1" dirty="0" smtClean="0"/>
              <a:t> a </a:t>
            </a:r>
            <a:r>
              <a:rPr lang="en-US" sz="2000" b="1" dirty="0" err="1" smtClean="0"/>
              <a:t>contraer</a:t>
            </a:r>
            <a:r>
              <a:rPr lang="en-US" sz="2000" b="1" dirty="0" smtClean="0"/>
              <a:t> la </a:t>
            </a:r>
            <a:r>
              <a:rPr lang="en-US" sz="2000" b="1" dirty="0" err="1" smtClean="0"/>
              <a:t>enfermedad</a:t>
            </a:r>
            <a:r>
              <a:rPr lang="en-US" sz="2000" b="1" dirty="0" smtClean="0"/>
              <a:t>, se le </a:t>
            </a:r>
            <a:r>
              <a:rPr lang="en-US" sz="2000" b="1" dirty="0" err="1" smtClean="0"/>
              <a:t>inyecto</a:t>
            </a:r>
            <a:r>
              <a:rPr lang="en-US" sz="2000" b="1" dirty="0" smtClean="0"/>
              <a:t>’ el </a:t>
            </a:r>
            <a:r>
              <a:rPr lang="en-US" sz="2000" b="1" dirty="0" err="1" smtClean="0"/>
              <a:t>patogeno</a:t>
            </a:r>
            <a:r>
              <a:rPr lang="en-US" sz="2000" b="1" dirty="0" smtClean="0"/>
              <a:t> </a:t>
            </a:r>
            <a:r>
              <a:rPr lang="en-US" sz="2000" b="1" dirty="0" err="1" smtClean="0"/>
              <a:t>directamente</a:t>
            </a:r>
            <a:r>
              <a:rPr lang="en-US" sz="2000" b="1" dirty="0" smtClean="0"/>
              <a:t>.</a:t>
            </a:r>
          </a:p>
        </p:txBody>
      </p:sp>
    </p:spTree>
    <p:extLst>
      <p:ext uri="{BB962C8B-B14F-4D97-AF65-F5344CB8AC3E}">
        <p14:creationId xmlns:p14="http://schemas.microsoft.com/office/powerpoint/2010/main" val="1738783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828836"/>
            <a:ext cx="6019800" cy="1938992"/>
          </a:xfrm>
          <a:prstGeom prst="rect">
            <a:avLst/>
          </a:prstGeom>
        </p:spPr>
        <p:txBody>
          <a:bodyPr wrap="square">
            <a:spAutoFit/>
          </a:bodyPr>
          <a:lstStyle/>
          <a:p>
            <a:r>
              <a:rPr lang="en-US" sz="2400" b="1" dirty="0"/>
              <a:t>A 829 </a:t>
            </a:r>
            <a:r>
              <a:rPr lang="en-US" sz="2400" b="1" dirty="0" err="1"/>
              <a:t>mujeres</a:t>
            </a:r>
            <a:r>
              <a:rPr lang="en-US" sz="2400" b="1" dirty="0"/>
              <a:t> </a:t>
            </a:r>
            <a:r>
              <a:rPr lang="en-US" sz="2400" b="1" dirty="0" err="1"/>
              <a:t>embarazadas</a:t>
            </a:r>
            <a:r>
              <a:rPr lang="en-US" sz="2400" b="1" dirty="0"/>
              <a:t> se les </a:t>
            </a:r>
            <a:r>
              <a:rPr lang="en-US" sz="2400" b="1" dirty="0" err="1"/>
              <a:t>dio</a:t>
            </a:r>
            <a:r>
              <a:rPr lang="en-US" sz="2400" b="1" dirty="0"/>
              <a:t>’ </a:t>
            </a:r>
            <a:r>
              <a:rPr lang="en-US" sz="2400" b="1" dirty="0" err="1"/>
              <a:t>una</a:t>
            </a:r>
            <a:r>
              <a:rPr lang="en-US" sz="2400" b="1" dirty="0"/>
              <a:t> </a:t>
            </a:r>
            <a:r>
              <a:rPr lang="en-US" sz="2400" b="1" dirty="0" err="1"/>
              <a:t>bebida</a:t>
            </a:r>
            <a:r>
              <a:rPr lang="en-US" sz="2400" b="1" dirty="0"/>
              <a:t> con </a:t>
            </a:r>
            <a:r>
              <a:rPr lang="en-US" sz="2400" b="1" dirty="0" err="1"/>
              <a:t>hierro</a:t>
            </a:r>
            <a:r>
              <a:rPr lang="en-US" sz="2400" b="1" dirty="0"/>
              <a:t> </a:t>
            </a:r>
            <a:r>
              <a:rPr lang="en-US" sz="2400" b="1" dirty="0" err="1"/>
              <a:t>radioactivo</a:t>
            </a:r>
            <a:r>
              <a:rPr lang="en-US" sz="2400" b="1" dirty="0"/>
              <a:t> para </a:t>
            </a:r>
            <a:r>
              <a:rPr lang="en-US" sz="2400" b="1" dirty="0" err="1"/>
              <a:t>seguir</a:t>
            </a:r>
            <a:r>
              <a:rPr lang="en-US" sz="2400" b="1" dirty="0"/>
              <a:t> el </a:t>
            </a:r>
            <a:r>
              <a:rPr lang="en-US" sz="2400" b="1" dirty="0" err="1"/>
              <a:t>recorrido</a:t>
            </a:r>
            <a:r>
              <a:rPr lang="en-US" sz="2400" b="1" dirty="0"/>
              <a:t> del </a:t>
            </a:r>
            <a:r>
              <a:rPr lang="en-US" sz="2400" b="1" dirty="0" err="1"/>
              <a:t>hierro</a:t>
            </a:r>
            <a:r>
              <a:rPr lang="en-US" sz="2400" b="1" dirty="0"/>
              <a:t> en la placenta</a:t>
            </a:r>
            <a:r>
              <a:rPr lang="en-US" sz="2400" b="1" dirty="0" smtClean="0"/>
              <a:t>.</a:t>
            </a:r>
          </a:p>
          <a:p>
            <a:endParaRPr lang="en-US" sz="2400" b="1" dirty="0"/>
          </a:p>
          <a:p>
            <a:r>
              <a:rPr lang="en-US" sz="2400" b="1" dirty="0"/>
              <a:t>A </a:t>
            </a:r>
            <a:r>
              <a:rPr lang="en-US" sz="2400" b="1" dirty="0" err="1"/>
              <a:t>las</a:t>
            </a:r>
            <a:r>
              <a:rPr lang="en-US" sz="2400" b="1" dirty="0"/>
              <a:t> </a:t>
            </a:r>
            <a:r>
              <a:rPr lang="en-US" sz="2400" b="1" dirty="0" err="1"/>
              <a:t>mujeres</a:t>
            </a:r>
            <a:r>
              <a:rPr lang="en-US" sz="2400" b="1" dirty="0"/>
              <a:t> se les </a:t>
            </a:r>
            <a:r>
              <a:rPr lang="en-US" sz="2400" b="1" dirty="0" err="1"/>
              <a:t>dijo</a:t>
            </a:r>
            <a:r>
              <a:rPr lang="en-US" sz="2400" b="1" dirty="0"/>
              <a:t> </a:t>
            </a:r>
            <a:r>
              <a:rPr lang="en-US" sz="2400" b="1" dirty="0" err="1"/>
              <a:t>que</a:t>
            </a:r>
            <a:r>
              <a:rPr lang="en-US" sz="2400" b="1" dirty="0"/>
              <a:t> </a:t>
            </a:r>
            <a:r>
              <a:rPr lang="en-US" sz="2400" b="1" dirty="0" err="1"/>
              <a:t>eran</a:t>
            </a:r>
            <a:r>
              <a:rPr lang="en-US" sz="2400" b="1" dirty="0"/>
              <a:t> </a:t>
            </a:r>
            <a:r>
              <a:rPr lang="en-US" sz="2400" b="1" dirty="0" err="1"/>
              <a:t>vitaminas</a:t>
            </a:r>
            <a:r>
              <a:rPr lang="en-US" sz="2400" b="1" dirty="0"/>
              <a:t>.</a:t>
            </a:r>
          </a:p>
        </p:txBody>
      </p:sp>
    </p:spTree>
    <p:extLst>
      <p:ext uri="{BB962C8B-B14F-4D97-AF65-F5344CB8AC3E}">
        <p14:creationId xmlns:p14="http://schemas.microsoft.com/office/powerpoint/2010/main" val="257804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83713"/>
            <a:ext cx="8686800" cy="6217087"/>
          </a:xfrm>
          <a:prstGeom prst="rect">
            <a:avLst/>
          </a:prstGeom>
          <a:noFill/>
        </p:spPr>
        <p:txBody>
          <a:bodyPr wrap="square" rtlCol="0">
            <a:spAutoFit/>
          </a:bodyPr>
          <a:lstStyle/>
          <a:p>
            <a:pPr algn="ctr"/>
            <a:r>
              <a:rPr lang="en-US" sz="3200" b="1" dirty="0" err="1" smtClean="0"/>
              <a:t>Reflejo</a:t>
            </a:r>
            <a:r>
              <a:rPr lang="en-US" sz="3200" b="1" dirty="0" smtClean="0"/>
              <a:t> vasovagal</a:t>
            </a:r>
          </a:p>
          <a:p>
            <a:endParaRPr lang="en-US" sz="2400" b="1" dirty="0"/>
          </a:p>
          <a:p>
            <a:r>
              <a:rPr lang="en-US" sz="2400" b="1" dirty="0" smtClean="0"/>
              <a:t>Hay un </a:t>
            </a:r>
            <a:r>
              <a:rPr lang="en-US" sz="2400" b="1" dirty="0" err="1" smtClean="0"/>
              <a:t>reflejo</a:t>
            </a:r>
            <a:r>
              <a:rPr lang="en-US" sz="2400" b="1" dirty="0" smtClean="0"/>
              <a:t> </a:t>
            </a:r>
            <a:r>
              <a:rPr lang="en-US" sz="2400" b="1" dirty="0" err="1" smtClean="0"/>
              <a:t>que</a:t>
            </a:r>
            <a:r>
              <a:rPr lang="en-US" sz="2400" b="1" dirty="0" smtClean="0"/>
              <a:t> induce la </a:t>
            </a:r>
            <a:r>
              <a:rPr lang="en-US" sz="2400" b="1" dirty="0" err="1" smtClean="0"/>
              <a:t>disminucion</a:t>
            </a:r>
            <a:r>
              <a:rPr lang="en-US" sz="2400" b="1" dirty="0" smtClean="0"/>
              <a:t> de la </a:t>
            </a:r>
            <a:r>
              <a:rPr lang="en-US" sz="2400" b="1" dirty="0" err="1" smtClean="0"/>
              <a:t>presion</a:t>
            </a:r>
            <a:r>
              <a:rPr lang="en-US" sz="2400" b="1" dirty="0" smtClean="0"/>
              <a:t> </a:t>
            </a:r>
            <a:r>
              <a:rPr lang="en-US" sz="2400" b="1" dirty="0" err="1" smtClean="0"/>
              <a:t>cardiaca</a:t>
            </a:r>
            <a:r>
              <a:rPr lang="en-US" sz="2400" b="1" dirty="0" smtClean="0"/>
              <a:t>, a </a:t>
            </a:r>
            <a:r>
              <a:rPr lang="en-US" sz="2400" b="1" dirty="0" err="1" smtClean="0"/>
              <a:t>veces</a:t>
            </a:r>
            <a:r>
              <a:rPr lang="en-US" sz="2400" b="1" dirty="0" smtClean="0"/>
              <a:t> hasta </a:t>
            </a:r>
            <a:r>
              <a:rPr lang="en-US" sz="2400" b="1" dirty="0" err="1" smtClean="0"/>
              <a:t>desmallarse</a:t>
            </a:r>
            <a:r>
              <a:rPr lang="en-US" sz="2400" b="1" dirty="0" smtClean="0"/>
              <a:t>, </a:t>
            </a:r>
            <a:r>
              <a:rPr lang="en-US" sz="2400" b="1" dirty="0" err="1" smtClean="0"/>
              <a:t>disparado</a:t>
            </a:r>
            <a:r>
              <a:rPr lang="en-US" sz="2400" b="1" dirty="0" smtClean="0"/>
              <a:t> </a:t>
            </a:r>
            <a:r>
              <a:rPr lang="en-US" sz="2400" b="1" dirty="0" err="1" smtClean="0"/>
              <a:t>por</a:t>
            </a:r>
            <a:r>
              <a:rPr lang="en-US" sz="2400" b="1" dirty="0" smtClean="0"/>
              <a:t> </a:t>
            </a:r>
            <a:r>
              <a:rPr lang="en-US" sz="2400" b="1" dirty="0" err="1" smtClean="0"/>
              <a:t>diferentes</a:t>
            </a:r>
            <a:r>
              <a:rPr lang="en-US" sz="2400" b="1" dirty="0" smtClean="0"/>
              <a:t> </a:t>
            </a:r>
            <a:r>
              <a:rPr lang="en-US" sz="2400" b="1" dirty="0" err="1" smtClean="0"/>
              <a:t>causas</a:t>
            </a:r>
            <a:r>
              <a:rPr lang="en-US" sz="2400" b="1" dirty="0" smtClean="0"/>
              <a:t>.</a:t>
            </a:r>
          </a:p>
          <a:p>
            <a:endParaRPr lang="en-US" sz="2400" b="1" dirty="0"/>
          </a:p>
          <a:p>
            <a:r>
              <a:rPr lang="en-US" sz="2400" b="1" dirty="0" err="1" smtClean="0"/>
              <a:t>Sintomas</a:t>
            </a:r>
            <a:r>
              <a:rPr lang="en-US" sz="2400" b="1" dirty="0" smtClean="0"/>
              <a:t>:</a:t>
            </a:r>
          </a:p>
          <a:p>
            <a:endParaRPr lang="en-US" sz="2400" b="1" dirty="0"/>
          </a:p>
          <a:p>
            <a:pPr marL="285750" indent="-285750">
              <a:buFontTx/>
              <a:buChar char="-"/>
            </a:pPr>
            <a:r>
              <a:rPr lang="en-US" sz="2400" b="1" dirty="0" smtClean="0"/>
              <a:t>Nausea</a:t>
            </a:r>
          </a:p>
          <a:p>
            <a:pPr marL="285750" indent="-285750">
              <a:buFontTx/>
              <a:buChar char="-"/>
            </a:pPr>
            <a:r>
              <a:rPr lang="en-US" sz="2400" b="1" dirty="0" smtClean="0"/>
              <a:t>Baja </a:t>
            </a:r>
            <a:r>
              <a:rPr lang="en-US" sz="2400" b="1" dirty="0" err="1" smtClean="0"/>
              <a:t>presion</a:t>
            </a:r>
            <a:r>
              <a:rPr lang="en-US" sz="2400" b="1" dirty="0" smtClean="0"/>
              <a:t> </a:t>
            </a:r>
            <a:r>
              <a:rPr lang="en-US" sz="2400" b="1" dirty="0" err="1" smtClean="0"/>
              <a:t>repentina</a:t>
            </a:r>
            <a:endParaRPr lang="en-US" sz="2400" b="1" dirty="0" smtClean="0"/>
          </a:p>
          <a:p>
            <a:pPr marL="285750" indent="-285750">
              <a:buFontTx/>
              <a:buChar char="-"/>
            </a:pPr>
            <a:r>
              <a:rPr lang="en-US" sz="2400" b="1" dirty="0" err="1" smtClean="0"/>
              <a:t>Reduccion</a:t>
            </a:r>
            <a:r>
              <a:rPr lang="en-US" sz="2400" b="1" dirty="0" smtClean="0"/>
              <a:t> de la </a:t>
            </a:r>
            <a:r>
              <a:rPr lang="en-US" sz="2400" b="1" dirty="0" err="1" smtClean="0"/>
              <a:t>frecuencia</a:t>
            </a:r>
            <a:r>
              <a:rPr lang="en-US" sz="2400" b="1" dirty="0" smtClean="0"/>
              <a:t> </a:t>
            </a:r>
            <a:r>
              <a:rPr lang="en-US" sz="2400" b="1" dirty="0" err="1" smtClean="0"/>
              <a:t>cardiaca</a:t>
            </a:r>
            <a:r>
              <a:rPr lang="en-US" sz="2400" b="1" dirty="0" smtClean="0"/>
              <a:t> (</a:t>
            </a:r>
            <a:r>
              <a:rPr lang="en-US" sz="2400" b="1" dirty="0" err="1" smtClean="0"/>
              <a:t>bradicardia</a:t>
            </a:r>
            <a:r>
              <a:rPr lang="en-US" sz="2400" b="1" dirty="0" smtClean="0"/>
              <a:t>)</a:t>
            </a:r>
          </a:p>
          <a:p>
            <a:pPr marL="285750" indent="-285750">
              <a:buFontTx/>
              <a:buChar char="-"/>
            </a:pPr>
            <a:r>
              <a:rPr lang="en-US" sz="2400" b="1" dirty="0" err="1" smtClean="0"/>
              <a:t>Mareo</a:t>
            </a:r>
            <a:endParaRPr lang="en-US" sz="2400" b="1" dirty="0" smtClean="0"/>
          </a:p>
          <a:p>
            <a:pPr marL="285750" indent="-285750">
              <a:buFontTx/>
              <a:buChar char="-"/>
            </a:pPr>
            <a:r>
              <a:rPr lang="en-US" sz="2400" b="1" dirty="0" err="1" smtClean="0"/>
              <a:t>Sensacion</a:t>
            </a:r>
            <a:r>
              <a:rPr lang="en-US" sz="2400" b="1" dirty="0" smtClean="0"/>
              <a:t> de </a:t>
            </a:r>
            <a:r>
              <a:rPr lang="en-US" sz="2400" b="1" dirty="0" err="1" smtClean="0"/>
              <a:t>frio</a:t>
            </a:r>
            <a:r>
              <a:rPr lang="en-US" sz="2400" b="1" dirty="0" smtClean="0"/>
              <a:t> o </a:t>
            </a:r>
            <a:r>
              <a:rPr lang="en-US" sz="2400" b="1" dirty="0" err="1" smtClean="0"/>
              <a:t>calor</a:t>
            </a:r>
            <a:r>
              <a:rPr lang="en-US" sz="2400" b="1" dirty="0" smtClean="0"/>
              <a:t> </a:t>
            </a:r>
            <a:r>
              <a:rPr lang="en-US" sz="2400" b="1" dirty="0" err="1" smtClean="0"/>
              <a:t>extremo</a:t>
            </a:r>
            <a:endParaRPr lang="en-US" sz="2400" b="1" dirty="0" smtClean="0"/>
          </a:p>
          <a:p>
            <a:pPr marL="285750" indent="-285750">
              <a:buFontTx/>
              <a:buChar char="-"/>
            </a:pPr>
            <a:r>
              <a:rPr lang="en-US" sz="2400" b="1" dirty="0" err="1" smtClean="0"/>
              <a:t>Incapacidad</a:t>
            </a:r>
            <a:r>
              <a:rPr lang="en-US" sz="2400" b="1" dirty="0" smtClean="0"/>
              <a:t> a </a:t>
            </a:r>
            <a:r>
              <a:rPr lang="en-US" sz="2400" b="1" dirty="0" err="1" smtClean="0"/>
              <a:t>hablar</a:t>
            </a:r>
            <a:r>
              <a:rPr lang="en-US" sz="2400" b="1" dirty="0" smtClean="0"/>
              <a:t> </a:t>
            </a:r>
            <a:r>
              <a:rPr lang="en-US" sz="2400" b="1" dirty="0" err="1" smtClean="0"/>
              <a:t>por</a:t>
            </a:r>
            <a:r>
              <a:rPr lang="en-US" sz="2400" b="1" dirty="0" smtClean="0"/>
              <a:t> </a:t>
            </a:r>
            <a:r>
              <a:rPr lang="en-US" sz="2400" b="1" dirty="0" err="1" smtClean="0"/>
              <a:t>algunos</a:t>
            </a:r>
            <a:r>
              <a:rPr lang="en-US" sz="2400" b="1" dirty="0" smtClean="0"/>
              <a:t> </a:t>
            </a:r>
            <a:r>
              <a:rPr lang="en-US" sz="2400" b="1" dirty="0" err="1" smtClean="0"/>
              <a:t>segundos</a:t>
            </a:r>
            <a:endParaRPr lang="en-US" sz="2400" b="1" dirty="0" smtClean="0"/>
          </a:p>
          <a:p>
            <a:pPr marL="285750" indent="-285750">
              <a:buFontTx/>
              <a:buChar char="-"/>
            </a:pPr>
            <a:r>
              <a:rPr lang="en-US" sz="2400" b="1" dirty="0" err="1"/>
              <a:t>Perdida</a:t>
            </a:r>
            <a:r>
              <a:rPr lang="en-US" sz="2400" b="1" dirty="0"/>
              <a:t> del </a:t>
            </a:r>
            <a:r>
              <a:rPr lang="en-US" sz="2400" b="1" dirty="0" err="1"/>
              <a:t>conocimiento</a:t>
            </a:r>
            <a:endParaRPr lang="en-US" sz="2400" b="1" dirty="0"/>
          </a:p>
          <a:p>
            <a:pPr marL="285750" indent="-285750">
              <a:buFontTx/>
              <a:buChar char="-"/>
            </a:pPr>
            <a:endParaRPr lang="en-US" dirty="0" smtClean="0"/>
          </a:p>
          <a:p>
            <a:r>
              <a:rPr lang="en-US" b="1" dirty="0"/>
              <a:t>(no </a:t>
            </a:r>
            <a:r>
              <a:rPr lang="en-US" b="1" dirty="0" err="1"/>
              <a:t>confundir</a:t>
            </a:r>
            <a:r>
              <a:rPr lang="en-US" b="1" dirty="0"/>
              <a:t> con </a:t>
            </a:r>
            <a:r>
              <a:rPr lang="en-US" b="1" dirty="0" err="1"/>
              <a:t>reflejo</a:t>
            </a:r>
            <a:r>
              <a:rPr lang="en-US" b="1" dirty="0"/>
              <a:t> </a:t>
            </a:r>
            <a:r>
              <a:rPr lang="en-US" b="1" dirty="0" err="1" smtClean="0"/>
              <a:t>va</a:t>
            </a:r>
            <a:r>
              <a:rPr lang="en-US" b="1" dirty="0" err="1" smtClean="0">
                <a:solidFill>
                  <a:srgbClr val="FF0000"/>
                </a:solidFill>
              </a:rPr>
              <a:t>G</a:t>
            </a:r>
            <a:r>
              <a:rPr lang="en-US" b="1" dirty="0" err="1" smtClean="0"/>
              <a:t>o</a:t>
            </a:r>
            <a:r>
              <a:rPr lang="en-US" b="1" dirty="0" smtClean="0"/>
              <a:t>-vagal = distension del </a:t>
            </a:r>
            <a:r>
              <a:rPr lang="en-US" b="1" dirty="0" err="1" smtClean="0"/>
              <a:t>estomago</a:t>
            </a:r>
            <a:r>
              <a:rPr lang="en-US" b="1" dirty="0" smtClean="0"/>
              <a:t> con la </a:t>
            </a:r>
            <a:r>
              <a:rPr lang="en-US" b="1" dirty="0" err="1" smtClean="0"/>
              <a:t>ingesta</a:t>
            </a:r>
            <a:r>
              <a:rPr lang="en-US" b="1" dirty="0" smtClean="0"/>
              <a:t> de comida))</a:t>
            </a:r>
            <a:endParaRPr lang="en-US" b="1" dirty="0"/>
          </a:p>
          <a:p>
            <a:pPr marL="285750" indent="-285750">
              <a:buFontTx/>
              <a:buChar char="-"/>
            </a:pPr>
            <a:endParaRPr lang="en-US" dirty="0"/>
          </a:p>
        </p:txBody>
      </p:sp>
    </p:spTree>
    <p:extLst>
      <p:ext uri="{BB962C8B-B14F-4D97-AF65-F5344CB8AC3E}">
        <p14:creationId xmlns:p14="http://schemas.microsoft.com/office/powerpoint/2010/main" val="36209395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361" y="271686"/>
            <a:ext cx="8610600" cy="646331"/>
          </a:xfrm>
          <a:prstGeom prst="rect">
            <a:avLst/>
          </a:prstGeom>
          <a:noFill/>
        </p:spPr>
        <p:txBody>
          <a:bodyPr wrap="square" rtlCol="0">
            <a:spAutoFit/>
          </a:bodyPr>
          <a:lstStyle/>
          <a:p>
            <a:r>
              <a:rPr lang="en-US" sz="3600" b="1" dirty="0" smtClean="0"/>
              <a:t>Luis </a:t>
            </a:r>
            <a:r>
              <a:rPr lang="en-US" sz="3600" b="1" dirty="0" err="1" smtClean="0"/>
              <a:t>pasteur</a:t>
            </a:r>
            <a:r>
              <a:rPr lang="en-US" sz="3600" b="1" dirty="0" smtClean="0"/>
              <a:t> y la </a:t>
            </a:r>
            <a:r>
              <a:rPr lang="en-US" sz="3600" b="1" dirty="0" err="1" smtClean="0"/>
              <a:t>vacuna</a:t>
            </a:r>
            <a:r>
              <a:rPr lang="en-US" sz="3600" b="1" dirty="0" smtClean="0"/>
              <a:t> contra la </a:t>
            </a:r>
            <a:r>
              <a:rPr lang="en-US" sz="3600" b="1" dirty="0" err="1" smtClean="0"/>
              <a:t>rabia</a:t>
            </a:r>
            <a:endParaRPr lang="es-MX" sz="3600" b="1" dirty="0"/>
          </a:p>
        </p:txBody>
      </p:sp>
      <p:pic>
        <p:nvPicPr>
          <p:cNvPr id="1026" name="Picture 2" descr="Louis+Pasteur+in+his+laboratory.">
            <a:hlinkClick r:id="rId2" tooltip="Louis+Pasteur+in+his+laborator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057416"/>
            <a:ext cx="3581400" cy="42383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5527679"/>
            <a:ext cx="9144000" cy="461665"/>
          </a:xfrm>
          <a:prstGeom prst="rect">
            <a:avLst/>
          </a:prstGeom>
        </p:spPr>
        <p:txBody>
          <a:bodyPr wrap="square">
            <a:spAutoFit/>
          </a:bodyPr>
          <a:lstStyle/>
          <a:p>
            <a:r>
              <a:rPr lang="en-US" sz="2400" b="1" dirty="0" smtClean="0"/>
              <a:t>En 1885 </a:t>
            </a:r>
            <a:r>
              <a:rPr lang="en-US" sz="2400" b="1" dirty="0"/>
              <a:t>Louis Pasteur </a:t>
            </a:r>
            <a:r>
              <a:rPr lang="en-US" sz="2400" b="1" dirty="0" err="1" smtClean="0"/>
              <a:t>prueva</a:t>
            </a:r>
            <a:r>
              <a:rPr lang="en-US" sz="2400" b="1" dirty="0" smtClean="0"/>
              <a:t> </a:t>
            </a:r>
            <a:r>
              <a:rPr lang="en-US" sz="2400" b="1" dirty="0" err="1" smtClean="0"/>
              <a:t>exitosamente</a:t>
            </a:r>
            <a:r>
              <a:rPr lang="en-US" sz="2400" b="1" dirty="0" smtClean="0"/>
              <a:t> </a:t>
            </a:r>
            <a:r>
              <a:rPr lang="en-US" sz="2400" b="1" dirty="0" err="1" smtClean="0"/>
              <a:t>su</a:t>
            </a:r>
            <a:r>
              <a:rPr lang="en-US" sz="2400" b="1" dirty="0" smtClean="0"/>
              <a:t> </a:t>
            </a:r>
            <a:r>
              <a:rPr lang="en-US" sz="2400" b="1" dirty="0" err="1" smtClean="0"/>
              <a:t>vacuna</a:t>
            </a:r>
            <a:r>
              <a:rPr lang="en-US" sz="2400" b="1" dirty="0" smtClean="0"/>
              <a:t> en </a:t>
            </a:r>
            <a:r>
              <a:rPr lang="en-US" sz="2400" b="1" dirty="0" err="1" smtClean="0"/>
              <a:t>humanos</a:t>
            </a:r>
            <a:endParaRPr lang="en-US" sz="2400" b="1" dirty="0"/>
          </a:p>
        </p:txBody>
      </p:sp>
    </p:spTree>
    <p:extLst>
      <p:ext uri="{BB962C8B-B14F-4D97-AF65-F5344CB8AC3E}">
        <p14:creationId xmlns:p14="http://schemas.microsoft.com/office/powerpoint/2010/main" val="35774769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229600" cy="2677656"/>
          </a:xfrm>
          <a:prstGeom prst="rect">
            <a:avLst/>
          </a:prstGeom>
        </p:spPr>
        <p:txBody>
          <a:bodyPr wrap="square">
            <a:spAutoFit/>
          </a:bodyPr>
          <a:lstStyle/>
          <a:p>
            <a:r>
              <a:rPr lang="en-US" sz="2400" b="1" dirty="0" smtClean="0"/>
              <a:t>Louis Pasteur</a:t>
            </a:r>
            <a:r>
              <a:rPr lang="en-US" sz="2400" b="1" dirty="0" smtClean="0">
                <a:solidFill>
                  <a:schemeClr val="bg2">
                    <a:lumMod val="10000"/>
                  </a:schemeClr>
                </a:solidFill>
              </a:rPr>
              <a:t> era un </a:t>
            </a:r>
            <a:r>
              <a:rPr lang="en-US" sz="2400" b="1" dirty="0" err="1" smtClean="0">
                <a:solidFill>
                  <a:schemeClr val="bg2">
                    <a:lumMod val="10000"/>
                  </a:schemeClr>
                </a:solidFill>
              </a:rPr>
              <a:t>quimico</a:t>
            </a:r>
            <a:r>
              <a:rPr lang="en-US" sz="2400" b="1" dirty="0" smtClean="0">
                <a:solidFill>
                  <a:schemeClr val="bg2">
                    <a:lumMod val="10000"/>
                  </a:schemeClr>
                </a:solidFill>
              </a:rPr>
              <a:t> y </a:t>
            </a:r>
            <a:r>
              <a:rPr lang="en-US" sz="2400" b="1" dirty="0" err="1" smtClean="0">
                <a:solidFill>
                  <a:schemeClr val="bg2">
                    <a:lumMod val="10000"/>
                  </a:schemeClr>
                </a:solidFill>
              </a:rPr>
              <a:t>biologo</a:t>
            </a:r>
            <a:r>
              <a:rPr lang="en-US" sz="2400" b="1" dirty="0" smtClean="0">
                <a:solidFill>
                  <a:schemeClr val="bg2">
                    <a:lumMod val="10000"/>
                  </a:schemeClr>
                </a:solidFill>
              </a:rPr>
              <a:t> </a:t>
            </a:r>
            <a:r>
              <a:rPr lang="en-US" sz="2400" b="1" dirty="0" err="1" smtClean="0">
                <a:solidFill>
                  <a:schemeClr val="bg2">
                    <a:lumMod val="10000"/>
                  </a:schemeClr>
                </a:solidFill>
              </a:rPr>
              <a:t>frances</a:t>
            </a:r>
            <a:r>
              <a:rPr lang="en-US" sz="2400" b="1" dirty="0" smtClean="0">
                <a:solidFill>
                  <a:schemeClr val="bg2">
                    <a:lumMod val="10000"/>
                  </a:schemeClr>
                </a:solidFill>
              </a:rPr>
              <a:t> </a:t>
            </a:r>
            <a:r>
              <a:rPr lang="en-US" sz="2400" b="1" dirty="0" err="1" smtClean="0">
                <a:solidFill>
                  <a:schemeClr val="bg2">
                    <a:lumMod val="10000"/>
                  </a:schemeClr>
                </a:solidFill>
              </a:rPr>
              <a:t>que</a:t>
            </a:r>
            <a:r>
              <a:rPr lang="en-US" sz="2400" b="1" dirty="0" smtClean="0">
                <a:solidFill>
                  <a:schemeClr val="bg2">
                    <a:lumMod val="10000"/>
                  </a:schemeClr>
                </a:solidFill>
              </a:rPr>
              <a:t> </a:t>
            </a:r>
            <a:r>
              <a:rPr lang="en-US" sz="2400" b="1" dirty="0" err="1" smtClean="0">
                <a:solidFill>
                  <a:schemeClr val="bg2">
                    <a:lumMod val="10000"/>
                  </a:schemeClr>
                </a:solidFill>
              </a:rPr>
              <a:t>empezo</a:t>
            </a:r>
            <a:r>
              <a:rPr lang="en-US" sz="2400" b="1" dirty="0" smtClean="0">
                <a:solidFill>
                  <a:schemeClr val="bg2">
                    <a:lumMod val="10000"/>
                  </a:schemeClr>
                </a:solidFill>
              </a:rPr>
              <a:t>’ a </a:t>
            </a:r>
            <a:r>
              <a:rPr lang="en-US" sz="2400" b="1" dirty="0" err="1" smtClean="0">
                <a:solidFill>
                  <a:schemeClr val="bg2">
                    <a:lumMod val="10000"/>
                  </a:schemeClr>
                </a:solidFill>
              </a:rPr>
              <a:t>estudiar</a:t>
            </a:r>
            <a:r>
              <a:rPr lang="en-US" sz="2400" b="1" dirty="0" smtClean="0">
                <a:solidFill>
                  <a:schemeClr val="bg2">
                    <a:lumMod val="10000"/>
                  </a:schemeClr>
                </a:solidFill>
              </a:rPr>
              <a:t> </a:t>
            </a:r>
            <a:r>
              <a:rPr lang="en-US" sz="2400" b="1" dirty="0" err="1" smtClean="0">
                <a:solidFill>
                  <a:schemeClr val="bg2">
                    <a:lumMod val="10000"/>
                  </a:schemeClr>
                </a:solidFill>
              </a:rPr>
              <a:t>las</a:t>
            </a:r>
            <a:r>
              <a:rPr lang="en-US" sz="2400" b="1" dirty="0" smtClean="0">
                <a:solidFill>
                  <a:schemeClr val="bg2">
                    <a:lumMod val="10000"/>
                  </a:schemeClr>
                </a:solidFill>
              </a:rPr>
              <a:t> </a:t>
            </a:r>
            <a:r>
              <a:rPr lang="en-US" sz="2400" b="1" dirty="0" err="1" smtClean="0">
                <a:solidFill>
                  <a:schemeClr val="bg2">
                    <a:lumMod val="10000"/>
                  </a:schemeClr>
                </a:solidFill>
              </a:rPr>
              <a:t>bacterias</a:t>
            </a:r>
            <a:r>
              <a:rPr lang="en-US" sz="2400" b="1" dirty="0" smtClean="0">
                <a:solidFill>
                  <a:schemeClr val="bg2">
                    <a:lumMod val="10000"/>
                  </a:schemeClr>
                </a:solidFill>
              </a:rPr>
              <a:t> </a:t>
            </a:r>
            <a:r>
              <a:rPr lang="en-US" sz="2400" b="1" dirty="0" err="1" smtClean="0">
                <a:solidFill>
                  <a:schemeClr val="bg2">
                    <a:lumMod val="10000"/>
                  </a:schemeClr>
                </a:solidFill>
              </a:rPr>
              <a:t>que</a:t>
            </a:r>
            <a:r>
              <a:rPr lang="en-US" sz="2400" b="1" dirty="0" smtClean="0">
                <a:solidFill>
                  <a:schemeClr val="bg2">
                    <a:lumMod val="10000"/>
                  </a:schemeClr>
                </a:solidFill>
              </a:rPr>
              <a:t> </a:t>
            </a:r>
            <a:r>
              <a:rPr lang="en-US" sz="2400" b="1" dirty="0" err="1" smtClean="0">
                <a:solidFill>
                  <a:schemeClr val="bg2">
                    <a:lumMod val="10000"/>
                  </a:schemeClr>
                </a:solidFill>
              </a:rPr>
              <a:t>causan</a:t>
            </a:r>
            <a:r>
              <a:rPr lang="en-US" sz="2400" b="1" dirty="0" smtClean="0">
                <a:solidFill>
                  <a:schemeClr val="bg2">
                    <a:lumMod val="10000"/>
                  </a:schemeClr>
                </a:solidFill>
              </a:rPr>
              <a:t> la </a:t>
            </a:r>
            <a:r>
              <a:rPr lang="en-US" sz="2400" b="1" dirty="0" err="1" smtClean="0">
                <a:solidFill>
                  <a:schemeClr val="bg2">
                    <a:lumMod val="10000"/>
                  </a:schemeClr>
                </a:solidFill>
              </a:rPr>
              <a:t>acidificacion</a:t>
            </a:r>
            <a:r>
              <a:rPr lang="en-US" sz="2400" b="1" dirty="0" smtClean="0">
                <a:solidFill>
                  <a:schemeClr val="bg2">
                    <a:lumMod val="10000"/>
                  </a:schemeClr>
                </a:solidFill>
              </a:rPr>
              <a:t> de </a:t>
            </a:r>
            <a:r>
              <a:rPr lang="en-US" sz="2400" b="1" dirty="0" err="1" smtClean="0">
                <a:solidFill>
                  <a:schemeClr val="bg2">
                    <a:lumMod val="10000"/>
                  </a:schemeClr>
                </a:solidFill>
              </a:rPr>
              <a:t>leche</a:t>
            </a:r>
            <a:r>
              <a:rPr lang="en-US" sz="2400" b="1" dirty="0" smtClean="0">
                <a:solidFill>
                  <a:schemeClr val="bg2">
                    <a:lumMod val="10000"/>
                  </a:schemeClr>
                </a:solidFill>
              </a:rPr>
              <a:t> y </a:t>
            </a:r>
            <a:r>
              <a:rPr lang="en-US" sz="2400" b="1" dirty="0" err="1" smtClean="0">
                <a:solidFill>
                  <a:schemeClr val="bg2">
                    <a:lumMod val="10000"/>
                  </a:schemeClr>
                </a:solidFill>
              </a:rPr>
              <a:t>otras</a:t>
            </a:r>
            <a:r>
              <a:rPr lang="en-US" sz="2400" b="1" dirty="0" smtClean="0">
                <a:solidFill>
                  <a:schemeClr val="bg2">
                    <a:lumMod val="10000"/>
                  </a:schemeClr>
                </a:solidFill>
              </a:rPr>
              <a:t> </a:t>
            </a:r>
            <a:r>
              <a:rPr lang="en-US" sz="2400" b="1" dirty="0" err="1" smtClean="0">
                <a:solidFill>
                  <a:schemeClr val="bg2">
                    <a:lumMod val="10000"/>
                  </a:schemeClr>
                </a:solidFill>
              </a:rPr>
              <a:t>bebidas</a:t>
            </a:r>
            <a:r>
              <a:rPr lang="en-US" sz="2400" b="1" dirty="0" smtClean="0">
                <a:solidFill>
                  <a:schemeClr val="bg2">
                    <a:lumMod val="10000"/>
                  </a:schemeClr>
                </a:solidFill>
              </a:rPr>
              <a:t>.</a:t>
            </a:r>
          </a:p>
          <a:p>
            <a:r>
              <a:rPr lang="en-US" sz="2400" b="1" dirty="0" err="1" smtClean="0">
                <a:solidFill>
                  <a:schemeClr val="bg2">
                    <a:lumMod val="10000"/>
                  </a:schemeClr>
                </a:solidFill>
              </a:rPr>
              <a:t>Esto</a:t>
            </a:r>
            <a:r>
              <a:rPr lang="en-US" sz="2400" b="1" dirty="0" smtClean="0">
                <a:solidFill>
                  <a:schemeClr val="bg2">
                    <a:lumMod val="10000"/>
                  </a:schemeClr>
                </a:solidFill>
              </a:rPr>
              <a:t> lo </a:t>
            </a:r>
            <a:r>
              <a:rPr lang="en-US" sz="2400" b="1" dirty="0" err="1" smtClean="0">
                <a:solidFill>
                  <a:schemeClr val="bg2">
                    <a:lumMod val="10000"/>
                  </a:schemeClr>
                </a:solidFill>
              </a:rPr>
              <a:t>llevo</a:t>
            </a:r>
            <a:r>
              <a:rPr lang="en-US" sz="2400" b="1" dirty="0" smtClean="0">
                <a:solidFill>
                  <a:schemeClr val="bg2">
                    <a:lumMod val="10000"/>
                  </a:schemeClr>
                </a:solidFill>
              </a:rPr>
              <a:t>’ a </a:t>
            </a:r>
            <a:r>
              <a:rPr lang="en-US" sz="2400" b="1" dirty="0" err="1" smtClean="0">
                <a:solidFill>
                  <a:schemeClr val="bg2">
                    <a:lumMod val="10000"/>
                  </a:schemeClr>
                </a:solidFill>
              </a:rPr>
              <a:t>desarrollar</a:t>
            </a:r>
            <a:r>
              <a:rPr lang="en-US" sz="2400" b="1" dirty="0" smtClean="0">
                <a:solidFill>
                  <a:schemeClr val="bg2">
                    <a:lumMod val="10000"/>
                  </a:schemeClr>
                </a:solidFill>
              </a:rPr>
              <a:t> el </a:t>
            </a:r>
            <a:r>
              <a:rPr lang="en-US" sz="2400" b="1" dirty="0" err="1" smtClean="0">
                <a:solidFill>
                  <a:schemeClr val="bg2">
                    <a:lumMod val="10000"/>
                  </a:schemeClr>
                </a:solidFill>
              </a:rPr>
              <a:t>proceso</a:t>
            </a:r>
            <a:r>
              <a:rPr lang="en-US" sz="2400" b="1" dirty="0" smtClean="0">
                <a:solidFill>
                  <a:schemeClr val="bg2">
                    <a:lumMod val="10000"/>
                  </a:schemeClr>
                </a:solidFill>
              </a:rPr>
              <a:t> de la “</a:t>
            </a:r>
            <a:r>
              <a:rPr lang="en-US" sz="2400" b="1" dirty="0" err="1" smtClean="0">
                <a:solidFill>
                  <a:schemeClr val="bg2">
                    <a:lumMod val="10000"/>
                  </a:schemeClr>
                </a:solidFill>
              </a:rPr>
              <a:t>pastorizacion</a:t>
            </a:r>
            <a:r>
              <a:rPr lang="en-US" sz="2400" b="1" dirty="0" smtClean="0">
                <a:solidFill>
                  <a:schemeClr val="bg2">
                    <a:lumMod val="10000"/>
                  </a:schemeClr>
                </a:solidFill>
              </a:rPr>
              <a:t>”, en el </a:t>
            </a:r>
            <a:r>
              <a:rPr lang="en-US" sz="2400" b="1" dirty="0" err="1" smtClean="0">
                <a:solidFill>
                  <a:schemeClr val="bg2">
                    <a:lumMod val="10000"/>
                  </a:schemeClr>
                </a:solidFill>
              </a:rPr>
              <a:t>cual</a:t>
            </a:r>
            <a:r>
              <a:rPr lang="en-US" sz="2400" b="1" dirty="0">
                <a:solidFill>
                  <a:schemeClr val="bg2">
                    <a:lumMod val="10000"/>
                  </a:schemeClr>
                </a:solidFill>
              </a:rPr>
              <a:t> </a:t>
            </a:r>
            <a:r>
              <a:rPr lang="en-US" sz="2400" b="1" dirty="0" smtClean="0">
                <a:solidFill>
                  <a:schemeClr val="bg2">
                    <a:lumMod val="10000"/>
                  </a:schemeClr>
                </a:solidFill>
              </a:rPr>
              <a:t>el </a:t>
            </a:r>
            <a:r>
              <a:rPr lang="en-US" sz="2400" b="1" dirty="0" err="1" smtClean="0">
                <a:solidFill>
                  <a:schemeClr val="bg2">
                    <a:lumMod val="10000"/>
                  </a:schemeClr>
                </a:solidFill>
              </a:rPr>
              <a:t>liquido</a:t>
            </a:r>
            <a:r>
              <a:rPr lang="en-US" sz="2400" b="1" dirty="0" smtClean="0">
                <a:solidFill>
                  <a:schemeClr val="bg2">
                    <a:lumMod val="10000"/>
                  </a:schemeClr>
                </a:solidFill>
              </a:rPr>
              <a:t> se </a:t>
            </a:r>
            <a:r>
              <a:rPr lang="en-US" sz="2400" b="1" dirty="0" err="1" smtClean="0">
                <a:solidFill>
                  <a:schemeClr val="bg2">
                    <a:lumMod val="10000"/>
                  </a:schemeClr>
                </a:solidFill>
              </a:rPr>
              <a:t>hierve</a:t>
            </a:r>
            <a:r>
              <a:rPr lang="en-US" sz="2400" b="1" dirty="0" smtClean="0">
                <a:solidFill>
                  <a:schemeClr val="bg2">
                    <a:lumMod val="10000"/>
                  </a:schemeClr>
                </a:solidFill>
              </a:rPr>
              <a:t> </a:t>
            </a:r>
            <a:r>
              <a:rPr lang="en-US" sz="2400" b="1" dirty="0" err="1" smtClean="0">
                <a:solidFill>
                  <a:schemeClr val="bg2">
                    <a:lumMod val="10000"/>
                  </a:schemeClr>
                </a:solidFill>
              </a:rPr>
              <a:t>una</a:t>
            </a:r>
            <a:r>
              <a:rPr lang="en-US" sz="2400" b="1" dirty="0" smtClean="0">
                <a:solidFill>
                  <a:schemeClr val="bg2">
                    <a:lumMod val="10000"/>
                  </a:schemeClr>
                </a:solidFill>
              </a:rPr>
              <a:t> </a:t>
            </a:r>
            <a:r>
              <a:rPr lang="en-US" sz="2400" b="1" dirty="0" err="1" smtClean="0">
                <a:solidFill>
                  <a:schemeClr val="bg2">
                    <a:lumMod val="10000"/>
                  </a:schemeClr>
                </a:solidFill>
              </a:rPr>
              <a:t>serie</a:t>
            </a:r>
            <a:r>
              <a:rPr lang="en-US" sz="2400" b="1" dirty="0" smtClean="0">
                <a:solidFill>
                  <a:schemeClr val="bg2">
                    <a:lumMod val="10000"/>
                  </a:schemeClr>
                </a:solidFill>
              </a:rPr>
              <a:t> de </a:t>
            </a:r>
            <a:r>
              <a:rPr lang="en-US" sz="2400" b="1" dirty="0" err="1" smtClean="0">
                <a:solidFill>
                  <a:schemeClr val="bg2">
                    <a:lumMod val="10000"/>
                  </a:schemeClr>
                </a:solidFill>
              </a:rPr>
              <a:t>veces</a:t>
            </a:r>
            <a:r>
              <a:rPr lang="en-US" sz="2400" b="1" dirty="0" smtClean="0">
                <a:solidFill>
                  <a:schemeClr val="bg2">
                    <a:lumMod val="10000"/>
                  </a:schemeClr>
                </a:solidFill>
              </a:rPr>
              <a:t> hasta </a:t>
            </a:r>
            <a:r>
              <a:rPr lang="en-US" sz="2400" b="1" dirty="0" err="1" smtClean="0">
                <a:solidFill>
                  <a:schemeClr val="bg2">
                    <a:lumMod val="10000"/>
                  </a:schemeClr>
                </a:solidFill>
              </a:rPr>
              <a:t>que</a:t>
            </a:r>
            <a:r>
              <a:rPr lang="en-US" sz="2400" b="1" dirty="0" smtClean="0">
                <a:solidFill>
                  <a:schemeClr val="bg2">
                    <a:lumMod val="10000"/>
                  </a:schemeClr>
                </a:solidFill>
              </a:rPr>
              <a:t> se </a:t>
            </a:r>
            <a:r>
              <a:rPr lang="en-US" sz="2400" b="1" dirty="0" err="1" smtClean="0">
                <a:solidFill>
                  <a:schemeClr val="bg2">
                    <a:lumMod val="10000"/>
                  </a:schemeClr>
                </a:solidFill>
              </a:rPr>
              <a:t>maten</a:t>
            </a:r>
            <a:r>
              <a:rPr lang="en-US" sz="2400" b="1" dirty="0" smtClean="0">
                <a:solidFill>
                  <a:schemeClr val="bg2">
                    <a:lumMod val="10000"/>
                  </a:schemeClr>
                </a:solidFill>
              </a:rPr>
              <a:t> </a:t>
            </a:r>
            <a:r>
              <a:rPr lang="en-US" sz="2400" b="1" dirty="0" err="1" smtClean="0">
                <a:solidFill>
                  <a:schemeClr val="bg2">
                    <a:lumMod val="10000"/>
                  </a:schemeClr>
                </a:solidFill>
              </a:rPr>
              <a:t>las</a:t>
            </a:r>
            <a:r>
              <a:rPr lang="en-US" sz="2400" b="1" dirty="0" smtClean="0">
                <a:solidFill>
                  <a:schemeClr val="bg2">
                    <a:lumMod val="10000"/>
                  </a:schemeClr>
                </a:solidFill>
              </a:rPr>
              <a:t> </a:t>
            </a:r>
            <a:r>
              <a:rPr lang="en-US" sz="2400" b="1" dirty="0" err="1" smtClean="0">
                <a:solidFill>
                  <a:schemeClr val="bg2">
                    <a:lumMod val="10000"/>
                  </a:schemeClr>
                </a:solidFill>
              </a:rPr>
              <a:t>bacterias</a:t>
            </a:r>
            <a:r>
              <a:rPr lang="en-US" sz="2400" b="1" dirty="0" smtClean="0">
                <a:solidFill>
                  <a:schemeClr val="bg2">
                    <a:lumMod val="10000"/>
                  </a:schemeClr>
                </a:solidFill>
              </a:rPr>
              <a:t> </a:t>
            </a:r>
            <a:r>
              <a:rPr lang="en-US" sz="2400" b="1" dirty="0" err="1" smtClean="0">
                <a:solidFill>
                  <a:schemeClr val="bg2">
                    <a:lumMod val="10000"/>
                  </a:schemeClr>
                </a:solidFill>
              </a:rPr>
              <a:t>que</a:t>
            </a:r>
            <a:r>
              <a:rPr lang="en-US" sz="2400" b="1" dirty="0" smtClean="0">
                <a:solidFill>
                  <a:schemeClr val="bg2">
                    <a:lumMod val="10000"/>
                  </a:schemeClr>
                </a:solidFill>
              </a:rPr>
              <a:t> </a:t>
            </a:r>
            <a:r>
              <a:rPr lang="en-US" sz="2400" b="1" dirty="0" err="1" smtClean="0">
                <a:solidFill>
                  <a:schemeClr val="bg2">
                    <a:lumMod val="10000"/>
                  </a:schemeClr>
                </a:solidFill>
              </a:rPr>
              <a:t>causan</a:t>
            </a:r>
            <a:r>
              <a:rPr lang="en-US" sz="2400" b="1" dirty="0" smtClean="0">
                <a:solidFill>
                  <a:schemeClr val="bg2">
                    <a:lumMod val="10000"/>
                  </a:schemeClr>
                </a:solidFill>
              </a:rPr>
              <a:t> la </a:t>
            </a:r>
            <a:r>
              <a:rPr lang="en-US" sz="2400" b="1" dirty="0" err="1" smtClean="0">
                <a:solidFill>
                  <a:schemeClr val="bg2">
                    <a:lumMod val="10000"/>
                  </a:schemeClr>
                </a:solidFill>
              </a:rPr>
              <a:t>acidificacion</a:t>
            </a:r>
            <a:r>
              <a:rPr lang="en-US" sz="2400" b="1" dirty="0" smtClean="0">
                <a:solidFill>
                  <a:schemeClr val="bg2">
                    <a:lumMod val="10000"/>
                  </a:schemeClr>
                </a:solidFill>
              </a:rPr>
              <a:t>, sin </a:t>
            </a:r>
            <a:r>
              <a:rPr lang="en-US" sz="2400" b="1" dirty="0" err="1" smtClean="0">
                <a:solidFill>
                  <a:schemeClr val="bg2">
                    <a:lumMod val="10000"/>
                  </a:schemeClr>
                </a:solidFill>
              </a:rPr>
              <a:t>eliminar</a:t>
            </a:r>
            <a:r>
              <a:rPr lang="en-US" sz="2400" b="1" dirty="0" smtClean="0">
                <a:solidFill>
                  <a:schemeClr val="bg2">
                    <a:lumMod val="10000"/>
                  </a:schemeClr>
                </a:solidFill>
              </a:rPr>
              <a:t> los </a:t>
            </a:r>
            <a:r>
              <a:rPr lang="en-US" sz="2400" b="1" dirty="0" err="1" smtClean="0">
                <a:solidFill>
                  <a:schemeClr val="bg2">
                    <a:lumMod val="10000"/>
                  </a:schemeClr>
                </a:solidFill>
              </a:rPr>
              <a:t>nutrientes</a:t>
            </a:r>
            <a:r>
              <a:rPr lang="en-US" sz="2400" b="1" dirty="0" smtClean="0">
                <a:solidFill>
                  <a:schemeClr val="bg2">
                    <a:lumMod val="10000"/>
                  </a:schemeClr>
                </a:solidFill>
              </a:rPr>
              <a:t>.</a:t>
            </a:r>
          </a:p>
        </p:txBody>
      </p:sp>
      <p:sp>
        <p:nvSpPr>
          <p:cNvPr id="5" name="AutoShape 4" descr="http://www.google.com.mx/url?sa=i&amp;source=images&amp;cd=&amp;docid=4Eg8FM3bBUcVwM&amp;tbnid=lqjPWhJRr1zl_M:&amp;ved=0CAUQjBw&amp;url=http%3A%2F%2Fwww.awakeandliving.com%2F.a%2F6a0134860e42be970c0134870632ec970c-800wi&amp;ei=FTXuUtPKLfTW2wX694CYDA&amp;psig=AFQjCNGJShb5sbp4_8Z_ht7HQcPy9HbgFg&amp;ust=1391429269801026"/>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429000"/>
            <a:ext cx="3048000" cy="2286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617688"/>
            <a:ext cx="3517546" cy="1908624"/>
          </a:xfrm>
          <a:prstGeom prst="rect">
            <a:avLst/>
          </a:prstGeom>
        </p:spPr>
      </p:pic>
      <p:sp>
        <p:nvSpPr>
          <p:cNvPr id="11" name="TextBox 10"/>
          <p:cNvSpPr txBox="1"/>
          <p:nvPr/>
        </p:nvSpPr>
        <p:spPr>
          <a:xfrm>
            <a:off x="575187" y="6048345"/>
            <a:ext cx="8498288" cy="400110"/>
          </a:xfrm>
          <a:prstGeom prst="rect">
            <a:avLst/>
          </a:prstGeom>
          <a:noFill/>
        </p:spPr>
        <p:txBody>
          <a:bodyPr wrap="none" rtlCol="0">
            <a:spAutoFit/>
          </a:bodyPr>
          <a:lstStyle/>
          <a:p>
            <a:r>
              <a:rPr lang="en-US" sz="2000" b="1" dirty="0" err="1" smtClean="0"/>
              <a:t>Una</a:t>
            </a:r>
            <a:r>
              <a:rPr lang="en-US" sz="2000" b="1" dirty="0" smtClean="0"/>
              <a:t> version del </a:t>
            </a:r>
            <a:r>
              <a:rPr lang="en-US" sz="2000" b="1" dirty="0" err="1" smtClean="0"/>
              <a:t>proceso</a:t>
            </a:r>
            <a:r>
              <a:rPr lang="en-US" sz="2000" b="1" dirty="0" smtClean="0"/>
              <a:t> de </a:t>
            </a:r>
            <a:r>
              <a:rPr lang="en-US" sz="2000" b="1" dirty="0" err="1" smtClean="0"/>
              <a:t>pasteaurizacion</a:t>
            </a:r>
            <a:r>
              <a:rPr lang="en-US" sz="2000" b="1" dirty="0" smtClean="0"/>
              <a:t> de </a:t>
            </a:r>
            <a:r>
              <a:rPr lang="en-US" sz="2000" b="1" dirty="0" err="1" smtClean="0"/>
              <a:t>usa</a:t>
            </a:r>
            <a:r>
              <a:rPr lang="en-US" sz="2000" b="1" dirty="0" smtClean="0"/>
              <a:t> para los </a:t>
            </a:r>
            <a:r>
              <a:rPr lang="en-US" sz="2000" b="1" dirty="0" err="1" smtClean="0"/>
              <a:t>huevos</a:t>
            </a:r>
            <a:r>
              <a:rPr lang="en-US" sz="2000" b="1" dirty="0" smtClean="0"/>
              <a:t> (de </a:t>
            </a:r>
            <a:r>
              <a:rPr lang="en-US" sz="2000" b="1" dirty="0" err="1" smtClean="0"/>
              <a:t>gallina</a:t>
            </a:r>
            <a:r>
              <a:rPr lang="en-US" sz="2000" b="1" dirty="0" smtClean="0"/>
              <a:t>)</a:t>
            </a:r>
            <a:endParaRPr lang="es-MX" sz="2000" b="1" dirty="0"/>
          </a:p>
        </p:txBody>
      </p:sp>
    </p:spTree>
    <p:extLst>
      <p:ext uri="{BB962C8B-B14F-4D97-AF65-F5344CB8AC3E}">
        <p14:creationId xmlns:p14="http://schemas.microsoft.com/office/powerpoint/2010/main" val="18112419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838" y="228600"/>
            <a:ext cx="8431162" cy="2431435"/>
          </a:xfrm>
          <a:prstGeom prst="rect">
            <a:avLst/>
          </a:prstGeom>
        </p:spPr>
        <p:txBody>
          <a:bodyPr wrap="square">
            <a:spAutoFit/>
          </a:bodyPr>
          <a:lstStyle/>
          <a:p>
            <a:pPr algn="ctr"/>
            <a:r>
              <a:rPr lang="en-US" sz="3200" b="1" dirty="0" err="1" smtClean="0"/>
              <a:t>Generacion</a:t>
            </a:r>
            <a:r>
              <a:rPr lang="en-US" sz="3200" b="1" dirty="0" smtClean="0"/>
              <a:t> </a:t>
            </a:r>
            <a:r>
              <a:rPr lang="en-US" sz="3200" b="1" dirty="0" err="1" smtClean="0"/>
              <a:t>espontanea</a:t>
            </a:r>
            <a:endParaRPr lang="en-US" sz="3200" b="1" dirty="0" smtClean="0"/>
          </a:p>
          <a:p>
            <a:endParaRPr lang="en-US" sz="2400" b="1" dirty="0"/>
          </a:p>
          <a:p>
            <a:r>
              <a:rPr lang="en-US" sz="2400" b="1" dirty="0" smtClean="0"/>
              <a:t>En los </a:t>
            </a:r>
            <a:r>
              <a:rPr lang="en-US" sz="2400" b="1" dirty="0" err="1" smtClean="0"/>
              <a:t>tiempos</a:t>
            </a:r>
            <a:r>
              <a:rPr lang="en-US" sz="2400" b="1" dirty="0" smtClean="0"/>
              <a:t> de Pasteur no </a:t>
            </a:r>
            <a:r>
              <a:rPr lang="en-US" sz="2400" b="1" dirty="0" err="1" smtClean="0"/>
              <a:t>todos</a:t>
            </a:r>
            <a:r>
              <a:rPr lang="en-US" sz="2400" b="1" dirty="0" smtClean="0"/>
              <a:t> </a:t>
            </a:r>
            <a:r>
              <a:rPr lang="en-US" sz="2400" b="1" dirty="0" err="1" smtClean="0"/>
              <a:t>aceptaban</a:t>
            </a:r>
            <a:r>
              <a:rPr lang="en-US" sz="2400" b="1" dirty="0" smtClean="0"/>
              <a:t> la </a:t>
            </a:r>
            <a:r>
              <a:rPr lang="en-US" sz="2400" b="1" dirty="0" err="1" smtClean="0"/>
              <a:t>existencia</a:t>
            </a:r>
            <a:r>
              <a:rPr lang="en-US" sz="2400" b="1" dirty="0" smtClean="0"/>
              <a:t> de </a:t>
            </a:r>
            <a:r>
              <a:rPr lang="en-US" sz="2400" b="1" dirty="0" err="1" smtClean="0"/>
              <a:t>las</a:t>
            </a:r>
            <a:r>
              <a:rPr lang="en-US" sz="2400" b="1" dirty="0" smtClean="0"/>
              <a:t> </a:t>
            </a:r>
            <a:r>
              <a:rPr lang="en-US" sz="2400" b="1" dirty="0" err="1" smtClean="0"/>
              <a:t>bacterias</a:t>
            </a:r>
            <a:r>
              <a:rPr lang="en-US" sz="2400" b="1" dirty="0" smtClean="0"/>
              <a:t> y </a:t>
            </a:r>
            <a:r>
              <a:rPr lang="en-US" sz="2400" b="1" dirty="0" err="1" smtClean="0"/>
              <a:t>su</a:t>
            </a:r>
            <a:r>
              <a:rPr lang="en-US" sz="2400" b="1" dirty="0" smtClean="0"/>
              <a:t> </a:t>
            </a:r>
            <a:r>
              <a:rPr lang="en-US" sz="2400" b="1" dirty="0" err="1" smtClean="0"/>
              <a:t>naturaleza</a:t>
            </a:r>
            <a:r>
              <a:rPr lang="en-US" sz="2400" b="1" dirty="0" smtClean="0"/>
              <a:t> </a:t>
            </a:r>
            <a:r>
              <a:rPr lang="en-US" sz="2400" b="1" dirty="0" err="1" smtClean="0"/>
              <a:t>ubicua</a:t>
            </a:r>
            <a:r>
              <a:rPr lang="en-US" sz="2400" b="1" dirty="0" smtClean="0"/>
              <a:t>. </a:t>
            </a:r>
            <a:r>
              <a:rPr lang="en-US" sz="2400" b="1" dirty="0" err="1" smtClean="0"/>
              <a:t>Muchos</a:t>
            </a:r>
            <a:r>
              <a:rPr lang="en-US" sz="2400" b="1" dirty="0" smtClean="0"/>
              <a:t> </a:t>
            </a:r>
            <a:r>
              <a:rPr lang="en-US" sz="2400" b="1" dirty="0" err="1" smtClean="0"/>
              <a:t>pensaban</a:t>
            </a:r>
            <a:r>
              <a:rPr lang="en-US" sz="2400" b="1" dirty="0" smtClean="0"/>
              <a:t> </a:t>
            </a:r>
            <a:r>
              <a:rPr lang="en-US" sz="2400" b="1" dirty="0" err="1" smtClean="0"/>
              <a:t>que</a:t>
            </a:r>
            <a:r>
              <a:rPr lang="en-US" sz="2400" b="1" dirty="0" smtClean="0"/>
              <a:t> </a:t>
            </a:r>
            <a:r>
              <a:rPr lang="en-US" sz="2400" b="1" dirty="0" err="1" smtClean="0"/>
              <a:t>ocurriesen</a:t>
            </a:r>
            <a:r>
              <a:rPr lang="en-US" sz="2400" b="1" dirty="0" smtClean="0"/>
              <a:t> </a:t>
            </a:r>
            <a:r>
              <a:rPr lang="en-US" sz="2400" b="1" dirty="0" err="1" smtClean="0"/>
              <a:t>espontaneamente</a:t>
            </a:r>
            <a:r>
              <a:rPr lang="en-US" sz="2400" b="1" dirty="0" smtClean="0"/>
              <a:t>, en </a:t>
            </a:r>
            <a:r>
              <a:rPr lang="en-US" sz="2400" b="1" dirty="0" err="1" smtClean="0"/>
              <a:t>cuyo</a:t>
            </a:r>
            <a:r>
              <a:rPr lang="en-US" sz="2400" b="1" dirty="0" smtClean="0"/>
              <a:t> </a:t>
            </a:r>
            <a:r>
              <a:rPr lang="en-US" sz="2400" b="1" dirty="0" err="1" smtClean="0"/>
              <a:t>caso</a:t>
            </a:r>
            <a:r>
              <a:rPr lang="en-US" sz="2400" b="1" dirty="0" smtClean="0"/>
              <a:t> de nada </a:t>
            </a:r>
            <a:r>
              <a:rPr lang="en-US" sz="2400" b="1" dirty="0" err="1" smtClean="0"/>
              <a:t>hubiera</a:t>
            </a:r>
            <a:r>
              <a:rPr lang="en-US" sz="2400" b="1" dirty="0" smtClean="0"/>
              <a:t> </a:t>
            </a:r>
            <a:r>
              <a:rPr lang="en-US" sz="2400" b="1" dirty="0" err="1" smtClean="0"/>
              <a:t>servido</a:t>
            </a:r>
            <a:r>
              <a:rPr lang="en-US" sz="2400" b="1" dirty="0" smtClean="0"/>
              <a:t> </a:t>
            </a:r>
            <a:r>
              <a:rPr lang="en-US" sz="2400" b="1" dirty="0" err="1" smtClean="0"/>
              <a:t>hacerlos</a:t>
            </a:r>
            <a:r>
              <a:rPr lang="en-US" sz="2400" b="1" dirty="0" smtClean="0"/>
              <a:t> </a:t>
            </a:r>
            <a:r>
              <a:rPr lang="en-US" sz="2400" b="1" dirty="0" err="1" smtClean="0"/>
              <a:t>desaparecer</a:t>
            </a:r>
            <a:r>
              <a:rPr lang="en-US" sz="2400" b="1" dirty="0" smtClean="0"/>
              <a:t> con un </a:t>
            </a:r>
            <a:r>
              <a:rPr lang="en-US" sz="2400" b="1" dirty="0" err="1" smtClean="0"/>
              <a:t>proceso</a:t>
            </a:r>
            <a:r>
              <a:rPr lang="en-US" sz="2400" b="1" dirty="0" smtClean="0"/>
              <a:t> </a:t>
            </a:r>
            <a:r>
              <a:rPr lang="en-US" sz="2400" b="1" dirty="0" err="1" smtClean="0"/>
              <a:t>quimico-fisico</a:t>
            </a:r>
            <a:r>
              <a:rPr lang="en-US" sz="2400" b="1" dirty="0" smtClean="0"/>
              <a:t>.</a:t>
            </a:r>
          </a:p>
        </p:txBody>
      </p:sp>
      <p:sp>
        <p:nvSpPr>
          <p:cNvPr id="3" name="AutoShape 4" descr="http://www.google.com.mx/url?sa=i&amp;source=images&amp;cd=&amp;docid=YxBT-kEQg9DzKM&amp;tbnid=mJBdNN8nU-xIbM:&amp;ved=0CAUQjBw&amp;url=http%3A%2F%2F2.bp.blogspot.com%2F_EdiSPJX1jg8%2FTVF8KxSHH-I%2FAAAAAAAACrw%2FYF3cgLdUOpg%2Fs400%2FRedi.JPG&amp;ei=lTfuUsS9B7TC2gXiYQ&amp;psig=AFQjCNG3E_TQ3FsQ6-6n6WFntokAesGsOw&amp;ust=139142990918513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519" y="3124200"/>
            <a:ext cx="5257800" cy="2983802"/>
          </a:xfrm>
          <a:prstGeom prst="rect">
            <a:avLst/>
          </a:prstGeom>
        </p:spPr>
      </p:pic>
    </p:spTree>
    <p:extLst>
      <p:ext uri="{BB962C8B-B14F-4D97-AF65-F5344CB8AC3E}">
        <p14:creationId xmlns:p14="http://schemas.microsoft.com/office/powerpoint/2010/main" val="27571813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7467600" cy="5109091"/>
          </a:xfrm>
          <a:prstGeom prst="rect">
            <a:avLst/>
          </a:prstGeom>
        </p:spPr>
        <p:txBody>
          <a:bodyPr wrap="square">
            <a:spAutoFit/>
          </a:bodyPr>
          <a:lstStyle/>
          <a:p>
            <a:r>
              <a:rPr lang="en-US" sz="2800" b="1" dirty="0" smtClean="0"/>
              <a:t>Como director de </a:t>
            </a:r>
            <a:r>
              <a:rPr lang="en-US" sz="2800" b="1" dirty="0" err="1" smtClean="0"/>
              <a:t>estudio</a:t>
            </a:r>
            <a:r>
              <a:rPr lang="en-US" sz="2800" b="1" dirty="0" smtClean="0"/>
              <a:t> </a:t>
            </a:r>
            <a:r>
              <a:rPr lang="en-US" sz="2800" b="1" dirty="0" err="1" smtClean="0"/>
              <a:t>cientificos</a:t>
            </a:r>
            <a:r>
              <a:rPr lang="en-US" sz="2800" b="1" dirty="0" smtClean="0"/>
              <a:t> de la </a:t>
            </a:r>
            <a:r>
              <a:rPr lang="en-US" sz="2800" b="1" dirty="0" err="1" smtClean="0"/>
              <a:t>Ecole</a:t>
            </a:r>
            <a:r>
              <a:rPr lang="en-US" sz="2800" b="1" dirty="0" smtClean="0"/>
              <a:t> </a:t>
            </a:r>
            <a:r>
              <a:rPr lang="en-US" sz="2800" b="1" dirty="0" err="1"/>
              <a:t>Normale</a:t>
            </a:r>
            <a:r>
              <a:rPr lang="en-US" sz="2800" b="1" dirty="0"/>
              <a:t> </a:t>
            </a:r>
            <a:r>
              <a:rPr lang="en-US" sz="2800" b="1" dirty="0" smtClean="0"/>
              <a:t>en </a:t>
            </a:r>
            <a:r>
              <a:rPr lang="en-US" sz="2800" b="1" dirty="0"/>
              <a:t>Paris, Pasteur </a:t>
            </a:r>
            <a:r>
              <a:rPr lang="en-US" sz="2800" b="1" dirty="0" err="1" smtClean="0"/>
              <a:t>desarrollo</a:t>
            </a:r>
            <a:r>
              <a:rPr lang="en-US" sz="2800" b="1" dirty="0" smtClean="0"/>
              <a:t> </a:t>
            </a:r>
            <a:r>
              <a:rPr lang="en-US" sz="2800" b="1" dirty="0" err="1" smtClean="0"/>
              <a:t>su</a:t>
            </a:r>
            <a:r>
              <a:rPr lang="en-US" sz="2800" b="1" dirty="0" smtClean="0"/>
              <a:t> </a:t>
            </a:r>
            <a:r>
              <a:rPr lang="en-US" sz="2800" b="1" dirty="0" err="1" smtClean="0"/>
              <a:t>teoria</a:t>
            </a:r>
            <a:r>
              <a:rPr lang="en-US" sz="2800" b="1" dirty="0" smtClean="0"/>
              <a:t> de los </a:t>
            </a:r>
            <a:r>
              <a:rPr lang="en-US" sz="2800" b="1" dirty="0" err="1" smtClean="0"/>
              <a:t>germenes</a:t>
            </a:r>
            <a:r>
              <a:rPr lang="en-US" sz="2800" b="1" dirty="0" smtClean="0"/>
              <a:t>, </a:t>
            </a:r>
            <a:r>
              <a:rPr lang="en-US" sz="2800" b="1" dirty="0" err="1" smtClean="0"/>
              <a:t>que</a:t>
            </a:r>
            <a:r>
              <a:rPr lang="en-US" sz="2800" b="1" dirty="0" smtClean="0"/>
              <a:t> dice </a:t>
            </a:r>
            <a:r>
              <a:rPr lang="en-US" sz="2800" b="1" dirty="0" err="1" smtClean="0"/>
              <a:t>que</a:t>
            </a:r>
            <a:r>
              <a:rPr lang="en-US" sz="2800" b="1" dirty="0" smtClean="0"/>
              <a:t> los </a:t>
            </a:r>
            <a:r>
              <a:rPr lang="en-US" sz="2800" b="1" dirty="0" err="1" smtClean="0"/>
              <a:t>germenes</a:t>
            </a:r>
            <a:r>
              <a:rPr lang="en-US" sz="2800" b="1" dirty="0" smtClean="0"/>
              <a:t> </a:t>
            </a:r>
            <a:r>
              <a:rPr lang="en-US" sz="2800" b="1" dirty="0" err="1" smtClean="0"/>
              <a:t>atacan</a:t>
            </a:r>
            <a:r>
              <a:rPr lang="en-US" sz="2800" b="1" dirty="0" smtClean="0"/>
              <a:t> el </a:t>
            </a:r>
            <a:r>
              <a:rPr lang="en-US" sz="2800" b="1" dirty="0" err="1" smtClean="0"/>
              <a:t>cuerpo</a:t>
            </a:r>
            <a:r>
              <a:rPr lang="en-US" sz="2800" b="1" dirty="0" smtClean="0"/>
              <a:t> </a:t>
            </a:r>
            <a:r>
              <a:rPr lang="en-US" sz="2800" b="1" dirty="0" err="1" smtClean="0"/>
              <a:t>desde</a:t>
            </a:r>
            <a:r>
              <a:rPr lang="en-US" sz="2800" b="1" dirty="0" smtClean="0"/>
              <a:t> </a:t>
            </a:r>
            <a:r>
              <a:rPr lang="en-US" sz="2800" b="1" dirty="0" err="1" smtClean="0"/>
              <a:t>afuera</a:t>
            </a:r>
            <a:r>
              <a:rPr lang="en-US" sz="2800" b="1" dirty="0" smtClean="0"/>
              <a:t>.</a:t>
            </a:r>
          </a:p>
          <a:p>
            <a:endParaRPr lang="en-US" sz="2800" b="1" dirty="0"/>
          </a:p>
          <a:p>
            <a:r>
              <a:rPr lang="en-US" sz="2800" b="1" dirty="0" smtClean="0"/>
              <a:t>La </a:t>
            </a:r>
            <a:r>
              <a:rPr lang="en-US" sz="2800" b="1" dirty="0" err="1" smtClean="0"/>
              <a:t>teoria</a:t>
            </a:r>
            <a:r>
              <a:rPr lang="en-US" sz="2800" b="1" dirty="0" smtClean="0"/>
              <a:t> </a:t>
            </a:r>
            <a:r>
              <a:rPr lang="en-US" sz="2800" b="1" dirty="0" err="1" smtClean="0"/>
              <a:t>llevo</a:t>
            </a:r>
            <a:r>
              <a:rPr lang="en-US" sz="2800" b="1" dirty="0" smtClean="0"/>
              <a:t>’, mas </a:t>
            </a:r>
            <a:r>
              <a:rPr lang="en-US" sz="2800" b="1" dirty="0" err="1" smtClean="0"/>
              <a:t>tarde</a:t>
            </a:r>
            <a:r>
              <a:rPr lang="en-US" sz="2800" b="1" dirty="0" smtClean="0"/>
              <a:t>, a </a:t>
            </a:r>
            <a:r>
              <a:rPr lang="en-US" sz="2800" b="1" dirty="0" err="1" smtClean="0"/>
              <a:t>vacunas</a:t>
            </a:r>
            <a:r>
              <a:rPr lang="en-US" sz="2800" b="1" dirty="0" smtClean="0"/>
              <a:t> contra</a:t>
            </a:r>
          </a:p>
          <a:p>
            <a:endParaRPr lang="en-US" sz="2800" b="1" dirty="0" smtClean="0"/>
          </a:p>
          <a:p>
            <a:r>
              <a:rPr lang="en-US" sz="2800" b="1" dirty="0" smtClean="0"/>
              <a:t>Anthrax</a:t>
            </a:r>
          </a:p>
          <a:p>
            <a:r>
              <a:rPr lang="en-US" sz="2800" b="1" dirty="0" smtClean="0"/>
              <a:t>Tuberculosis</a:t>
            </a:r>
          </a:p>
          <a:p>
            <a:r>
              <a:rPr lang="en-US" sz="2800" b="1" dirty="0" err="1" smtClean="0"/>
              <a:t>Colera</a:t>
            </a:r>
            <a:endParaRPr lang="en-US" sz="2800" b="1" dirty="0" smtClean="0"/>
          </a:p>
          <a:p>
            <a:r>
              <a:rPr lang="en-US" sz="2800" b="1" dirty="0" err="1" smtClean="0"/>
              <a:t>Viruela</a:t>
            </a:r>
            <a:endParaRPr lang="en-US" sz="2800" b="1" dirty="0" smtClean="0"/>
          </a:p>
          <a:p>
            <a:endParaRPr lang="en-US" dirty="0"/>
          </a:p>
        </p:txBody>
      </p:sp>
    </p:spTree>
    <p:extLst>
      <p:ext uri="{BB962C8B-B14F-4D97-AF65-F5344CB8AC3E}">
        <p14:creationId xmlns:p14="http://schemas.microsoft.com/office/powerpoint/2010/main" val="40125589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5715000" cy="2308324"/>
          </a:xfrm>
          <a:prstGeom prst="rect">
            <a:avLst/>
          </a:prstGeom>
        </p:spPr>
        <p:txBody>
          <a:bodyPr wrap="square">
            <a:spAutoFit/>
          </a:bodyPr>
          <a:lstStyle/>
          <a:p>
            <a:r>
              <a:rPr lang="en-US" sz="2400" b="1" dirty="0" smtClean="0"/>
              <a:t>Pasteur </a:t>
            </a:r>
            <a:r>
              <a:rPr lang="en-US" sz="2400" b="1" dirty="0" err="1" smtClean="0"/>
              <a:t>mismo</a:t>
            </a:r>
            <a:r>
              <a:rPr lang="en-US" sz="2400" b="1" dirty="0" smtClean="0"/>
              <a:t> </a:t>
            </a:r>
            <a:r>
              <a:rPr lang="en-US" sz="2400" b="1" dirty="0" err="1" smtClean="0"/>
              <a:t>desarrollo</a:t>
            </a:r>
            <a:r>
              <a:rPr lang="en-US" sz="2400" b="1" dirty="0" smtClean="0"/>
              <a:t>’ la </a:t>
            </a:r>
            <a:r>
              <a:rPr lang="en-US" sz="2400" b="1" dirty="0" err="1" smtClean="0"/>
              <a:t>vacuna</a:t>
            </a:r>
            <a:r>
              <a:rPr lang="en-US" sz="2400" b="1" dirty="0" smtClean="0"/>
              <a:t> contra la </a:t>
            </a:r>
            <a:r>
              <a:rPr lang="en-US" sz="2400" b="1" dirty="0" err="1" smtClean="0"/>
              <a:t>rabia</a:t>
            </a:r>
            <a:r>
              <a:rPr lang="en-US" sz="2400" b="1" dirty="0" smtClean="0"/>
              <a:t>, </a:t>
            </a:r>
            <a:r>
              <a:rPr lang="en-US" sz="2400" b="1" dirty="0" err="1" smtClean="0"/>
              <a:t>que</a:t>
            </a:r>
            <a:r>
              <a:rPr lang="en-US" sz="2400" b="1" dirty="0" smtClean="0"/>
              <a:t> en </a:t>
            </a:r>
            <a:r>
              <a:rPr lang="en-US" sz="2400" b="1" dirty="0" err="1" smtClean="0"/>
              <a:t>ese</a:t>
            </a:r>
            <a:r>
              <a:rPr lang="en-US" sz="2400" b="1" dirty="0" smtClean="0"/>
              <a:t> </a:t>
            </a:r>
            <a:r>
              <a:rPr lang="en-US" sz="2400" b="1" dirty="0" err="1" smtClean="0"/>
              <a:t>entonces</a:t>
            </a:r>
            <a:r>
              <a:rPr lang="en-US" sz="2400" b="1" dirty="0" smtClean="0"/>
              <a:t> era mucho mas </a:t>
            </a:r>
            <a:r>
              <a:rPr lang="en-US" sz="2400" b="1" dirty="0" err="1" smtClean="0"/>
              <a:t>comun</a:t>
            </a:r>
            <a:r>
              <a:rPr lang="en-US" sz="2400" b="1" dirty="0" smtClean="0"/>
              <a:t> </a:t>
            </a:r>
            <a:r>
              <a:rPr lang="en-US" sz="2400" b="1" dirty="0" err="1" smtClean="0"/>
              <a:t>que</a:t>
            </a:r>
            <a:r>
              <a:rPr lang="en-US" sz="2400" b="1" dirty="0" smtClean="0"/>
              <a:t> hoy, y </a:t>
            </a:r>
            <a:r>
              <a:rPr lang="en-US" sz="2400" b="1" dirty="0" err="1" smtClean="0"/>
              <a:t>llevava</a:t>
            </a:r>
            <a:r>
              <a:rPr lang="en-US" sz="2400" b="1" dirty="0" smtClean="0"/>
              <a:t> a </a:t>
            </a:r>
            <a:r>
              <a:rPr lang="en-US" sz="2400" b="1" dirty="0" err="1" smtClean="0"/>
              <a:t>muerte</a:t>
            </a:r>
            <a:r>
              <a:rPr lang="en-US" sz="2400" b="1" dirty="0" smtClean="0"/>
              <a:t> </a:t>
            </a:r>
            <a:r>
              <a:rPr lang="en-US" sz="2400" b="1" dirty="0" err="1" smtClean="0"/>
              <a:t>casi</a:t>
            </a:r>
            <a:r>
              <a:rPr lang="en-US" sz="2400" b="1" dirty="0" smtClean="0"/>
              <a:t> </a:t>
            </a:r>
            <a:r>
              <a:rPr lang="en-US" sz="2400" b="1" dirty="0" err="1" smtClean="0"/>
              <a:t>segura</a:t>
            </a:r>
            <a:r>
              <a:rPr lang="en-US" sz="2400" b="1" dirty="0" smtClean="0"/>
              <a:t> (al </a:t>
            </a:r>
            <a:r>
              <a:rPr lang="en-US" sz="2400" b="1" dirty="0" err="1" smtClean="0"/>
              <a:t>igual</a:t>
            </a:r>
            <a:r>
              <a:rPr lang="en-US" sz="2400" b="1" dirty="0" smtClean="0"/>
              <a:t> </a:t>
            </a:r>
            <a:r>
              <a:rPr lang="en-US" sz="2400" b="1" dirty="0" err="1" smtClean="0"/>
              <a:t>que</a:t>
            </a:r>
            <a:r>
              <a:rPr lang="en-US" sz="2400" b="1" dirty="0" smtClean="0"/>
              <a:t> hoy, en </a:t>
            </a:r>
            <a:r>
              <a:rPr lang="en-US" sz="2400" b="1" dirty="0" err="1" smtClean="0"/>
              <a:t>caso</a:t>
            </a:r>
            <a:r>
              <a:rPr lang="en-US" sz="2400" b="1" dirty="0" smtClean="0"/>
              <a:t> de </a:t>
            </a:r>
            <a:r>
              <a:rPr lang="en-US" sz="2400" b="1" dirty="0" err="1" smtClean="0"/>
              <a:t>que</a:t>
            </a:r>
            <a:r>
              <a:rPr lang="en-US" sz="2400" b="1" dirty="0" smtClean="0"/>
              <a:t> no se </a:t>
            </a:r>
            <a:r>
              <a:rPr lang="en-US" sz="2400" b="1" dirty="0" err="1" smtClean="0"/>
              <a:t>vacune</a:t>
            </a:r>
            <a:r>
              <a:rPr lang="en-US" sz="2400" b="1" dirty="0" smtClean="0"/>
              <a:t> la persona </a:t>
            </a:r>
            <a:r>
              <a:rPr lang="en-US" sz="2400" b="1" dirty="0" err="1" smtClean="0"/>
              <a:t>infectada</a:t>
            </a:r>
            <a:r>
              <a:rPr lang="en-US" sz="2400" b="1" dirty="0" smtClean="0"/>
              <a:t>).</a:t>
            </a:r>
          </a:p>
          <a:p>
            <a:endParaRPr lang="en-US" sz="2400" b="1" dirty="0" smtClean="0"/>
          </a:p>
        </p:txBody>
      </p:sp>
      <p:pic>
        <p:nvPicPr>
          <p:cNvPr id="3076" name="Picture 4" descr="http://t1.gstatic.com/images?q=tbn:ANd9GcRRA4pm5KRCGAvaPsCpNIbw_O_HlOPqvn9YaEqTmKijLlXZFpBz9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33600"/>
            <a:ext cx="3905250"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2772898"/>
            <a:ext cx="4495800" cy="3785652"/>
          </a:xfrm>
          <a:prstGeom prst="rect">
            <a:avLst/>
          </a:prstGeom>
          <a:noFill/>
        </p:spPr>
        <p:txBody>
          <a:bodyPr wrap="square" rtlCol="0">
            <a:spAutoFit/>
          </a:bodyPr>
          <a:lstStyle/>
          <a:p>
            <a:r>
              <a:rPr lang="en-US" sz="2400" b="1" dirty="0" smtClean="0"/>
              <a:t>Los </a:t>
            </a:r>
            <a:r>
              <a:rPr lang="en-US" sz="2400" b="1" dirty="0" err="1" smtClean="0"/>
              <a:t>animales</a:t>
            </a:r>
            <a:r>
              <a:rPr lang="en-US" sz="2400" b="1" dirty="0" smtClean="0"/>
              <a:t> </a:t>
            </a:r>
            <a:r>
              <a:rPr lang="en-US" sz="2400" b="1" dirty="0" err="1" smtClean="0"/>
              <a:t>potenciales</a:t>
            </a:r>
            <a:r>
              <a:rPr lang="en-US" sz="2400" b="1" dirty="0" smtClean="0"/>
              <a:t> </a:t>
            </a:r>
            <a:r>
              <a:rPr lang="en-US" sz="2400" b="1" dirty="0" err="1" smtClean="0"/>
              <a:t>portadores</a:t>
            </a:r>
            <a:r>
              <a:rPr lang="en-US" sz="2400" b="1" dirty="0" smtClean="0"/>
              <a:t> del virus son</a:t>
            </a:r>
          </a:p>
          <a:p>
            <a:endParaRPr lang="en-US" sz="2400" b="1" dirty="0"/>
          </a:p>
          <a:p>
            <a:pPr marL="285750" indent="-285750">
              <a:buFontTx/>
              <a:buChar char="-"/>
            </a:pPr>
            <a:r>
              <a:rPr lang="en-US" sz="2400" b="1" dirty="0" err="1" smtClean="0"/>
              <a:t>Perros</a:t>
            </a:r>
            <a:endParaRPr lang="en-US" sz="2400" b="1" dirty="0" smtClean="0"/>
          </a:p>
          <a:p>
            <a:pPr marL="285750" indent="-285750">
              <a:buFontTx/>
              <a:buChar char="-"/>
            </a:pPr>
            <a:r>
              <a:rPr lang="en-US" sz="2400" b="1" dirty="0" err="1" smtClean="0"/>
              <a:t>Ardillas</a:t>
            </a:r>
            <a:endParaRPr lang="en-US" sz="2400" b="1" dirty="0" smtClean="0"/>
          </a:p>
          <a:p>
            <a:pPr marL="285750" indent="-285750">
              <a:buFontTx/>
              <a:buChar char="-"/>
            </a:pPr>
            <a:r>
              <a:rPr lang="en-US" sz="2400" b="1" dirty="0" err="1" smtClean="0"/>
              <a:t>Murcielagos</a:t>
            </a:r>
            <a:endParaRPr lang="en-US" sz="2400" b="1" dirty="0" smtClean="0"/>
          </a:p>
          <a:p>
            <a:pPr marL="285750" indent="-285750">
              <a:buFontTx/>
              <a:buChar char="-"/>
            </a:pPr>
            <a:r>
              <a:rPr lang="en-US" sz="2400" b="1" dirty="0" err="1" smtClean="0"/>
              <a:t>Felinos</a:t>
            </a:r>
            <a:endParaRPr lang="en-US" sz="2400" b="1" dirty="0" smtClean="0"/>
          </a:p>
          <a:p>
            <a:pPr marL="285750" indent="-285750">
              <a:buFontTx/>
              <a:buChar char="-"/>
            </a:pPr>
            <a:r>
              <a:rPr lang="en-US" sz="2400" b="1" dirty="0" err="1" smtClean="0"/>
              <a:t>Mapaches</a:t>
            </a:r>
            <a:endParaRPr lang="en-US" sz="2400" b="1" dirty="0" smtClean="0"/>
          </a:p>
          <a:p>
            <a:pPr marL="285750" indent="-285750">
              <a:buFontTx/>
              <a:buChar char="-"/>
            </a:pPr>
            <a:r>
              <a:rPr lang="en-US" sz="2400" b="1" dirty="0" err="1" smtClean="0"/>
              <a:t>Zorros</a:t>
            </a:r>
            <a:endParaRPr lang="en-US" sz="2400" b="1" dirty="0" smtClean="0"/>
          </a:p>
          <a:p>
            <a:pPr marL="285750" indent="-285750">
              <a:buFontTx/>
              <a:buChar char="-"/>
            </a:pPr>
            <a:r>
              <a:rPr lang="en-US" sz="2400" b="1" dirty="0" err="1" smtClean="0"/>
              <a:t>Pequeños</a:t>
            </a:r>
            <a:r>
              <a:rPr lang="en-US" sz="2400" b="1" dirty="0" smtClean="0"/>
              <a:t> </a:t>
            </a:r>
            <a:r>
              <a:rPr lang="en-US" sz="2400" b="1" dirty="0" err="1" smtClean="0"/>
              <a:t>roedores</a:t>
            </a:r>
            <a:endParaRPr lang="es-MX" sz="2400" b="1" dirty="0"/>
          </a:p>
        </p:txBody>
      </p:sp>
      <p:sp>
        <p:nvSpPr>
          <p:cNvPr id="4" name="TextBox 3"/>
          <p:cNvSpPr txBox="1"/>
          <p:nvPr/>
        </p:nvSpPr>
        <p:spPr>
          <a:xfrm>
            <a:off x="2743200" y="5262716"/>
            <a:ext cx="6400800" cy="830997"/>
          </a:xfrm>
          <a:prstGeom prst="rect">
            <a:avLst/>
          </a:prstGeom>
          <a:noFill/>
        </p:spPr>
        <p:txBody>
          <a:bodyPr wrap="square" rtlCol="0">
            <a:spAutoFit/>
          </a:bodyPr>
          <a:lstStyle/>
          <a:p>
            <a:r>
              <a:rPr lang="en-US" sz="2400" b="1" dirty="0" smtClean="0"/>
              <a:t>La </a:t>
            </a:r>
            <a:r>
              <a:rPr lang="en-US" sz="2400" b="1" dirty="0" err="1" smtClean="0"/>
              <a:t>enfermedad</a:t>
            </a:r>
            <a:r>
              <a:rPr lang="en-US" sz="2400" b="1" dirty="0" smtClean="0"/>
              <a:t> </a:t>
            </a:r>
            <a:r>
              <a:rPr lang="en-US" sz="2400" b="1" dirty="0" err="1" smtClean="0"/>
              <a:t>llevas</a:t>
            </a:r>
            <a:r>
              <a:rPr lang="en-US" sz="2400" b="1" dirty="0" smtClean="0"/>
              <a:t> a los </a:t>
            </a:r>
            <a:r>
              <a:rPr lang="en-US" sz="2400" b="1" dirty="0" err="1" smtClean="0"/>
              <a:t>animales</a:t>
            </a:r>
            <a:r>
              <a:rPr lang="en-US" sz="2400" b="1" dirty="0" smtClean="0"/>
              <a:t> </a:t>
            </a:r>
            <a:r>
              <a:rPr lang="en-US" sz="2400" b="1" dirty="0" err="1" smtClean="0"/>
              <a:t>infectados</a:t>
            </a:r>
            <a:r>
              <a:rPr lang="en-US" sz="2400" b="1" dirty="0" smtClean="0"/>
              <a:t> a </a:t>
            </a:r>
            <a:r>
              <a:rPr lang="en-US" sz="2400" b="1" dirty="0" err="1" smtClean="0"/>
              <a:t>transmitir</a:t>
            </a:r>
            <a:r>
              <a:rPr lang="en-US" sz="2400" b="1" dirty="0" smtClean="0"/>
              <a:t> la </a:t>
            </a:r>
            <a:r>
              <a:rPr lang="en-US" sz="2400" b="1" dirty="0" err="1" smtClean="0"/>
              <a:t>infeccion</a:t>
            </a:r>
            <a:r>
              <a:rPr lang="en-US" sz="2400" b="1" dirty="0" smtClean="0"/>
              <a:t> a </a:t>
            </a:r>
            <a:r>
              <a:rPr lang="en-US" sz="2400" b="1" dirty="0" err="1" smtClean="0"/>
              <a:t>traves</a:t>
            </a:r>
            <a:r>
              <a:rPr lang="en-US" sz="2400" b="1" dirty="0" smtClean="0"/>
              <a:t> de la </a:t>
            </a:r>
            <a:r>
              <a:rPr lang="en-US" sz="2400" b="1" dirty="0" err="1" smtClean="0"/>
              <a:t>mordida</a:t>
            </a:r>
            <a:endParaRPr lang="es-MX" sz="2400" b="1" dirty="0"/>
          </a:p>
        </p:txBody>
      </p:sp>
    </p:spTree>
    <p:extLst>
      <p:ext uri="{BB962C8B-B14F-4D97-AF65-F5344CB8AC3E}">
        <p14:creationId xmlns:p14="http://schemas.microsoft.com/office/powerpoint/2010/main" val="6063144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3199594" cy="3970318"/>
          </a:xfrm>
          <a:prstGeom prst="rect">
            <a:avLst/>
          </a:prstGeom>
          <a:noFill/>
        </p:spPr>
        <p:txBody>
          <a:bodyPr wrap="none" rtlCol="0">
            <a:spAutoFit/>
          </a:bodyPr>
          <a:lstStyle/>
          <a:p>
            <a:r>
              <a:rPr lang="en-US" sz="2800" b="1" dirty="0" err="1" smtClean="0"/>
              <a:t>Sintomas</a:t>
            </a:r>
            <a:r>
              <a:rPr lang="en-US" sz="2800" b="1" dirty="0" smtClean="0"/>
              <a:t> de la </a:t>
            </a:r>
            <a:r>
              <a:rPr lang="en-US" sz="2800" b="1" dirty="0" err="1" smtClean="0"/>
              <a:t>rabia</a:t>
            </a:r>
            <a:endParaRPr lang="en-US" sz="2800" b="1" dirty="0" smtClean="0"/>
          </a:p>
          <a:p>
            <a:endParaRPr lang="en-US" sz="2800" b="1" dirty="0"/>
          </a:p>
          <a:p>
            <a:pPr marL="285750" indent="-285750">
              <a:buFontTx/>
              <a:buChar char="-"/>
            </a:pPr>
            <a:r>
              <a:rPr lang="en-US" sz="2800" b="1" dirty="0" err="1" smtClean="0"/>
              <a:t>Paralisis</a:t>
            </a:r>
            <a:endParaRPr lang="en-US" sz="2800" b="1" dirty="0" smtClean="0"/>
          </a:p>
          <a:p>
            <a:pPr marL="285750" indent="-285750">
              <a:buFontTx/>
              <a:buChar char="-"/>
            </a:pPr>
            <a:r>
              <a:rPr lang="en-US" sz="2800" b="1" dirty="0" err="1" smtClean="0"/>
              <a:t>Ansiedad</a:t>
            </a:r>
            <a:endParaRPr lang="en-US" sz="2800" b="1" dirty="0" smtClean="0"/>
          </a:p>
          <a:p>
            <a:pPr marL="285750" indent="-285750">
              <a:buFontTx/>
              <a:buChar char="-"/>
            </a:pPr>
            <a:r>
              <a:rPr lang="en-US" sz="2800" b="1" dirty="0" err="1" smtClean="0"/>
              <a:t>Agitacion</a:t>
            </a:r>
            <a:endParaRPr lang="en-US" sz="2800" b="1" dirty="0" smtClean="0"/>
          </a:p>
          <a:p>
            <a:pPr marL="285750" indent="-285750">
              <a:buFontTx/>
              <a:buChar char="-"/>
            </a:pPr>
            <a:r>
              <a:rPr lang="en-US" sz="2800" b="1" dirty="0" err="1" smtClean="0"/>
              <a:t>Insomnio</a:t>
            </a:r>
            <a:endParaRPr lang="en-US" sz="2800" b="1" dirty="0" smtClean="0"/>
          </a:p>
          <a:p>
            <a:pPr marL="285750" indent="-285750">
              <a:buFontTx/>
              <a:buChar char="-"/>
            </a:pPr>
            <a:r>
              <a:rPr lang="en-US" sz="2800" b="1" dirty="0" smtClean="0"/>
              <a:t>Confusion</a:t>
            </a:r>
          </a:p>
          <a:p>
            <a:pPr marL="285750" indent="-285750">
              <a:buFontTx/>
              <a:buChar char="-"/>
            </a:pPr>
            <a:r>
              <a:rPr lang="en-US" sz="2800" b="1" dirty="0" smtClean="0"/>
              <a:t>Paranoia</a:t>
            </a:r>
          </a:p>
          <a:p>
            <a:pPr marL="285750" indent="-285750">
              <a:buFontTx/>
              <a:buChar char="-"/>
            </a:pPr>
            <a:r>
              <a:rPr lang="en-US" sz="2800" b="1" dirty="0" err="1" smtClean="0"/>
              <a:t>delirio</a:t>
            </a:r>
            <a:endParaRPr lang="es-MX" sz="2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717755"/>
            <a:ext cx="3314700" cy="225742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488915"/>
            <a:ext cx="2857500" cy="2334406"/>
          </a:xfrm>
          <a:prstGeom prst="rect">
            <a:avLst/>
          </a:prstGeom>
        </p:spPr>
      </p:pic>
    </p:spTree>
    <p:extLst>
      <p:ext uri="{BB962C8B-B14F-4D97-AF65-F5344CB8AC3E}">
        <p14:creationId xmlns:p14="http://schemas.microsoft.com/office/powerpoint/2010/main" val="32293172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oOf_oNkEVlk/Trn10FfPfnI/AAAAAAAAA2s/7klDeAXF3d4/s1600/rabstruc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887" y="729808"/>
            <a:ext cx="3629025" cy="24705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0600" y="3200400"/>
            <a:ext cx="7467600" cy="2677656"/>
          </a:xfrm>
          <a:prstGeom prst="rect">
            <a:avLst/>
          </a:prstGeom>
        </p:spPr>
        <p:txBody>
          <a:bodyPr wrap="square">
            <a:spAutoFit/>
          </a:bodyPr>
          <a:lstStyle/>
          <a:p>
            <a:r>
              <a:rPr lang="en-US" sz="2400" b="1" dirty="0"/>
              <a:t>La </a:t>
            </a:r>
            <a:r>
              <a:rPr lang="en-US" sz="2400" b="1" dirty="0" err="1"/>
              <a:t>rabia</a:t>
            </a:r>
            <a:r>
              <a:rPr lang="en-US" sz="2400" b="1" dirty="0"/>
              <a:t> </a:t>
            </a:r>
            <a:r>
              <a:rPr lang="en-US" sz="2400" b="1" dirty="0" err="1"/>
              <a:t>es</a:t>
            </a:r>
            <a:r>
              <a:rPr lang="en-US" sz="2400" b="1" dirty="0"/>
              <a:t> un virus </a:t>
            </a:r>
            <a:r>
              <a:rPr lang="en-US" sz="2400" b="1" dirty="0" err="1"/>
              <a:t>que</a:t>
            </a:r>
            <a:r>
              <a:rPr lang="en-US" sz="2400" b="1" dirty="0"/>
              <a:t> se </a:t>
            </a:r>
            <a:r>
              <a:rPr lang="en-US" sz="2400" b="1" dirty="0" err="1"/>
              <a:t>desarrolla</a:t>
            </a:r>
            <a:r>
              <a:rPr lang="en-US" sz="2400" b="1" dirty="0"/>
              <a:t> lentamente </a:t>
            </a:r>
            <a:r>
              <a:rPr lang="en-US" sz="2400" b="1" dirty="0" err="1"/>
              <a:t>penetrando</a:t>
            </a:r>
            <a:r>
              <a:rPr lang="en-US" sz="2400" b="1" dirty="0"/>
              <a:t> el </a:t>
            </a:r>
            <a:r>
              <a:rPr lang="en-US" sz="2400" b="1" dirty="0" err="1"/>
              <a:t>sistema</a:t>
            </a:r>
            <a:r>
              <a:rPr lang="en-US" sz="2400" b="1" dirty="0"/>
              <a:t> </a:t>
            </a:r>
            <a:r>
              <a:rPr lang="en-US" sz="2400" b="1" dirty="0" err="1"/>
              <a:t>nervioso</a:t>
            </a:r>
            <a:r>
              <a:rPr lang="en-US" sz="2400" b="1" dirty="0"/>
              <a:t>. La persona </a:t>
            </a:r>
            <a:r>
              <a:rPr lang="en-US" sz="2400" b="1" dirty="0" err="1"/>
              <a:t>infectada</a:t>
            </a:r>
            <a:r>
              <a:rPr lang="en-US" sz="2400" b="1" dirty="0"/>
              <a:t> </a:t>
            </a:r>
            <a:r>
              <a:rPr lang="en-US" sz="2400" b="1" dirty="0" err="1"/>
              <a:t>termina</a:t>
            </a:r>
            <a:r>
              <a:rPr lang="en-US" sz="2400" b="1" dirty="0"/>
              <a:t> con </a:t>
            </a:r>
            <a:r>
              <a:rPr lang="en-US" sz="2400" b="1" dirty="0" err="1"/>
              <a:t>sintomas</a:t>
            </a:r>
            <a:r>
              <a:rPr lang="en-US" sz="2400" b="1" dirty="0"/>
              <a:t> </a:t>
            </a:r>
            <a:r>
              <a:rPr lang="en-US" sz="2400" b="1" dirty="0" err="1"/>
              <a:t>neurologicas</a:t>
            </a:r>
            <a:r>
              <a:rPr lang="en-US" sz="2400" b="1" dirty="0"/>
              <a:t> </a:t>
            </a:r>
            <a:r>
              <a:rPr lang="en-US" sz="2400" b="1" dirty="0" err="1"/>
              <a:t>que</a:t>
            </a:r>
            <a:r>
              <a:rPr lang="en-US" sz="2400" b="1" dirty="0"/>
              <a:t> da el </a:t>
            </a:r>
            <a:r>
              <a:rPr lang="en-US" sz="2400" b="1" dirty="0" err="1"/>
              <a:t>nombre</a:t>
            </a:r>
            <a:r>
              <a:rPr lang="en-US" sz="2400" b="1" dirty="0"/>
              <a:t> de </a:t>
            </a:r>
            <a:r>
              <a:rPr lang="en-US" sz="2400" b="1" dirty="0" err="1"/>
              <a:t>rabia</a:t>
            </a:r>
            <a:r>
              <a:rPr lang="en-US" sz="2400" b="1" dirty="0"/>
              <a:t> a </a:t>
            </a:r>
            <a:r>
              <a:rPr lang="en-US" sz="2400" b="1" dirty="0" err="1"/>
              <a:t>sus</a:t>
            </a:r>
            <a:r>
              <a:rPr lang="en-US" sz="2400" b="1" dirty="0"/>
              <a:t> </a:t>
            </a:r>
            <a:r>
              <a:rPr lang="en-US" sz="2400" b="1" dirty="0" err="1"/>
              <a:t>manifestaciones</a:t>
            </a:r>
            <a:r>
              <a:rPr lang="en-US" sz="2400" b="1" dirty="0"/>
              <a:t>. </a:t>
            </a:r>
            <a:r>
              <a:rPr lang="en-US" sz="2400" b="1" dirty="0" err="1"/>
              <a:t>Es</a:t>
            </a:r>
            <a:r>
              <a:rPr lang="en-US" sz="2400" b="1" dirty="0"/>
              <a:t> </a:t>
            </a:r>
            <a:r>
              <a:rPr lang="en-US" sz="2400" b="1" dirty="0" err="1"/>
              <a:t>una</a:t>
            </a:r>
            <a:r>
              <a:rPr lang="en-US" sz="2400" b="1" dirty="0"/>
              <a:t> de </a:t>
            </a:r>
            <a:r>
              <a:rPr lang="en-US" sz="2400" b="1" dirty="0" err="1"/>
              <a:t>las</a:t>
            </a:r>
            <a:r>
              <a:rPr lang="en-US" sz="2400" b="1" dirty="0"/>
              <a:t> </a:t>
            </a:r>
            <a:r>
              <a:rPr lang="en-US" sz="2400" b="1" dirty="0" err="1"/>
              <a:t>muertes</a:t>
            </a:r>
            <a:r>
              <a:rPr lang="en-US" sz="2400" b="1" dirty="0"/>
              <a:t> </a:t>
            </a:r>
            <a:r>
              <a:rPr lang="en-US" sz="2400" b="1" dirty="0" err="1"/>
              <a:t>peores</a:t>
            </a:r>
            <a:r>
              <a:rPr lang="en-US" sz="2400" b="1" dirty="0"/>
              <a:t>, </a:t>
            </a:r>
            <a:r>
              <a:rPr lang="en-US" sz="2400" b="1" dirty="0" err="1"/>
              <a:t>conocida</a:t>
            </a:r>
            <a:r>
              <a:rPr lang="en-US" sz="2400" b="1" dirty="0"/>
              <a:t> </a:t>
            </a:r>
            <a:r>
              <a:rPr lang="en-US" sz="2400" b="1" dirty="0" err="1"/>
              <a:t>desde</a:t>
            </a:r>
            <a:r>
              <a:rPr lang="en-US" sz="2400" b="1" dirty="0"/>
              <a:t> </a:t>
            </a:r>
            <a:r>
              <a:rPr lang="en-US" sz="2400" b="1" dirty="0" err="1"/>
              <a:t>hace</a:t>
            </a:r>
            <a:r>
              <a:rPr lang="en-US" sz="2400" b="1" dirty="0"/>
              <a:t> </a:t>
            </a:r>
            <a:r>
              <a:rPr lang="en-US" sz="2400" b="1" dirty="0" err="1"/>
              <a:t>almenos</a:t>
            </a:r>
            <a:r>
              <a:rPr lang="en-US" sz="2400" b="1" dirty="0"/>
              <a:t> 3 </a:t>
            </a:r>
            <a:r>
              <a:rPr lang="en-US" sz="2400" b="1" dirty="0" err="1"/>
              <a:t>milenios</a:t>
            </a:r>
            <a:r>
              <a:rPr lang="en-US" sz="2400" b="1" dirty="0"/>
              <a:t>.</a:t>
            </a:r>
          </a:p>
          <a:p>
            <a:r>
              <a:rPr lang="en-US" sz="2400" b="1" dirty="0" err="1"/>
              <a:t>Desarrollo</a:t>
            </a:r>
            <a:r>
              <a:rPr lang="en-US" sz="2400" b="1" dirty="0"/>
              <a:t>’ </a:t>
            </a:r>
            <a:r>
              <a:rPr lang="en-US" sz="2400" b="1" dirty="0" err="1"/>
              <a:t>tal</a:t>
            </a:r>
            <a:r>
              <a:rPr lang="en-US" sz="2400" b="1" dirty="0"/>
              <a:t> </a:t>
            </a:r>
            <a:r>
              <a:rPr lang="en-US" sz="2400" b="1" dirty="0" err="1"/>
              <a:t>vacuna</a:t>
            </a:r>
            <a:r>
              <a:rPr lang="en-US" sz="2400" b="1" dirty="0"/>
              <a:t> </a:t>
            </a:r>
            <a:r>
              <a:rPr lang="en-US" sz="2400" b="1" dirty="0" err="1"/>
              <a:t>inyectando</a:t>
            </a:r>
            <a:r>
              <a:rPr lang="en-US" sz="2400" b="1" dirty="0"/>
              <a:t> el virus en </a:t>
            </a:r>
            <a:r>
              <a:rPr lang="en-US" sz="2400" b="1" dirty="0" err="1"/>
              <a:t>conejos</a:t>
            </a:r>
            <a:r>
              <a:rPr lang="en-US" sz="2400" b="1" dirty="0"/>
              <a:t>, y </a:t>
            </a:r>
            <a:r>
              <a:rPr lang="en-US" sz="2400" b="1" dirty="0" err="1"/>
              <a:t>secandolo</a:t>
            </a:r>
            <a:r>
              <a:rPr lang="en-US" sz="2400" b="1" dirty="0"/>
              <a:t> </a:t>
            </a:r>
            <a:r>
              <a:rPr lang="en-US" sz="2400" b="1" dirty="0" err="1"/>
              <a:t>las</a:t>
            </a:r>
            <a:r>
              <a:rPr lang="en-US" sz="2400" b="1" dirty="0"/>
              <a:t> </a:t>
            </a:r>
            <a:r>
              <a:rPr lang="en-US" sz="2400" b="1" dirty="0" err="1"/>
              <a:t>neuronos</a:t>
            </a:r>
            <a:r>
              <a:rPr lang="en-US" sz="2400" b="1" dirty="0"/>
              <a:t> </a:t>
            </a:r>
            <a:r>
              <a:rPr lang="en-US" sz="2400" b="1" dirty="0" err="1"/>
              <a:t>afectadas</a:t>
            </a:r>
            <a:r>
              <a:rPr lang="en-US" sz="2400" b="1" dirty="0"/>
              <a:t> para </a:t>
            </a:r>
            <a:r>
              <a:rPr lang="en-US" sz="2400" b="1" dirty="0" err="1"/>
              <a:t>debilitar</a:t>
            </a:r>
            <a:r>
              <a:rPr lang="en-US" sz="2400" b="1" dirty="0"/>
              <a:t> el virus.</a:t>
            </a:r>
          </a:p>
        </p:txBody>
      </p:sp>
    </p:spTree>
    <p:extLst>
      <p:ext uri="{BB962C8B-B14F-4D97-AF65-F5344CB8AC3E}">
        <p14:creationId xmlns:p14="http://schemas.microsoft.com/office/powerpoint/2010/main" val="223507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6247864"/>
          </a:xfrm>
          <a:prstGeom prst="rect">
            <a:avLst/>
          </a:prstGeom>
        </p:spPr>
        <p:txBody>
          <a:bodyPr wrap="square">
            <a:spAutoFit/>
          </a:bodyPr>
          <a:lstStyle/>
          <a:p>
            <a:r>
              <a:rPr lang="en-US" sz="3600" b="1" dirty="0" err="1" smtClean="0"/>
              <a:t>Descubrimiento</a:t>
            </a:r>
            <a:r>
              <a:rPr lang="en-US" sz="3600" b="1" dirty="0" smtClean="0"/>
              <a:t> de la </a:t>
            </a:r>
            <a:r>
              <a:rPr lang="en-US" sz="3600" b="1" dirty="0" err="1" smtClean="0"/>
              <a:t>vacuna</a:t>
            </a:r>
            <a:r>
              <a:rPr lang="en-US" sz="3600" b="1" dirty="0" smtClean="0"/>
              <a:t> de la </a:t>
            </a:r>
            <a:r>
              <a:rPr lang="en-US" sz="3600" b="1" dirty="0" err="1" smtClean="0"/>
              <a:t>rabia</a:t>
            </a:r>
            <a:endParaRPr lang="en-US" sz="3600" b="1" dirty="0" smtClean="0"/>
          </a:p>
          <a:p>
            <a:endParaRPr lang="en-US" sz="2800" b="1" dirty="0"/>
          </a:p>
          <a:p>
            <a:r>
              <a:rPr lang="en-US" sz="2800" b="1" dirty="0" smtClean="0"/>
              <a:t>Al </a:t>
            </a:r>
            <a:r>
              <a:rPr lang="en-US" sz="2800" b="1" dirty="0" err="1" smtClean="0"/>
              <a:t>dia</a:t>
            </a:r>
            <a:r>
              <a:rPr lang="en-US" sz="2800" b="1" dirty="0" smtClean="0"/>
              <a:t> 6 de Julio, </a:t>
            </a:r>
            <a:r>
              <a:rPr lang="en-US" sz="2800" b="1" dirty="0"/>
              <a:t>1885, </a:t>
            </a:r>
            <a:r>
              <a:rPr lang="en-US" sz="2800" b="1" dirty="0" smtClean="0"/>
              <a:t>la </a:t>
            </a:r>
            <a:r>
              <a:rPr lang="en-US" sz="2800" b="1" dirty="0" err="1" smtClean="0"/>
              <a:t>vacuna</a:t>
            </a:r>
            <a:r>
              <a:rPr lang="en-US" sz="2800" b="1" dirty="0" smtClean="0"/>
              <a:t> </a:t>
            </a:r>
            <a:r>
              <a:rPr lang="en-US" sz="2800" b="1" dirty="0" err="1" smtClean="0"/>
              <a:t>fue</a:t>
            </a:r>
            <a:r>
              <a:rPr lang="en-US" sz="2800" b="1" dirty="0" smtClean="0"/>
              <a:t>’ </a:t>
            </a:r>
            <a:r>
              <a:rPr lang="en-US" sz="2800" b="1" dirty="0" err="1" smtClean="0"/>
              <a:t>administrada</a:t>
            </a:r>
            <a:r>
              <a:rPr lang="en-US" sz="2800" b="1" dirty="0" smtClean="0"/>
              <a:t> a Joseph Meister, un </a:t>
            </a:r>
            <a:r>
              <a:rPr lang="en-US" sz="2800" b="1" dirty="0" err="1" smtClean="0"/>
              <a:t>niño</a:t>
            </a:r>
            <a:r>
              <a:rPr lang="en-US" sz="2800" b="1" dirty="0" smtClean="0"/>
              <a:t> de 9 </a:t>
            </a:r>
            <a:r>
              <a:rPr lang="en-US" sz="2800" b="1" dirty="0" err="1" smtClean="0"/>
              <a:t>años</a:t>
            </a:r>
            <a:r>
              <a:rPr lang="en-US" sz="2800" b="1" dirty="0" smtClean="0"/>
              <a:t> </a:t>
            </a:r>
            <a:r>
              <a:rPr lang="en-US" sz="2800" b="1" dirty="0" err="1" smtClean="0"/>
              <a:t>que</a:t>
            </a:r>
            <a:r>
              <a:rPr lang="en-US" sz="2800" b="1" dirty="0" smtClean="0"/>
              <a:t> </a:t>
            </a:r>
            <a:r>
              <a:rPr lang="en-US" sz="2800" b="1" dirty="0" err="1" smtClean="0"/>
              <a:t>habia</a:t>
            </a:r>
            <a:r>
              <a:rPr lang="en-US" sz="2800" b="1" dirty="0" smtClean="0"/>
              <a:t> </a:t>
            </a:r>
            <a:r>
              <a:rPr lang="en-US" sz="2800" b="1" dirty="0" err="1" smtClean="0"/>
              <a:t>sido</a:t>
            </a:r>
            <a:r>
              <a:rPr lang="en-US" sz="2800" b="1" dirty="0" smtClean="0"/>
              <a:t> </a:t>
            </a:r>
            <a:r>
              <a:rPr lang="en-US" sz="2800" b="1" dirty="0" err="1" smtClean="0"/>
              <a:t>mordido</a:t>
            </a:r>
            <a:r>
              <a:rPr lang="en-US" sz="2800" b="1" dirty="0" smtClean="0"/>
              <a:t> </a:t>
            </a:r>
            <a:r>
              <a:rPr lang="en-US" sz="2800" b="1" dirty="0" err="1" smtClean="0"/>
              <a:t>por</a:t>
            </a:r>
            <a:r>
              <a:rPr lang="en-US" sz="2800" b="1" dirty="0" smtClean="0"/>
              <a:t> un </a:t>
            </a:r>
            <a:r>
              <a:rPr lang="en-US" sz="2800" b="1" dirty="0" err="1" smtClean="0"/>
              <a:t>perro</a:t>
            </a:r>
            <a:r>
              <a:rPr lang="en-US" sz="2800" b="1" dirty="0" smtClean="0"/>
              <a:t> </a:t>
            </a:r>
            <a:r>
              <a:rPr lang="en-US" sz="2800" b="1" dirty="0" err="1" smtClean="0"/>
              <a:t>rabioso</a:t>
            </a:r>
            <a:r>
              <a:rPr lang="en-US" sz="2800" b="1" dirty="0" smtClean="0"/>
              <a:t>. El </a:t>
            </a:r>
            <a:r>
              <a:rPr lang="en-US" sz="2800" b="1" dirty="0" err="1" smtClean="0"/>
              <a:t>niño</a:t>
            </a:r>
            <a:r>
              <a:rPr lang="en-US" sz="2800" b="1" dirty="0" smtClean="0"/>
              <a:t> se </a:t>
            </a:r>
            <a:r>
              <a:rPr lang="en-US" sz="2800" b="1" dirty="0" err="1" smtClean="0"/>
              <a:t>hubiera</a:t>
            </a:r>
            <a:r>
              <a:rPr lang="en-US" sz="2800" b="1" dirty="0" smtClean="0"/>
              <a:t> </a:t>
            </a:r>
            <a:r>
              <a:rPr lang="en-US" sz="2800" b="1" dirty="0" err="1" smtClean="0"/>
              <a:t>casi</a:t>
            </a:r>
            <a:r>
              <a:rPr lang="en-US" sz="2800" b="1" dirty="0" smtClean="0"/>
              <a:t> </a:t>
            </a:r>
            <a:r>
              <a:rPr lang="en-US" sz="2800" b="1" dirty="0" err="1" smtClean="0"/>
              <a:t>seguramente</a:t>
            </a:r>
            <a:r>
              <a:rPr lang="en-US" sz="2800" b="1" dirty="0" smtClean="0"/>
              <a:t> </a:t>
            </a:r>
            <a:r>
              <a:rPr lang="en-US" sz="2800" b="1" dirty="0" err="1" smtClean="0"/>
              <a:t>muerto</a:t>
            </a:r>
            <a:r>
              <a:rPr lang="en-US" sz="2800" b="1" dirty="0" smtClean="0"/>
              <a:t>, </a:t>
            </a:r>
            <a:r>
              <a:rPr lang="en-US" sz="2800" b="1" dirty="0" err="1" smtClean="0"/>
              <a:t>pero</a:t>
            </a:r>
            <a:r>
              <a:rPr lang="en-US" sz="2800" b="1" dirty="0" smtClean="0"/>
              <a:t>, </a:t>
            </a:r>
            <a:r>
              <a:rPr lang="en-US" sz="2800" b="1" dirty="0" err="1" smtClean="0"/>
              <a:t>despues</a:t>
            </a:r>
            <a:r>
              <a:rPr lang="en-US" sz="2800" b="1" dirty="0" smtClean="0"/>
              <a:t> de </a:t>
            </a:r>
            <a:r>
              <a:rPr lang="en-US" sz="2800" b="1" dirty="0" err="1" smtClean="0"/>
              <a:t>haber</a:t>
            </a:r>
            <a:r>
              <a:rPr lang="en-US" sz="2800" b="1" dirty="0" smtClean="0"/>
              <a:t> </a:t>
            </a:r>
            <a:r>
              <a:rPr lang="en-US" sz="2800" b="1" dirty="0" err="1" smtClean="0"/>
              <a:t>sido</a:t>
            </a:r>
            <a:r>
              <a:rPr lang="en-US" sz="2800" b="1" dirty="0" smtClean="0"/>
              <a:t> </a:t>
            </a:r>
            <a:r>
              <a:rPr lang="en-US" sz="2800" b="1" dirty="0" err="1" smtClean="0"/>
              <a:t>inoculado</a:t>
            </a:r>
            <a:r>
              <a:rPr lang="en-US" sz="2800" b="1" dirty="0" smtClean="0"/>
              <a:t> con la </a:t>
            </a:r>
            <a:r>
              <a:rPr lang="en-US" sz="2800" b="1" dirty="0" err="1" smtClean="0"/>
              <a:t>vacuna</a:t>
            </a:r>
            <a:r>
              <a:rPr lang="en-US" sz="2800" b="1" dirty="0" smtClean="0"/>
              <a:t> de Pasteur, </a:t>
            </a:r>
            <a:r>
              <a:rPr lang="en-US" sz="2800" b="1" dirty="0" err="1" smtClean="0"/>
              <a:t>sobrevivio</a:t>
            </a:r>
            <a:r>
              <a:rPr lang="en-US" sz="2800" b="1" dirty="0" smtClean="0"/>
              <a:t>’.</a:t>
            </a:r>
          </a:p>
          <a:p>
            <a:endParaRPr lang="en-US" sz="2800" b="1" dirty="0"/>
          </a:p>
          <a:p>
            <a:r>
              <a:rPr lang="en-US" sz="2800" b="1" dirty="0" smtClean="0"/>
              <a:t>Y </a:t>
            </a:r>
            <a:r>
              <a:rPr lang="en-US" sz="2800" b="1" dirty="0" err="1" smtClean="0"/>
              <a:t>que</a:t>
            </a:r>
            <a:r>
              <a:rPr lang="en-US" sz="2800" b="1" dirty="0" smtClean="0"/>
              <a:t> </a:t>
            </a:r>
            <a:r>
              <a:rPr lang="en-US" sz="2800" b="1" dirty="0" err="1" smtClean="0"/>
              <a:t>bueno</a:t>
            </a:r>
            <a:r>
              <a:rPr lang="en-US" sz="2800" b="1" dirty="0" smtClean="0"/>
              <a:t> </a:t>
            </a:r>
            <a:r>
              <a:rPr lang="en-US" sz="2800" b="1" dirty="0" err="1" smtClean="0"/>
              <a:t>que</a:t>
            </a:r>
            <a:r>
              <a:rPr lang="en-US" sz="2800" b="1" dirty="0" smtClean="0"/>
              <a:t> </a:t>
            </a:r>
            <a:r>
              <a:rPr lang="en-US" sz="2800" b="1" dirty="0" err="1" smtClean="0"/>
              <a:t>vivio</a:t>
            </a:r>
            <a:r>
              <a:rPr lang="en-US" sz="2800" b="1" dirty="0" smtClean="0"/>
              <a:t>’, </a:t>
            </a:r>
            <a:r>
              <a:rPr lang="en-US" sz="2800" b="1" dirty="0" err="1" smtClean="0"/>
              <a:t>porque</a:t>
            </a:r>
            <a:r>
              <a:rPr lang="en-US" sz="2800" b="1" dirty="0" smtClean="0"/>
              <a:t> Pasteur no era un medico, y </a:t>
            </a:r>
            <a:r>
              <a:rPr lang="en-US" sz="2800" b="1" dirty="0" err="1" smtClean="0"/>
              <a:t>hubiera</a:t>
            </a:r>
            <a:r>
              <a:rPr lang="en-US" sz="2800" b="1" dirty="0" smtClean="0"/>
              <a:t> </a:t>
            </a:r>
            <a:r>
              <a:rPr lang="en-US" sz="2800" b="1" dirty="0" err="1" smtClean="0"/>
              <a:t>podido</a:t>
            </a:r>
            <a:r>
              <a:rPr lang="en-US" sz="2800" b="1" dirty="0" smtClean="0"/>
              <a:t> </a:t>
            </a:r>
            <a:r>
              <a:rPr lang="en-US" sz="2800" b="1" dirty="0" err="1" smtClean="0"/>
              <a:t>ser</a:t>
            </a:r>
            <a:r>
              <a:rPr lang="en-US" sz="2800" b="1" dirty="0" smtClean="0"/>
              <a:t> </a:t>
            </a:r>
            <a:r>
              <a:rPr lang="en-US" sz="2800" b="1" dirty="0" err="1" smtClean="0"/>
              <a:t>demandado</a:t>
            </a:r>
            <a:r>
              <a:rPr lang="en-US" sz="2800" b="1" dirty="0" smtClean="0"/>
              <a:t> </a:t>
            </a:r>
            <a:r>
              <a:rPr lang="en-US" sz="2800" b="1" dirty="0" err="1" smtClean="0"/>
              <a:t>si</a:t>
            </a:r>
            <a:r>
              <a:rPr lang="en-US" sz="2800" b="1" dirty="0" smtClean="0"/>
              <a:t> la </a:t>
            </a:r>
            <a:r>
              <a:rPr lang="en-US" sz="2800" b="1" dirty="0" err="1" smtClean="0"/>
              <a:t>vacuna</a:t>
            </a:r>
            <a:r>
              <a:rPr lang="en-US" sz="2800" b="1" dirty="0" smtClean="0"/>
              <a:t> no </a:t>
            </a:r>
            <a:r>
              <a:rPr lang="en-US" sz="2800" b="1" dirty="0" err="1" smtClean="0"/>
              <a:t>hubiera</a:t>
            </a:r>
            <a:r>
              <a:rPr lang="en-US" sz="2800" b="1" dirty="0" smtClean="0"/>
              <a:t> </a:t>
            </a:r>
            <a:r>
              <a:rPr lang="en-US" sz="2800" b="1" dirty="0" err="1" smtClean="0"/>
              <a:t>servido</a:t>
            </a:r>
            <a:r>
              <a:rPr lang="en-US" sz="2800" b="1" dirty="0" smtClean="0"/>
              <a:t>. </a:t>
            </a:r>
          </a:p>
          <a:p>
            <a:endParaRPr lang="en-US" sz="2800" b="1" dirty="0"/>
          </a:p>
          <a:p>
            <a:r>
              <a:rPr lang="en-US" sz="2800" b="1" dirty="0" smtClean="0"/>
              <a:t>Los </a:t>
            </a:r>
            <a:r>
              <a:rPr lang="en-US" sz="2800" b="1" dirty="0" err="1" smtClean="0"/>
              <a:t>detalles</a:t>
            </a:r>
            <a:r>
              <a:rPr lang="en-US" sz="2800" b="1" dirty="0" smtClean="0"/>
              <a:t> </a:t>
            </a:r>
            <a:r>
              <a:rPr lang="en-US" sz="2800" b="1" dirty="0" err="1" smtClean="0"/>
              <a:t>legales</a:t>
            </a:r>
            <a:r>
              <a:rPr lang="en-US" sz="2800" b="1" dirty="0" smtClean="0"/>
              <a:t> del </a:t>
            </a:r>
            <a:r>
              <a:rPr lang="en-US" sz="2800" b="1" dirty="0" err="1" smtClean="0"/>
              <a:t>asunto</a:t>
            </a:r>
            <a:r>
              <a:rPr lang="en-US" sz="2800" b="1" dirty="0" smtClean="0"/>
              <a:t> </a:t>
            </a:r>
            <a:r>
              <a:rPr lang="en-US" sz="2800" b="1" dirty="0" err="1" smtClean="0"/>
              <a:t>fueron</a:t>
            </a:r>
            <a:r>
              <a:rPr lang="en-US" sz="2800" b="1" dirty="0" smtClean="0"/>
              <a:t> </a:t>
            </a:r>
            <a:r>
              <a:rPr lang="en-US" sz="2800" b="1" dirty="0" err="1" smtClean="0"/>
              <a:t>olvidados</a:t>
            </a:r>
            <a:r>
              <a:rPr lang="en-US" sz="2800" b="1" dirty="0" smtClean="0"/>
              <a:t>, y Pasteur se </a:t>
            </a:r>
            <a:r>
              <a:rPr lang="en-US" sz="2800" b="1" dirty="0" err="1" smtClean="0"/>
              <a:t>volvio</a:t>
            </a:r>
            <a:r>
              <a:rPr lang="en-US" sz="2800" b="1" dirty="0" smtClean="0"/>
              <a:t>’ </a:t>
            </a:r>
            <a:r>
              <a:rPr lang="en-US" sz="2800" b="1" dirty="0" err="1" smtClean="0"/>
              <a:t>heroe</a:t>
            </a:r>
            <a:r>
              <a:rPr lang="en-US" sz="2800" b="1" dirty="0" smtClean="0"/>
              <a:t> </a:t>
            </a:r>
            <a:r>
              <a:rPr lang="en-US" sz="2800" b="1" dirty="0" err="1" smtClean="0"/>
              <a:t>nacional</a:t>
            </a:r>
            <a:endParaRPr lang="en-US" sz="2800" b="1" dirty="0"/>
          </a:p>
        </p:txBody>
      </p:sp>
    </p:spTree>
    <p:extLst>
      <p:ext uri="{BB962C8B-B14F-4D97-AF65-F5344CB8AC3E}">
        <p14:creationId xmlns:p14="http://schemas.microsoft.com/office/powerpoint/2010/main" val="40183056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325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8626" y="197132"/>
            <a:ext cx="4629985" cy="584775"/>
          </a:xfrm>
          <a:prstGeom prst="rect">
            <a:avLst/>
          </a:prstGeom>
          <a:noFill/>
        </p:spPr>
        <p:txBody>
          <a:bodyPr wrap="none" rtlCol="0">
            <a:spAutoFit/>
          </a:bodyPr>
          <a:lstStyle/>
          <a:p>
            <a:r>
              <a:rPr lang="en-US" sz="3200" b="1" dirty="0" err="1" smtClean="0"/>
              <a:t>Egas</a:t>
            </a:r>
            <a:r>
              <a:rPr lang="en-US" sz="3200" b="1" dirty="0" smtClean="0"/>
              <a:t> Moniz y la </a:t>
            </a:r>
            <a:r>
              <a:rPr lang="en-US" sz="3200" b="1" dirty="0" err="1" smtClean="0"/>
              <a:t>lobotomia</a:t>
            </a:r>
            <a:endParaRPr lang="es-MX" sz="3200" b="1" dirty="0"/>
          </a:p>
        </p:txBody>
      </p:sp>
      <p:sp>
        <p:nvSpPr>
          <p:cNvPr id="2" name="TextBox 1"/>
          <p:cNvSpPr txBox="1"/>
          <p:nvPr/>
        </p:nvSpPr>
        <p:spPr>
          <a:xfrm>
            <a:off x="368300" y="1752600"/>
            <a:ext cx="5194300" cy="4401205"/>
          </a:xfrm>
          <a:prstGeom prst="rect">
            <a:avLst/>
          </a:prstGeom>
          <a:noFill/>
        </p:spPr>
        <p:txBody>
          <a:bodyPr wrap="square" rtlCol="0">
            <a:spAutoFit/>
          </a:bodyPr>
          <a:lstStyle/>
          <a:p>
            <a:r>
              <a:rPr lang="en-US" sz="2800" b="1" dirty="0" smtClean="0"/>
              <a:t>La </a:t>
            </a:r>
            <a:r>
              <a:rPr lang="en-US" sz="2800" b="1" dirty="0" err="1" smtClean="0"/>
              <a:t>lobotomia</a:t>
            </a:r>
            <a:r>
              <a:rPr lang="en-US" sz="2800" b="1" dirty="0" smtClean="0"/>
              <a:t> no </a:t>
            </a:r>
            <a:r>
              <a:rPr lang="en-US" sz="2800" b="1" dirty="0" err="1" smtClean="0"/>
              <a:t>es</a:t>
            </a:r>
            <a:r>
              <a:rPr lang="en-US" sz="2800" b="1" dirty="0" smtClean="0"/>
              <a:t> un </a:t>
            </a:r>
            <a:r>
              <a:rPr lang="en-US" sz="2800" b="1" dirty="0" err="1" smtClean="0"/>
              <a:t>procedimiento</a:t>
            </a:r>
            <a:r>
              <a:rPr lang="en-US" sz="2800" b="1" dirty="0" smtClean="0"/>
              <a:t> </a:t>
            </a:r>
            <a:r>
              <a:rPr lang="en-US" sz="2800" b="1" dirty="0" err="1" smtClean="0"/>
              <a:t>primitivo</a:t>
            </a:r>
            <a:r>
              <a:rPr lang="en-US" sz="2800" b="1" dirty="0" smtClean="0"/>
              <a:t>.</a:t>
            </a:r>
          </a:p>
          <a:p>
            <a:endParaRPr lang="en-US" sz="2800" b="1" dirty="0" smtClean="0"/>
          </a:p>
          <a:p>
            <a:r>
              <a:rPr lang="en-US" sz="2800" b="1" dirty="0" smtClean="0"/>
              <a:t>Se </a:t>
            </a:r>
            <a:r>
              <a:rPr lang="en-US" sz="2800" b="1" dirty="0" err="1" smtClean="0"/>
              <a:t>uso</a:t>
            </a:r>
            <a:r>
              <a:rPr lang="en-US" sz="2800" b="1" dirty="0" smtClean="0"/>
              <a:t>’ hasta los </a:t>
            </a:r>
            <a:r>
              <a:rPr lang="en-US" sz="2800" b="1" dirty="0" err="1" smtClean="0"/>
              <a:t>años</a:t>
            </a:r>
            <a:r>
              <a:rPr lang="en-US" sz="2800" b="1" dirty="0" smtClean="0"/>
              <a:t> ‘80 en EEUU, </a:t>
            </a:r>
            <a:r>
              <a:rPr lang="en-US" sz="2800" b="1" dirty="0" err="1" smtClean="0"/>
              <a:t>paises</a:t>
            </a:r>
            <a:r>
              <a:rPr lang="en-US" sz="2800" b="1" dirty="0" smtClean="0"/>
              <a:t> </a:t>
            </a:r>
            <a:r>
              <a:rPr lang="en-US" sz="2800" b="1" dirty="0" err="1" smtClean="0"/>
              <a:t>escandinavos</a:t>
            </a:r>
            <a:r>
              <a:rPr lang="en-US" sz="2800" b="1" dirty="0" smtClean="0"/>
              <a:t>, </a:t>
            </a:r>
            <a:r>
              <a:rPr lang="en-US" sz="2800" b="1" dirty="0" err="1" smtClean="0"/>
              <a:t>Reino</a:t>
            </a:r>
            <a:r>
              <a:rPr lang="en-US" sz="2800" b="1" dirty="0" smtClean="0"/>
              <a:t> </a:t>
            </a:r>
            <a:r>
              <a:rPr lang="en-US" sz="2800" b="1" dirty="0" err="1" smtClean="0"/>
              <a:t>Unido</a:t>
            </a:r>
            <a:r>
              <a:rPr lang="en-US" sz="2800" b="1" dirty="0" smtClean="0"/>
              <a:t>, y </a:t>
            </a:r>
            <a:r>
              <a:rPr lang="en-US" sz="2800" b="1" dirty="0" err="1" smtClean="0"/>
              <a:t>muchos</a:t>
            </a:r>
            <a:r>
              <a:rPr lang="en-US" sz="2800" b="1" dirty="0" smtClean="0"/>
              <a:t> </a:t>
            </a:r>
            <a:r>
              <a:rPr lang="en-US" sz="2800" b="1" dirty="0" err="1" smtClean="0"/>
              <a:t>otros</a:t>
            </a:r>
            <a:r>
              <a:rPr lang="en-US" sz="2800" b="1" dirty="0" smtClean="0"/>
              <a:t> </a:t>
            </a:r>
            <a:r>
              <a:rPr lang="en-US" sz="2800" b="1" dirty="0" err="1" smtClean="0"/>
              <a:t>paises</a:t>
            </a:r>
            <a:r>
              <a:rPr lang="en-US" sz="2800" b="1" dirty="0" smtClean="0"/>
              <a:t>.</a:t>
            </a:r>
          </a:p>
          <a:p>
            <a:endParaRPr lang="en-US" sz="2800" b="1" dirty="0" smtClean="0"/>
          </a:p>
          <a:p>
            <a:r>
              <a:rPr lang="en-US" sz="2800" b="1" dirty="0" smtClean="0"/>
              <a:t>Se </a:t>
            </a:r>
            <a:r>
              <a:rPr lang="en-US" sz="2800" b="1" dirty="0" err="1" smtClean="0"/>
              <a:t>utilizaba</a:t>
            </a:r>
            <a:r>
              <a:rPr lang="en-US" sz="2800" b="1" dirty="0" smtClean="0"/>
              <a:t> a </a:t>
            </a:r>
            <a:r>
              <a:rPr lang="en-US" sz="2800" b="1" dirty="0" err="1" smtClean="0"/>
              <a:t>veces</a:t>
            </a:r>
            <a:r>
              <a:rPr lang="en-US" sz="2800" b="1" dirty="0" smtClean="0"/>
              <a:t> para dolor </a:t>
            </a:r>
            <a:r>
              <a:rPr lang="en-US" sz="2800" b="1" dirty="0" err="1" smtClean="0"/>
              <a:t>insoportable</a:t>
            </a:r>
            <a:r>
              <a:rPr lang="en-US" sz="2800" b="1" dirty="0" smtClean="0"/>
              <a:t> de </a:t>
            </a:r>
            <a:r>
              <a:rPr lang="en-US" sz="2800" b="1" dirty="0" err="1" smtClean="0"/>
              <a:t>espalda</a:t>
            </a:r>
            <a:r>
              <a:rPr lang="en-US" sz="2800" b="1" dirty="0" smtClean="0"/>
              <a:t> u </a:t>
            </a:r>
            <a:r>
              <a:rPr lang="en-US" sz="2800" b="1" dirty="0" err="1" smtClean="0"/>
              <a:t>otros</a:t>
            </a:r>
            <a:r>
              <a:rPr lang="en-US" sz="2800" b="1" dirty="0" smtClean="0"/>
              <a:t> </a:t>
            </a:r>
            <a:r>
              <a:rPr lang="en-US" sz="2800" b="1" dirty="0" err="1" smtClean="0"/>
              <a:t>dolores</a:t>
            </a:r>
            <a:r>
              <a:rPr lang="en-US" sz="2800" b="1" dirty="0" smtClean="0"/>
              <a:t> </a:t>
            </a:r>
            <a:r>
              <a:rPr lang="en-US" sz="2800" b="1" dirty="0" err="1" smtClean="0"/>
              <a:t>cronicos</a:t>
            </a:r>
            <a:endParaRPr lang="es-MX" sz="2800" b="1" dirty="0"/>
          </a:p>
        </p:txBody>
      </p:sp>
      <p:sp>
        <p:nvSpPr>
          <p:cNvPr id="3" name="AutoShape 2" descr="http://www.google.com.mx/url?sa=i&amp;source=images&amp;cd=&amp;docid=4T9J5oaLGiU1dM&amp;tbnid=p8j4qm_07OrdfM:&amp;ved=0CAUQjBw&amp;url=http%3A%2F%2Fwww.nobelprize.org%2Fnobel_prizes%2Fmedicine%2Flaureates%2F1949%2Fmoniz.jpg&amp;ei=xH3uUqD3KKHJygGIgIGwDg&amp;psig=AFQjCNH70N9GeFPV75YfzoZ7M5Y7yOo4yw&amp;ust=139144787683831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752600"/>
            <a:ext cx="2402364" cy="3366275"/>
          </a:xfrm>
          <a:prstGeom prst="rect">
            <a:avLst/>
          </a:prstGeom>
        </p:spPr>
      </p:pic>
    </p:spTree>
    <p:extLst>
      <p:ext uri="{BB962C8B-B14F-4D97-AF65-F5344CB8AC3E}">
        <p14:creationId xmlns:p14="http://schemas.microsoft.com/office/powerpoint/2010/main" val="1951353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690152"/>
            <a:ext cx="3810000" cy="2857500"/>
          </a:xfrm>
          <a:prstGeom prst="rect">
            <a:avLst/>
          </a:prstGeom>
        </p:spPr>
      </p:pic>
      <p:sp>
        <p:nvSpPr>
          <p:cNvPr id="4" name="TextBox 3"/>
          <p:cNvSpPr txBox="1"/>
          <p:nvPr/>
        </p:nvSpPr>
        <p:spPr>
          <a:xfrm>
            <a:off x="324465" y="1524000"/>
            <a:ext cx="4343400" cy="3785652"/>
          </a:xfrm>
          <a:prstGeom prst="rect">
            <a:avLst/>
          </a:prstGeom>
          <a:noFill/>
        </p:spPr>
        <p:txBody>
          <a:bodyPr wrap="square" rtlCol="0">
            <a:spAutoFit/>
          </a:bodyPr>
          <a:lstStyle/>
          <a:p>
            <a:r>
              <a:rPr lang="en-US" sz="2400" b="1" dirty="0" smtClean="0"/>
              <a:t>en </a:t>
            </a:r>
            <a:r>
              <a:rPr lang="en-US" sz="2400" b="1" dirty="0" err="1" smtClean="0"/>
              <a:t>consecuencia</a:t>
            </a:r>
            <a:r>
              <a:rPr lang="en-US" sz="2400" b="1" dirty="0" smtClean="0"/>
              <a:t> de un </a:t>
            </a:r>
            <a:r>
              <a:rPr lang="en-US" sz="2400" b="1" dirty="0" err="1" smtClean="0"/>
              <a:t>desmayo</a:t>
            </a:r>
            <a:r>
              <a:rPr lang="en-US" sz="2400" b="1" dirty="0" smtClean="0"/>
              <a:t> la persona </a:t>
            </a:r>
            <a:r>
              <a:rPr lang="en-US" sz="2400" b="1" dirty="0" err="1" smtClean="0"/>
              <a:t>asume</a:t>
            </a:r>
            <a:r>
              <a:rPr lang="en-US" sz="2400" b="1" dirty="0" smtClean="0"/>
              <a:t> la </a:t>
            </a:r>
            <a:r>
              <a:rPr lang="en-US" sz="2400" b="1" dirty="0" err="1" smtClean="0"/>
              <a:t>posicion</a:t>
            </a:r>
            <a:r>
              <a:rPr lang="en-US" sz="2400" b="1" dirty="0" smtClean="0"/>
              <a:t> horizontal, lo </a:t>
            </a:r>
            <a:r>
              <a:rPr lang="en-US" sz="2400" b="1" dirty="0" err="1" smtClean="0"/>
              <a:t>cual</a:t>
            </a:r>
            <a:r>
              <a:rPr lang="en-US" sz="2400" b="1" dirty="0" smtClean="0"/>
              <a:t> </a:t>
            </a:r>
            <a:r>
              <a:rPr lang="en-US" sz="2400" b="1" dirty="0" err="1" smtClean="0"/>
              <a:t>aumenta</a:t>
            </a:r>
            <a:r>
              <a:rPr lang="en-US" sz="2400" b="1" dirty="0" smtClean="0"/>
              <a:t> la </a:t>
            </a:r>
            <a:r>
              <a:rPr lang="en-US" sz="2400" b="1" dirty="0" err="1" smtClean="0"/>
              <a:t>presion</a:t>
            </a:r>
            <a:r>
              <a:rPr lang="en-US" sz="2400" b="1" dirty="0" smtClean="0"/>
              <a:t> de la </a:t>
            </a:r>
            <a:r>
              <a:rPr lang="en-US" sz="2400" b="1" dirty="0" err="1" smtClean="0"/>
              <a:t>sangre</a:t>
            </a:r>
            <a:r>
              <a:rPr lang="en-US" sz="2400" b="1" dirty="0" smtClean="0"/>
              <a:t> al </a:t>
            </a:r>
            <a:r>
              <a:rPr lang="en-US" sz="2400" b="1" dirty="0" err="1" smtClean="0"/>
              <a:t>cerebro</a:t>
            </a:r>
            <a:r>
              <a:rPr lang="en-US" sz="2400" b="1" dirty="0" smtClean="0"/>
              <a:t> y </a:t>
            </a:r>
            <a:r>
              <a:rPr lang="en-US" sz="2400" b="1" dirty="0" err="1" smtClean="0"/>
              <a:t>permite</a:t>
            </a:r>
            <a:r>
              <a:rPr lang="en-US" sz="2400" b="1" dirty="0" smtClean="0"/>
              <a:t> </a:t>
            </a:r>
            <a:r>
              <a:rPr lang="en-US" sz="2400" b="1" dirty="0" err="1" smtClean="0"/>
              <a:t>una</a:t>
            </a:r>
            <a:r>
              <a:rPr lang="en-US" sz="2400" b="1" dirty="0" smtClean="0"/>
              <a:t> </a:t>
            </a:r>
            <a:r>
              <a:rPr lang="en-US" sz="2400" b="1" dirty="0" err="1" smtClean="0"/>
              <a:t>pronta</a:t>
            </a:r>
            <a:r>
              <a:rPr lang="en-US" sz="2400" b="1" dirty="0" smtClean="0"/>
              <a:t> </a:t>
            </a:r>
            <a:r>
              <a:rPr lang="en-US" sz="2400" b="1" dirty="0" err="1" smtClean="0"/>
              <a:t>recuperacion</a:t>
            </a:r>
            <a:r>
              <a:rPr lang="en-US" sz="2400" b="1" dirty="0" smtClean="0"/>
              <a:t>.</a:t>
            </a:r>
          </a:p>
          <a:p>
            <a:endParaRPr lang="en-US" sz="2400" b="1" dirty="0"/>
          </a:p>
          <a:p>
            <a:r>
              <a:rPr lang="en-US" sz="2400" b="1" dirty="0" smtClean="0"/>
              <a:t>La </a:t>
            </a:r>
            <a:r>
              <a:rPr lang="en-US" sz="2400" b="1" dirty="0" err="1" smtClean="0"/>
              <a:t>cabeza</a:t>
            </a:r>
            <a:r>
              <a:rPr lang="en-US" sz="2400" b="1" dirty="0" smtClean="0"/>
              <a:t> </a:t>
            </a:r>
            <a:r>
              <a:rPr lang="en-US" sz="2400" b="1" dirty="0" err="1" smtClean="0"/>
              <a:t>deberia</a:t>
            </a:r>
            <a:r>
              <a:rPr lang="en-US" sz="2400" b="1" dirty="0" smtClean="0"/>
              <a:t> </a:t>
            </a:r>
            <a:r>
              <a:rPr lang="en-US" sz="2400" b="1" dirty="0" err="1" smtClean="0"/>
              <a:t>permanecer</a:t>
            </a:r>
            <a:r>
              <a:rPr lang="en-US" sz="2400" b="1" dirty="0" smtClean="0"/>
              <a:t> </a:t>
            </a:r>
            <a:r>
              <a:rPr lang="en-US" sz="2400" b="1" dirty="0" err="1" smtClean="0"/>
              <a:t>acostada</a:t>
            </a:r>
            <a:r>
              <a:rPr lang="en-US" sz="2400" b="1" dirty="0" smtClean="0"/>
              <a:t> </a:t>
            </a:r>
            <a:r>
              <a:rPr lang="en-US" sz="2400" b="1" dirty="0" err="1" smtClean="0"/>
              <a:t>por</a:t>
            </a:r>
            <a:r>
              <a:rPr lang="en-US" sz="2400" b="1" dirty="0" smtClean="0"/>
              <a:t> </a:t>
            </a:r>
            <a:r>
              <a:rPr lang="en-US" sz="2400" b="1" dirty="0" err="1" smtClean="0"/>
              <a:t>unos</a:t>
            </a:r>
            <a:r>
              <a:rPr lang="en-US" sz="2400" b="1" dirty="0" smtClean="0"/>
              <a:t> </a:t>
            </a:r>
            <a:r>
              <a:rPr lang="en-US" sz="2400" b="1" dirty="0" err="1" smtClean="0"/>
              <a:t>minutos</a:t>
            </a:r>
            <a:r>
              <a:rPr lang="en-US" sz="2400" b="1" dirty="0" smtClean="0"/>
              <a:t> o hasta </a:t>
            </a:r>
            <a:r>
              <a:rPr lang="en-US" sz="2400" b="1" dirty="0" err="1" smtClean="0"/>
              <a:t>que</a:t>
            </a:r>
            <a:r>
              <a:rPr lang="en-US" sz="2400" b="1" dirty="0" smtClean="0"/>
              <a:t> la persona se </a:t>
            </a:r>
            <a:r>
              <a:rPr lang="en-US" sz="2400" b="1" dirty="0" err="1" smtClean="0"/>
              <a:t>recupere</a:t>
            </a:r>
            <a:endParaRPr lang="es-MX" sz="2400" b="1" dirty="0"/>
          </a:p>
        </p:txBody>
      </p:sp>
    </p:spTree>
    <p:extLst>
      <p:ext uri="{BB962C8B-B14F-4D97-AF65-F5344CB8AC3E}">
        <p14:creationId xmlns:p14="http://schemas.microsoft.com/office/powerpoint/2010/main" val="27019111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7467600" cy="4524315"/>
          </a:xfrm>
          <a:prstGeom prst="rect">
            <a:avLst/>
          </a:prstGeom>
        </p:spPr>
        <p:txBody>
          <a:bodyPr wrap="square">
            <a:spAutoFit/>
          </a:bodyPr>
          <a:lstStyle/>
          <a:p>
            <a:r>
              <a:rPr lang="es-MX" sz="3200" b="1" dirty="0" smtClean="0"/>
              <a:t>Tuvo su origen en el trabajo del Dr. </a:t>
            </a:r>
            <a:r>
              <a:rPr lang="es-MX" sz="3200" b="1" dirty="0" err="1" smtClean="0"/>
              <a:t>Suiso</a:t>
            </a:r>
            <a:r>
              <a:rPr lang="es-MX" sz="3200" b="1" dirty="0" smtClean="0"/>
              <a:t> </a:t>
            </a:r>
            <a:r>
              <a:rPr lang="es-MX" sz="3200" b="1" dirty="0" err="1" smtClean="0"/>
              <a:t>Gottlieb</a:t>
            </a:r>
            <a:r>
              <a:rPr lang="es-MX" sz="3200" b="1" dirty="0" smtClean="0"/>
              <a:t> </a:t>
            </a:r>
            <a:r>
              <a:rPr lang="es-MX" sz="3200" b="1" dirty="0" err="1" smtClean="0"/>
              <a:t>Burckhardt</a:t>
            </a:r>
            <a:endParaRPr lang="es-MX" sz="3200" b="1" dirty="0" smtClean="0"/>
          </a:p>
          <a:p>
            <a:endParaRPr lang="en-US" sz="3200" b="1" dirty="0"/>
          </a:p>
          <a:p>
            <a:r>
              <a:rPr lang="en-US" sz="3200" b="1" dirty="0" smtClean="0"/>
              <a:t>Moniz lo </a:t>
            </a:r>
            <a:r>
              <a:rPr lang="en-US" sz="3200" b="1" dirty="0" err="1" smtClean="0"/>
              <a:t>utilizo</a:t>
            </a:r>
            <a:r>
              <a:rPr lang="en-US" sz="3200" b="1" dirty="0" smtClean="0"/>
              <a:t> </a:t>
            </a:r>
            <a:r>
              <a:rPr lang="en-US" sz="3200" b="1" dirty="0" err="1" smtClean="0"/>
              <a:t>por</a:t>
            </a:r>
            <a:r>
              <a:rPr lang="en-US" sz="3200" b="1" dirty="0" smtClean="0"/>
              <a:t> </a:t>
            </a:r>
            <a:r>
              <a:rPr lang="en-US" sz="3200" b="1" dirty="0" err="1" smtClean="0"/>
              <a:t>primera</a:t>
            </a:r>
            <a:r>
              <a:rPr lang="en-US" sz="3200" b="1" dirty="0" smtClean="0"/>
              <a:t> </a:t>
            </a:r>
            <a:r>
              <a:rPr lang="en-US" sz="3200" b="1" dirty="0" err="1" smtClean="0"/>
              <a:t>ves</a:t>
            </a:r>
            <a:r>
              <a:rPr lang="en-US" sz="3200" b="1" dirty="0" smtClean="0"/>
              <a:t> en 1935 en un hospital de </a:t>
            </a:r>
            <a:r>
              <a:rPr lang="en-US" sz="3200" b="1" dirty="0" err="1" smtClean="0"/>
              <a:t>Lisboa</a:t>
            </a:r>
            <a:r>
              <a:rPr lang="en-US" sz="3200" b="1" dirty="0" smtClean="0"/>
              <a:t> </a:t>
            </a:r>
            <a:r>
              <a:rPr lang="en-US" sz="3200" b="1" dirty="0" err="1" smtClean="0"/>
              <a:t>empezando</a:t>
            </a:r>
            <a:r>
              <a:rPr lang="en-US" sz="3200" b="1" dirty="0" smtClean="0"/>
              <a:t> lo </a:t>
            </a:r>
            <a:r>
              <a:rPr lang="en-US" sz="3200" b="1" dirty="0" err="1" smtClean="0"/>
              <a:t>que</a:t>
            </a:r>
            <a:r>
              <a:rPr lang="en-US" sz="3200" b="1" dirty="0" smtClean="0"/>
              <a:t> </a:t>
            </a:r>
            <a:r>
              <a:rPr lang="en-US" sz="3200" b="1" dirty="0" err="1" smtClean="0"/>
              <a:t>seria</a:t>
            </a:r>
            <a:r>
              <a:rPr lang="en-US" sz="3200" b="1" dirty="0" smtClean="0"/>
              <a:t> un </a:t>
            </a:r>
            <a:r>
              <a:rPr lang="en-US" sz="3200" b="1" dirty="0" err="1" smtClean="0"/>
              <a:t>uso</a:t>
            </a:r>
            <a:r>
              <a:rPr lang="en-US" sz="3200" b="1" dirty="0" smtClean="0"/>
              <a:t> </a:t>
            </a:r>
            <a:r>
              <a:rPr lang="en-US" sz="3200" b="1" dirty="0" err="1" smtClean="0"/>
              <a:t>sistematico</a:t>
            </a:r>
            <a:r>
              <a:rPr lang="en-US" sz="3200" b="1" dirty="0" smtClean="0"/>
              <a:t> en </a:t>
            </a:r>
            <a:r>
              <a:rPr lang="en-US" sz="3200" b="1" dirty="0" err="1" smtClean="0"/>
              <a:t>todo</a:t>
            </a:r>
            <a:r>
              <a:rPr lang="en-US" sz="3200" b="1" dirty="0" smtClean="0"/>
              <a:t> el </a:t>
            </a:r>
            <a:r>
              <a:rPr lang="en-US" sz="3200" b="1" dirty="0" err="1" smtClean="0"/>
              <a:t>mundo</a:t>
            </a:r>
            <a:endParaRPr lang="en-US" sz="3200" b="1" dirty="0" smtClean="0"/>
          </a:p>
          <a:p>
            <a:endParaRPr lang="en-US" sz="3200" b="1" dirty="0"/>
          </a:p>
          <a:p>
            <a:r>
              <a:rPr lang="en-US" sz="3200" b="1" dirty="0" err="1" smtClean="0"/>
              <a:t>Por</a:t>
            </a:r>
            <a:r>
              <a:rPr lang="en-US" sz="3200" b="1" dirty="0" smtClean="0"/>
              <a:t> </a:t>
            </a:r>
            <a:r>
              <a:rPr lang="en-US" sz="3200" b="1" dirty="0" err="1" smtClean="0"/>
              <a:t>ese</a:t>
            </a:r>
            <a:r>
              <a:rPr lang="en-US" sz="3200" b="1" dirty="0" smtClean="0"/>
              <a:t> </a:t>
            </a:r>
            <a:r>
              <a:rPr lang="en-US" sz="3200" b="1" dirty="0" err="1" smtClean="0"/>
              <a:t>trabajo</a:t>
            </a:r>
            <a:r>
              <a:rPr lang="en-US" sz="3200" b="1" dirty="0" smtClean="0"/>
              <a:t> </a:t>
            </a:r>
            <a:r>
              <a:rPr lang="en-US" sz="3200" b="1" dirty="0" err="1" smtClean="0"/>
              <a:t>gano</a:t>
            </a:r>
            <a:r>
              <a:rPr lang="en-US" sz="3200" b="1" dirty="0" smtClean="0"/>
              <a:t>’ el </a:t>
            </a:r>
            <a:r>
              <a:rPr lang="en-US" sz="3200" b="1" dirty="0" err="1" smtClean="0"/>
              <a:t>premio</a:t>
            </a:r>
            <a:r>
              <a:rPr lang="en-US" sz="3200" b="1" dirty="0" smtClean="0"/>
              <a:t> Nobel </a:t>
            </a:r>
            <a:r>
              <a:rPr lang="en-US" sz="3200" b="1" dirty="0" err="1" smtClean="0"/>
              <a:t>por</a:t>
            </a:r>
            <a:r>
              <a:rPr lang="en-US" sz="3200" b="1" dirty="0" smtClean="0"/>
              <a:t> </a:t>
            </a:r>
            <a:r>
              <a:rPr lang="en-US" sz="3200" b="1" dirty="0" err="1" smtClean="0"/>
              <a:t>medicina</a:t>
            </a:r>
            <a:r>
              <a:rPr lang="en-US" sz="3200" b="1" dirty="0" smtClean="0"/>
              <a:t> y </a:t>
            </a:r>
            <a:r>
              <a:rPr lang="en-US" sz="3200" b="1" dirty="0" err="1" smtClean="0"/>
              <a:t>fisiologia</a:t>
            </a:r>
            <a:r>
              <a:rPr lang="en-US" sz="3200" b="1" dirty="0" smtClean="0"/>
              <a:t> de 1949</a:t>
            </a:r>
          </a:p>
        </p:txBody>
      </p:sp>
    </p:spTree>
    <p:extLst>
      <p:ext uri="{BB962C8B-B14F-4D97-AF65-F5344CB8AC3E}">
        <p14:creationId xmlns:p14="http://schemas.microsoft.com/office/powerpoint/2010/main" val="40539204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239000" cy="2062103"/>
          </a:xfrm>
          <a:prstGeom prst="rect">
            <a:avLst/>
          </a:prstGeom>
          <a:noFill/>
        </p:spPr>
        <p:txBody>
          <a:bodyPr wrap="square" rtlCol="0">
            <a:spAutoFit/>
          </a:bodyPr>
          <a:lstStyle/>
          <a:p>
            <a:r>
              <a:rPr lang="en-US" sz="3200" b="1" dirty="0" err="1" smtClean="0"/>
              <a:t>Situacion</a:t>
            </a:r>
            <a:r>
              <a:rPr lang="en-US" sz="3200" b="1" dirty="0" smtClean="0"/>
              <a:t> a principio de </a:t>
            </a:r>
            <a:r>
              <a:rPr lang="en-US" sz="3200" b="1" dirty="0" err="1" smtClean="0"/>
              <a:t>siglo</a:t>
            </a:r>
            <a:r>
              <a:rPr lang="en-US" sz="3200" b="1" dirty="0" smtClean="0"/>
              <a:t> XX</a:t>
            </a:r>
          </a:p>
          <a:p>
            <a:endParaRPr lang="en-US" sz="2400" b="1" dirty="0"/>
          </a:p>
          <a:p>
            <a:r>
              <a:rPr lang="en-US" sz="2400" b="1" dirty="0" smtClean="0"/>
              <a:t>A principio de </a:t>
            </a:r>
            <a:r>
              <a:rPr lang="en-US" sz="2400" b="1" dirty="0" err="1" smtClean="0"/>
              <a:t>siglo</a:t>
            </a:r>
            <a:r>
              <a:rPr lang="en-US" sz="2400" b="1" dirty="0" smtClean="0"/>
              <a:t> XX no se </a:t>
            </a:r>
            <a:r>
              <a:rPr lang="en-US" sz="2400" b="1" dirty="0" err="1" smtClean="0"/>
              <a:t>habian</a:t>
            </a:r>
            <a:r>
              <a:rPr lang="en-US" sz="2400" b="1" dirty="0" smtClean="0"/>
              <a:t> </a:t>
            </a:r>
            <a:r>
              <a:rPr lang="en-US" sz="2400" b="1" dirty="0" err="1" smtClean="0"/>
              <a:t>aun</a:t>
            </a:r>
            <a:r>
              <a:rPr lang="en-US" sz="2400" b="1" dirty="0" smtClean="0"/>
              <a:t> </a:t>
            </a:r>
            <a:r>
              <a:rPr lang="en-US" sz="2400" b="1" dirty="0" err="1" smtClean="0"/>
              <a:t>descubierto</a:t>
            </a:r>
            <a:r>
              <a:rPr lang="en-US" sz="2400" b="1" dirty="0" smtClean="0"/>
              <a:t> </a:t>
            </a:r>
            <a:r>
              <a:rPr lang="en-US" sz="2400" b="1" dirty="0" err="1" smtClean="0"/>
              <a:t>muchas</a:t>
            </a:r>
            <a:r>
              <a:rPr lang="en-US" sz="2400" b="1" dirty="0" smtClean="0"/>
              <a:t> de los </a:t>
            </a:r>
            <a:r>
              <a:rPr lang="en-US" sz="2400" b="1" dirty="0" err="1" smtClean="0"/>
              <a:t>medicamentos</a:t>
            </a:r>
            <a:r>
              <a:rPr lang="en-US" sz="2400" b="1" dirty="0" smtClean="0"/>
              <a:t> </a:t>
            </a:r>
            <a:r>
              <a:rPr lang="en-US" sz="2400" b="1" dirty="0" err="1" smtClean="0"/>
              <a:t>que</a:t>
            </a:r>
            <a:r>
              <a:rPr lang="en-US" sz="2400" b="1" dirty="0" smtClean="0"/>
              <a:t> se </a:t>
            </a:r>
            <a:r>
              <a:rPr lang="en-US" sz="2400" b="1" dirty="0" err="1" smtClean="0"/>
              <a:t>usan</a:t>
            </a:r>
            <a:r>
              <a:rPr lang="en-US" sz="2400" b="1" dirty="0" smtClean="0"/>
              <a:t> al </a:t>
            </a:r>
            <a:r>
              <a:rPr lang="en-US" sz="2400" b="1" dirty="0" err="1" smtClean="0"/>
              <a:t>dia</a:t>
            </a:r>
            <a:r>
              <a:rPr lang="en-US" sz="2400" b="1" dirty="0" smtClean="0"/>
              <a:t> de hoy en la </a:t>
            </a:r>
            <a:r>
              <a:rPr lang="en-US" sz="2400" b="1" dirty="0" err="1" smtClean="0"/>
              <a:t>psiquatria</a:t>
            </a:r>
            <a:endParaRPr lang="en-US" sz="2400" b="1" dirty="0" smtClean="0"/>
          </a:p>
        </p:txBody>
      </p:sp>
      <p:sp>
        <p:nvSpPr>
          <p:cNvPr id="5" name="AutoShape 4" descr="http://www.google.com.mx/url?sa=i&amp;source=images&amp;cd=&amp;docid=ShccU_TiUOjzTM&amp;tbnid=Qf3e8r3Kz6zsaM:&amp;ved=0CAUQjBw4JQ&amp;url=http%3A%2F%2Finmatesofwillard.files.wordpress.com%2F2012%2F09%2Fholding-chair.jpg&amp;ei=GXzuUpCVO8viyAHrooDoAQ&amp;psig=AFQjCNGnk9rN9SWgmGpihLnbtQCFbCYxQQ&amp;ust=1391447450031804"/>
          <p:cNvSpPr>
            <a:spLocks noChangeAspect="1" noChangeArrowheads="1"/>
          </p:cNvSpPr>
          <p:nvPr/>
        </p:nvSpPr>
        <p:spPr bwMode="auto">
          <a:xfrm>
            <a:off x="63500" y="-136525"/>
            <a:ext cx="7315200" cy="938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Rectangle 5"/>
          <p:cNvSpPr/>
          <p:nvPr/>
        </p:nvSpPr>
        <p:spPr>
          <a:xfrm>
            <a:off x="685800" y="2569378"/>
            <a:ext cx="3733800" cy="3970318"/>
          </a:xfrm>
          <a:prstGeom prst="rect">
            <a:avLst/>
          </a:prstGeom>
        </p:spPr>
        <p:txBody>
          <a:bodyPr wrap="square">
            <a:spAutoFit/>
          </a:bodyPr>
          <a:lstStyle/>
          <a:p>
            <a:endParaRPr lang="en-US" sz="2800" b="1" dirty="0"/>
          </a:p>
          <a:p>
            <a:pPr marL="285750" indent="-285750">
              <a:buFontTx/>
              <a:buChar char="-"/>
            </a:pPr>
            <a:r>
              <a:rPr lang="en-US" sz="2800" b="1" dirty="0" err="1"/>
              <a:t>Antipsicoticos</a:t>
            </a:r>
            <a:endParaRPr lang="en-US" sz="2800" b="1" dirty="0"/>
          </a:p>
          <a:p>
            <a:pPr marL="285750" indent="-285750">
              <a:buFontTx/>
              <a:buChar char="-"/>
            </a:pPr>
            <a:r>
              <a:rPr lang="en-US" sz="2800" b="1" dirty="0" err="1"/>
              <a:t>Antidepresivos</a:t>
            </a:r>
            <a:endParaRPr lang="en-US" sz="2800" b="1" dirty="0"/>
          </a:p>
          <a:p>
            <a:pPr marL="285750" indent="-285750">
              <a:buFontTx/>
              <a:buChar char="-"/>
            </a:pPr>
            <a:r>
              <a:rPr lang="en-US" sz="2800" b="1" dirty="0" err="1"/>
              <a:t>Ansioliticos</a:t>
            </a:r>
            <a:endParaRPr lang="es-MX" sz="2800" b="1" dirty="0"/>
          </a:p>
          <a:p>
            <a:pPr marL="285750" indent="-285750">
              <a:buFontTx/>
              <a:buChar char="-"/>
            </a:pPr>
            <a:endParaRPr lang="en-US" sz="2800" b="1" dirty="0"/>
          </a:p>
          <a:p>
            <a:pPr marL="285750" indent="-285750">
              <a:buFontTx/>
              <a:buChar char="-"/>
            </a:pPr>
            <a:r>
              <a:rPr lang="en-US" sz="2800" b="1" dirty="0"/>
              <a:t>Los </a:t>
            </a:r>
            <a:r>
              <a:rPr lang="en-US" sz="2800" b="1" dirty="0" err="1"/>
              <a:t>hospitales</a:t>
            </a:r>
            <a:r>
              <a:rPr lang="en-US" sz="2800" b="1" dirty="0"/>
              <a:t> </a:t>
            </a:r>
            <a:r>
              <a:rPr lang="en-US" sz="2800" b="1" dirty="0" err="1"/>
              <a:t>psiquatricos</a:t>
            </a:r>
            <a:r>
              <a:rPr lang="en-US" sz="2800" b="1" dirty="0"/>
              <a:t> </a:t>
            </a:r>
            <a:r>
              <a:rPr lang="en-US" sz="2800" b="1" dirty="0" err="1"/>
              <a:t>estaban</a:t>
            </a:r>
            <a:r>
              <a:rPr lang="en-US" sz="2800" b="1" dirty="0"/>
              <a:t> </a:t>
            </a:r>
            <a:r>
              <a:rPr lang="en-US" sz="2800" b="1" dirty="0" err="1"/>
              <a:t>llenos</a:t>
            </a:r>
            <a:r>
              <a:rPr lang="en-US" sz="2800" b="1" dirty="0"/>
              <a:t> de </a:t>
            </a:r>
            <a:r>
              <a:rPr lang="en-US" sz="2800" b="1" dirty="0" err="1"/>
              <a:t>pacientes</a:t>
            </a:r>
            <a:r>
              <a:rPr lang="en-US" sz="2800" b="1" dirty="0"/>
              <a:t> </a:t>
            </a:r>
            <a:r>
              <a:rPr lang="en-US" sz="2800" b="1" dirty="0" err="1"/>
              <a:t>intratables</a:t>
            </a:r>
            <a:endParaRPr lang="en-US" sz="28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9751" y="2569377"/>
            <a:ext cx="2278056" cy="29217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002" y="2569378"/>
            <a:ext cx="1908822" cy="2921725"/>
          </a:xfrm>
          <a:prstGeom prst="rect">
            <a:avLst/>
          </a:prstGeom>
        </p:spPr>
      </p:pic>
    </p:spTree>
    <p:extLst>
      <p:ext uri="{BB962C8B-B14F-4D97-AF65-F5344CB8AC3E}">
        <p14:creationId xmlns:p14="http://schemas.microsoft.com/office/powerpoint/2010/main" val="14467212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057400"/>
            <a:ext cx="2857500" cy="2476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168" y="2162175"/>
            <a:ext cx="3810000" cy="2266950"/>
          </a:xfrm>
          <a:prstGeom prst="rect">
            <a:avLst/>
          </a:prstGeom>
        </p:spPr>
      </p:pic>
      <p:sp>
        <p:nvSpPr>
          <p:cNvPr id="6" name="Rectangle 5"/>
          <p:cNvSpPr/>
          <p:nvPr/>
        </p:nvSpPr>
        <p:spPr>
          <a:xfrm>
            <a:off x="990600" y="475846"/>
            <a:ext cx="7391400" cy="954107"/>
          </a:xfrm>
          <a:prstGeom prst="rect">
            <a:avLst/>
          </a:prstGeom>
        </p:spPr>
        <p:txBody>
          <a:bodyPr wrap="square">
            <a:spAutoFit/>
          </a:bodyPr>
          <a:lstStyle/>
          <a:p>
            <a:r>
              <a:rPr lang="en-US" sz="2800" b="1" dirty="0" err="1" smtClean="0"/>
              <a:t>Consiste</a:t>
            </a:r>
            <a:r>
              <a:rPr lang="en-US" sz="2800" b="1" dirty="0" smtClean="0"/>
              <a:t> en </a:t>
            </a:r>
            <a:r>
              <a:rPr lang="en-US" sz="2800" b="1" dirty="0"/>
              <a:t>la </a:t>
            </a:r>
            <a:r>
              <a:rPr lang="en-US" sz="2800" b="1" dirty="0" err="1"/>
              <a:t>desconeccion</a:t>
            </a:r>
            <a:r>
              <a:rPr lang="en-US" sz="2800" b="1" dirty="0"/>
              <a:t> de los </a:t>
            </a:r>
            <a:r>
              <a:rPr lang="en-US" sz="2800" b="1" dirty="0" err="1"/>
              <a:t>lobulos</a:t>
            </a:r>
            <a:r>
              <a:rPr lang="en-US" sz="2800" b="1" dirty="0"/>
              <a:t> </a:t>
            </a:r>
            <a:r>
              <a:rPr lang="en-US" sz="2800" b="1" dirty="0" err="1"/>
              <a:t>frontales</a:t>
            </a:r>
            <a:r>
              <a:rPr lang="en-US" sz="2800" b="1" dirty="0"/>
              <a:t> del </a:t>
            </a:r>
            <a:r>
              <a:rPr lang="en-US" sz="2800" b="1" dirty="0" err="1"/>
              <a:t>resto</a:t>
            </a:r>
            <a:r>
              <a:rPr lang="en-US" sz="2800" b="1" dirty="0"/>
              <a:t> del </a:t>
            </a:r>
            <a:r>
              <a:rPr lang="en-US" sz="2800" b="1" dirty="0" err="1"/>
              <a:t>cerebro</a:t>
            </a:r>
            <a:endParaRPr lang="en-US" sz="2800" b="1" dirty="0"/>
          </a:p>
        </p:txBody>
      </p:sp>
    </p:spTree>
    <p:extLst>
      <p:ext uri="{BB962C8B-B14F-4D97-AF65-F5344CB8AC3E}">
        <p14:creationId xmlns:p14="http://schemas.microsoft.com/office/powerpoint/2010/main" val="22324723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295400"/>
            <a:ext cx="2763283" cy="44028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317523"/>
            <a:ext cx="3200400" cy="4267200"/>
          </a:xfrm>
          <a:prstGeom prst="rect">
            <a:avLst/>
          </a:prstGeom>
        </p:spPr>
      </p:pic>
      <p:sp>
        <p:nvSpPr>
          <p:cNvPr id="7" name="TextBox 6"/>
          <p:cNvSpPr txBox="1"/>
          <p:nvPr/>
        </p:nvSpPr>
        <p:spPr>
          <a:xfrm>
            <a:off x="1066800" y="5743956"/>
            <a:ext cx="7489205" cy="830997"/>
          </a:xfrm>
          <a:prstGeom prst="rect">
            <a:avLst/>
          </a:prstGeom>
          <a:noFill/>
        </p:spPr>
        <p:txBody>
          <a:bodyPr wrap="square" rtlCol="0">
            <a:spAutoFit/>
          </a:bodyPr>
          <a:lstStyle/>
          <a:p>
            <a:r>
              <a:rPr lang="en-US" sz="2400" b="1" dirty="0" smtClean="0"/>
              <a:t>En </a:t>
            </a:r>
            <a:r>
              <a:rPr lang="en-US" sz="2400" b="1" dirty="0" err="1" smtClean="0"/>
              <a:t>muchas</a:t>
            </a:r>
            <a:r>
              <a:rPr lang="en-US" sz="2400" b="1" dirty="0" smtClean="0"/>
              <a:t> </a:t>
            </a:r>
            <a:r>
              <a:rPr lang="en-US" sz="2400" b="1" dirty="0" err="1" smtClean="0"/>
              <a:t>ocasiones</a:t>
            </a:r>
            <a:r>
              <a:rPr lang="en-US" sz="2400" b="1" dirty="0" smtClean="0"/>
              <a:t> </a:t>
            </a:r>
            <a:r>
              <a:rPr lang="en-US" sz="2400" b="1" dirty="0" err="1" smtClean="0"/>
              <a:t>tenia</a:t>
            </a:r>
            <a:r>
              <a:rPr lang="en-US" sz="2400" b="1" dirty="0" smtClean="0"/>
              <a:t> </a:t>
            </a:r>
            <a:r>
              <a:rPr lang="en-US" sz="2400" b="1" dirty="0" err="1" smtClean="0"/>
              <a:t>exito</a:t>
            </a:r>
            <a:r>
              <a:rPr lang="en-US" sz="2400" b="1" dirty="0"/>
              <a:t> </a:t>
            </a:r>
            <a:r>
              <a:rPr lang="en-US" sz="2400" b="1" dirty="0" smtClean="0"/>
              <a:t>en </a:t>
            </a:r>
            <a:r>
              <a:rPr lang="en-US" sz="2400" b="1" dirty="0" err="1" smtClean="0"/>
              <a:t>quitar</a:t>
            </a:r>
            <a:r>
              <a:rPr lang="en-US" sz="2400" b="1" dirty="0" smtClean="0"/>
              <a:t> el </a:t>
            </a:r>
            <a:r>
              <a:rPr lang="en-US" sz="2400" b="1" dirty="0" err="1" smtClean="0"/>
              <a:t>sentimiento</a:t>
            </a:r>
            <a:r>
              <a:rPr lang="en-US" sz="2400" b="1" dirty="0" smtClean="0"/>
              <a:t> de </a:t>
            </a:r>
            <a:r>
              <a:rPr lang="en-US" sz="2400" b="1" dirty="0" err="1" smtClean="0"/>
              <a:t>enojo</a:t>
            </a:r>
            <a:r>
              <a:rPr lang="en-US" sz="2400" b="1" dirty="0" smtClean="0"/>
              <a:t> o </a:t>
            </a:r>
            <a:r>
              <a:rPr lang="en-US" sz="2400" b="1" dirty="0" err="1" smtClean="0"/>
              <a:t>angustia</a:t>
            </a:r>
            <a:r>
              <a:rPr lang="en-US" sz="2400" b="1" dirty="0" smtClean="0"/>
              <a:t> de los </a:t>
            </a:r>
            <a:r>
              <a:rPr lang="en-US" sz="2400" b="1" dirty="0" err="1" smtClean="0"/>
              <a:t>pacientes</a:t>
            </a:r>
            <a:endParaRPr lang="es-MX" sz="2400" b="1" dirty="0"/>
          </a:p>
        </p:txBody>
      </p:sp>
    </p:spTree>
    <p:extLst>
      <p:ext uri="{BB962C8B-B14F-4D97-AF65-F5344CB8AC3E}">
        <p14:creationId xmlns:p14="http://schemas.microsoft.com/office/powerpoint/2010/main" val="3410973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838200"/>
            <a:ext cx="6934201" cy="5262979"/>
          </a:xfrm>
          <a:prstGeom prst="rect">
            <a:avLst/>
          </a:prstGeom>
          <a:noFill/>
        </p:spPr>
        <p:txBody>
          <a:bodyPr wrap="square" rtlCol="0">
            <a:spAutoFit/>
          </a:bodyPr>
          <a:lstStyle/>
          <a:p>
            <a:r>
              <a:rPr lang="en-US" sz="2800" b="1" dirty="0" smtClean="0"/>
              <a:t>Sin embargo, en </a:t>
            </a:r>
            <a:r>
              <a:rPr lang="en-US" sz="2800" b="1" dirty="0" err="1" smtClean="0"/>
              <a:t>otras</a:t>
            </a:r>
            <a:r>
              <a:rPr lang="en-US" sz="2800" b="1" dirty="0" smtClean="0"/>
              <a:t> </a:t>
            </a:r>
            <a:r>
              <a:rPr lang="en-US" sz="2800" b="1" dirty="0" err="1" smtClean="0"/>
              <a:t>ocasiones</a:t>
            </a:r>
            <a:r>
              <a:rPr lang="en-US" sz="2800" b="1" dirty="0" smtClean="0"/>
              <a:t> los </a:t>
            </a:r>
            <a:r>
              <a:rPr lang="en-US" sz="2800" b="1" dirty="0" err="1" smtClean="0"/>
              <a:t>resultados</a:t>
            </a:r>
            <a:r>
              <a:rPr lang="en-US" sz="2800" b="1" dirty="0" smtClean="0"/>
              <a:t> no </a:t>
            </a:r>
            <a:r>
              <a:rPr lang="en-US" sz="2800" b="1" dirty="0" err="1" smtClean="0"/>
              <a:t>eran</a:t>
            </a:r>
            <a:r>
              <a:rPr lang="en-US" sz="2800" b="1" dirty="0" smtClean="0"/>
              <a:t> </a:t>
            </a:r>
            <a:r>
              <a:rPr lang="en-US" sz="2800" b="1" dirty="0" err="1" smtClean="0"/>
              <a:t>buenos</a:t>
            </a:r>
            <a:r>
              <a:rPr lang="en-US" sz="2800" b="1" dirty="0" smtClean="0"/>
              <a:t>, y los </a:t>
            </a:r>
            <a:r>
              <a:rPr lang="en-US" sz="2800" b="1" dirty="0" err="1" smtClean="0"/>
              <a:t>motivos</a:t>
            </a:r>
            <a:r>
              <a:rPr lang="en-US" sz="2800" b="1" dirty="0" smtClean="0"/>
              <a:t> </a:t>
            </a:r>
            <a:r>
              <a:rPr lang="en-US" sz="2800" b="1" dirty="0" err="1" smtClean="0"/>
              <a:t>por</a:t>
            </a:r>
            <a:r>
              <a:rPr lang="en-US" sz="2800" b="1" dirty="0" smtClean="0"/>
              <a:t> la </a:t>
            </a:r>
            <a:r>
              <a:rPr lang="en-US" sz="2800" b="1" dirty="0" err="1" smtClean="0"/>
              <a:t>operacion</a:t>
            </a:r>
            <a:r>
              <a:rPr lang="en-US" sz="2800" b="1" dirty="0" smtClean="0"/>
              <a:t> </a:t>
            </a:r>
            <a:r>
              <a:rPr lang="en-US" sz="2800" b="1" dirty="0" err="1" smtClean="0"/>
              <a:t>eran</a:t>
            </a:r>
            <a:r>
              <a:rPr lang="en-US" sz="2800" b="1" dirty="0" smtClean="0"/>
              <a:t> </a:t>
            </a:r>
            <a:r>
              <a:rPr lang="en-US" sz="2800" b="1" dirty="0" err="1" smtClean="0"/>
              <a:t>opinables</a:t>
            </a:r>
            <a:endParaRPr lang="en-US" sz="2800" b="1" dirty="0" smtClean="0"/>
          </a:p>
          <a:p>
            <a:endParaRPr lang="en-US" sz="2800" b="1" dirty="0"/>
          </a:p>
          <a:p>
            <a:r>
              <a:rPr lang="en-US" sz="2800" b="1" dirty="0" smtClean="0"/>
              <a:t>Se </a:t>
            </a:r>
            <a:r>
              <a:rPr lang="en-US" sz="2800" b="1" dirty="0" err="1" smtClean="0"/>
              <a:t>llego</a:t>
            </a:r>
            <a:r>
              <a:rPr lang="en-US" sz="2800" b="1" dirty="0" smtClean="0"/>
              <a:t>’ a </a:t>
            </a:r>
            <a:r>
              <a:rPr lang="en-US" sz="2800" b="1" dirty="0" err="1" smtClean="0"/>
              <a:t>hacer</a:t>
            </a:r>
            <a:r>
              <a:rPr lang="en-US" sz="2800" b="1" dirty="0" smtClean="0"/>
              <a:t> </a:t>
            </a:r>
            <a:r>
              <a:rPr lang="en-US" sz="2800" b="1" dirty="0" err="1" smtClean="0"/>
              <a:t>una</a:t>
            </a:r>
            <a:r>
              <a:rPr lang="en-US" sz="2800" b="1" dirty="0" smtClean="0"/>
              <a:t> </a:t>
            </a:r>
            <a:r>
              <a:rPr lang="en-US" sz="2800" b="1" dirty="0" err="1" smtClean="0"/>
              <a:t>lobotomia</a:t>
            </a:r>
            <a:r>
              <a:rPr lang="en-US" sz="2800" b="1" dirty="0" smtClean="0"/>
              <a:t> a un </a:t>
            </a:r>
            <a:r>
              <a:rPr lang="en-US" sz="2800" b="1" dirty="0" err="1" smtClean="0"/>
              <a:t>niño</a:t>
            </a:r>
            <a:r>
              <a:rPr lang="en-US" sz="2800" b="1" dirty="0" smtClean="0"/>
              <a:t> de 12 </a:t>
            </a:r>
            <a:r>
              <a:rPr lang="en-US" sz="2800" b="1" dirty="0" err="1" smtClean="0"/>
              <a:t>años</a:t>
            </a:r>
            <a:r>
              <a:rPr lang="en-US" sz="2800" b="1" dirty="0" smtClean="0"/>
              <a:t> </a:t>
            </a:r>
            <a:r>
              <a:rPr lang="en-US" sz="2800" b="1" dirty="0" err="1" smtClean="0"/>
              <a:t>que</a:t>
            </a:r>
            <a:r>
              <a:rPr lang="en-US" sz="2800" b="1" dirty="0" smtClean="0"/>
              <a:t> –</a:t>
            </a:r>
            <a:r>
              <a:rPr lang="en-US" sz="2800" b="1" dirty="0" err="1" smtClean="0"/>
              <a:t>segun</a:t>
            </a:r>
            <a:r>
              <a:rPr lang="en-US" sz="2800" b="1" dirty="0" smtClean="0"/>
              <a:t> la </a:t>
            </a:r>
            <a:r>
              <a:rPr lang="en-US" sz="2800" b="1" dirty="0" err="1" smtClean="0"/>
              <a:t>familia</a:t>
            </a:r>
            <a:r>
              <a:rPr lang="en-US" sz="2800" b="1" dirty="0" smtClean="0"/>
              <a:t>- no se </a:t>
            </a:r>
            <a:r>
              <a:rPr lang="en-US" sz="2800" b="1" dirty="0" err="1" smtClean="0"/>
              <a:t>portava</a:t>
            </a:r>
            <a:r>
              <a:rPr lang="en-US" sz="2800" b="1" dirty="0" smtClean="0"/>
              <a:t> </a:t>
            </a:r>
            <a:r>
              <a:rPr lang="en-US" sz="2800" b="1" dirty="0" err="1" smtClean="0"/>
              <a:t>bien</a:t>
            </a:r>
            <a:r>
              <a:rPr lang="en-US" sz="2800" b="1" dirty="0" smtClean="0"/>
              <a:t> en casa.</a:t>
            </a:r>
          </a:p>
          <a:p>
            <a:endParaRPr lang="en-US" sz="2800" b="1" dirty="0"/>
          </a:p>
          <a:p>
            <a:r>
              <a:rPr lang="en-US" sz="2800" b="1" dirty="0" smtClean="0"/>
              <a:t>El </a:t>
            </a:r>
            <a:r>
              <a:rPr lang="en-US" sz="2800" b="1" dirty="0" err="1" smtClean="0"/>
              <a:t>niño</a:t>
            </a:r>
            <a:r>
              <a:rPr lang="en-US" sz="2800" b="1" dirty="0" smtClean="0"/>
              <a:t> </a:t>
            </a:r>
            <a:r>
              <a:rPr lang="en-US" sz="2800" b="1" dirty="0" err="1" smtClean="0"/>
              <a:t>habia</a:t>
            </a:r>
            <a:r>
              <a:rPr lang="en-US" sz="2800" b="1" dirty="0" smtClean="0"/>
              <a:t> </a:t>
            </a:r>
            <a:r>
              <a:rPr lang="en-US" sz="2800" b="1" dirty="0" err="1" smtClean="0"/>
              <a:t>sido</a:t>
            </a:r>
            <a:r>
              <a:rPr lang="en-US" sz="2800" b="1" dirty="0" smtClean="0"/>
              <a:t> </a:t>
            </a:r>
            <a:r>
              <a:rPr lang="en-US" sz="2800" b="1" dirty="0" err="1" smtClean="0"/>
              <a:t>visitado</a:t>
            </a:r>
            <a:r>
              <a:rPr lang="en-US" sz="2800" b="1" dirty="0" smtClean="0"/>
              <a:t> </a:t>
            </a:r>
            <a:r>
              <a:rPr lang="en-US" sz="2800" b="1" dirty="0" err="1" smtClean="0"/>
              <a:t>por</a:t>
            </a:r>
            <a:r>
              <a:rPr lang="en-US" sz="2800" b="1" dirty="0" smtClean="0"/>
              <a:t> </a:t>
            </a:r>
            <a:r>
              <a:rPr lang="en-US" sz="2800" b="1" dirty="0" err="1" smtClean="0"/>
              <a:t>varios</a:t>
            </a:r>
            <a:r>
              <a:rPr lang="en-US" sz="2800" b="1" dirty="0" smtClean="0"/>
              <a:t> medicos </a:t>
            </a:r>
            <a:r>
              <a:rPr lang="en-US" sz="2800" b="1" dirty="0" err="1" smtClean="0"/>
              <a:t>que</a:t>
            </a:r>
            <a:r>
              <a:rPr lang="en-US" sz="2800" b="1" dirty="0" smtClean="0"/>
              <a:t> no les </a:t>
            </a:r>
            <a:r>
              <a:rPr lang="en-US" sz="2800" b="1" dirty="0" err="1" smtClean="0"/>
              <a:t>encontraron</a:t>
            </a:r>
            <a:r>
              <a:rPr lang="en-US" sz="2800" b="1" dirty="0" smtClean="0"/>
              <a:t> nada </a:t>
            </a:r>
            <a:r>
              <a:rPr lang="en-US" sz="2800" b="1" dirty="0" err="1" smtClean="0"/>
              <a:t>fuera</a:t>
            </a:r>
            <a:r>
              <a:rPr lang="en-US" sz="2800" b="1" dirty="0" smtClean="0"/>
              <a:t> de </a:t>
            </a:r>
            <a:r>
              <a:rPr lang="en-US" sz="2800" b="1" dirty="0" err="1" smtClean="0"/>
              <a:t>lugar</a:t>
            </a:r>
            <a:r>
              <a:rPr lang="en-US" sz="2800" b="1" dirty="0" smtClean="0"/>
              <a:t>. El ultimo medico </a:t>
            </a:r>
            <a:r>
              <a:rPr lang="en-US" sz="2800" b="1" dirty="0" err="1" smtClean="0"/>
              <a:t>que</a:t>
            </a:r>
            <a:r>
              <a:rPr lang="en-US" sz="2800" b="1" dirty="0" smtClean="0"/>
              <a:t> lo </a:t>
            </a:r>
            <a:r>
              <a:rPr lang="en-US" sz="2800" b="1" dirty="0" err="1" smtClean="0"/>
              <a:t>visito</a:t>
            </a:r>
            <a:r>
              <a:rPr lang="en-US" sz="2800" b="1" dirty="0" smtClean="0"/>
              <a:t>’ </a:t>
            </a:r>
            <a:r>
              <a:rPr lang="en-US" sz="2800" b="1" dirty="0" err="1" smtClean="0"/>
              <a:t>sugerio</a:t>
            </a:r>
            <a:r>
              <a:rPr lang="en-US" sz="2800" b="1" dirty="0" smtClean="0"/>
              <a:t> la </a:t>
            </a:r>
            <a:r>
              <a:rPr lang="en-US" sz="2800" b="1" dirty="0" err="1" smtClean="0"/>
              <a:t>lobotomia</a:t>
            </a:r>
            <a:r>
              <a:rPr lang="en-US" sz="2800" b="1" dirty="0" smtClean="0"/>
              <a:t>.</a:t>
            </a:r>
            <a:endParaRPr lang="es-MX" sz="2800" b="1" dirty="0"/>
          </a:p>
        </p:txBody>
      </p:sp>
    </p:spTree>
    <p:extLst>
      <p:ext uri="{BB962C8B-B14F-4D97-AF65-F5344CB8AC3E}">
        <p14:creationId xmlns:p14="http://schemas.microsoft.com/office/powerpoint/2010/main" val="9680975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9871" y="762000"/>
            <a:ext cx="6858000" cy="4955203"/>
          </a:xfrm>
          <a:prstGeom prst="rect">
            <a:avLst/>
          </a:prstGeom>
          <a:noFill/>
        </p:spPr>
        <p:txBody>
          <a:bodyPr wrap="square" rtlCol="0">
            <a:spAutoFit/>
          </a:bodyPr>
          <a:lstStyle/>
          <a:p>
            <a:pPr algn="ctr"/>
            <a:r>
              <a:rPr lang="en-US" sz="3600" b="1" dirty="0" err="1" smtClean="0"/>
              <a:t>Efectos</a:t>
            </a:r>
            <a:r>
              <a:rPr lang="en-US" sz="3600" b="1" dirty="0" smtClean="0"/>
              <a:t> </a:t>
            </a:r>
            <a:r>
              <a:rPr lang="en-US" sz="3600" b="1" dirty="0" err="1" smtClean="0"/>
              <a:t>secundarios</a:t>
            </a:r>
            <a:endParaRPr lang="en-US" sz="3600" b="1" dirty="0" smtClean="0"/>
          </a:p>
          <a:p>
            <a:endParaRPr lang="en-US" sz="2800" b="1" dirty="0" smtClean="0"/>
          </a:p>
          <a:p>
            <a:r>
              <a:rPr lang="en-US" sz="2800" b="1" dirty="0" smtClean="0"/>
              <a:t>La </a:t>
            </a:r>
            <a:r>
              <a:rPr lang="en-US" sz="2800" b="1" dirty="0" err="1" smtClean="0"/>
              <a:t>lobotomia</a:t>
            </a:r>
            <a:r>
              <a:rPr lang="en-US" sz="2800" b="1" dirty="0" smtClean="0"/>
              <a:t> induce </a:t>
            </a:r>
            <a:r>
              <a:rPr lang="en-US" sz="2800" b="1" dirty="0" err="1" smtClean="0"/>
              <a:t>grandes</a:t>
            </a:r>
            <a:r>
              <a:rPr lang="en-US" sz="2800" b="1" dirty="0" smtClean="0"/>
              <a:t> </a:t>
            </a:r>
            <a:r>
              <a:rPr lang="en-US" sz="2800" b="1" dirty="0" err="1" smtClean="0"/>
              <a:t>cambios</a:t>
            </a:r>
            <a:r>
              <a:rPr lang="en-US" sz="2800" b="1" dirty="0" smtClean="0"/>
              <a:t> de </a:t>
            </a:r>
            <a:r>
              <a:rPr lang="en-US" sz="2800" b="1" dirty="0" err="1" smtClean="0"/>
              <a:t>personalidad</a:t>
            </a:r>
            <a:r>
              <a:rPr lang="en-US" sz="2800" b="1" dirty="0" smtClean="0"/>
              <a:t> </a:t>
            </a:r>
            <a:r>
              <a:rPr lang="en-US" sz="2800" b="1" dirty="0" err="1" smtClean="0"/>
              <a:t>asociados</a:t>
            </a:r>
            <a:r>
              <a:rPr lang="en-US" sz="2800" b="1" dirty="0" smtClean="0"/>
              <a:t> con</a:t>
            </a:r>
          </a:p>
          <a:p>
            <a:endParaRPr lang="en-US" sz="2800" b="1" dirty="0"/>
          </a:p>
          <a:p>
            <a:r>
              <a:rPr lang="en-US" sz="2800" b="1" dirty="0" smtClean="0"/>
              <a:t>-   </a:t>
            </a:r>
            <a:r>
              <a:rPr lang="en-US" sz="2800" b="1" dirty="0" err="1" smtClean="0"/>
              <a:t>falta</a:t>
            </a:r>
            <a:r>
              <a:rPr lang="en-US" sz="2800" b="1" dirty="0" smtClean="0"/>
              <a:t> de </a:t>
            </a:r>
            <a:r>
              <a:rPr lang="en-US" sz="2800" b="1" dirty="0" err="1" smtClean="0"/>
              <a:t>independencia</a:t>
            </a:r>
            <a:endParaRPr lang="en-US" sz="2800" b="1" dirty="0" smtClean="0"/>
          </a:p>
          <a:p>
            <a:pPr marL="285750" indent="-285750">
              <a:buFontTx/>
              <a:buChar char="-"/>
            </a:pPr>
            <a:r>
              <a:rPr lang="en-US" sz="2800" b="1" dirty="0" err="1" smtClean="0"/>
              <a:t>Falta</a:t>
            </a:r>
            <a:r>
              <a:rPr lang="en-US" sz="2800" b="1" dirty="0" smtClean="0"/>
              <a:t> de </a:t>
            </a:r>
            <a:r>
              <a:rPr lang="en-US" sz="2800" b="1" dirty="0" err="1" smtClean="0"/>
              <a:t>iniciativa</a:t>
            </a:r>
            <a:endParaRPr lang="en-US" sz="2800" b="1" dirty="0" smtClean="0"/>
          </a:p>
          <a:p>
            <a:pPr marL="285750" indent="-285750">
              <a:buFontTx/>
              <a:buChar char="-"/>
            </a:pPr>
            <a:r>
              <a:rPr lang="en-US" sz="2800" b="1" dirty="0" err="1" smtClean="0"/>
              <a:t>Reduccion</a:t>
            </a:r>
            <a:r>
              <a:rPr lang="en-US" sz="2800" b="1" dirty="0" smtClean="0"/>
              <a:t> de la </a:t>
            </a:r>
            <a:r>
              <a:rPr lang="en-US" sz="2800" b="1" dirty="0" err="1" smtClean="0"/>
              <a:t>inhibicion</a:t>
            </a:r>
            <a:r>
              <a:rPr lang="en-US" sz="2800" b="1" dirty="0" smtClean="0"/>
              <a:t> </a:t>
            </a:r>
            <a:r>
              <a:rPr lang="en-US" sz="2800" b="1" dirty="0" err="1" smtClean="0"/>
              <a:t>conductual</a:t>
            </a:r>
            <a:endParaRPr lang="en-US" sz="2800" b="1" dirty="0" smtClean="0"/>
          </a:p>
          <a:p>
            <a:pPr marL="285750" indent="-285750">
              <a:buFontTx/>
              <a:buChar char="-"/>
            </a:pPr>
            <a:r>
              <a:rPr lang="en-US" sz="2800" b="1" dirty="0" err="1" smtClean="0"/>
              <a:t>Problemas</a:t>
            </a:r>
            <a:r>
              <a:rPr lang="en-US" sz="2800" b="1" dirty="0" smtClean="0"/>
              <a:t> </a:t>
            </a:r>
            <a:r>
              <a:rPr lang="en-US" sz="2800" b="1" dirty="0" err="1" smtClean="0"/>
              <a:t>cognitivos</a:t>
            </a:r>
            <a:endParaRPr lang="en-US" sz="2800" b="1" dirty="0" smtClean="0"/>
          </a:p>
          <a:p>
            <a:pPr marL="285750" indent="-285750">
              <a:buFontTx/>
              <a:buChar char="-"/>
            </a:pPr>
            <a:r>
              <a:rPr lang="en-US" sz="2800" b="1" dirty="0" err="1" smtClean="0"/>
              <a:t>Incapacidad</a:t>
            </a:r>
            <a:r>
              <a:rPr lang="en-US" sz="2800" b="1" dirty="0" smtClean="0"/>
              <a:t> </a:t>
            </a:r>
            <a:r>
              <a:rPr lang="en-US" sz="2800" b="1" dirty="0" err="1" smtClean="0"/>
              <a:t>psicologica</a:t>
            </a:r>
            <a:r>
              <a:rPr lang="en-US" sz="2800" b="1" dirty="0" smtClean="0"/>
              <a:t> para “</a:t>
            </a:r>
            <a:r>
              <a:rPr lang="en-US" sz="2800" b="1" dirty="0" err="1" smtClean="0"/>
              <a:t>ponerse</a:t>
            </a:r>
            <a:r>
              <a:rPr lang="en-US" sz="2800" b="1" dirty="0" smtClean="0"/>
              <a:t> en el </a:t>
            </a:r>
            <a:r>
              <a:rPr lang="en-US" sz="2800" b="1" dirty="0" err="1" smtClean="0"/>
              <a:t>lugar</a:t>
            </a:r>
            <a:r>
              <a:rPr lang="en-US" sz="2800" b="1" dirty="0" smtClean="0"/>
              <a:t> de </a:t>
            </a:r>
            <a:r>
              <a:rPr lang="en-US" sz="2800" b="1" dirty="0" err="1" smtClean="0"/>
              <a:t>otro</a:t>
            </a:r>
            <a:r>
              <a:rPr lang="en-US" sz="2800" b="1" dirty="0" smtClean="0"/>
              <a:t>”</a:t>
            </a:r>
            <a:endParaRPr lang="en-US" sz="2800" b="1" dirty="0"/>
          </a:p>
        </p:txBody>
      </p:sp>
    </p:spTree>
    <p:extLst>
      <p:ext uri="{BB962C8B-B14F-4D97-AF65-F5344CB8AC3E}">
        <p14:creationId xmlns:p14="http://schemas.microsoft.com/office/powerpoint/2010/main" val="41455848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838200"/>
            <a:ext cx="7315200" cy="5016758"/>
          </a:xfrm>
          <a:prstGeom prst="rect">
            <a:avLst/>
          </a:prstGeom>
          <a:noFill/>
        </p:spPr>
        <p:txBody>
          <a:bodyPr wrap="square" rtlCol="0">
            <a:spAutoFit/>
          </a:bodyPr>
          <a:lstStyle/>
          <a:p>
            <a:pPr algn="ctr"/>
            <a:r>
              <a:rPr lang="en-US" sz="3200" b="1" dirty="0" smtClean="0"/>
              <a:t>Fin de la era de </a:t>
            </a:r>
            <a:r>
              <a:rPr lang="en-US" sz="3200" b="1" dirty="0" err="1" smtClean="0"/>
              <a:t>las</a:t>
            </a:r>
            <a:r>
              <a:rPr lang="en-US" sz="3200" b="1" dirty="0" smtClean="0"/>
              <a:t> </a:t>
            </a:r>
            <a:r>
              <a:rPr lang="en-US" sz="3200" b="1" dirty="0" err="1" smtClean="0"/>
              <a:t>lobotomias</a:t>
            </a:r>
            <a:endParaRPr lang="en-US" sz="3200" b="1" dirty="0" smtClean="0"/>
          </a:p>
          <a:p>
            <a:endParaRPr lang="en-US" sz="2400" b="1" dirty="0"/>
          </a:p>
          <a:p>
            <a:r>
              <a:rPr lang="en-US" sz="2400" b="1" dirty="0" smtClean="0"/>
              <a:t>En 1967 un </a:t>
            </a:r>
            <a:r>
              <a:rPr lang="en-US" sz="2400" b="1" dirty="0" err="1" smtClean="0"/>
              <a:t>paciente</a:t>
            </a:r>
            <a:r>
              <a:rPr lang="en-US" sz="2400" b="1" dirty="0" smtClean="0"/>
              <a:t> del Dr. Freeman, un medico </a:t>
            </a:r>
            <a:r>
              <a:rPr lang="en-US" sz="2400" b="1" dirty="0" err="1" smtClean="0"/>
              <a:t>estadunidense</a:t>
            </a:r>
            <a:r>
              <a:rPr lang="en-US" sz="2400" b="1" dirty="0" smtClean="0"/>
              <a:t> </a:t>
            </a:r>
            <a:r>
              <a:rPr lang="en-US" sz="2400" b="1" dirty="0" err="1" smtClean="0"/>
              <a:t>que</a:t>
            </a:r>
            <a:r>
              <a:rPr lang="en-US" sz="2400" b="1" dirty="0" smtClean="0"/>
              <a:t> se </a:t>
            </a:r>
            <a:r>
              <a:rPr lang="en-US" sz="2400" b="1" dirty="0" err="1" smtClean="0"/>
              <a:t>hizo</a:t>
            </a:r>
            <a:r>
              <a:rPr lang="en-US" sz="2400" b="1" dirty="0" smtClean="0"/>
              <a:t> </a:t>
            </a:r>
            <a:r>
              <a:rPr lang="en-US" sz="2400" b="1" dirty="0" err="1" smtClean="0"/>
              <a:t>famoso</a:t>
            </a:r>
            <a:r>
              <a:rPr lang="en-US" sz="2400" b="1" dirty="0" smtClean="0"/>
              <a:t> </a:t>
            </a:r>
            <a:r>
              <a:rPr lang="en-US" sz="2400" b="1" dirty="0" err="1" smtClean="0"/>
              <a:t>por</a:t>
            </a:r>
            <a:r>
              <a:rPr lang="en-US" sz="2400" b="1" dirty="0" smtClean="0"/>
              <a:t> </a:t>
            </a:r>
            <a:r>
              <a:rPr lang="en-US" sz="2400" b="1" dirty="0" err="1" smtClean="0"/>
              <a:t>sus</a:t>
            </a:r>
            <a:r>
              <a:rPr lang="en-US" sz="2400" b="1" dirty="0" smtClean="0"/>
              <a:t> </a:t>
            </a:r>
            <a:r>
              <a:rPr lang="en-US" sz="2400" b="1" dirty="0" err="1" smtClean="0"/>
              <a:t>numerosas</a:t>
            </a:r>
            <a:r>
              <a:rPr lang="en-US" sz="2400" b="1" dirty="0" smtClean="0"/>
              <a:t> </a:t>
            </a:r>
            <a:r>
              <a:rPr lang="en-US" sz="2400" b="1" dirty="0" err="1" smtClean="0"/>
              <a:t>lobotomias</a:t>
            </a:r>
            <a:r>
              <a:rPr lang="en-US" sz="2400" b="1" dirty="0" smtClean="0"/>
              <a:t>, </a:t>
            </a:r>
            <a:r>
              <a:rPr lang="en-US" sz="2400" b="1" dirty="0" err="1" smtClean="0"/>
              <a:t>tuvo</a:t>
            </a:r>
            <a:r>
              <a:rPr lang="en-US" sz="2400" b="1" dirty="0" smtClean="0"/>
              <a:t> </a:t>
            </a:r>
            <a:r>
              <a:rPr lang="en-US" sz="2400" b="1" dirty="0" err="1" smtClean="0"/>
              <a:t>una</a:t>
            </a:r>
            <a:r>
              <a:rPr lang="en-US" sz="2400" b="1" dirty="0" smtClean="0"/>
              <a:t> </a:t>
            </a:r>
            <a:r>
              <a:rPr lang="en-US" sz="2400" b="1" dirty="0" err="1" smtClean="0"/>
              <a:t>hemorragia</a:t>
            </a:r>
            <a:r>
              <a:rPr lang="en-US" sz="2400" b="1" dirty="0" smtClean="0"/>
              <a:t> y se </a:t>
            </a:r>
            <a:r>
              <a:rPr lang="en-US" sz="2400" b="1" dirty="0" err="1" smtClean="0"/>
              <a:t>murio</a:t>
            </a:r>
            <a:r>
              <a:rPr lang="en-US" sz="2400" b="1" dirty="0" smtClean="0"/>
              <a:t>’ </a:t>
            </a:r>
            <a:r>
              <a:rPr lang="en-US" sz="2400" b="1" dirty="0" err="1" smtClean="0"/>
              <a:t>por</a:t>
            </a:r>
            <a:r>
              <a:rPr lang="en-US" sz="2400" b="1" dirty="0" smtClean="0"/>
              <a:t> </a:t>
            </a:r>
            <a:r>
              <a:rPr lang="en-US" sz="2400" b="1" dirty="0" err="1" smtClean="0"/>
              <a:t>las</a:t>
            </a:r>
            <a:r>
              <a:rPr lang="en-US" sz="2400" b="1" dirty="0" smtClean="0"/>
              <a:t> </a:t>
            </a:r>
            <a:r>
              <a:rPr lang="en-US" sz="2400" b="1" dirty="0" err="1" smtClean="0"/>
              <a:t>consecuencias</a:t>
            </a:r>
            <a:r>
              <a:rPr lang="en-US" sz="2400" b="1" dirty="0" smtClean="0"/>
              <a:t>.</a:t>
            </a:r>
          </a:p>
          <a:p>
            <a:endParaRPr lang="en-US" sz="2400" b="1" dirty="0"/>
          </a:p>
          <a:p>
            <a:r>
              <a:rPr lang="en-US" sz="2400" b="1" dirty="0" smtClean="0"/>
              <a:t>El </a:t>
            </a:r>
            <a:r>
              <a:rPr lang="en-US" sz="2400" b="1" dirty="0" err="1" smtClean="0"/>
              <a:t>motivo</a:t>
            </a:r>
            <a:r>
              <a:rPr lang="en-US" sz="2400" b="1" dirty="0" smtClean="0"/>
              <a:t> no </a:t>
            </a:r>
            <a:r>
              <a:rPr lang="en-US" sz="2400" b="1" dirty="0" err="1" smtClean="0"/>
              <a:t>tuvo</a:t>
            </a:r>
            <a:r>
              <a:rPr lang="en-US" sz="2400" b="1" dirty="0" smtClean="0"/>
              <a:t> nada </a:t>
            </a:r>
            <a:r>
              <a:rPr lang="en-US" sz="2400" b="1" dirty="0" err="1" smtClean="0"/>
              <a:t>que</a:t>
            </a:r>
            <a:r>
              <a:rPr lang="en-US" sz="2400" b="1" dirty="0" smtClean="0"/>
              <a:t> </a:t>
            </a:r>
            <a:r>
              <a:rPr lang="en-US" sz="2400" b="1" dirty="0" err="1" smtClean="0"/>
              <a:t>ver</a:t>
            </a:r>
            <a:r>
              <a:rPr lang="en-US" sz="2400" b="1" dirty="0" smtClean="0"/>
              <a:t> con </a:t>
            </a:r>
            <a:r>
              <a:rPr lang="en-US" sz="2400" b="1" dirty="0" err="1" smtClean="0"/>
              <a:t>las</a:t>
            </a:r>
            <a:r>
              <a:rPr lang="en-US" sz="2400" b="1" dirty="0" smtClean="0"/>
              <a:t> </a:t>
            </a:r>
            <a:r>
              <a:rPr lang="en-US" sz="2400" b="1" dirty="0" err="1" smtClean="0"/>
              <a:t>criticas</a:t>
            </a:r>
            <a:r>
              <a:rPr lang="en-US" sz="2400" b="1" dirty="0" smtClean="0"/>
              <a:t> </a:t>
            </a:r>
            <a:r>
              <a:rPr lang="en-US" sz="2400" b="1" dirty="0" err="1" smtClean="0"/>
              <a:t>especificas</a:t>
            </a:r>
            <a:endParaRPr lang="en-US" sz="2400" b="1" dirty="0" smtClean="0"/>
          </a:p>
          <a:p>
            <a:endParaRPr lang="en-US" sz="2400" b="1" dirty="0"/>
          </a:p>
          <a:p>
            <a:r>
              <a:rPr lang="en-US" sz="2400" b="1" dirty="0" smtClean="0"/>
              <a:t>En </a:t>
            </a:r>
            <a:r>
              <a:rPr lang="en-US" sz="2400" b="1" dirty="0" err="1" smtClean="0"/>
              <a:t>muchos</a:t>
            </a:r>
            <a:r>
              <a:rPr lang="en-US" sz="2400" b="1" dirty="0" smtClean="0"/>
              <a:t> </a:t>
            </a:r>
            <a:r>
              <a:rPr lang="en-US" sz="2400" b="1" dirty="0" err="1" smtClean="0"/>
              <a:t>paises</a:t>
            </a:r>
            <a:r>
              <a:rPr lang="en-US" sz="2400" b="1" dirty="0" smtClean="0"/>
              <a:t> del </a:t>
            </a:r>
            <a:r>
              <a:rPr lang="en-US" sz="2400" b="1" dirty="0" err="1" smtClean="0"/>
              <a:t>mundo</a:t>
            </a:r>
            <a:r>
              <a:rPr lang="en-US" sz="2400" b="1" dirty="0" smtClean="0"/>
              <a:t> hay </a:t>
            </a:r>
            <a:r>
              <a:rPr lang="en-US" sz="2400" b="1" dirty="0" err="1" smtClean="0"/>
              <a:t>leyes</a:t>
            </a:r>
            <a:r>
              <a:rPr lang="en-US" sz="2400" b="1" dirty="0" smtClean="0"/>
              <a:t> </a:t>
            </a:r>
            <a:r>
              <a:rPr lang="en-US" sz="2400" b="1" dirty="0" err="1" smtClean="0"/>
              <a:t>que</a:t>
            </a:r>
            <a:r>
              <a:rPr lang="en-US" sz="2400" b="1" dirty="0" smtClean="0"/>
              <a:t> </a:t>
            </a:r>
            <a:r>
              <a:rPr lang="en-US" sz="2400" b="1" dirty="0" err="1" smtClean="0"/>
              <a:t>especificamente</a:t>
            </a:r>
            <a:r>
              <a:rPr lang="en-US" sz="2400" b="1" dirty="0" smtClean="0"/>
              <a:t> </a:t>
            </a:r>
            <a:r>
              <a:rPr lang="en-US" sz="2400" b="1" dirty="0" err="1" smtClean="0"/>
              <a:t>prohiben</a:t>
            </a:r>
            <a:r>
              <a:rPr lang="en-US" sz="2400" b="1" dirty="0" smtClean="0"/>
              <a:t> la </a:t>
            </a:r>
            <a:r>
              <a:rPr lang="en-US" sz="2400" b="1" dirty="0" err="1" smtClean="0"/>
              <a:t>lobotomia</a:t>
            </a:r>
            <a:r>
              <a:rPr lang="en-US" sz="2400" b="1" dirty="0" smtClean="0"/>
              <a:t> </a:t>
            </a:r>
            <a:r>
              <a:rPr lang="en-US" sz="2400" b="1" dirty="0" err="1" smtClean="0"/>
              <a:t>por</a:t>
            </a:r>
            <a:r>
              <a:rPr lang="en-US" sz="2400" b="1" dirty="0" smtClean="0"/>
              <a:t> </a:t>
            </a:r>
            <a:r>
              <a:rPr lang="en-US" sz="2400" b="1" dirty="0" err="1" smtClean="0"/>
              <a:t>sus</a:t>
            </a:r>
            <a:r>
              <a:rPr lang="en-US" sz="2400" b="1" dirty="0" smtClean="0"/>
              <a:t> </a:t>
            </a:r>
            <a:r>
              <a:rPr lang="en-US" sz="2400" b="1" dirty="0" err="1" smtClean="0"/>
              <a:t>efectos</a:t>
            </a:r>
            <a:r>
              <a:rPr lang="en-US" sz="2400" b="1" dirty="0" smtClean="0"/>
              <a:t> “</a:t>
            </a:r>
            <a:r>
              <a:rPr lang="en-US" sz="2400" b="1" dirty="0" err="1" smtClean="0"/>
              <a:t>despersonalizantes</a:t>
            </a:r>
            <a:r>
              <a:rPr lang="en-US" sz="2400" b="1" dirty="0" smtClean="0"/>
              <a:t>”</a:t>
            </a:r>
            <a:endParaRPr lang="es-MX" sz="2400" b="1" dirty="0"/>
          </a:p>
        </p:txBody>
      </p:sp>
    </p:spTree>
    <p:extLst>
      <p:ext uri="{BB962C8B-B14F-4D97-AF65-F5344CB8AC3E}">
        <p14:creationId xmlns:p14="http://schemas.microsoft.com/office/powerpoint/2010/main" val="2624336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391400" cy="3539430"/>
          </a:xfrm>
          <a:prstGeom prst="rect">
            <a:avLst/>
          </a:prstGeom>
          <a:noFill/>
        </p:spPr>
        <p:txBody>
          <a:bodyPr wrap="square" rtlCol="0">
            <a:spAutoFit/>
          </a:bodyPr>
          <a:lstStyle/>
          <a:p>
            <a:r>
              <a:rPr lang="en-US" sz="3200" b="1" dirty="0" smtClean="0"/>
              <a:t>El gran </a:t>
            </a:r>
            <a:r>
              <a:rPr lang="en-US" sz="3200" b="1" dirty="0" err="1" smtClean="0"/>
              <a:t>numero</a:t>
            </a:r>
            <a:r>
              <a:rPr lang="en-US" sz="3200" b="1" dirty="0" smtClean="0"/>
              <a:t> de </a:t>
            </a:r>
            <a:r>
              <a:rPr lang="en-US" sz="3200" b="1" dirty="0" err="1" smtClean="0"/>
              <a:t>lobotomias</a:t>
            </a:r>
            <a:r>
              <a:rPr lang="en-US" sz="3200" b="1" dirty="0" smtClean="0"/>
              <a:t> (solo en EEUU </a:t>
            </a:r>
            <a:r>
              <a:rPr lang="en-US" sz="3200" b="1" dirty="0" err="1" smtClean="0"/>
              <a:t>hubo</a:t>
            </a:r>
            <a:r>
              <a:rPr lang="en-US" sz="3200" b="1" dirty="0" smtClean="0"/>
              <a:t> entre 40,000 y 50,000 </a:t>
            </a:r>
            <a:r>
              <a:rPr lang="en-US" sz="3200" b="1" dirty="0" err="1" smtClean="0"/>
              <a:t>lobotomizados</a:t>
            </a:r>
            <a:r>
              <a:rPr lang="en-US" sz="3200" b="1" dirty="0" smtClean="0"/>
              <a:t>), </a:t>
            </a:r>
            <a:r>
              <a:rPr lang="en-US" sz="3200" b="1" dirty="0" err="1" smtClean="0"/>
              <a:t>brindo</a:t>
            </a:r>
            <a:r>
              <a:rPr lang="en-US" sz="3200" b="1" dirty="0" smtClean="0"/>
              <a:t>’ </a:t>
            </a:r>
            <a:r>
              <a:rPr lang="en-US" sz="3200" b="1" dirty="0" err="1" smtClean="0"/>
              <a:t>una</a:t>
            </a:r>
            <a:r>
              <a:rPr lang="en-US" sz="3200" b="1" dirty="0" smtClean="0"/>
              <a:t> gran </a:t>
            </a:r>
            <a:r>
              <a:rPr lang="en-US" sz="3200" b="1" dirty="0" err="1" smtClean="0"/>
              <a:t>cantidad</a:t>
            </a:r>
            <a:r>
              <a:rPr lang="en-US" sz="3200" b="1" dirty="0" smtClean="0"/>
              <a:t> de </a:t>
            </a:r>
            <a:r>
              <a:rPr lang="en-US" sz="3200" b="1" dirty="0" err="1" smtClean="0"/>
              <a:t>informacion</a:t>
            </a:r>
            <a:r>
              <a:rPr lang="en-US" sz="3200" b="1" dirty="0" smtClean="0"/>
              <a:t> </a:t>
            </a:r>
            <a:r>
              <a:rPr lang="en-US" sz="3200" b="1" dirty="0" err="1" smtClean="0"/>
              <a:t>sobre</a:t>
            </a:r>
            <a:r>
              <a:rPr lang="en-US" sz="3200" b="1" dirty="0" smtClean="0"/>
              <a:t> </a:t>
            </a:r>
            <a:r>
              <a:rPr lang="en-US" sz="3200" b="1" dirty="0" err="1" smtClean="0"/>
              <a:t>las</a:t>
            </a:r>
            <a:r>
              <a:rPr lang="en-US" sz="3200" b="1" dirty="0" smtClean="0"/>
              <a:t> </a:t>
            </a:r>
            <a:r>
              <a:rPr lang="en-US" sz="3200" b="1" dirty="0" err="1" smtClean="0"/>
              <a:t>funciones</a:t>
            </a:r>
            <a:r>
              <a:rPr lang="en-US" sz="3200" b="1" dirty="0" smtClean="0"/>
              <a:t> de los </a:t>
            </a:r>
            <a:r>
              <a:rPr lang="en-US" sz="3200" b="1" dirty="0" err="1" smtClean="0"/>
              <a:t>lobulos</a:t>
            </a:r>
            <a:r>
              <a:rPr lang="en-US" sz="3200" b="1" dirty="0" smtClean="0"/>
              <a:t> </a:t>
            </a:r>
            <a:r>
              <a:rPr lang="en-US" sz="3200" b="1" dirty="0" err="1" smtClean="0"/>
              <a:t>frontales</a:t>
            </a:r>
            <a:r>
              <a:rPr lang="en-US" sz="3200" b="1" dirty="0" smtClean="0"/>
              <a:t> y la </a:t>
            </a:r>
            <a:r>
              <a:rPr lang="en-US" sz="3200" b="1" dirty="0" err="1" smtClean="0"/>
              <a:t>corteza</a:t>
            </a:r>
            <a:r>
              <a:rPr lang="en-US" sz="3200" b="1" dirty="0" smtClean="0"/>
              <a:t> prefrontal </a:t>
            </a:r>
            <a:r>
              <a:rPr lang="en-US" sz="3200" b="1" dirty="0" err="1" smtClean="0"/>
              <a:t>usado</a:t>
            </a:r>
            <a:r>
              <a:rPr lang="en-US" sz="3200" b="1" dirty="0" smtClean="0"/>
              <a:t> al </a:t>
            </a:r>
            <a:r>
              <a:rPr lang="en-US" sz="3200" b="1" dirty="0" err="1" smtClean="0"/>
              <a:t>dia</a:t>
            </a:r>
            <a:r>
              <a:rPr lang="en-US" sz="3200" b="1" dirty="0" smtClean="0"/>
              <a:t> de hoy en </a:t>
            </a:r>
            <a:r>
              <a:rPr lang="en-US" sz="3200" b="1" dirty="0" err="1" smtClean="0"/>
              <a:t>neurologia</a:t>
            </a:r>
            <a:r>
              <a:rPr lang="en-US" sz="3200" b="1" dirty="0" smtClean="0"/>
              <a:t>, </a:t>
            </a:r>
            <a:r>
              <a:rPr lang="en-US" sz="3200" b="1" dirty="0" err="1" smtClean="0"/>
              <a:t>psiquiatria</a:t>
            </a:r>
            <a:r>
              <a:rPr lang="en-US" sz="3200" b="1" dirty="0" smtClean="0"/>
              <a:t>, </a:t>
            </a:r>
            <a:r>
              <a:rPr lang="en-US" sz="3200" b="1" dirty="0" err="1" smtClean="0"/>
              <a:t>psicologia</a:t>
            </a:r>
            <a:r>
              <a:rPr lang="en-US" sz="3200" b="1" dirty="0" smtClean="0"/>
              <a:t> y </a:t>
            </a:r>
            <a:r>
              <a:rPr lang="en-US" sz="3200" b="1" dirty="0" err="1" smtClean="0"/>
              <a:t>neurociencias</a:t>
            </a:r>
            <a:r>
              <a:rPr lang="en-US" sz="3200" b="1" dirty="0" smtClean="0"/>
              <a:t> </a:t>
            </a:r>
            <a:endParaRPr lang="es-MX" sz="3200" b="1" dirty="0"/>
          </a:p>
        </p:txBody>
      </p:sp>
    </p:spTree>
    <p:extLst>
      <p:ext uri="{BB962C8B-B14F-4D97-AF65-F5344CB8AC3E}">
        <p14:creationId xmlns:p14="http://schemas.microsoft.com/office/powerpoint/2010/main" val="8344624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8636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622323"/>
            <a:ext cx="7927298" cy="584775"/>
          </a:xfrm>
          <a:prstGeom prst="rect">
            <a:avLst/>
          </a:prstGeom>
          <a:noFill/>
        </p:spPr>
        <p:txBody>
          <a:bodyPr wrap="none" rtlCol="0">
            <a:spAutoFit/>
          </a:bodyPr>
          <a:lstStyle/>
          <a:p>
            <a:r>
              <a:rPr lang="en-US" sz="3200" b="1" dirty="0" smtClean="0"/>
              <a:t>El </a:t>
            </a:r>
            <a:r>
              <a:rPr lang="en-US" sz="3200" b="1" dirty="0" err="1" smtClean="0"/>
              <a:t>caso</a:t>
            </a:r>
            <a:r>
              <a:rPr lang="en-US" sz="3200" b="1" dirty="0" smtClean="0"/>
              <a:t> de Henry </a:t>
            </a:r>
            <a:r>
              <a:rPr lang="en-US" sz="3200" b="1" dirty="0" err="1" smtClean="0"/>
              <a:t>Molaison</a:t>
            </a:r>
            <a:r>
              <a:rPr lang="en-US" sz="3200" b="1" dirty="0" smtClean="0"/>
              <a:t> HR y el </a:t>
            </a:r>
            <a:r>
              <a:rPr lang="en-US" sz="3200" b="1" dirty="0" err="1" smtClean="0"/>
              <a:t>hipocampo</a:t>
            </a:r>
            <a:endParaRPr lang="es-MX" sz="32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2667000"/>
            <a:ext cx="4895850" cy="3916680"/>
          </a:xfrm>
          <a:prstGeom prst="rect">
            <a:avLst/>
          </a:prstGeom>
        </p:spPr>
      </p:pic>
    </p:spTree>
    <p:extLst>
      <p:ext uri="{BB962C8B-B14F-4D97-AF65-F5344CB8AC3E}">
        <p14:creationId xmlns:p14="http://schemas.microsoft.com/office/powerpoint/2010/main" val="2348754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712839"/>
            <a:ext cx="5957836" cy="4151867"/>
          </a:xfrm>
          <a:prstGeom prst="rect">
            <a:avLst/>
          </a:prstGeom>
        </p:spPr>
      </p:pic>
      <p:sp>
        <p:nvSpPr>
          <p:cNvPr id="3" name="TextBox 2"/>
          <p:cNvSpPr txBox="1"/>
          <p:nvPr/>
        </p:nvSpPr>
        <p:spPr>
          <a:xfrm>
            <a:off x="2500364" y="88612"/>
            <a:ext cx="3314497" cy="584775"/>
          </a:xfrm>
          <a:prstGeom prst="rect">
            <a:avLst/>
          </a:prstGeom>
          <a:noFill/>
        </p:spPr>
        <p:txBody>
          <a:bodyPr wrap="none" rtlCol="0">
            <a:spAutoFit/>
          </a:bodyPr>
          <a:lstStyle/>
          <a:p>
            <a:r>
              <a:rPr lang="en-US" sz="3200" b="1" dirty="0" err="1" smtClean="0"/>
              <a:t>Causas</a:t>
            </a:r>
            <a:r>
              <a:rPr lang="en-US" sz="3200" b="1" dirty="0" smtClean="0"/>
              <a:t> </a:t>
            </a:r>
            <a:r>
              <a:rPr lang="en-US" sz="3200" b="1" dirty="0" err="1" smtClean="0"/>
              <a:t>fisiologicas</a:t>
            </a:r>
            <a:endParaRPr lang="es-MX" sz="3200" b="1" dirty="0"/>
          </a:p>
        </p:txBody>
      </p:sp>
      <p:sp>
        <p:nvSpPr>
          <p:cNvPr id="4" name="TextBox 3"/>
          <p:cNvSpPr txBox="1"/>
          <p:nvPr/>
        </p:nvSpPr>
        <p:spPr>
          <a:xfrm>
            <a:off x="609600" y="5192226"/>
            <a:ext cx="8879057" cy="1200329"/>
          </a:xfrm>
          <a:prstGeom prst="rect">
            <a:avLst/>
          </a:prstGeom>
          <a:noFill/>
        </p:spPr>
        <p:txBody>
          <a:bodyPr wrap="square" rtlCol="0">
            <a:spAutoFit/>
          </a:bodyPr>
          <a:lstStyle/>
          <a:p>
            <a:r>
              <a:rPr lang="en-US" sz="2400" b="1" dirty="0" err="1" smtClean="0"/>
              <a:t>Aumento</a:t>
            </a:r>
            <a:r>
              <a:rPr lang="en-US" sz="2400" b="1" dirty="0" smtClean="0"/>
              <a:t> del </a:t>
            </a:r>
            <a:r>
              <a:rPr lang="en-US" sz="2400" b="1" dirty="0" err="1" smtClean="0"/>
              <a:t>tono</a:t>
            </a:r>
            <a:r>
              <a:rPr lang="en-US" sz="2400" b="1" dirty="0" smtClean="0"/>
              <a:t> </a:t>
            </a:r>
            <a:r>
              <a:rPr lang="en-US" sz="2400" b="1" dirty="0" err="1" smtClean="0"/>
              <a:t>parasimpatico</a:t>
            </a:r>
            <a:r>
              <a:rPr lang="en-US" sz="2400" b="1" dirty="0" smtClean="0"/>
              <a:t> (</a:t>
            </a:r>
            <a:r>
              <a:rPr lang="en-US" sz="2400" b="1" dirty="0" err="1" smtClean="0"/>
              <a:t>reduccion</a:t>
            </a:r>
            <a:r>
              <a:rPr lang="en-US" sz="2400" b="1" dirty="0" smtClean="0"/>
              <a:t> </a:t>
            </a:r>
            <a:r>
              <a:rPr lang="en-US" sz="2400" b="1" dirty="0" err="1" smtClean="0"/>
              <a:t>frecuencia</a:t>
            </a:r>
            <a:r>
              <a:rPr lang="en-US" sz="2400" b="1" dirty="0" smtClean="0"/>
              <a:t> </a:t>
            </a:r>
            <a:r>
              <a:rPr lang="en-US" sz="2400" b="1" dirty="0" err="1" smtClean="0"/>
              <a:t>cardiaca</a:t>
            </a:r>
            <a:r>
              <a:rPr lang="en-US" sz="2400" b="1" dirty="0" smtClean="0"/>
              <a:t>)</a:t>
            </a:r>
          </a:p>
          <a:p>
            <a:r>
              <a:rPr lang="en-US" sz="2400" b="1" dirty="0" err="1" smtClean="0"/>
              <a:t>Disminucion</a:t>
            </a:r>
            <a:r>
              <a:rPr lang="en-US" sz="2400" b="1" dirty="0" smtClean="0"/>
              <a:t> del </a:t>
            </a:r>
            <a:r>
              <a:rPr lang="en-US" sz="2400" b="1" dirty="0" err="1" smtClean="0"/>
              <a:t>tono</a:t>
            </a:r>
            <a:r>
              <a:rPr lang="en-US" sz="2400" b="1" dirty="0" smtClean="0"/>
              <a:t> </a:t>
            </a:r>
            <a:r>
              <a:rPr lang="en-US" sz="2400" b="1" dirty="0" err="1" smtClean="0"/>
              <a:t>parasimpatico</a:t>
            </a:r>
            <a:r>
              <a:rPr lang="en-US" sz="2400" b="1" dirty="0" smtClean="0"/>
              <a:t> (</a:t>
            </a:r>
            <a:r>
              <a:rPr lang="en-US" sz="2400" b="1" dirty="0" err="1" smtClean="0"/>
              <a:t>vasodilatacion</a:t>
            </a:r>
            <a:r>
              <a:rPr lang="en-US" sz="2400" b="1" dirty="0" smtClean="0"/>
              <a:t>)</a:t>
            </a:r>
          </a:p>
          <a:p>
            <a:r>
              <a:rPr lang="en-US" sz="2400" b="1" dirty="0" smtClean="0"/>
              <a:t>Ambos </a:t>
            </a:r>
            <a:r>
              <a:rPr lang="en-US" sz="2400" b="1" dirty="0" err="1" smtClean="0"/>
              <a:t>efectos</a:t>
            </a:r>
            <a:r>
              <a:rPr lang="en-US" sz="2400" b="1" dirty="0" smtClean="0"/>
              <a:t> </a:t>
            </a:r>
            <a:r>
              <a:rPr lang="en-US" sz="2400" b="1" dirty="0" err="1" smtClean="0"/>
              <a:t>inducen</a:t>
            </a:r>
            <a:r>
              <a:rPr lang="en-US" sz="2400" b="1" dirty="0" smtClean="0"/>
              <a:t> la </a:t>
            </a:r>
            <a:r>
              <a:rPr lang="en-US" sz="2400" b="1" dirty="0" err="1" smtClean="0"/>
              <a:t>baja</a:t>
            </a:r>
            <a:r>
              <a:rPr lang="en-US" sz="2400" b="1" dirty="0" smtClean="0"/>
              <a:t> de </a:t>
            </a:r>
            <a:r>
              <a:rPr lang="en-US" sz="2400" b="1" dirty="0" err="1" smtClean="0"/>
              <a:t>presion</a:t>
            </a:r>
            <a:endParaRPr lang="es-MX" sz="2400" b="1" dirty="0"/>
          </a:p>
        </p:txBody>
      </p:sp>
    </p:spTree>
    <p:extLst>
      <p:ext uri="{BB962C8B-B14F-4D97-AF65-F5344CB8AC3E}">
        <p14:creationId xmlns:p14="http://schemas.microsoft.com/office/powerpoint/2010/main" val="27019111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7467600" cy="3662541"/>
          </a:xfrm>
          <a:prstGeom prst="rect">
            <a:avLst/>
          </a:prstGeom>
          <a:noFill/>
        </p:spPr>
        <p:txBody>
          <a:bodyPr wrap="square" rtlCol="0">
            <a:spAutoFit/>
          </a:bodyPr>
          <a:lstStyle/>
          <a:p>
            <a:pPr algn="ctr"/>
            <a:r>
              <a:rPr lang="en-US" sz="3200" b="1" dirty="0" err="1" smtClean="0"/>
              <a:t>Otro</a:t>
            </a:r>
            <a:r>
              <a:rPr lang="en-US" sz="3200" b="1" dirty="0" smtClean="0"/>
              <a:t> </a:t>
            </a:r>
            <a:r>
              <a:rPr lang="en-US" sz="3200" b="1" dirty="0" err="1" smtClean="0"/>
              <a:t>ejemplo</a:t>
            </a:r>
            <a:r>
              <a:rPr lang="en-US" sz="3200" b="1" dirty="0" smtClean="0"/>
              <a:t> de </a:t>
            </a:r>
            <a:r>
              <a:rPr lang="en-US" sz="3200" b="1" dirty="0" err="1" smtClean="0"/>
              <a:t>neurocirugia</a:t>
            </a:r>
            <a:r>
              <a:rPr lang="en-US" sz="3200" b="1" dirty="0" smtClean="0"/>
              <a:t> experimental con </a:t>
            </a:r>
            <a:r>
              <a:rPr lang="en-US" sz="3200" b="1" dirty="0" err="1" smtClean="0"/>
              <a:t>efectos</a:t>
            </a:r>
            <a:r>
              <a:rPr lang="en-US" sz="3200" b="1" dirty="0" smtClean="0"/>
              <a:t> </a:t>
            </a:r>
            <a:r>
              <a:rPr lang="en-US" sz="3200" b="1" dirty="0" err="1" smtClean="0"/>
              <a:t>mixtos</a:t>
            </a:r>
            <a:endParaRPr lang="en-US" sz="3200" b="1" dirty="0" smtClean="0"/>
          </a:p>
          <a:p>
            <a:endParaRPr lang="en-US" sz="2400" b="1" dirty="0"/>
          </a:p>
          <a:p>
            <a:r>
              <a:rPr lang="en-US" sz="2400" b="1" dirty="0" smtClean="0"/>
              <a:t>HM </a:t>
            </a:r>
            <a:r>
              <a:rPr lang="en-US" sz="2400" b="1" dirty="0" err="1" smtClean="0"/>
              <a:t>tuvo</a:t>
            </a:r>
            <a:r>
              <a:rPr lang="en-US" sz="2400" b="1" dirty="0" smtClean="0"/>
              <a:t> un </a:t>
            </a:r>
            <a:r>
              <a:rPr lang="en-US" sz="2400" b="1" dirty="0" err="1" smtClean="0"/>
              <a:t>accidente</a:t>
            </a:r>
            <a:r>
              <a:rPr lang="en-US" sz="2400" b="1" dirty="0" smtClean="0"/>
              <a:t> a la </a:t>
            </a:r>
            <a:r>
              <a:rPr lang="en-US" sz="2400" b="1" dirty="0" err="1" smtClean="0"/>
              <a:t>edad</a:t>
            </a:r>
            <a:r>
              <a:rPr lang="en-US" sz="2400" b="1" dirty="0" smtClean="0"/>
              <a:t> de 9 </a:t>
            </a:r>
            <a:r>
              <a:rPr lang="en-US" sz="2400" b="1" dirty="0" err="1" smtClean="0"/>
              <a:t>años</a:t>
            </a:r>
            <a:r>
              <a:rPr lang="en-US" sz="2400" b="1" dirty="0" smtClean="0"/>
              <a:t> (en el 1935), y en </a:t>
            </a:r>
            <a:r>
              <a:rPr lang="en-US" sz="2400" b="1" dirty="0" err="1" smtClean="0"/>
              <a:t>consecuencia</a:t>
            </a:r>
            <a:r>
              <a:rPr lang="en-US" sz="2400" b="1" dirty="0" smtClean="0"/>
              <a:t> de </a:t>
            </a:r>
            <a:r>
              <a:rPr lang="en-US" sz="2400" b="1" dirty="0" err="1" smtClean="0"/>
              <a:t>tal</a:t>
            </a:r>
            <a:r>
              <a:rPr lang="en-US" sz="2400" b="1" dirty="0" smtClean="0"/>
              <a:t> </a:t>
            </a:r>
            <a:r>
              <a:rPr lang="en-US" sz="2400" b="1" dirty="0" err="1" smtClean="0"/>
              <a:t>accidente</a:t>
            </a:r>
            <a:r>
              <a:rPr lang="en-US" sz="2400" b="1" dirty="0" smtClean="0"/>
              <a:t> </a:t>
            </a:r>
            <a:r>
              <a:rPr lang="en-US" sz="2400" b="1" dirty="0" err="1" smtClean="0"/>
              <a:t>sus</a:t>
            </a:r>
            <a:r>
              <a:rPr lang="en-US" sz="2400" b="1" dirty="0" smtClean="0"/>
              <a:t> </a:t>
            </a:r>
            <a:r>
              <a:rPr lang="en-US" sz="2400" b="1" dirty="0" err="1" smtClean="0"/>
              <a:t>lobulos</a:t>
            </a:r>
            <a:r>
              <a:rPr lang="en-US" sz="2400" b="1" dirty="0" smtClean="0"/>
              <a:t> </a:t>
            </a:r>
            <a:r>
              <a:rPr lang="en-US" sz="2400" b="1" dirty="0" err="1" smtClean="0"/>
              <a:t>temporales</a:t>
            </a:r>
            <a:r>
              <a:rPr lang="en-US" sz="2400" b="1" dirty="0" smtClean="0"/>
              <a:t> </a:t>
            </a:r>
            <a:r>
              <a:rPr lang="en-US" sz="2400" b="1" dirty="0" err="1" smtClean="0"/>
              <a:t>medios</a:t>
            </a:r>
            <a:r>
              <a:rPr lang="en-US" sz="2400" b="1" dirty="0" smtClean="0"/>
              <a:t> </a:t>
            </a:r>
            <a:r>
              <a:rPr lang="en-US" sz="2400" b="1" dirty="0" err="1" smtClean="0"/>
              <a:t>resultaron</a:t>
            </a:r>
            <a:r>
              <a:rPr lang="en-US" sz="2400" b="1" dirty="0" smtClean="0"/>
              <a:t> </a:t>
            </a:r>
            <a:r>
              <a:rPr lang="en-US" sz="2400" b="1" dirty="0" err="1" smtClean="0"/>
              <a:t>dañados</a:t>
            </a:r>
            <a:r>
              <a:rPr lang="en-US" sz="2400" b="1" dirty="0" smtClean="0"/>
              <a:t> </a:t>
            </a:r>
            <a:r>
              <a:rPr lang="en-US" sz="2400" b="1" dirty="0" err="1" smtClean="0"/>
              <a:t>bilateralmente</a:t>
            </a:r>
            <a:r>
              <a:rPr lang="en-US" sz="2400" b="1" dirty="0" smtClean="0"/>
              <a:t>, </a:t>
            </a:r>
            <a:r>
              <a:rPr lang="en-US" sz="2400" b="1" dirty="0" err="1" smtClean="0"/>
              <a:t>provocandole</a:t>
            </a:r>
            <a:r>
              <a:rPr lang="en-US" sz="2400" b="1" dirty="0" smtClean="0"/>
              <a:t> </a:t>
            </a:r>
            <a:r>
              <a:rPr lang="en-US" sz="2400" b="1" dirty="0" err="1" smtClean="0"/>
              <a:t>ataques</a:t>
            </a:r>
            <a:r>
              <a:rPr lang="en-US" sz="2400" b="1" dirty="0" smtClean="0"/>
              <a:t> </a:t>
            </a:r>
            <a:r>
              <a:rPr lang="en-US" sz="2400" b="1" dirty="0" err="1" smtClean="0"/>
              <a:t>epilepticos</a:t>
            </a:r>
            <a:r>
              <a:rPr lang="en-US" sz="2400" b="1" dirty="0" smtClean="0"/>
              <a:t> </a:t>
            </a:r>
            <a:r>
              <a:rPr lang="en-US" sz="2400" b="1" dirty="0" err="1" smtClean="0"/>
              <a:t>tonicos-clonicos</a:t>
            </a:r>
            <a:r>
              <a:rPr lang="en-US" sz="2400" b="1" dirty="0" smtClean="0"/>
              <a:t> graves </a:t>
            </a:r>
            <a:r>
              <a:rPr lang="en-US" sz="2400" b="1" dirty="0" err="1" smtClean="0"/>
              <a:t>que</a:t>
            </a:r>
            <a:r>
              <a:rPr lang="en-US" sz="2400" b="1" dirty="0" smtClean="0"/>
              <a:t> </a:t>
            </a:r>
            <a:r>
              <a:rPr lang="en-US" sz="2400" b="1" dirty="0" err="1" smtClean="0"/>
              <a:t>ponian</a:t>
            </a:r>
            <a:r>
              <a:rPr lang="en-US" sz="2400" b="1" dirty="0" smtClean="0"/>
              <a:t> a </a:t>
            </a:r>
            <a:r>
              <a:rPr lang="en-US" sz="2400" b="1" dirty="0" err="1" smtClean="0"/>
              <a:t>riesgo</a:t>
            </a:r>
            <a:r>
              <a:rPr lang="en-US" sz="2400" b="1" dirty="0" smtClean="0"/>
              <a:t> </a:t>
            </a:r>
            <a:r>
              <a:rPr lang="en-US" sz="2400" b="1" dirty="0" err="1" smtClean="0"/>
              <a:t>su</a:t>
            </a:r>
            <a:r>
              <a:rPr lang="en-US" sz="2400" b="1" dirty="0" smtClean="0"/>
              <a:t> </a:t>
            </a:r>
            <a:r>
              <a:rPr lang="en-US" sz="2400" b="1" dirty="0" err="1" smtClean="0"/>
              <a:t>propia</a:t>
            </a:r>
            <a:r>
              <a:rPr lang="en-US" sz="2400" b="1" dirty="0" smtClean="0"/>
              <a:t> </a:t>
            </a:r>
            <a:r>
              <a:rPr lang="en-US" sz="2400" b="1" dirty="0" err="1" smtClean="0"/>
              <a:t>vida</a:t>
            </a:r>
            <a:endParaRPr lang="en-US" sz="2400" b="1" dirty="0" smtClean="0"/>
          </a:p>
          <a:p>
            <a:endParaRPr lang="en-US" sz="2400" b="1" dirty="0"/>
          </a:p>
        </p:txBody>
      </p:sp>
    </p:spTree>
    <p:extLst>
      <p:ext uri="{BB962C8B-B14F-4D97-AF65-F5344CB8AC3E}">
        <p14:creationId xmlns:p14="http://schemas.microsoft.com/office/powerpoint/2010/main" val="18441545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767007"/>
            <a:ext cx="3124200" cy="1938992"/>
          </a:xfrm>
          <a:prstGeom prst="rect">
            <a:avLst/>
          </a:prstGeom>
        </p:spPr>
        <p:txBody>
          <a:bodyPr wrap="square">
            <a:spAutoFit/>
          </a:bodyPr>
          <a:lstStyle/>
          <a:p>
            <a:r>
              <a:rPr lang="en-US" sz="2400" b="1" dirty="0"/>
              <a:t>Su medico </a:t>
            </a:r>
            <a:r>
              <a:rPr lang="en-US" sz="2400" b="1" dirty="0" err="1"/>
              <a:t>sugerio</a:t>
            </a:r>
            <a:r>
              <a:rPr lang="en-US" sz="2400" b="1" dirty="0"/>
              <a:t>’ </a:t>
            </a:r>
            <a:r>
              <a:rPr lang="en-US" sz="2400" b="1" dirty="0" err="1"/>
              <a:t>que</a:t>
            </a:r>
            <a:r>
              <a:rPr lang="en-US" sz="2400" b="1" dirty="0"/>
              <a:t> se les </a:t>
            </a:r>
            <a:r>
              <a:rPr lang="en-US" sz="2400" b="1" dirty="0" err="1"/>
              <a:t>quitaran</a:t>
            </a:r>
            <a:r>
              <a:rPr lang="en-US" sz="2400" b="1" dirty="0"/>
              <a:t> </a:t>
            </a:r>
            <a:r>
              <a:rPr lang="en-US" sz="2400" b="1" dirty="0" err="1"/>
              <a:t>estas</a:t>
            </a:r>
            <a:r>
              <a:rPr lang="en-US" sz="2400" b="1" dirty="0"/>
              <a:t> dos </a:t>
            </a:r>
            <a:r>
              <a:rPr lang="en-US" sz="2400" b="1" dirty="0" err="1"/>
              <a:t>partes</a:t>
            </a:r>
            <a:r>
              <a:rPr lang="en-US" sz="2400" b="1" dirty="0"/>
              <a:t> del </a:t>
            </a:r>
            <a:r>
              <a:rPr lang="en-US" sz="2400" b="1" dirty="0" err="1"/>
              <a:t>cerebro</a:t>
            </a:r>
            <a:r>
              <a:rPr lang="en-US" sz="2400" b="1" dirty="0"/>
              <a:t> (los dos </a:t>
            </a:r>
            <a:r>
              <a:rPr lang="en-US" sz="2400" b="1" dirty="0" err="1"/>
              <a:t>lobulos</a:t>
            </a:r>
            <a:r>
              <a:rPr lang="en-US" sz="2400" b="1" dirty="0"/>
              <a:t> </a:t>
            </a:r>
            <a:r>
              <a:rPr lang="en-US" sz="2400" b="1" dirty="0" err="1"/>
              <a:t>temporales</a:t>
            </a:r>
            <a:r>
              <a:rPr lang="en-US" sz="2400" b="1" dirty="0"/>
              <a:t> </a:t>
            </a:r>
            <a:r>
              <a:rPr lang="en-US" sz="2400" b="1" dirty="0" err="1"/>
              <a:t>medios</a:t>
            </a:r>
            <a:r>
              <a:rPr lang="en-US" sz="2400" b="1" dirty="0" smtClean="0"/>
              <a:t>)</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917251"/>
            <a:ext cx="4724400" cy="4629912"/>
          </a:xfrm>
          <a:prstGeom prst="rect">
            <a:avLst/>
          </a:prstGeom>
        </p:spPr>
      </p:pic>
    </p:spTree>
    <p:extLst>
      <p:ext uri="{BB962C8B-B14F-4D97-AF65-F5344CB8AC3E}">
        <p14:creationId xmlns:p14="http://schemas.microsoft.com/office/powerpoint/2010/main" val="20280853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7391399" cy="3108543"/>
          </a:xfrm>
          <a:prstGeom prst="rect">
            <a:avLst/>
          </a:prstGeom>
          <a:noFill/>
        </p:spPr>
        <p:txBody>
          <a:bodyPr wrap="square" rtlCol="0">
            <a:spAutoFit/>
          </a:bodyPr>
          <a:lstStyle/>
          <a:p>
            <a:r>
              <a:rPr lang="en-US" sz="2800" b="1" dirty="0" smtClean="0"/>
              <a:t>El </a:t>
            </a:r>
            <a:r>
              <a:rPr lang="en-US" sz="2800" b="1" dirty="0" err="1" smtClean="0"/>
              <a:t>resultado</a:t>
            </a:r>
            <a:r>
              <a:rPr lang="en-US" sz="2800" b="1" dirty="0" smtClean="0"/>
              <a:t> de la </a:t>
            </a:r>
            <a:r>
              <a:rPr lang="en-US" sz="2800" b="1" dirty="0" err="1" smtClean="0"/>
              <a:t>cirugia</a:t>
            </a:r>
            <a:r>
              <a:rPr lang="en-US" sz="2800" b="1" dirty="0" smtClean="0"/>
              <a:t> </a:t>
            </a:r>
            <a:r>
              <a:rPr lang="en-US" sz="2800" b="1" dirty="0" err="1" smtClean="0"/>
              <a:t>fue</a:t>
            </a:r>
            <a:r>
              <a:rPr lang="en-US" sz="2800" b="1" dirty="0" smtClean="0"/>
              <a:t>’ </a:t>
            </a:r>
            <a:r>
              <a:rPr lang="en-US" sz="2800" b="1" dirty="0" err="1" smtClean="0"/>
              <a:t>que</a:t>
            </a:r>
            <a:r>
              <a:rPr lang="en-US" sz="2800" b="1" dirty="0" smtClean="0"/>
              <a:t> </a:t>
            </a:r>
            <a:r>
              <a:rPr lang="en-US" sz="2800" b="1" dirty="0" err="1" smtClean="0"/>
              <a:t>efectivamente</a:t>
            </a:r>
            <a:r>
              <a:rPr lang="en-US" sz="2800" b="1" dirty="0" smtClean="0"/>
              <a:t> los </a:t>
            </a:r>
            <a:r>
              <a:rPr lang="en-US" sz="2800" b="1" dirty="0" err="1" smtClean="0"/>
              <a:t>ataques</a:t>
            </a:r>
            <a:r>
              <a:rPr lang="en-US" sz="2800" b="1" dirty="0" smtClean="0"/>
              <a:t> </a:t>
            </a:r>
            <a:r>
              <a:rPr lang="en-US" sz="2800" b="1" dirty="0" err="1" smtClean="0"/>
              <a:t>epilepticos</a:t>
            </a:r>
            <a:r>
              <a:rPr lang="en-US" sz="2800" b="1" dirty="0" smtClean="0"/>
              <a:t> </a:t>
            </a:r>
            <a:r>
              <a:rPr lang="en-US" sz="2800" b="1" dirty="0" err="1" smtClean="0"/>
              <a:t>desaparecieron</a:t>
            </a:r>
            <a:r>
              <a:rPr lang="en-US" sz="2800" b="1" dirty="0" smtClean="0"/>
              <a:t>, sin embargo, HM </a:t>
            </a:r>
            <a:r>
              <a:rPr lang="en-US" sz="2800" b="1" dirty="0" err="1" smtClean="0"/>
              <a:t>perdio</a:t>
            </a:r>
            <a:r>
              <a:rPr lang="en-US" sz="2800" b="1" dirty="0" smtClean="0"/>
              <a:t>’ </a:t>
            </a:r>
            <a:r>
              <a:rPr lang="en-US" sz="2800" b="1" dirty="0" err="1" smtClean="0"/>
              <a:t>casi</a:t>
            </a:r>
            <a:r>
              <a:rPr lang="en-US" sz="2800" b="1" dirty="0" smtClean="0"/>
              <a:t> </a:t>
            </a:r>
            <a:r>
              <a:rPr lang="en-US" sz="2800" b="1" dirty="0" err="1" smtClean="0"/>
              <a:t>por</a:t>
            </a:r>
            <a:r>
              <a:rPr lang="en-US" sz="2800" b="1" dirty="0" smtClean="0"/>
              <a:t> </a:t>
            </a:r>
            <a:r>
              <a:rPr lang="en-US" sz="2800" b="1" dirty="0" err="1" smtClean="0"/>
              <a:t>completo</a:t>
            </a:r>
            <a:r>
              <a:rPr lang="en-US" sz="2800" b="1" dirty="0" smtClean="0"/>
              <a:t> la </a:t>
            </a:r>
            <a:r>
              <a:rPr lang="en-US" sz="2800" b="1" dirty="0" err="1" smtClean="0"/>
              <a:t>capacidad</a:t>
            </a:r>
            <a:r>
              <a:rPr lang="en-US" sz="2800" b="1" dirty="0" smtClean="0"/>
              <a:t> para </a:t>
            </a:r>
            <a:r>
              <a:rPr lang="en-US" sz="2800" b="1" dirty="0" err="1" smtClean="0"/>
              <a:t>generar</a:t>
            </a:r>
            <a:r>
              <a:rPr lang="en-US" sz="2800" b="1" dirty="0" smtClean="0"/>
              <a:t> </a:t>
            </a:r>
            <a:r>
              <a:rPr lang="en-US" sz="2800" b="1" dirty="0" err="1" smtClean="0"/>
              <a:t>nuevas</a:t>
            </a:r>
            <a:r>
              <a:rPr lang="en-US" sz="2800" b="1" dirty="0" smtClean="0"/>
              <a:t> </a:t>
            </a:r>
            <a:r>
              <a:rPr lang="en-US" sz="2800" b="1" dirty="0" err="1" smtClean="0"/>
              <a:t>memorias</a:t>
            </a:r>
            <a:r>
              <a:rPr lang="en-US" sz="2800" b="1" dirty="0" smtClean="0"/>
              <a:t> (amnesia </a:t>
            </a:r>
            <a:r>
              <a:rPr lang="en-US" sz="2800" b="1" dirty="0" err="1" smtClean="0"/>
              <a:t>anterograda</a:t>
            </a:r>
            <a:r>
              <a:rPr lang="en-US" sz="2800" b="1" dirty="0" smtClean="0"/>
              <a:t>, </a:t>
            </a:r>
            <a:r>
              <a:rPr lang="en-US" sz="2800" b="1" dirty="0" err="1" smtClean="0"/>
              <a:t>diferente</a:t>
            </a:r>
            <a:r>
              <a:rPr lang="en-US" sz="2800" b="1" dirty="0" smtClean="0"/>
              <a:t> de amnesia </a:t>
            </a:r>
            <a:r>
              <a:rPr lang="en-US" sz="2800" b="1" dirty="0" err="1" smtClean="0"/>
              <a:t>retrograda</a:t>
            </a:r>
            <a:r>
              <a:rPr lang="en-US" sz="2800" b="1" dirty="0" smtClean="0"/>
              <a:t>, </a:t>
            </a:r>
            <a:r>
              <a:rPr lang="en-US" sz="2800" b="1" dirty="0" err="1" smtClean="0"/>
              <a:t>que</a:t>
            </a:r>
            <a:r>
              <a:rPr lang="en-US" sz="2800" b="1" dirty="0" smtClean="0"/>
              <a:t> </a:t>
            </a:r>
            <a:r>
              <a:rPr lang="en-US" sz="2800" b="1" dirty="0" err="1" smtClean="0"/>
              <a:t>consiste</a:t>
            </a:r>
            <a:r>
              <a:rPr lang="en-US" sz="2800" b="1" dirty="0" smtClean="0"/>
              <a:t> en no </a:t>
            </a:r>
            <a:r>
              <a:rPr lang="en-US" sz="2800" b="1" dirty="0" err="1" smtClean="0"/>
              <a:t>acordarse</a:t>
            </a:r>
            <a:r>
              <a:rPr lang="en-US" sz="2800" b="1" dirty="0" smtClean="0"/>
              <a:t> </a:t>
            </a:r>
            <a:r>
              <a:rPr lang="en-US" sz="2800" b="1" dirty="0" err="1" smtClean="0"/>
              <a:t>eventos</a:t>
            </a:r>
            <a:r>
              <a:rPr lang="en-US" sz="2800" b="1" dirty="0" smtClean="0"/>
              <a:t> </a:t>
            </a:r>
            <a:r>
              <a:rPr lang="en-US" sz="2800" b="1" dirty="0" err="1" smtClean="0"/>
              <a:t>anteriores</a:t>
            </a:r>
            <a:r>
              <a:rPr lang="en-US" sz="2800" b="1" dirty="0" smtClean="0"/>
              <a:t>).</a:t>
            </a:r>
            <a:endParaRPr lang="es-MX" sz="2800" b="1" dirty="0"/>
          </a:p>
        </p:txBody>
      </p:sp>
    </p:spTree>
    <p:extLst>
      <p:ext uri="{BB962C8B-B14F-4D97-AF65-F5344CB8AC3E}">
        <p14:creationId xmlns:p14="http://schemas.microsoft.com/office/powerpoint/2010/main" val="2516253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9844"/>
            <a:ext cx="8763000" cy="4893647"/>
          </a:xfrm>
          <a:prstGeom prst="rect">
            <a:avLst/>
          </a:prstGeom>
        </p:spPr>
        <p:txBody>
          <a:bodyPr wrap="square">
            <a:spAutoFit/>
          </a:bodyPr>
          <a:lstStyle/>
          <a:p>
            <a:r>
              <a:rPr lang="en-US" sz="2400" b="1" dirty="0" err="1"/>
              <a:t>Ahora</a:t>
            </a:r>
            <a:r>
              <a:rPr lang="en-US" sz="2400" b="1" dirty="0"/>
              <a:t> </a:t>
            </a:r>
            <a:r>
              <a:rPr lang="en-US" sz="2400" b="1" dirty="0" err="1"/>
              <a:t>suponemos</a:t>
            </a:r>
            <a:r>
              <a:rPr lang="en-US" sz="2400" b="1" dirty="0"/>
              <a:t> </a:t>
            </a:r>
            <a:r>
              <a:rPr lang="en-US" sz="2400" b="1" dirty="0" err="1"/>
              <a:t>que</a:t>
            </a:r>
            <a:r>
              <a:rPr lang="en-US" sz="2400" b="1" dirty="0"/>
              <a:t> el </a:t>
            </a:r>
            <a:r>
              <a:rPr lang="en-US" sz="2400" b="1" dirty="0" err="1"/>
              <a:t>hipocampo</a:t>
            </a:r>
            <a:r>
              <a:rPr lang="en-US" sz="2400" b="1" dirty="0"/>
              <a:t> (parte central </a:t>
            </a:r>
            <a:r>
              <a:rPr lang="en-US" sz="2400" b="1" dirty="0" err="1"/>
              <a:t>funcional</a:t>
            </a:r>
            <a:r>
              <a:rPr lang="en-US" sz="2400" b="1" dirty="0"/>
              <a:t> de los </a:t>
            </a:r>
            <a:r>
              <a:rPr lang="en-US" sz="2400" b="1" dirty="0" err="1"/>
              <a:t>lobulos</a:t>
            </a:r>
            <a:r>
              <a:rPr lang="en-US" sz="2400" b="1" dirty="0"/>
              <a:t> </a:t>
            </a:r>
            <a:r>
              <a:rPr lang="en-US" sz="2400" b="1" dirty="0" err="1"/>
              <a:t>temporales</a:t>
            </a:r>
            <a:r>
              <a:rPr lang="en-US" sz="2400" b="1" dirty="0"/>
              <a:t> </a:t>
            </a:r>
            <a:r>
              <a:rPr lang="en-US" sz="2400" b="1" dirty="0" err="1"/>
              <a:t>medios</a:t>
            </a:r>
            <a:r>
              <a:rPr lang="en-US" sz="2400" b="1" dirty="0"/>
              <a:t>) </a:t>
            </a:r>
            <a:r>
              <a:rPr lang="en-US" sz="2400" b="1" dirty="0" err="1"/>
              <a:t>es</a:t>
            </a:r>
            <a:r>
              <a:rPr lang="en-US" sz="2400" b="1" dirty="0"/>
              <a:t> </a:t>
            </a:r>
            <a:r>
              <a:rPr lang="en-US" sz="2400" b="1" dirty="0" err="1"/>
              <a:t>necesario</a:t>
            </a:r>
            <a:r>
              <a:rPr lang="en-US" sz="2400" b="1" dirty="0"/>
              <a:t> para un </a:t>
            </a:r>
            <a:r>
              <a:rPr lang="en-US" sz="2400" b="1" dirty="0" err="1"/>
              <a:t>almacenamiento</a:t>
            </a:r>
            <a:r>
              <a:rPr lang="en-US" sz="2400" b="1" dirty="0"/>
              <a:t> a </a:t>
            </a:r>
            <a:r>
              <a:rPr lang="en-US" sz="2400" b="1" dirty="0" err="1"/>
              <a:t>breve</a:t>
            </a:r>
            <a:r>
              <a:rPr lang="en-US" sz="2400" b="1" dirty="0"/>
              <a:t> o </a:t>
            </a:r>
            <a:r>
              <a:rPr lang="en-US" sz="2400" b="1" dirty="0" err="1"/>
              <a:t>mediano</a:t>
            </a:r>
            <a:r>
              <a:rPr lang="en-US" sz="2400" b="1" dirty="0"/>
              <a:t> </a:t>
            </a:r>
            <a:r>
              <a:rPr lang="en-US" sz="2400" b="1" dirty="0" err="1"/>
              <a:t>plazo</a:t>
            </a:r>
            <a:r>
              <a:rPr lang="en-US" sz="2400" b="1" dirty="0"/>
              <a:t> de </a:t>
            </a:r>
            <a:r>
              <a:rPr lang="en-US" sz="2400" b="1" dirty="0" err="1"/>
              <a:t>las</a:t>
            </a:r>
            <a:r>
              <a:rPr lang="en-US" sz="2400" b="1" dirty="0"/>
              <a:t> </a:t>
            </a:r>
            <a:r>
              <a:rPr lang="en-US" sz="2400" b="1" dirty="0" err="1"/>
              <a:t>memorias</a:t>
            </a:r>
            <a:r>
              <a:rPr lang="en-US" sz="2400" b="1" dirty="0"/>
              <a:t> (</a:t>
            </a:r>
            <a:r>
              <a:rPr lang="en-US" sz="2400" b="1" dirty="0" err="1"/>
              <a:t>horas-dias-semanas</a:t>
            </a:r>
            <a:r>
              <a:rPr lang="en-US" sz="2400" b="1" dirty="0"/>
              <a:t>).</a:t>
            </a:r>
          </a:p>
          <a:p>
            <a:endParaRPr lang="en-US" sz="2400" b="1" dirty="0"/>
          </a:p>
          <a:p>
            <a:r>
              <a:rPr lang="en-US" sz="2400" b="1" dirty="0"/>
              <a:t>Durante </a:t>
            </a:r>
            <a:r>
              <a:rPr lang="en-US" sz="2400" b="1" dirty="0" err="1"/>
              <a:t>esto</a:t>
            </a:r>
            <a:r>
              <a:rPr lang="en-US" sz="2400" b="1" dirty="0"/>
              <a:t> </a:t>
            </a:r>
            <a:r>
              <a:rPr lang="en-US" sz="2400" b="1" dirty="0" err="1"/>
              <a:t>lapso</a:t>
            </a:r>
            <a:r>
              <a:rPr lang="en-US" sz="2400" b="1" dirty="0"/>
              <a:t> de </a:t>
            </a:r>
            <a:r>
              <a:rPr lang="en-US" sz="2400" b="1" dirty="0" err="1"/>
              <a:t>tiempo</a:t>
            </a:r>
            <a:r>
              <a:rPr lang="en-US" sz="2400" b="1" dirty="0"/>
              <a:t> se da </a:t>
            </a:r>
            <a:r>
              <a:rPr lang="en-US" sz="2400" b="1" dirty="0" err="1"/>
              <a:t>lugar</a:t>
            </a:r>
            <a:r>
              <a:rPr lang="en-US" sz="2400" b="1" dirty="0"/>
              <a:t> a </a:t>
            </a:r>
            <a:r>
              <a:rPr lang="en-US" sz="2400" b="1" dirty="0" err="1"/>
              <a:t>algun</a:t>
            </a:r>
            <a:r>
              <a:rPr lang="en-US" sz="2400" b="1" dirty="0"/>
              <a:t> </a:t>
            </a:r>
            <a:r>
              <a:rPr lang="en-US" sz="2400" b="1" dirty="0" err="1"/>
              <a:t>fenomeno</a:t>
            </a:r>
            <a:r>
              <a:rPr lang="en-US" sz="2400" b="1" dirty="0"/>
              <a:t> (</a:t>
            </a:r>
            <a:r>
              <a:rPr lang="en-US" sz="2400" b="1" dirty="0" err="1"/>
              <a:t>desconocido</a:t>
            </a:r>
            <a:r>
              <a:rPr lang="en-US" sz="2400" b="1" dirty="0"/>
              <a:t> </a:t>
            </a:r>
            <a:r>
              <a:rPr lang="en-US" sz="2400" b="1" dirty="0" err="1"/>
              <a:t>aun</a:t>
            </a:r>
            <a:r>
              <a:rPr lang="en-US" sz="2400" b="1" dirty="0"/>
              <a:t>) </a:t>
            </a:r>
            <a:r>
              <a:rPr lang="en-US" sz="2400" b="1" dirty="0" err="1"/>
              <a:t>que</a:t>
            </a:r>
            <a:r>
              <a:rPr lang="en-US" sz="2400" b="1" dirty="0"/>
              <a:t> </a:t>
            </a:r>
          </a:p>
          <a:p>
            <a:endParaRPr lang="en-US" sz="2400" b="1" dirty="0"/>
          </a:p>
          <a:p>
            <a:pPr marL="342900" indent="-342900">
              <a:buAutoNum type="arabicParenR"/>
            </a:pPr>
            <a:r>
              <a:rPr lang="en-US" sz="2400" b="1" dirty="0" err="1"/>
              <a:t>Determina</a:t>
            </a:r>
            <a:r>
              <a:rPr lang="en-US" sz="2400" b="1" dirty="0"/>
              <a:t> </a:t>
            </a:r>
            <a:r>
              <a:rPr lang="en-US" sz="2400" b="1" dirty="0" err="1"/>
              <a:t>cuales</a:t>
            </a:r>
            <a:r>
              <a:rPr lang="en-US" sz="2400" b="1" dirty="0"/>
              <a:t> </a:t>
            </a:r>
            <a:r>
              <a:rPr lang="en-US" sz="2400" b="1" dirty="0" err="1"/>
              <a:t>memorias</a:t>
            </a:r>
            <a:r>
              <a:rPr lang="en-US" sz="2400" b="1" dirty="0"/>
              <a:t> son </a:t>
            </a:r>
            <a:r>
              <a:rPr lang="en-US" sz="2400" b="1" dirty="0" err="1"/>
              <a:t>relevantes</a:t>
            </a:r>
            <a:r>
              <a:rPr lang="en-US" sz="2400" b="1" dirty="0"/>
              <a:t>, y </a:t>
            </a:r>
          </a:p>
          <a:p>
            <a:pPr marL="342900" indent="-342900">
              <a:buAutoNum type="arabicParenR"/>
            </a:pPr>
            <a:r>
              <a:rPr lang="en-US" sz="2400" b="1" dirty="0" err="1"/>
              <a:t>transfiere</a:t>
            </a:r>
            <a:r>
              <a:rPr lang="en-US" sz="2400" b="1" dirty="0"/>
              <a:t> </a:t>
            </a:r>
            <a:r>
              <a:rPr lang="en-US" sz="2400" b="1" dirty="0" err="1"/>
              <a:t>las</a:t>
            </a:r>
            <a:r>
              <a:rPr lang="en-US" sz="2400" b="1" dirty="0"/>
              <a:t> </a:t>
            </a:r>
            <a:r>
              <a:rPr lang="en-US" sz="2400" b="1" dirty="0" err="1"/>
              <a:t>memorias</a:t>
            </a:r>
            <a:r>
              <a:rPr lang="en-US" sz="2400" b="1" dirty="0"/>
              <a:t> </a:t>
            </a:r>
            <a:r>
              <a:rPr lang="en-US" sz="2400" b="1" dirty="0" err="1"/>
              <a:t>relevantes</a:t>
            </a:r>
            <a:r>
              <a:rPr lang="en-US" sz="2400" b="1" dirty="0"/>
              <a:t> a </a:t>
            </a:r>
            <a:r>
              <a:rPr lang="en-US" sz="2400" b="1" dirty="0" err="1"/>
              <a:t>alguna</a:t>
            </a:r>
            <a:r>
              <a:rPr lang="en-US" sz="2400" b="1" dirty="0"/>
              <a:t> </a:t>
            </a:r>
            <a:r>
              <a:rPr lang="en-US" sz="2400" b="1" dirty="0" err="1"/>
              <a:t>otra</a:t>
            </a:r>
            <a:r>
              <a:rPr lang="en-US" sz="2400" b="1" dirty="0"/>
              <a:t> areas de la </a:t>
            </a:r>
            <a:r>
              <a:rPr lang="en-US" sz="2400" b="1" dirty="0" err="1"/>
              <a:t>corteza</a:t>
            </a:r>
            <a:r>
              <a:rPr lang="en-US" sz="2400" b="1" dirty="0"/>
              <a:t> cerebral (</a:t>
            </a:r>
            <a:r>
              <a:rPr lang="en-US" sz="2400" b="1" dirty="0" err="1"/>
              <a:t>diferente</a:t>
            </a:r>
            <a:r>
              <a:rPr lang="en-US" sz="2400" b="1" dirty="0"/>
              <a:t> de los </a:t>
            </a:r>
            <a:r>
              <a:rPr lang="en-US" sz="2400" b="1" dirty="0" err="1"/>
              <a:t>lobulos</a:t>
            </a:r>
            <a:r>
              <a:rPr lang="en-US" sz="2400" b="1" dirty="0"/>
              <a:t> </a:t>
            </a:r>
            <a:r>
              <a:rPr lang="en-US" sz="2400" b="1" dirty="0" err="1"/>
              <a:t>medios</a:t>
            </a:r>
            <a:r>
              <a:rPr lang="en-US" sz="2400" b="1" dirty="0"/>
              <a:t> </a:t>
            </a:r>
            <a:r>
              <a:rPr lang="en-US" sz="2400" b="1" dirty="0" err="1"/>
              <a:t>temporales</a:t>
            </a:r>
            <a:r>
              <a:rPr lang="en-US" sz="2400" b="1" dirty="0"/>
              <a:t>)</a:t>
            </a:r>
          </a:p>
          <a:p>
            <a:pPr marL="342900" indent="-342900">
              <a:buAutoNum type="arabicParenR"/>
            </a:pPr>
            <a:endParaRPr lang="en-US" sz="2400" b="1" dirty="0"/>
          </a:p>
          <a:p>
            <a:r>
              <a:rPr lang="en-US" sz="2400" b="1" dirty="0" err="1"/>
              <a:t>Estos</a:t>
            </a:r>
            <a:r>
              <a:rPr lang="en-US" sz="2400" b="1" dirty="0"/>
              <a:t> </a:t>
            </a:r>
            <a:r>
              <a:rPr lang="en-US" sz="2400" b="1" dirty="0" err="1"/>
              <a:t>procesos</a:t>
            </a:r>
            <a:r>
              <a:rPr lang="en-US" sz="2400" b="1" dirty="0"/>
              <a:t> de </a:t>
            </a:r>
            <a:r>
              <a:rPr lang="en-US" sz="2400" b="1" dirty="0" err="1"/>
              <a:t>transferencia</a:t>
            </a:r>
            <a:r>
              <a:rPr lang="en-US" sz="2400" b="1" dirty="0"/>
              <a:t> son </a:t>
            </a:r>
            <a:r>
              <a:rPr lang="en-US" sz="2400" b="1" dirty="0" err="1"/>
              <a:t>investigados</a:t>
            </a:r>
            <a:r>
              <a:rPr lang="en-US" sz="2400" b="1" dirty="0"/>
              <a:t> </a:t>
            </a:r>
            <a:r>
              <a:rPr lang="en-US" sz="2400" b="1" dirty="0" err="1"/>
              <a:t>por</a:t>
            </a:r>
            <a:r>
              <a:rPr lang="en-US" sz="2400" b="1" dirty="0"/>
              <a:t> </a:t>
            </a:r>
            <a:r>
              <a:rPr lang="en-US" sz="2400" b="1" dirty="0" err="1"/>
              <a:t>muchos</a:t>
            </a:r>
            <a:r>
              <a:rPr lang="en-US" sz="2400" b="1" dirty="0"/>
              <a:t> </a:t>
            </a:r>
            <a:r>
              <a:rPr lang="en-US" sz="2400" b="1" dirty="0" err="1"/>
              <a:t>grupos</a:t>
            </a:r>
            <a:endParaRPr lang="es-MX" sz="2400" b="1" dirty="0"/>
          </a:p>
        </p:txBody>
      </p:sp>
    </p:spTree>
    <p:extLst>
      <p:ext uri="{BB962C8B-B14F-4D97-AF65-F5344CB8AC3E}">
        <p14:creationId xmlns:p14="http://schemas.microsoft.com/office/powerpoint/2010/main" val="24983352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16" y="228600"/>
            <a:ext cx="9067800" cy="707886"/>
          </a:xfrm>
          <a:prstGeom prst="rect">
            <a:avLst/>
          </a:prstGeom>
          <a:noFill/>
        </p:spPr>
        <p:txBody>
          <a:bodyPr wrap="square" rtlCol="0">
            <a:spAutoFit/>
          </a:bodyPr>
          <a:lstStyle/>
          <a:p>
            <a:r>
              <a:rPr lang="en-US" sz="2000" b="1" dirty="0" smtClean="0"/>
              <a:t>Antes de </a:t>
            </a:r>
            <a:r>
              <a:rPr lang="en-US" sz="2000" b="1" dirty="0" err="1" smtClean="0"/>
              <a:t>que</a:t>
            </a:r>
            <a:r>
              <a:rPr lang="en-US" sz="2000" b="1" dirty="0" smtClean="0"/>
              <a:t> se </a:t>
            </a:r>
            <a:r>
              <a:rPr lang="en-US" sz="2000" b="1" dirty="0" err="1" smtClean="0"/>
              <a:t>entendieran</a:t>
            </a:r>
            <a:r>
              <a:rPr lang="en-US" sz="2000" b="1" dirty="0" smtClean="0"/>
              <a:t> los </a:t>
            </a:r>
            <a:r>
              <a:rPr lang="en-US" sz="2000" b="1" dirty="0" err="1" smtClean="0"/>
              <a:t>efectos</a:t>
            </a:r>
            <a:r>
              <a:rPr lang="en-US" sz="2000" b="1" dirty="0" smtClean="0"/>
              <a:t> </a:t>
            </a:r>
            <a:r>
              <a:rPr lang="en-US" sz="2000" b="1" dirty="0" err="1" smtClean="0"/>
              <a:t>negativos</a:t>
            </a:r>
            <a:r>
              <a:rPr lang="en-US" sz="2000" b="1" dirty="0" smtClean="0"/>
              <a:t> de la </a:t>
            </a:r>
            <a:r>
              <a:rPr lang="en-US" sz="2000" b="1" dirty="0" err="1" smtClean="0"/>
              <a:t>cirugia</a:t>
            </a:r>
            <a:r>
              <a:rPr lang="en-US" sz="2000" b="1" dirty="0" smtClean="0"/>
              <a:t>, </a:t>
            </a:r>
            <a:r>
              <a:rPr lang="en-US" sz="2000" b="1" dirty="0" err="1" smtClean="0"/>
              <a:t>hubo</a:t>
            </a:r>
            <a:r>
              <a:rPr lang="en-US" sz="2000" b="1" dirty="0" smtClean="0"/>
              <a:t> </a:t>
            </a:r>
            <a:r>
              <a:rPr lang="en-US" sz="2000" b="1" dirty="0" err="1" smtClean="0"/>
              <a:t>varias</a:t>
            </a:r>
            <a:r>
              <a:rPr lang="en-US" sz="2000" b="1" dirty="0" smtClean="0"/>
              <a:t> </a:t>
            </a:r>
            <a:r>
              <a:rPr lang="en-US" sz="2000" b="1" dirty="0" err="1" smtClean="0"/>
              <a:t>otras</a:t>
            </a:r>
            <a:r>
              <a:rPr lang="en-US" sz="2000" b="1" dirty="0" smtClean="0"/>
              <a:t> </a:t>
            </a:r>
            <a:r>
              <a:rPr lang="en-US" sz="2000" b="1" dirty="0" err="1" smtClean="0"/>
              <a:t>cirugias</a:t>
            </a:r>
            <a:r>
              <a:rPr lang="en-US" sz="2000" b="1" dirty="0" smtClean="0"/>
              <a:t> del </a:t>
            </a:r>
            <a:r>
              <a:rPr lang="en-US" sz="2000" b="1" dirty="0" err="1" smtClean="0"/>
              <a:t>mismo</a:t>
            </a:r>
            <a:r>
              <a:rPr lang="en-US" sz="2000" b="1" dirty="0" smtClean="0"/>
              <a:t> </a:t>
            </a:r>
            <a:r>
              <a:rPr lang="en-US" sz="2000" b="1" dirty="0" err="1" smtClean="0"/>
              <a:t>tipo</a:t>
            </a:r>
            <a:r>
              <a:rPr lang="en-US" sz="2000" b="1" dirty="0" smtClean="0"/>
              <a:t>, </a:t>
            </a:r>
            <a:r>
              <a:rPr lang="en-US" sz="2000" b="1" dirty="0" err="1" smtClean="0"/>
              <a:t>cuyo</a:t>
            </a:r>
            <a:r>
              <a:rPr lang="en-US" sz="2000" b="1" dirty="0" smtClean="0"/>
              <a:t> </a:t>
            </a:r>
            <a:r>
              <a:rPr lang="en-US" sz="2000" b="1" dirty="0" err="1" smtClean="0"/>
              <a:t>estudio</a:t>
            </a:r>
            <a:r>
              <a:rPr lang="en-US" sz="2000" b="1" dirty="0" smtClean="0"/>
              <a:t> </a:t>
            </a:r>
            <a:r>
              <a:rPr lang="en-US" sz="2000" b="1" dirty="0" err="1" smtClean="0"/>
              <a:t>revelo</a:t>
            </a:r>
            <a:r>
              <a:rPr lang="en-US" sz="2000" b="1" dirty="0" smtClean="0"/>
              <a:t>’ la </a:t>
            </a:r>
            <a:r>
              <a:rPr lang="en-US" sz="2000" b="1" dirty="0" err="1" smtClean="0"/>
              <a:t>generalidad</a:t>
            </a:r>
            <a:r>
              <a:rPr lang="en-US" sz="2000" b="1" dirty="0" smtClean="0"/>
              <a:t> del </a:t>
            </a:r>
            <a:r>
              <a:rPr lang="en-US" sz="2000" b="1" dirty="0" err="1" smtClean="0"/>
              <a:t>hallazgo</a:t>
            </a:r>
            <a:r>
              <a:rPr lang="en-US" sz="2000" b="1" dirty="0" smtClean="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019" y="1034845"/>
            <a:ext cx="6629400" cy="4419600"/>
          </a:xfrm>
          <a:prstGeom prst="rect">
            <a:avLst/>
          </a:prstGeom>
        </p:spPr>
      </p:pic>
      <p:sp>
        <p:nvSpPr>
          <p:cNvPr id="4" name="Rectangle 3"/>
          <p:cNvSpPr/>
          <p:nvPr/>
        </p:nvSpPr>
        <p:spPr>
          <a:xfrm>
            <a:off x="653845" y="5562600"/>
            <a:ext cx="7696200" cy="707886"/>
          </a:xfrm>
          <a:prstGeom prst="rect">
            <a:avLst/>
          </a:prstGeom>
        </p:spPr>
        <p:txBody>
          <a:bodyPr wrap="square">
            <a:spAutoFit/>
          </a:bodyPr>
          <a:lstStyle/>
          <a:p>
            <a:r>
              <a:rPr lang="en-US" sz="2000" b="1" u="sng" dirty="0" err="1"/>
              <a:t>Estos</a:t>
            </a:r>
            <a:r>
              <a:rPr lang="en-US" sz="2000" b="1" u="sng" dirty="0"/>
              <a:t> </a:t>
            </a:r>
            <a:r>
              <a:rPr lang="en-US" sz="2000" b="1" u="sng" dirty="0" err="1"/>
              <a:t>casos</a:t>
            </a:r>
            <a:r>
              <a:rPr lang="en-US" sz="2000" b="1" u="sng" dirty="0"/>
              <a:t> son </a:t>
            </a:r>
            <a:r>
              <a:rPr lang="en-US" sz="2000" b="1" u="sng" dirty="0" err="1"/>
              <a:t>ahora</a:t>
            </a:r>
            <a:r>
              <a:rPr lang="en-US" sz="2000" b="1" u="sng" dirty="0"/>
              <a:t> la base del </a:t>
            </a:r>
            <a:r>
              <a:rPr lang="en-US" sz="2000" b="1" u="sng" dirty="0" err="1"/>
              <a:t>conocimiento</a:t>
            </a:r>
            <a:r>
              <a:rPr lang="en-US" sz="2000" b="1" u="sng" dirty="0"/>
              <a:t> actual </a:t>
            </a:r>
            <a:r>
              <a:rPr lang="en-US" sz="2000" b="1" u="sng" dirty="0" err="1"/>
              <a:t>sobre</a:t>
            </a:r>
            <a:r>
              <a:rPr lang="en-US" sz="2000" b="1" u="sng" dirty="0"/>
              <a:t> </a:t>
            </a:r>
            <a:r>
              <a:rPr lang="en-US" sz="2000" b="1" u="sng" dirty="0" err="1"/>
              <a:t>las</a:t>
            </a:r>
            <a:r>
              <a:rPr lang="en-US" sz="2000" b="1" u="sng" dirty="0"/>
              <a:t> bases </a:t>
            </a:r>
            <a:r>
              <a:rPr lang="en-US" sz="2000" b="1" u="sng" dirty="0" err="1"/>
              <a:t>anatomicas</a:t>
            </a:r>
            <a:r>
              <a:rPr lang="en-US" sz="2000" b="1" u="sng" dirty="0"/>
              <a:t> de los </a:t>
            </a:r>
            <a:r>
              <a:rPr lang="en-US" sz="2000" b="1" u="sng" dirty="0" err="1"/>
              <a:t>mecanismos</a:t>
            </a:r>
            <a:r>
              <a:rPr lang="en-US" sz="2000" b="1" u="sng" dirty="0"/>
              <a:t> de </a:t>
            </a:r>
            <a:r>
              <a:rPr lang="en-US" sz="2000" b="1" u="sng" dirty="0" err="1"/>
              <a:t>funcionamiento</a:t>
            </a:r>
            <a:r>
              <a:rPr lang="en-US" sz="2000" b="1" u="sng" dirty="0"/>
              <a:t> de la </a:t>
            </a:r>
            <a:r>
              <a:rPr lang="en-US" sz="2000" b="1" u="sng" dirty="0" err="1"/>
              <a:t>memoria</a:t>
            </a:r>
            <a:r>
              <a:rPr lang="en-US" sz="2000" b="1" u="sng" dirty="0"/>
              <a:t>.</a:t>
            </a:r>
            <a:endParaRPr lang="es-MX" sz="2000" u="sng" dirty="0"/>
          </a:p>
        </p:txBody>
      </p:sp>
    </p:spTree>
    <p:extLst>
      <p:ext uri="{BB962C8B-B14F-4D97-AF65-F5344CB8AC3E}">
        <p14:creationId xmlns:p14="http://schemas.microsoft.com/office/powerpoint/2010/main" val="152691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1.hubimg.com/u/7206672_f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0" y="1347019"/>
            <a:ext cx="2476500" cy="3467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424190"/>
            <a:ext cx="8105039" cy="523220"/>
          </a:xfrm>
          <a:prstGeom prst="rect">
            <a:avLst/>
          </a:prstGeom>
          <a:noFill/>
        </p:spPr>
        <p:txBody>
          <a:bodyPr wrap="none" rtlCol="0">
            <a:spAutoFit/>
          </a:bodyPr>
          <a:lstStyle/>
          <a:p>
            <a:r>
              <a:rPr lang="en-US" sz="2800" b="1" dirty="0" err="1" smtClean="0"/>
              <a:t>Factores</a:t>
            </a:r>
            <a:r>
              <a:rPr lang="en-US" sz="2800" b="1" dirty="0" smtClean="0"/>
              <a:t> </a:t>
            </a:r>
            <a:r>
              <a:rPr lang="en-US" sz="2800" b="1" dirty="0" err="1" smtClean="0"/>
              <a:t>que</a:t>
            </a:r>
            <a:r>
              <a:rPr lang="en-US" sz="2800" b="1" dirty="0" smtClean="0"/>
              <a:t> </a:t>
            </a:r>
            <a:r>
              <a:rPr lang="en-US" sz="2800" b="1" dirty="0" err="1" smtClean="0"/>
              <a:t>pueden</a:t>
            </a:r>
            <a:r>
              <a:rPr lang="en-US" sz="2800" b="1" dirty="0" smtClean="0"/>
              <a:t> </a:t>
            </a:r>
            <a:r>
              <a:rPr lang="en-US" sz="2800" b="1" dirty="0" err="1" smtClean="0"/>
              <a:t>disparar</a:t>
            </a:r>
            <a:r>
              <a:rPr lang="en-US" sz="2800" b="1" dirty="0" smtClean="0"/>
              <a:t> la </a:t>
            </a:r>
            <a:r>
              <a:rPr lang="en-US" sz="2800" b="1" dirty="0" err="1" smtClean="0"/>
              <a:t>respuesta</a:t>
            </a:r>
            <a:r>
              <a:rPr lang="en-US" sz="2800" b="1" dirty="0" smtClean="0"/>
              <a:t> vasovagal:</a:t>
            </a:r>
            <a:endParaRPr lang="es-MX" sz="2800" b="1" dirty="0"/>
          </a:p>
        </p:txBody>
      </p:sp>
      <p:sp>
        <p:nvSpPr>
          <p:cNvPr id="4" name="TextBox 3"/>
          <p:cNvSpPr txBox="1"/>
          <p:nvPr/>
        </p:nvSpPr>
        <p:spPr>
          <a:xfrm>
            <a:off x="228600" y="1877961"/>
            <a:ext cx="7376652" cy="3046988"/>
          </a:xfrm>
          <a:prstGeom prst="rect">
            <a:avLst/>
          </a:prstGeom>
          <a:noFill/>
        </p:spPr>
        <p:txBody>
          <a:bodyPr wrap="square" rtlCol="0">
            <a:spAutoFit/>
          </a:bodyPr>
          <a:lstStyle/>
          <a:p>
            <a:pPr marL="285750" indent="-285750">
              <a:buFontTx/>
              <a:buChar char="-"/>
            </a:pPr>
            <a:r>
              <a:rPr lang="en-US" sz="2400" b="1" dirty="0" err="1" smtClean="0"/>
              <a:t>Emociones</a:t>
            </a:r>
            <a:r>
              <a:rPr lang="en-US" sz="2400" b="1" dirty="0" smtClean="0"/>
              <a:t> </a:t>
            </a:r>
            <a:r>
              <a:rPr lang="en-US" sz="2400" b="1" dirty="0" err="1" smtClean="0"/>
              <a:t>fuertes</a:t>
            </a:r>
            <a:endParaRPr lang="en-US" sz="2400" b="1" dirty="0" smtClean="0"/>
          </a:p>
          <a:p>
            <a:pPr marL="285750" indent="-285750">
              <a:buFontTx/>
              <a:buChar char="-"/>
            </a:pPr>
            <a:r>
              <a:rPr lang="en-US" sz="2400" b="1" dirty="0" err="1"/>
              <a:t>Hambre</a:t>
            </a:r>
            <a:endParaRPr lang="en-US" sz="2400" b="1" dirty="0"/>
          </a:p>
          <a:p>
            <a:pPr marL="285750" indent="-285750">
              <a:buFontTx/>
              <a:buChar char="-"/>
            </a:pPr>
            <a:r>
              <a:rPr lang="en-US" sz="2400" b="1" dirty="0" err="1"/>
              <a:t>Sed</a:t>
            </a:r>
            <a:endParaRPr lang="en-US" sz="2400" b="1" dirty="0"/>
          </a:p>
          <a:p>
            <a:pPr marL="285750" indent="-285750">
              <a:buFontTx/>
              <a:buChar char="-"/>
            </a:pPr>
            <a:r>
              <a:rPr lang="en-US" sz="2400" b="1" dirty="0" err="1" smtClean="0"/>
              <a:t>Uso</a:t>
            </a:r>
            <a:r>
              <a:rPr lang="en-US" sz="2400" b="1" dirty="0" smtClean="0"/>
              <a:t> de </a:t>
            </a:r>
            <a:r>
              <a:rPr lang="en-US" sz="2400" b="1" dirty="0" err="1" smtClean="0"/>
              <a:t>drogas</a:t>
            </a:r>
            <a:r>
              <a:rPr lang="en-US" sz="2400" b="1" dirty="0" smtClean="0"/>
              <a:t> </a:t>
            </a:r>
            <a:r>
              <a:rPr lang="en-US" sz="2400" b="1" dirty="0" err="1" smtClean="0"/>
              <a:t>que</a:t>
            </a:r>
            <a:r>
              <a:rPr lang="en-US" sz="2400" b="1" dirty="0" smtClean="0"/>
              <a:t> </a:t>
            </a:r>
            <a:r>
              <a:rPr lang="en-US" sz="2400" b="1" dirty="0" err="1" smtClean="0"/>
              <a:t>reducen</a:t>
            </a:r>
            <a:r>
              <a:rPr lang="en-US" sz="2400" b="1" dirty="0" smtClean="0"/>
              <a:t> la </a:t>
            </a:r>
            <a:r>
              <a:rPr lang="en-US" sz="2400" b="1" dirty="0" err="1" smtClean="0"/>
              <a:t>presion</a:t>
            </a:r>
            <a:endParaRPr lang="en-US" sz="2400" b="1" dirty="0" smtClean="0"/>
          </a:p>
          <a:p>
            <a:pPr marL="285750" indent="-285750">
              <a:buFontTx/>
              <a:buChar char="-"/>
            </a:pPr>
            <a:r>
              <a:rPr lang="en-US" sz="2400" b="1" dirty="0" err="1" smtClean="0"/>
              <a:t>Altas</a:t>
            </a:r>
            <a:r>
              <a:rPr lang="en-US" sz="2400" b="1" dirty="0" smtClean="0"/>
              <a:t> </a:t>
            </a:r>
            <a:r>
              <a:rPr lang="en-US" sz="2400" b="1" dirty="0" err="1" smtClean="0"/>
              <a:t>temperaturas</a:t>
            </a:r>
            <a:endParaRPr lang="en-US" sz="2400" b="1" dirty="0" smtClean="0"/>
          </a:p>
          <a:p>
            <a:pPr marL="285750" indent="-285750">
              <a:buFontTx/>
              <a:buChar char="-"/>
            </a:pPr>
            <a:r>
              <a:rPr lang="en-US" sz="2400" b="1" dirty="0" err="1" smtClean="0"/>
              <a:t>Permanecer</a:t>
            </a:r>
            <a:r>
              <a:rPr lang="en-US" sz="2400" b="1" dirty="0" smtClean="0"/>
              <a:t> en pie o </a:t>
            </a:r>
            <a:r>
              <a:rPr lang="en-US" sz="2400" b="1" dirty="0" err="1" smtClean="0"/>
              <a:t>sentados</a:t>
            </a:r>
            <a:r>
              <a:rPr lang="en-US" sz="2400" b="1" dirty="0" smtClean="0"/>
              <a:t> </a:t>
            </a:r>
            <a:r>
              <a:rPr lang="en-US" sz="2400" b="1" dirty="0" err="1" smtClean="0"/>
              <a:t>por</a:t>
            </a:r>
            <a:r>
              <a:rPr lang="en-US" sz="2400" b="1" dirty="0" smtClean="0"/>
              <a:t> largos </a:t>
            </a:r>
            <a:r>
              <a:rPr lang="en-US" sz="2400" b="1" dirty="0" err="1" smtClean="0"/>
              <a:t>ratos</a:t>
            </a:r>
            <a:endParaRPr lang="en-US" sz="2400" b="1" dirty="0" smtClean="0"/>
          </a:p>
          <a:p>
            <a:pPr marL="285750" indent="-285750">
              <a:buFontTx/>
              <a:buChar char="-"/>
            </a:pPr>
            <a:r>
              <a:rPr lang="en-US" sz="2400" b="1" dirty="0" smtClean="0"/>
              <a:t>Trauma (</a:t>
            </a:r>
            <a:r>
              <a:rPr lang="en-US" sz="2400" b="1" dirty="0" err="1" smtClean="0"/>
              <a:t>especialmente</a:t>
            </a:r>
            <a:r>
              <a:rPr lang="en-US" sz="2400" b="1" dirty="0" smtClean="0"/>
              <a:t> </a:t>
            </a:r>
            <a:r>
              <a:rPr lang="en-US" sz="2400" b="1" dirty="0" err="1" smtClean="0"/>
              <a:t>hipovolemico</a:t>
            </a:r>
            <a:r>
              <a:rPr lang="en-US" sz="2400" b="1" dirty="0" smtClean="0"/>
              <a:t>)</a:t>
            </a:r>
          </a:p>
          <a:p>
            <a:pPr marL="285750" indent="-285750">
              <a:buFontTx/>
              <a:buChar char="-"/>
            </a:pPr>
            <a:r>
              <a:rPr lang="en-US" sz="2400" b="1" dirty="0" err="1" smtClean="0"/>
              <a:t>Estres</a:t>
            </a:r>
            <a:r>
              <a:rPr lang="en-US" sz="2400" b="1" dirty="0" smtClean="0"/>
              <a:t> </a:t>
            </a:r>
            <a:r>
              <a:rPr lang="en-US" sz="2400" b="1" dirty="0" err="1" smtClean="0"/>
              <a:t>fuerte</a:t>
            </a:r>
            <a:r>
              <a:rPr lang="en-US" sz="2400" b="1" dirty="0" smtClean="0"/>
              <a:t> </a:t>
            </a:r>
            <a:r>
              <a:rPr lang="en-US" sz="2400" b="1" dirty="0" err="1" smtClean="0"/>
              <a:t>agudo</a:t>
            </a:r>
            <a:r>
              <a:rPr lang="en-US" sz="2400" b="1" dirty="0" smtClean="0"/>
              <a:t> o </a:t>
            </a:r>
            <a:r>
              <a:rPr lang="en-US" sz="2400" b="1" dirty="0" err="1" smtClean="0"/>
              <a:t>prolongado</a:t>
            </a:r>
            <a:endParaRPr lang="en-US" sz="2400" b="1" dirty="0" smtClean="0"/>
          </a:p>
        </p:txBody>
      </p:sp>
      <p:sp>
        <p:nvSpPr>
          <p:cNvPr id="5" name="Rectangle 4"/>
          <p:cNvSpPr/>
          <p:nvPr/>
        </p:nvSpPr>
        <p:spPr>
          <a:xfrm>
            <a:off x="914400" y="5074543"/>
            <a:ext cx="8153400" cy="1384995"/>
          </a:xfrm>
          <a:prstGeom prst="rect">
            <a:avLst/>
          </a:prstGeom>
        </p:spPr>
        <p:txBody>
          <a:bodyPr wrap="square">
            <a:spAutoFit/>
          </a:bodyPr>
          <a:lstStyle/>
          <a:p>
            <a:pPr marL="285750" indent="-285750">
              <a:buFontTx/>
              <a:buChar char="-"/>
            </a:pPr>
            <a:r>
              <a:rPr lang="en-US" sz="2800" b="1" dirty="0" smtClean="0">
                <a:solidFill>
                  <a:srgbClr val="FF0000"/>
                </a:solidFill>
              </a:rPr>
              <a:t>Vista </a:t>
            </a:r>
            <a:r>
              <a:rPr lang="en-US" sz="2800" b="1" dirty="0">
                <a:solidFill>
                  <a:srgbClr val="FF0000"/>
                </a:solidFill>
              </a:rPr>
              <a:t>de </a:t>
            </a:r>
            <a:r>
              <a:rPr lang="en-US" sz="2800" b="1" dirty="0" err="1">
                <a:solidFill>
                  <a:srgbClr val="FF0000"/>
                </a:solidFill>
              </a:rPr>
              <a:t>sangre</a:t>
            </a:r>
            <a:r>
              <a:rPr lang="en-US" sz="2800" b="1" dirty="0">
                <a:solidFill>
                  <a:srgbClr val="FF0000"/>
                </a:solidFill>
              </a:rPr>
              <a:t>, </a:t>
            </a:r>
            <a:r>
              <a:rPr lang="en-US" sz="2800" b="1" dirty="0" err="1">
                <a:solidFill>
                  <a:srgbClr val="FF0000"/>
                </a:solidFill>
              </a:rPr>
              <a:t>especialmente</a:t>
            </a:r>
            <a:r>
              <a:rPr lang="en-US" sz="2800" b="1" dirty="0">
                <a:solidFill>
                  <a:srgbClr val="FF0000"/>
                </a:solidFill>
              </a:rPr>
              <a:t> de </a:t>
            </a:r>
            <a:r>
              <a:rPr lang="en-US" sz="2800" b="1" dirty="0" err="1">
                <a:solidFill>
                  <a:srgbClr val="FF0000"/>
                </a:solidFill>
              </a:rPr>
              <a:t>uno</a:t>
            </a:r>
            <a:r>
              <a:rPr lang="en-US" sz="2800" b="1" dirty="0">
                <a:solidFill>
                  <a:srgbClr val="FF0000"/>
                </a:solidFill>
              </a:rPr>
              <a:t> </a:t>
            </a:r>
            <a:r>
              <a:rPr lang="en-US" sz="2800" b="1" dirty="0" err="1">
                <a:solidFill>
                  <a:srgbClr val="FF0000"/>
                </a:solidFill>
              </a:rPr>
              <a:t>mismo</a:t>
            </a:r>
            <a:endParaRPr lang="en-US" sz="2800" b="1" dirty="0">
              <a:solidFill>
                <a:srgbClr val="FF0000"/>
              </a:solidFill>
            </a:endParaRPr>
          </a:p>
          <a:p>
            <a:pPr marL="285750" indent="-285750">
              <a:buFontTx/>
              <a:buChar char="-"/>
            </a:pPr>
            <a:r>
              <a:rPr lang="en-US" sz="2800" b="1" dirty="0">
                <a:solidFill>
                  <a:srgbClr val="FF0000"/>
                </a:solidFill>
              </a:rPr>
              <a:t>Vista de </a:t>
            </a:r>
            <a:r>
              <a:rPr lang="en-US" sz="2800" b="1" dirty="0" err="1">
                <a:solidFill>
                  <a:srgbClr val="FF0000"/>
                </a:solidFill>
              </a:rPr>
              <a:t>operaciones</a:t>
            </a:r>
            <a:r>
              <a:rPr lang="en-US" sz="2800" b="1" dirty="0">
                <a:solidFill>
                  <a:srgbClr val="FF0000"/>
                </a:solidFill>
              </a:rPr>
              <a:t> </a:t>
            </a:r>
            <a:r>
              <a:rPr lang="en-US" sz="2800" b="1" dirty="0" err="1">
                <a:solidFill>
                  <a:srgbClr val="FF0000"/>
                </a:solidFill>
              </a:rPr>
              <a:t>quirurgicas</a:t>
            </a:r>
            <a:endParaRPr lang="en-US" sz="2800" b="1" dirty="0">
              <a:solidFill>
                <a:srgbClr val="FF0000"/>
              </a:solidFill>
            </a:endParaRPr>
          </a:p>
          <a:p>
            <a:pPr marL="285750" indent="-285750">
              <a:buFontTx/>
              <a:buChar char="-"/>
            </a:pPr>
            <a:r>
              <a:rPr lang="en-US" sz="2800" b="1" dirty="0" err="1">
                <a:solidFill>
                  <a:srgbClr val="FF0000"/>
                </a:solidFill>
              </a:rPr>
              <a:t>Partes</a:t>
            </a:r>
            <a:r>
              <a:rPr lang="en-US" sz="2800" b="1" dirty="0">
                <a:solidFill>
                  <a:srgbClr val="FF0000"/>
                </a:solidFill>
              </a:rPr>
              <a:t> del </a:t>
            </a:r>
            <a:r>
              <a:rPr lang="en-US" sz="2800" b="1" dirty="0" err="1">
                <a:solidFill>
                  <a:srgbClr val="FF0000"/>
                </a:solidFill>
              </a:rPr>
              <a:t>cuerpo</a:t>
            </a:r>
            <a:r>
              <a:rPr lang="en-US" sz="2800" b="1" dirty="0">
                <a:solidFill>
                  <a:srgbClr val="FF0000"/>
                </a:solidFill>
              </a:rPr>
              <a:t> </a:t>
            </a:r>
            <a:r>
              <a:rPr lang="en-US" sz="2800" b="1" dirty="0" err="1">
                <a:solidFill>
                  <a:srgbClr val="FF0000"/>
                </a:solidFill>
              </a:rPr>
              <a:t>abiertas</a:t>
            </a:r>
            <a:r>
              <a:rPr lang="en-US" sz="2800" b="1" dirty="0">
                <a:solidFill>
                  <a:srgbClr val="FF0000"/>
                </a:solidFill>
              </a:rPr>
              <a:t>, </a:t>
            </a:r>
            <a:r>
              <a:rPr lang="en-US" sz="2800" b="1" dirty="0" err="1">
                <a:solidFill>
                  <a:srgbClr val="FF0000"/>
                </a:solidFill>
              </a:rPr>
              <a:t>lastimadas</a:t>
            </a:r>
            <a:r>
              <a:rPr lang="en-US" sz="2800" b="1" dirty="0">
                <a:solidFill>
                  <a:srgbClr val="FF0000"/>
                </a:solidFill>
              </a:rPr>
              <a:t>, o </a:t>
            </a:r>
            <a:r>
              <a:rPr lang="en-US" sz="2800" b="1" dirty="0" err="1">
                <a:solidFill>
                  <a:srgbClr val="FF0000"/>
                </a:solidFill>
              </a:rPr>
              <a:t>faltantes</a:t>
            </a:r>
            <a:endParaRPr lang="en-US" sz="2800" b="1" dirty="0">
              <a:solidFill>
                <a:srgbClr val="FF0000"/>
              </a:solidFill>
            </a:endParaRPr>
          </a:p>
        </p:txBody>
      </p:sp>
    </p:spTree>
    <p:extLst>
      <p:ext uri="{BB962C8B-B14F-4D97-AF65-F5344CB8AC3E}">
        <p14:creationId xmlns:p14="http://schemas.microsoft.com/office/powerpoint/2010/main" val="2701911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3907</Words>
  <Application>Microsoft Office PowerPoint</Application>
  <PresentationFormat>On-screen Show (4:3)</PresentationFormat>
  <Paragraphs>453</Paragraphs>
  <Slides>84</Slides>
  <Notes>0</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dc:creator>
  <cp:lastModifiedBy>Marco</cp:lastModifiedBy>
  <cp:revision>104</cp:revision>
  <dcterms:created xsi:type="dcterms:W3CDTF">2014-01-30T23:26:01Z</dcterms:created>
  <dcterms:modified xsi:type="dcterms:W3CDTF">2015-02-03T23:47:49Z</dcterms:modified>
</cp:coreProperties>
</file>